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  <p:sldMasterId id="2147483877" r:id="rId2"/>
  </p:sldMasterIdLst>
  <p:notesMasterIdLst>
    <p:notesMasterId r:id="rId19"/>
  </p:notesMasterIdLst>
  <p:sldIdLst>
    <p:sldId id="256" r:id="rId3"/>
    <p:sldId id="417" r:id="rId4"/>
    <p:sldId id="423" r:id="rId5"/>
    <p:sldId id="420" r:id="rId6"/>
    <p:sldId id="431" r:id="rId7"/>
    <p:sldId id="424" r:id="rId8"/>
    <p:sldId id="425" r:id="rId9"/>
    <p:sldId id="426" r:id="rId10"/>
    <p:sldId id="427" r:id="rId11"/>
    <p:sldId id="428" r:id="rId12"/>
    <p:sldId id="433" r:id="rId13"/>
    <p:sldId id="419" r:id="rId14"/>
    <p:sldId id="434" r:id="rId15"/>
    <p:sldId id="429" r:id="rId16"/>
    <p:sldId id="436" r:id="rId17"/>
    <p:sldId id="430" r:id="rId1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0A920D-DF3F-BD4F-89AB-E77E99086F96}">
          <p14:sldIdLst>
            <p14:sldId id="256"/>
            <p14:sldId id="417"/>
            <p14:sldId id="423"/>
            <p14:sldId id="420"/>
            <p14:sldId id="431"/>
            <p14:sldId id="424"/>
            <p14:sldId id="425"/>
            <p14:sldId id="426"/>
            <p14:sldId id="427"/>
            <p14:sldId id="428"/>
            <p14:sldId id="433"/>
            <p14:sldId id="419"/>
            <p14:sldId id="434"/>
            <p14:sldId id="429"/>
            <p14:sldId id="436"/>
            <p14:sldId id="430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6"/>
  </p:normalViewPr>
  <p:slideViewPr>
    <p:cSldViewPr snapToGrid="0" snapToObjects="1">
      <p:cViewPr varScale="1">
        <p:scale>
          <a:sx n="74" d="100"/>
          <a:sy n="74" d="100"/>
        </p:scale>
        <p:origin x="-13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7361C-25B7-41A8-93DA-E209041C87E7}" type="datetimeFigureOut">
              <a:rPr lang="en-CA" smtClean="0"/>
              <a:t>18-05-19</a:t>
            </a:fld>
            <a:endParaRPr lang="en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57EDA-2BC4-4FAB-9B70-8FB4B1F65A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46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CA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tantia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18-05-19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16309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18-05-19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15899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18-05-19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422905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3323" y="3721473"/>
            <a:ext cx="512064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AD8D91A-A2EE-4B54-B3C6-F6C67903BA9C}" type="datetime1">
              <a:rPr lang="en-US" smtClean="0"/>
              <a:pPr/>
              <a:t>18-05-19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1475" y="6429375"/>
            <a:ext cx="876300" cy="292100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739896" y="1417320"/>
            <a:ext cx="512064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838200" y="1762090"/>
            <a:ext cx="2521776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5489634" y="0"/>
            <a:ext cx="3393768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18-05-19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276225" y="22860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493776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2BB47B5-C739-4DAE-AACD-CC58CA843AC4}" type="datetime1">
              <a:rPr lang="en-US" smtClean="0"/>
              <a:pPr/>
              <a:t>18-05-19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743324" y="1400174"/>
            <a:ext cx="512064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34289" y="136641"/>
            <a:ext cx="3326149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733800" y="2895599"/>
            <a:ext cx="5129543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18-05-19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298448"/>
            <a:ext cx="425196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18-05-19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27622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4615815" y="1810512"/>
            <a:ext cx="425196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5" y="1298448"/>
            <a:ext cx="424815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15815" y="1298448"/>
            <a:ext cx="424815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70D3E6-EF16-4488-94A4-211508FE4682}" type="datetime1">
              <a:rPr lang="en-US" smtClean="0"/>
              <a:pPr/>
              <a:t>18-05-19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18-05-19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273C2C-6BD0-40EC-8D8D-4D51F089C5EB}" type="datetime1">
              <a:rPr lang="en-US" smtClean="0"/>
              <a:pPr/>
              <a:t>18-05-19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283464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3775935" y="533400"/>
            <a:ext cx="5063266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76224" y="1539240"/>
            <a:ext cx="283464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18-05-19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47101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340995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09950" y="0"/>
            <a:ext cx="573405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D377F5C-EDA7-4864-9756-35769B0E62CF}" type="datetime1">
              <a:rPr lang="en-US" smtClean="0"/>
              <a:pPr/>
              <a:t>18-05-19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276224" y="228600"/>
            <a:ext cx="283464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274320" y="1536192"/>
            <a:ext cx="283464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18-05-19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18-05-19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18-05-19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75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18-05-19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991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18-05-19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22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18-05-19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6244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18-05-19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92473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CA" smtClean="0"/>
              <a:t>Click to edit Master text styles</a:t>
            </a:r>
          </a:p>
          <a:p>
            <a:pPr lvl="1" eaLnBrk="1" latinLnBrk="0" hangingPunct="1"/>
            <a:r>
              <a:rPr lang="en-CA" smtClean="0"/>
              <a:t>Second level</a:t>
            </a:r>
          </a:p>
          <a:p>
            <a:pPr lvl="2" eaLnBrk="1" latinLnBrk="0" hangingPunct="1"/>
            <a:r>
              <a:rPr lang="en-CA" smtClean="0"/>
              <a:t>Third level</a:t>
            </a:r>
          </a:p>
          <a:p>
            <a:pPr lvl="3" eaLnBrk="1" latinLnBrk="0" hangingPunct="1"/>
            <a:r>
              <a:rPr lang="en-CA" smtClean="0"/>
              <a:t>Fourth level</a:t>
            </a:r>
          </a:p>
          <a:p>
            <a:pPr lvl="4" eaLnBrk="1" latinLnBrk="0" hangingPunct="1"/>
            <a:r>
              <a:rPr lang="en-CA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18-05-19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34263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CA" dirty="0" err="1" smtClean="0"/>
              <a:t>Dragpicturetoplaceholderorclickicontoadd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CA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18-05-19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30607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CA" smtClean="0"/>
              <a:t>Click to edit Master text styles</a:t>
            </a:r>
          </a:p>
          <a:p>
            <a:pPr lvl="1" eaLnBrk="1" latinLnBrk="0" hangingPunct="1"/>
            <a:r>
              <a:rPr kumimoji="0" lang="en-CA" smtClean="0"/>
              <a:t>Second level</a:t>
            </a:r>
          </a:p>
          <a:p>
            <a:pPr lvl="2" eaLnBrk="1" latinLnBrk="0" hangingPunct="1"/>
            <a:r>
              <a:rPr kumimoji="0" lang="en-CA" smtClean="0"/>
              <a:t>Third level</a:t>
            </a:r>
          </a:p>
          <a:p>
            <a:pPr lvl="3" eaLnBrk="1" latinLnBrk="0" hangingPunct="1"/>
            <a:r>
              <a:rPr kumimoji="0" lang="en-CA" smtClean="0"/>
              <a:t>Fourth level</a:t>
            </a:r>
          </a:p>
          <a:p>
            <a:pPr lvl="4" eaLnBrk="1" latinLnBrk="0" hangingPunct="1"/>
            <a:r>
              <a:rPr kumimoji="0" lang="en-CA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18-05-19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CA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49112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25" y="228601"/>
            <a:ext cx="859155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225" y="1295400"/>
            <a:ext cx="859155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225" y="6429375"/>
            <a:ext cx="21336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B41ABA4E-CD72-497B-97AA-7213B3980F60}" type="datetimeFigureOut">
              <a:rPr lang="en-US" smtClean="0">
                <a:solidFill>
                  <a:srgbClr val="FEFAC9"/>
                </a:solidFill>
                <a:latin typeface="Constantia"/>
              </a:rPr>
              <a:pPr/>
              <a:t>18-05-19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3324" y="6429375"/>
            <a:ext cx="4086225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FEFAC9"/>
              </a:solidFill>
              <a:latin typeface="Constanti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1475" y="6429375"/>
            <a:ext cx="876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lang="en-US" smtClean="0">
                <a:solidFill>
                  <a:srgbClr val="FEFAC9"/>
                </a:solidFill>
                <a:latin typeface="Constantia"/>
              </a:rPr>
              <a:pPr/>
              <a:t>‹#›</a:t>
            </a:fld>
            <a:endParaRPr lang="en-US">
              <a:solidFill>
                <a:srgbClr val="FEFAC9"/>
              </a:solidFill>
              <a:latin typeface="Constanti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599849" y="1630411"/>
            <a:ext cx="6266046" cy="3297722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>当教会弟兄姐妹意见</a:t>
            </a:r>
            <a:r>
              <a:rPr lang="zh-CN" altLang="en-US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>不一时</a:t>
            </a:r>
            <a:endParaRPr lang="en-CA" altLang="zh-TW" sz="2500" b="1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宋体"/>
            </a:endParaRPr>
          </a:p>
          <a:p>
            <a:r>
              <a:rPr lang="en-CA" altLang="zh-TW" sz="2500" b="1" dirty="0" smtClean="0">
                <a:latin typeface="+mj-lt"/>
                <a:ea typeface="Microsoft YaHei" panose="020B0503020204020204" pitchFamily="34" charset="-122"/>
                <a:cs typeface="宋体"/>
              </a:rPr>
              <a:t>When brothers/sisters disagree </a:t>
            </a:r>
          </a:p>
          <a:p>
            <a:r>
              <a:rPr lang="en-CA" altLang="zh-TW" sz="2500" b="1" dirty="0" smtClean="0">
                <a:latin typeface="+mj-lt"/>
                <a:ea typeface="Microsoft YaHei" panose="020B0503020204020204" pitchFamily="34" charset="-122"/>
                <a:cs typeface="宋体"/>
              </a:rPr>
              <a:t>in church</a:t>
            </a:r>
          </a:p>
          <a:p>
            <a:endParaRPr lang="en-US" altLang="zh-TW" sz="2500" b="1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宋体"/>
            </a:endParaRPr>
          </a:p>
          <a:p>
            <a:endParaRPr lang="en-US" altLang="zh-TW" sz="2500" b="1" dirty="0">
              <a:latin typeface="Microsoft YaHei" panose="020B0503020204020204" pitchFamily="34" charset="-122"/>
              <a:ea typeface="Microsoft YaHei" panose="020B0503020204020204" pitchFamily="34" charset="-122"/>
              <a:cs typeface="宋体"/>
            </a:endParaRPr>
          </a:p>
          <a:p>
            <a:r>
              <a:rPr lang="zh-TW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>罗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>马书 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>   </a:t>
            </a:r>
            <a:r>
              <a:rPr lang="en-US" altLang="zh-TW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>14:1-12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  <a:cs typeface="宋体"/>
            </a:endParaRPr>
          </a:p>
          <a:p>
            <a:r>
              <a:rPr lang="en-US" altLang="zh-TW" sz="20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>Romans 14:1-12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1032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信心软弱的知识上缺乏。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信心软弱的还没有明白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他们的救赎的全部意义和价值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CA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The “weak” is lacking in knowledge </a:t>
            </a:r>
            <a:r>
              <a:rPr lang="zh-TW" altLang="en-US" dirty="0"/>
              <a:t>	</a:t>
            </a:r>
            <a:endParaRPr lang="en-CA" altLang="zh-TW" dirty="0" smtClean="0"/>
          </a:p>
          <a:p>
            <a:r>
              <a:rPr lang="en-CA" dirty="0" smtClean="0"/>
              <a:t>The “weak” does </a:t>
            </a:r>
            <a:r>
              <a:rPr lang="en-CA" dirty="0"/>
              <a:t>not yet understand the full extent and merit of their salvation. </a:t>
            </a:r>
            <a:endParaRPr lang="en-CA" dirty="0" smtClean="0"/>
          </a:p>
          <a:p>
            <a:pPr marL="0" indent="0">
              <a:buNone/>
            </a:pPr>
            <a:endParaRPr lang="en-CA" altLang="zh-TW" dirty="0" smtClean="0"/>
          </a:p>
          <a:p>
            <a:r>
              <a:rPr lang="en-US" dirty="0"/>
              <a:t>林前 </a:t>
            </a:r>
            <a:r>
              <a:rPr lang="en-US" altLang="zh-TW" dirty="0"/>
              <a:t>8:7   </a:t>
            </a:r>
            <a:r>
              <a:rPr lang="zh-TW" altLang="en-US" dirty="0">
                <a:solidFill>
                  <a:srgbClr val="FF0000"/>
                </a:solidFill>
              </a:rPr>
              <a:t>但 人 不 都 有 这 等 知 识 </a:t>
            </a:r>
            <a:r>
              <a:rPr lang="zh-TW" altLang="en-US" dirty="0"/>
              <a:t>。 有 人 到 如 今 因 拜 惯 了 偶 像 ， 就 以 为 所 吃 的 是 祭 偶 像 之 物 。 他 们 的 良 心 既 然 软 弱 ， 也 就 污 秽 了 。</a:t>
            </a:r>
            <a:endParaRPr lang="en-CA" altLang="zh-TW" dirty="0"/>
          </a:p>
          <a:p>
            <a:endParaRPr lang="zh-TW" alt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26903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225" y="3230940"/>
            <a:ext cx="8593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	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6224" y="-38501"/>
            <a:ext cx="9127657" cy="1126155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zh-CN" altLang="en-US" sz="27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为什么保罗称有人的‘信心软弱’，有的人‘刚强’？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2700" dirty="0" smtClean="0"/>
              <a:t>Why </a:t>
            </a:r>
            <a:r>
              <a:rPr lang="en-CA" sz="2700" dirty="0"/>
              <a:t>Paul calls </a:t>
            </a:r>
            <a:r>
              <a:rPr lang="en-CA" sz="2700" dirty="0" smtClean="0"/>
              <a:t>one “</a:t>
            </a:r>
            <a:r>
              <a:rPr lang="en-CA" sz="2700" dirty="0"/>
              <a:t>weak in faith” and another “strong”? 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8180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723900"/>
            <a:ext cx="8128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600200"/>
            <a:ext cx="5842000" cy="365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51000" y="5691201"/>
            <a:ext cx="66479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SATAN.  LIKE A FEROCIOUS DOG ON A LEASE (GOD’S LEASE)</a:t>
            </a:r>
          </a:p>
          <a:p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撒旦就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像一只凶猛的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狗栓在租约上（神的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租约）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796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信心软弱的知识上缺乏。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信心软弱的还没有明白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他们的救赎的全部意义和价值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CA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CA" dirty="0"/>
          </a:p>
          <a:p>
            <a:r>
              <a:rPr lang="en-CA" dirty="0" smtClean="0"/>
              <a:t>The “weak” is lacking in knowledge </a:t>
            </a:r>
            <a:r>
              <a:rPr lang="zh-TW" altLang="en-US" dirty="0"/>
              <a:t>	</a:t>
            </a:r>
            <a:endParaRPr lang="en-CA" altLang="zh-TW" dirty="0" smtClean="0"/>
          </a:p>
          <a:p>
            <a:r>
              <a:rPr lang="en-CA" dirty="0" smtClean="0"/>
              <a:t>The “weak” does </a:t>
            </a:r>
            <a:r>
              <a:rPr lang="en-CA" dirty="0"/>
              <a:t>not yet understand the full extent and merit of their salvation. </a:t>
            </a:r>
            <a:endParaRPr lang="en-CA" dirty="0" smtClean="0"/>
          </a:p>
          <a:p>
            <a:pPr marL="0" indent="0">
              <a:buNone/>
            </a:pPr>
            <a:endParaRPr lang="en-CA" altLang="zh-TW" dirty="0" smtClean="0"/>
          </a:p>
          <a:p>
            <a:r>
              <a:rPr lang="en-US" dirty="0"/>
              <a:t>林前 </a:t>
            </a:r>
            <a:r>
              <a:rPr lang="en-US" altLang="zh-TW" dirty="0"/>
              <a:t>8:7   </a:t>
            </a:r>
            <a:r>
              <a:rPr lang="zh-TW" altLang="en-US" dirty="0">
                <a:solidFill>
                  <a:srgbClr val="FF0000"/>
                </a:solidFill>
              </a:rPr>
              <a:t>但 人 不 都 有 这 等 知 识 </a:t>
            </a:r>
            <a:r>
              <a:rPr lang="zh-TW" altLang="en-US" dirty="0"/>
              <a:t>。 有 人 到 如 今 因 拜 惯 了 偶 像 ， 就 以 为 所 吃 的 是 祭 偶 像 之 物 。 他 们 的 良 心 既 然 软 弱 ， 也 就 污 秽 了 。</a:t>
            </a:r>
            <a:endParaRPr lang="en-CA" altLang="zh-TW" dirty="0"/>
          </a:p>
          <a:p>
            <a:endParaRPr lang="zh-TW" alt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26903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225" y="3230940"/>
            <a:ext cx="8593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	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76224" y="-38501"/>
            <a:ext cx="9127657" cy="1126155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zh-CN" altLang="en-US" sz="27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为什么保罗称有人的‘信心软弱’，有的人‘刚强’？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2700" dirty="0" smtClean="0"/>
              <a:t>Why </a:t>
            </a:r>
            <a:r>
              <a:rPr lang="en-CA" sz="2700" dirty="0"/>
              <a:t>Paul calls </a:t>
            </a:r>
            <a:r>
              <a:rPr lang="en-CA" sz="2700" dirty="0" smtClean="0"/>
              <a:t>one “</a:t>
            </a:r>
            <a:r>
              <a:rPr lang="en-CA" sz="2700" dirty="0"/>
              <a:t>weak in faith” and another “strong”? 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421303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315" y="141973"/>
            <a:ext cx="9004434" cy="820553"/>
          </a:xfrm>
        </p:spPr>
        <p:txBody>
          <a:bodyPr>
            <a:normAutofit/>
          </a:bodyPr>
          <a:lstStyle/>
          <a:p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当基督徒在‘可商讨的’事情上意见不一时，神期望我们怎么做？</a:t>
            </a:r>
            <a:r>
              <a:rPr lang="en-CA" sz="2700" dirty="0" smtClean="0"/>
              <a:t/>
            </a:r>
            <a:br>
              <a:rPr lang="en-CA" sz="2700" dirty="0" smtClean="0"/>
            </a:br>
            <a:r>
              <a:rPr lang="en-CA" sz="2000" dirty="0" smtClean="0"/>
              <a:t>When Christians disagree on “disputable” matters, what does God want us to do</a:t>
            </a:r>
            <a:r>
              <a:rPr lang="en-CA" sz="2000" dirty="0"/>
              <a:t>?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70572" y="1327325"/>
            <a:ext cx="8595360" cy="5795369"/>
          </a:xfrm>
        </p:spPr>
        <p:txBody>
          <a:bodyPr>
            <a:noAutofit/>
          </a:bodyPr>
          <a:lstStyle/>
          <a:p>
            <a:r>
              <a:rPr lang="en-CA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必须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欢迎与你不同意见的人。（第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节）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我们不能辩论。（第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节）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我们不能论断。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（第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节）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我们不能恨恶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彼此。（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3/10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节）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5. 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我们要舍弃自己的权利，看弟兄姐妹比我们自己更重要。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节）</a:t>
            </a:r>
            <a:endParaRPr lang="en-CA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CA" sz="1200" dirty="0" smtClean="0"/>
          </a:p>
          <a:p>
            <a:r>
              <a:rPr lang="en-CA" sz="2000" dirty="0" smtClean="0"/>
              <a:t>1</a:t>
            </a:r>
            <a:r>
              <a:rPr lang="en-CA" sz="2000" dirty="0"/>
              <a:t>.  We </a:t>
            </a:r>
            <a:r>
              <a:rPr lang="en-CA" sz="2000" dirty="0" smtClean="0"/>
              <a:t>must welcome </a:t>
            </a:r>
            <a:r>
              <a:rPr lang="en-CA" sz="2000" dirty="0"/>
              <a:t>the person you disagree with. </a:t>
            </a:r>
            <a:r>
              <a:rPr lang="en-CA" sz="2000" dirty="0" smtClean="0"/>
              <a:t>(verse 1)</a:t>
            </a:r>
          </a:p>
          <a:p>
            <a:r>
              <a:rPr lang="en-CA" sz="2000" dirty="0"/>
              <a:t>2.  We must not </a:t>
            </a:r>
            <a:r>
              <a:rPr lang="en-CA" sz="2000" dirty="0" smtClean="0"/>
              <a:t>quarrel. (verse 1)</a:t>
            </a:r>
          </a:p>
          <a:p>
            <a:r>
              <a:rPr lang="en-CA" sz="2000" dirty="0"/>
              <a:t>3. We must not judge. </a:t>
            </a:r>
            <a:r>
              <a:rPr lang="en-CA" sz="2000" dirty="0" smtClean="0"/>
              <a:t>(verse 10)</a:t>
            </a:r>
            <a:endParaRPr lang="en-CA" sz="2000" dirty="0"/>
          </a:p>
          <a:p>
            <a:r>
              <a:rPr lang="en-CA" sz="2000" dirty="0"/>
              <a:t>4.  We must not hate our </a:t>
            </a:r>
            <a:r>
              <a:rPr lang="en-CA" sz="2000" dirty="0" smtClean="0"/>
              <a:t>brothers. (vs. 3 and 10)</a:t>
            </a:r>
          </a:p>
          <a:p>
            <a:r>
              <a:rPr lang="en-CA" sz="2000" dirty="0"/>
              <a:t>5.  </a:t>
            </a:r>
            <a:r>
              <a:rPr lang="en-CA" sz="2000" dirty="0" smtClean="0"/>
              <a:t>We surrender </a:t>
            </a:r>
            <a:r>
              <a:rPr lang="en-CA" sz="2000" dirty="0"/>
              <a:t>our </a:t>
            </a:r>
            <a:r>
              <a:rPr lang="en-CA" sz="2000" dirty="0" smtClean="0"/>
              <a:t>own right</a:t>
            </a:r>
            <a:r>
              <a:rPr lang="en-CA" sz="2000" dirty="0"/>
              <a:t>. Consider our brothers more important than ourselves. </a:t>
            </a:r>
            <a:r>
              <a:rPr lang="en-CA" sz="2000" dirty="0" smtClean="0"/>
              <a:t>(vs. 15)</a:t>
            </a:r>
          </a:p>
          <a:p>
            <a:endParaRPr lang="en-CA" sz="2000" dirty="0" smtClean="0"/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我们都是服侍同一个主，同一位神。（第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CA" sz="2000" dirty="0" smtClean="0"/>
              <a:t>We </a:t>
            </a:r>
            <a:r>
              <a:rPr lang="en-CA" sz="2000" dirty="0"/>
              <a:t>are </a:t>
            </a:r>
            <a:r>
              <a:rPr lang="en-CA" sz="2000" dirty="0" smtClean="0"/>
              <a:t>servant </a:t>
            </a:r>
            <a:r>
              <a:rPr lang="en-CA" sz="2000" dirty="0"/>
              <a:t>of the same </a:t>
            </a:r>
            <a:r>
              <a:rPr lang="en-CA" sz="2000" dirty="0" smtClean="0"/>
              <a:t>Master, </a:t>
            </a:r>
            <a:r>
              <a:rPr lang="en-CA" sz="2000" dirty="0"/>
              <a:t>God (verse 4).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3326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5733" y="1004080"/>
            <a:ext cx="7874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CA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 </a:t>
            </a:r>
            <a:endParaRPr lang="en-CA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300"/>
              </a:spcAft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三位一体的上帝。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300"/>
              </a:spcAft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神是唯一天地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万物的创造者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300"/>
              </a:spcAft>
              <a:buAutoNum type="arabicPeriod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圣经是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神默示的话语和对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信仰与生活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权威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圣经是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“无误的”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  <a:p>
            <a:pPr marL="342900" indent="-342900">
              <a:spcAft>
                <a:spcPts val="300"/>
              </a:spcAft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人人都是罪人。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300"/>
              </a:spcAft>
              <a:buFontTx/>
              <a:buAutoNum type="arabicPeriod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耶稣通过童贞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女诞生。</a:t>
            </a:r>
            <a:endParaRPr lang="en-US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300"/>
              </a:spcAft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耶稣是完全的神，也是完全的人。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300"/>
              </a:spcAft>
              <a:buAutoNum type="arabicPeriod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耶稣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的受死是全人类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的罪的唯一救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赎。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300"/>
              </a:spcAft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靠恩典得救，因信称义。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300"/>
              </a:spcAft>
              <a:buAutoNum type="arabicPeriod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耶稣复活了，祂战胜了死亡，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升天。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300"/>
              </a:spcAft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耶稣再来。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300"/>
              </a:spcAft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所有活人死人都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将受到审判 </a:t>
            </a:r>
            <a:r>
              <a:rPr lang="en-US" altLang="zh-CN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信的人与神永远同在；不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信的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人与神永远分离。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300"/>
              </a:spcAft>
              <a:buAutoNum type="arabicPeriod"/>
            </a:pP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圣灵是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神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，祂的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生命赋予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力量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护理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万物。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spcAft>
                <a:spcPts val="300"/>
              </a:spcAft>
              <a:buAutoNum type="arabicPeriod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教会是基督的身体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基督徒‘不可协商’的信仰教义：</a:t>
            </a:r>
            <a:endParaRPr 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33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1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实践：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2400" dirty="0" smtClean="0"/>
              <a:t>Application: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CA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你总会遇到与你意见不一致的人。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你也会有不同意别人的时候。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确定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问题所在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你所在的教会，不要换来换去。</a:t>
            </a:r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5. 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找一个教会委身下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，并一起服侍</a:t>
            </a:r>
            <a:r>
              <a:rPr lang="zh-CN" altLang="en-US" sz="20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CA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0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圣奥古斯丁说：</a:t>
            </a:r>
            <a:r>
              <a:rPr lang="en-CA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在教义上，合一；非教义上，自由；一切事上，爱</a:t>
            </a:r>
            <a:r>
              <a:rPr lang="en-CA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CA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CA" sz="2000" dirty="0" smtClean="0"/>
          </a:p>
          <a:p>
            <a:r>
              <a:rPr lang="en-CA" sz="2000" dirty="0" smtClean="0"/>
              <a:t>1</a:t>
            </a:r>
            <a:r>
              <a:rPr lang="en-CA" sz="2000" dirty="0"/>
              <a:t>.  Y</a:t>
            </a:r>
            <a:r>
              <a:rPr lang="en-CA" sz="2000" dirty="0" smtClean="0"/>
              <a:t>ou will always meet people who disagree with you</a:t>
            </a:r>
          </a:p>
          <a:p>
            <a:r>
              <a:rPr lang="en-CA" sz="2000" dirty="0" smtClean="0"/>
              <a:t>2.  And you will disagree with other people.</a:t>
            </a:r>
          </a:p>
          <a:p>
            <a:r>
              <a:rPr lang="en-CA" sz="2000" dirty="0" smtClean="0"/>
              <a:t>3.  Determine what the issues are.  </a:t>
            </a:r>
          </a:p>
          <a:p>
            <a:r>
              <a:rPr lang="en-CA" sz="2000" dirty="0" smtClean="0"/>
              <a:t>4.  Do NOT keep “jumping” from church to church.</a:t>
            </a:r>
          </a:p>
          <a:p>
            <a:r>
              <a:rPr lang="en-CA" sz="2000" dirty="0" smtClean="0"/>
              <a:t>5.  Find </a:t>
            </a:r>
            <a:r>
              <a:rPr lang="en-CA" sz="2000" dirty="0"/>
              <a:t>a church and devote yourself to the </a:t>
            </a:r>
            <a:r>
              <a:rPr lang="en-CA" sz="2000" dirty="0" smtClean="0"/>
              <a:t>church and serve together</a:t>
            </a:r>
            <a:r>
              <a:rPr lang="en-CA" sz="2000" dirty="0" smtClean="0"/>
              <a:t>.</a:t>
            </a:r>
            <a:endParaRPr lang="en-CA" sz="2000" dirty="0" smtClean="0"/>
          </a:p>
          <a:p>
            <a:r>
              <a:rPr lang="en-CA" sz="2000" dirty="0" smtClean="0"/>
              <a:t>“</a:t>
            </a:r>
            <a:r>
              <a:rPr lang="en-CA" sz="2000" b="1" dirty="0"/>
              <a:t>In Essentials Unity, In Non-Essentials Liberty, In All Things Charity (Love)</a:t>
            </a:r>
            <a:r>
              <a:rPr lang="en-CA" sz="2000" dirty="0"/>
              <a:t>”. St. Augustine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625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254521"/>
            <a:ext cx="85635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latin typeface="細明體_HKSCS"/>
                <a:ea typeface="細明體_HKSCS"/>
                <a:cs typeface="細明體_HKSCS"/>
              </a:rPr>
              <a:t>罗马书 </a:t>
            </a:r>
            <a:r>
              <a:rPr lang="en-US" altLang="zh-CN" sz="2700" b="1" dirty="0" smtClean="0">
                <a:latin typeface="細明體_HKSCS"/>
                <a:ea typeface="細明體_HKSCS"/>
                <a:cs typeface="細明體_HKSCS"/>
              </a:rPr>
              <a:t>14</a:t>
            </a:r>
            <a:r>
              <a:rPr lang="zh-CN" altLang="en-US" sz="2700" b="1" dirty="0" smtClean="0">
                <a:latin typeface="細明體_HKSCS"/>
                <a:ea typeface="細明體_HKSCS"/>
                <a:cs typeface="細明體_HKSCS"/>
              </a:rPr>
              <a:t>章</a:t>
            </a:r>
            <a:r>
              <a:rPr lang="zh-TW" altLang="en-US" sz="2700" b="1" dirty="0">
                <a:latin typeface="細明體_HKSCS"/>
                <a:ea typeface="細明體_HKSCS"/>
                <a:cs typeface="細明體_HKSCS"/>
              </a:rPr>
              <a:t>		</a:t>
            </a:r>
          </a:p>
        </p:txBody>
      </p:sp>
      <p:sp>
        <p:nvSpPr>
          <p:cNvPr id="3" name="Rectangle 2"/>
          <p:cNvSpPr/>
          <p:nvPr/>
        </p:nvSpPr>
        <p:spPr>
          <a:xfrm>
            <a:off x="299755" y="1028343"/>
            <a:ext cx="85635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b="1" dirty="0">
                <a:latin typeface="細明體_HKSCS"/>
                <a:ea typeface="細明體_HKSCS"/>
                <a:cs typeface="細明體_HKSCS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555" y="935654"/>
            <a:ext cx="8512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555" y="766673"/>
            <a:ext cx="851278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dirty="0"/>
              <a:t>14:</a:t>
            </a:r>
            <a:r>
              <a:rPr lang="en-US" altLang="zh-TW" sz="2600" dirty="0" smtClean="0"/>
              <a:t>1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 </a:t>
            </a:r>
            <a:r>
              <a:rPr lang="zh-TW" altLang="en-US" sz="2600" dirty="0" smtClean="0"/>
              <a:t>信 </a:t>
            </a:r>
            <a:r>
              <a:rPr lang="zh-TW" altLang="en-US" sz="2600" dirty="0"/>
              <a:t>心 软 弱 的 ， 你 们 要 接 纳 ， 但 不 要 辩 论 所 疑 惑 的 事 。	</a:t>
            </a:r>
          </a:p>
          <a:p>
            <a:r>
              <a:rPr lang="en-US" altLang="zh-TW" sz="2600" dirty="0"/>
              <a:t>14:</a:t>
            </a:r>
            <a:r>
              <a:rPr lang="en-US" altLang="zh-TW" sz="2600" dirty="0" smtClean="0"/>
              <a:t>2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 </a:t>
            </a:r>
            <a:r>
              <a:rPr lang="zh-TW" altLang="en-US" sz="2600" dirty="0" smtClean="0"/>
              <a:t>有 </a:t>
            </a:r>
            <a:r>
              <a:rPr lang="zh-TW" altLang="en-US" sz="2600" dirty="0"/>
              <a:t>人 信 百 物 都 可 吃 。 但 那 软 弱 的 ， 只 吃 蔬 菜 。	</a:t>
            </a:r>
          </a:p>
          <a:p>
            <a:r>
              <a:rPr lang="en-US" altLang="zh-TW" sz="2600" dirty="0"/>
              <a:t>14:</a:t>
            </a:r>
            <a:r>
              <a:rPr lang="en-US" altLang="zh-TW" sz="2600" dirty="0" smtClean="0"/>
              <a:t>3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 </a:t>
            </a:r>
            <a:r>
              <a:rPr lang="zh-TW" altLang="en-US" sz="2600" dirty="0" smtClean="0"/>
              <a:t>吃 </a:t>
            </a:r>
            <a:r>
              <a:rPr lang="zh-TW" altLang="en-US" sz="2600" dirty="0"/>
              <a:t>的 人 不 可 轻 看 不 吃 的 人 。 不 吃 的 人 不 可 论 断 吃 的 人 。 因 为 神 已 经 收 纳 他 了 。	</a:t>
            </a:r>
          </a:p>
          <a:p>
            <a:r>
              <a:rPr lang="en-US" altLang="zh-TW" sz="2600" dirty="0"/>
              <a:t>14:</a:t>
            </a:r>
            <a:r>
              <a:rPr lang="en-US" altLang="zh-TW" sz="2600" dirty="0" smtClean="0"/>
              <a:t>4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 </a:t>
            </a:r>
            <a:r>
              <a:rPr lang="zh-TW" altLang="en-US" sz="2600" dirty="0" smtClean="0"/>
              <a:t>你 </a:t>
            </a:r>
            <a:r>
              <a:rPr lang="zh-TW" altLang="en-US" sz="2600" dirty="0"/>
              <a:t>是 谁 ， 竟 论 断 别 人 的 仆 人 呢 ？ 他 或 站 住 ， 或 跌 倒 ， 自 有 他 的 主 人 在 。 而 且 他 也 必 要 站 住 。 因 为 主 能 使 他 站 住 。	</a:t>
            </a:r>
          </a:p>
          <a:p>
            <a:r>
              <a:rPr lang="en-US" altLang="zh-TW" sz="2600" dirty="0"/>
              <a:t>14:</a:t>
            </a:r>
            <a:r>
              <a:rPr lang="en-US" altLang="zh-TW" sz="2600" dirty="0" smtClean="0"/>
              <a:t>5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 </a:t>
            </a:r>
            <a:r>
              <a:rPr lang="zh-TW" altLang="en-US" sz="2600" dirty="0" smtClean="0"/>
              <a:t>有 </a:t>
            </a:r>
            <a:r>
              <a:rPr lang="zh-TW" altLang="en-US" sz="2600" dirty="0"/>
              <a:t>人 看 这 日 比 那 日 强 ， 有 人 看 日 日 都 是 一 样 。 只 是 各 人 心 里 要 意 见 坚 定 。	</a:t>
            </a:r>
          </a:p>
        </p:txBody>
      </p:sp>
    </p:spTree>
    <p:extLst>
      <p:ext uri="{BB962C8B-B14F-4D97-AF65-F5344CB8AC3E}">
        <p14:creationId xmlns:p14="http://schemas.microsoft.com/office/powerpoint/2010/main" val="1609385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254521"/>
            <a:ext cx="85635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latin typeface="細明體_HKSCS"/>
                <a:ea typeface="細明體_HKSCS"/>
                <a:cs typeface="細明體_HKSCS"/>
              </a:rPr>
              <a:t>罗马书 </a:t>
            </a:r>
            <a:r>
              <a:rPr lang="en-US" altLang="zh-CN" sz="2700" b="1" dirty="0" smtClean="0">
                <a:latin typeface="細明體_HKSCS"/>
                <a:ea typeface="細明體_HKSCS"/>
                <a:cs typeface="細明體_HKSCS"/>
              </a:rPr>
              <a:t>14</a:t>
            </a:r>
            <a:r>
              <a:rPr lang="zh-CN" altLang="en-US" sz="2700" b="1" dirty="0" smtClean="0">
                <a:latin typeface="細明體_HKSCS"/>
                <a:ea typeface="細明體_HKSCS"/>
                <a:cs typeface="細明體_HKSCS"/>
              </a:rPr>
              <a:t>章</a:t>
            </a:r>
            <a:r>
              <a:rPr lang="zh-TW" altLang="en-US" sz="2700" b="1" dirty="0">
                <a:latin typeface="細明體_HKSCS"/>
                <a:ea typeface="細明體_HKSCS"/>
                <a:cs typeface="細明體_HKSCS"/>
              </a:rPr>
              <a:t>		</a:t>
            </a:r>
          </a:p>
        </p:txBody>
      </p:sp>
      <p:sp>
        <p:nvSpPr>
          <p:cNvPr id="3" name="Rectangle 2"/>
          <p:cNvSpPr/>
          <p:nvPr/>
        </p:nvSpPr>
        <p:spPr>
          <a:xfrm>
            <a:off x="299755" y="1028343"/>
            <a:ext cx="85635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b="1" dirty="0">
                <a:latin typeface="細明體_HKSCS"/>
                <a:ea typeface="細明體_HKSCS"/>
                <a:cs typeface="細明體_HKSCS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555" y="935654"/>
            <a:ext cx="8512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555" y="766673"/>
            <a:ext cx="8512788" cy="6093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dirty="0" smtClean="0"/>
              <a:t>14</a:t>
            </a:r>
            <a:r>
              <a:rPr lang="en-US" altLang="zh-TW" sz="2600" dirty="0"/>
              <a:t>:</a:t>
            </a:r>
            <a:r>
              <a:rPr lang="en-US" altLang="zh-TW" sz="2600" dirty="0" smtClean="0"/>
              <a:t>6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 </a:t>
            </a:r>
            <a:r>
              <a:rPr lang="zh-TW" altLang="en-US" sz="2600" dirty="0" smtClean="0"/>
              <a:t>守 </a:t>
            </a:r>
            <a:r>
              <a:rPr lang="zh-TW" altLang="en-US" sz="2600" dirty="0"/>
              <a:t>日 的 人 ， 是 为 主 守 的 。 吃 的 人 ， 是 为 主 吃 的 ， 因 他 感 谢 神 。 不 吃 的 人 ， 是 为 主 不 吃 的 ， 也 感 谢 神 。	</a:t>
            </a:r>
          </a:p>
          <a:p>
            <a:r>
              <a:rPr lang="en-US" altLang="zh-TW" sz="2600" dirty="0"/>
              <a:t>14:</a:t>
            </a:r>
            <a:r>
              <a:rPr lang="en-US" altLang="zh-TW" sz="2600" dirty="0" smtClean="0"/>
              <a:t>7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 </a:t>
            </a:r>
            <a:r>
              <a:rPr lang="zh-TW" altLang="en-US" sz="2600" dirty="0" smtClean="0"/>
              <a:t>我 </a:t>
            </a:r>
            <a:r>
              <a:rPr lang="zh-TW" altLang="en-US" sz="2600" dirty="0"/>
              <a:t>们 没 有 一 个 人 为 自 己 活 ， 也 没 有 一 个 人 为 自 己 死 。	</a:t>
            </a:r>
          </a:p>
          <a:p>
            <a:r>
              <a:rPr lang="en-US" altLang="zh-TW" sz="2600" dirty="0"/>
              <a:t>14:</a:t>
            </a:r>
            <a:r>
              <a:rPr lang="en-US" altLang="zh-TW" sz="2600" dirty="0" smtClean="0"/>
              <a:t>8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 </a:t>
            </a:r>
            <a:r>
              <a:rPr lang="zh-TW" altLang="en-US" sz="2600" dirty="0" smtClean="0"/>
              <a:t>我 </a:t>
            </a:r>
            <a:r>
              <a:rPr lang="zh-TW" altLang="en-US" sz="2600" dirty="0"/>
              <a:t>们 若 活 着 ， 是 为 主 而 活 。 若 死 了 ， 是 为 主 而 死 。 所 以 我 们 或 活 或 死 ， 总 是 主 的 人 。	</a:t>
            </a:r>
          </a:p>
          <a:p>
            <a:r>
              <a:rPr lang="en-US" altLang="zh-TW" sz="2600" dirty="0"/>
              <a:t>14:</a:t>
            </a:r>
            <a:r>
              <a:rPr lang="en-US" altLang="zh-TW" sz="2600" dirty="0" smtClean="0"/>
              <a:t>9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 </a:t>
            </a:r>
            <a:r>
              <a:rPr lang="zh-TW" altLang="en-US" sz="2600" dirty="0" smtClean="0"/>
              <a:t>因 </a:t>
            </a:r>
            <a:r>
              <a:rPr lang="zh-TW" altLang="en-US" sz="2600" dirty="0"/>
              <a:t>此 基 督 死 了 ， 又 活 了 ， 为 要 作 死 人 并 活 人 的 主 。	</a:t>
            </a:r>
          </a:p>
          <a:p>
            <a:r>
              <a:rPr lang="en-US" altLang="zh-TW" sz="2600" dirty="0"/>
              <a:t>14:</a:t>
            </a:r>
            <a:r>
              <a:rPr lang="en-US" altLang="zh-TW" sz="2600" dirty="0" smtClean="0"/>
              <a:t>10  </a:t>
            </a:r>
            <a:r>
              <a:rPr lang="zh-TW" altLang="en-US" sz="2600" dirty="0" smtClean="0"/>
              <a:t>你 </a:t>
            </a:r>
            <a:r>
              <a:rPr lang="zh-TW" altLang="en-US" sz="2600" dirty="0"/>
              <a:t>这 个 人 ， 为 什 么 论 断 弟 兄 呢 ？ 又 为 什 么 轻 看 弟 兄 呢 ？ 因 我 们 都 要 站 在 神 的 台 前 。	</a:t>
            </a:r>
          </a:p>
          <a:p>
            <a:r>
              <a:rPr lang="en-US" altLang="zh-TW" sz="2600" dirty="0"/>
              <a:t>14:</a:t>
            </a:r>
            <a:r>
              <a:rPr lang="en-US" altLang="zh-TW" sz="2600" dirty="0" smtClean="0"/>
              <a:t>11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 </a:t>
            </a:r>
            <a:r>
              <a:rPr lang="zh-TW" altLang="en-US" sz="2600" dirty="0" smtClean="0"/>
              <a:t>经 </a:t>
            </a:r>
            <a:r>
              <a:rPr lang="zh-TW" altLang="en-US" sz="2600" dirty="0"/>
              <a:t>上 写 着 ， 主 说 ， 我 凭 着 我 的 永 生 起 誓 ， 万 膝 必 向 我 跪 拜 ， 万 口 必 向 我 承 认 。	</a:t>
            </a:r>
          </a:p>
          <a:p>
            <a:r>
              <a:rPr lang="en-US" altLang="zh-TW" sz="2600" dirty="0"/>
              <a:t>14:</a:t>
            </a:r>
            <a:r>
              <a:rPr lang="en-US" altLang="zh-TW" sz="2600" dirty="0" smtClean="0"/>
              <a:t>12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 </a:t>
            </a:r>
            <a:r>
              <a:rPr lang="zh-TW" altLang="en-US" sz="2600" dirty="0" smtClean="0"/>
              <a:t>这 </a:t>
            </a:r>
            <a:r>
              <a:rPr lang="zh-TW" altLang="en-US" sz="2600" dirty="0"/>
              <a:t>样 看 来 ， 我 们 各 人 必 要 将 自 己 的 事 ， 在 神 面 前 说 明 </a:t>
            </a:r>
            <a:r>
              <a:rPr lang="zh-TW" altLang="en-US" sz="2600" dirty="0" smtClean="0"/>
              <a:t>。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77522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31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>罗</a:t>
            </a:r>
            <a:r>
              <a:rPr lang="zh-CN" altLang="en-US" sz="31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>马书 </a:t>
            </a:r>
            <a:r>
              <a:rPr lang="en-US" altLang="zh-TW" sz="3100" b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宋体"/>
              </a:rPr>
              <a:t>14:1-12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Romans 14:1-12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693084"/>
            <a:ext cx="8595360" cy="4293830"/>
          </a:xfrm>
        </p:spPr>
        <p:txBody>
          <a:bodyPr>
            <a:normAutofit/>
          </a:bodyPr>
          <a:lstStyle/>
          <a:p>
            <a:r>
              <a:rPr lang="en-CA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谁是‘信心软弱的’人，谁又是‘刚强的’？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他们在哪些方面意见不一？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3.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称‘信心软弱的’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软弱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？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4.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神期望我们应该用什么态度面对？</a:t>
            </a:r>
            <a:endParaRPr lang="en-CA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1.  Who are </a:t>
            </a:r>
            <a:r>
              <a:rPr lang="en-CA" dirty="0" smtClean="0"/>
              <a:t>the </a:t>
            </a:r>
            <a:r>
              <a:rPr lang="en-CA" dirty="0"/>
              <a:t>“weak in faith” and the “strong</a:t>
            </a:r>
            <a:r>
              <a:rPr lang="en-CA" dirty="0" smtClean="0"/>
              <a:t>”?</a:t>
            </a:r>
            <a:endParaRPr lang="en-CA" dirty="0"/>
          </a:p>
          <a:p>
            <a:r>
              <a:rPr lang="en-CA" dirty="0"/>
              <a:t>2.  What is the issue the “weak” and the “strong” disagree on?</a:t>
            </a:r>
          </a:p>
          <a:p>
            <a:r>
              <a:rPr lang="en-CA" dirty="0"/>
              <a:t>3.  Why is the “weak in faith” called weak?</a:t>
            </a:r>
          </a:p>
          <a:p>
            <a:r>
              <a:rPr lang="en-CA" dirty="0"/>
              <a:t>4.  What should be the attitudes God want us to have</a:t>
            </a:r>
            <a:r>
              <a:rPr lang="en-CA" dirty="0" smtClean="0"/>
              <a:t>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585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254521"/>
            <a:ext cx="85635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latin typeface="細明體_HKSCS"/>
                <a:ea typeface="細明體_HKSCS"/>
                <a:cs typeface="細明體_HKSCS"/>
              </a:rPr>
              <a:t>罗马书 </a:t>
            </a:r>
            <a:r>
              <a:rPr lang="en-US" altLang="zh-CN" sz="2700" b="1" dirty="0" smtClean="0">
                <a:latin typeface="細明體_HKSCS"/>
                <a:ea typeface="細明體_HKSCS"/>
                <a:cs typeface="細明體_HKSCS"/>
              </a:rPr>
              <a:t>14</a:t>
            </a:r>
            <a:r>
              <a:rPr lang="zh-CN" altLang="en-US" sz="2700" b="1" dirty="0" smtClean="0">
                <a:latin typeface="細明體_HKSCS"/>
                <a:ea typeface="細明體_HKSCS"/>
                <a:cs typeface="細明體_HKSCS"/>
              </a:rPr>
              <a:t>章</a:t>
            </a:r>
            <a:r>
              <a:rPr lang="zh-TW" altLang="en-US" sz="2700" b="1" dirty="0">
                <a:latin typeface="細明體_HKSCS"/>
                <a:ea typeface="細明體_HKSCS"/>
                <a:cs typeface="細明體_HKSCS"/>
              </a:rPr>
              <a:t>		</a:t>
            </a:r>
          </a:p>
        </p:txBody>
      </p:sp>
      <p:sp>
        <p:nvSpPr>
          <p:cNvPr id="3" name="Rectangle 2"/>
          <p:cNvSpPr/>
          <p:nvPr/>
        </p:nvSpPr>
        <p:spPr>
          <a:xfrm>
            <a:off x="299755" y="1028343"/>
            <a:ext cx="85635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b="1" dirty="0">
                <a:latin typeface="細明體_HKSCS"/>
                <a:ea typeface="細明體_HKSCS"/>
                <a:cs typeface="細明體_HKSCS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555" y="935654"/>
            <a:ext cx="8512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555" y="766673"/>
            <a:ext cx="8512788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dirty="0"/>
              <a:t>14:</a:t>
            </a:r>
            <a:r>
              <a:rPr lang="en-US" altLang="zh-TW" sz="2600" dirty="0" smtClean="0"/>
              <a:t>1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 </a:t>
            </a:r>
            <a:r>
              <a:rPr lang="zh-TW" altLang="en-US" sz="2600" dirty="0" smtClean="0"/>
              <a:t>信 </a:t>
            </a:r>
            <a:r>
              <a:rPr lang="zh-TW" altLang="en-US" sz="2600" dirty="0"/>
              <a:t>心 软 弱 的 ， 你 们 要 接 纳 ， 但 不 要 辩 论 所 疑 惑 的 事 。	</a:t>
            </a:r>
          </a:p>
          <a:p>
            <a:r>
              <a:rPr lang="en-US" altLang="zh-TW" sz="2600" dirty="0"/>
              <a:t>14:</a:t>
            </a:r>
            <a:r>
              <a:rPr lang="en-US" altLang="zh-TW" sz="2600" dirty="0" smtClean="0"/>
              <a:t>2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 </a:t>
            </a:r>
            <a:r>
              <a:rPr lang="zh-TW" altLang="en-US" sz="2600" dirty="0" smtClean="0"/>
              <a:t>有 </a:t>
            </a:r>
            <a:r>
              <a:rPr lang="zh-TW" altLang="en-US" sz="2600" dirty="0"/>
              <a:t>人 信 百 物 都 可 吃 。 但 那 软 弱 的 ， 只 吃 蔬 菜 。	</a:t>
            </a:r>
          </a:p>
          <a:p>
            <a:r>
              <a:rPr lang="en-US" altLang="zh-TW" sz="2600" dirty="0"/>
              <a:t>14:</a:t>
            </a:r>
            <a:r>
              <a:rPr lang="en-US" altLang="zh-TW" sz="2600" dirty="0" smtClean="0"/>
              <a:t>3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 </a:t>
            </a:r>
            <a:r>
              <a:rPr lang="zh-TW" altLang="en-US" sz="2600" dirty="0" smtClean="0"/>
              <a:t>吃 </a:t>
            </a:r>
            <a:r>
              <a:rPr lang="zh-TW" altLang="en-US" sz="2600" dirty="0"/>
              <a:t>的 人 不 可 轻 看 不 吃 的 人 。 不 吃 的 人 不 可 论 断 吃 的 人 。 因 为 神 已 经 收 纳 他 了 。	</a:t>
            </a:r>
          </a:p>
          <a:p>
            <a:r>
              <a:rPr lang="en-US" altLang="zh-TW" sz="2600" dirty="0"/>
              <a:t>14:</a:t>
            </a:r>
            <a:r>
              <a:rPr lang="en-US" altLang="zh-TW" sz="2600" dirty="0" smtClean="0"/>
              <a:t>4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 </a:t>
            </a:r>
            <a:r>
              <a:rPr lang="zh-TW" altLang="en-US" sz="2600" dirty="0" smtClean="0"/>
              <a:t>你 </a:t>
            </a:r>
            <a:r>
              <a:rPr lang="zh-TW" altLang="en-US" sz="2600" dirty="0"/>
              <a:t>是 谁 ， 竟 论 断 别 人 的 仆 人 呢 ？ 他 或 站 住 ， 或 跌 倒 ， 自 有 他 的 主 人 在 。 而 且 他 也 必 要 站 住 。 因 为 主 能 使 他 站 住 。	</a:t>
            </a:r>
          </a:p>
          <a:p>
            <a:r>
              <a:rPr lang="en-US" altLang="zh-TW" sz="2600" dirty="0"/>
              <a:t>14:</a:t>
            </a:r>
            <a:r>
              <a:rPr lang="en-US" altLang="zh-TW" sz="2600" dirty="0" smtClean="0"/>
              <a:t>5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 </a:t>
            </a:r>
            <a:r>
              <a:rPr lang="zh-TW" altLang="en-US" sz="2600" dirty="0" smtClean="0"/>
              <a:t>有 </a:t>
            </a:r>
            <a:r>
              <a:rPr lang="zh-TW" altLang="en-US" sz="2600" dirty="0"/>
              <a:t>人 看 这 日 比 那 日 强 ， 有 人 看 日 日 都 是 一 样 。 只 是 各 人 心 里 要 意 见 坚 定 。	</a:t>
            </a:r>
          </a:p>
        </p:txBody>
      </p:sp>
    </p:spTree>
    <p:extLst>
      <p:ext uri="{BB962C8B-B14F-4D97-AF65-F5344CB8AC3E}">
        <p14:creationId xmlns:p14="http://schemas.microsoft.com/office/powerpoint/2010/main" val="310223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2222501"/>
            <a:ext cx="8591550" cy="1066800"/>
          </a:xfrm>
        </p:spPr>
        <p:txBody>
          <a:bodyPr/>
          <a:lstStyle/>
          <a:p>
            <a:r>
              <a:rPr lang="en-US" dirty="0" smtClean="0"/>
              <a:t>The “weak” and “strong” in faith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6225" y="3292348"/>
            <a:ext cx="4251960" cy="4937760"/>
          </a:xfrm>
        </p:spPr>
        <p:txBody>
          <a:bodyPr/>
          <a:lstStyle/>
          <a:p>
            <a:r>
              <a:rPr lang="en-US" dirty="0" smtClean="0"/>
              <a:t>The “weak” eats vegetable (vs. 2)</a:t>
            </a:r>
          </a:p>
          <a:p>
            <a:r>
              <a:rPr lang="en-US" dirty="0" smtClean="0"/>
              <a:t>The “weak” consider one day better than the others (vs. 5)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15815" y="3292348"/>
            <a:ext cx="4251960" cy="4937760"/>
          </a:xfrm>
        </p:spPr>
        <p:txBody>
          <a:bodyPr/>
          <a:lstStyle/>
          <a:p>
            <a:r>
              <a:rPr lang="en-US" dirty="0" smtClean="0"/>
              <a:t>The “strong” eat everything (vs. 2)</a:t>
            </a:r>
          </a:p>
          <a:p>
            <a:r>
              <a:rPr lang="en-US" dirty="0" smtClean="0"/>
              <a:t>The “strong” consider everyday alike (vs. 5)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028" y="866648"/>
            <a:ext cx="4251960" cy="1355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3736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2000" b="0" i="0" kern="1200" cap="none" spc="3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34448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51593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3pPr>
            <a:lvl4pPr marL="68897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86042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信心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软弱</a:t>
            </a: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的：</a:t>
            </a:r>
            <a:endParaRPr lang="en-US" altLang="zh-CN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吃蔬菜</a:t>
            </a: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2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看这日比那日强</a:t>
            </a: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666618" y="866648"/>
            <a:ext cx="4251960" cy="1249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3736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2000" b="0" i="0" kern="1200" cap="none" spc="3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34448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51593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3pPr>
            <a:lvl4pPr marL="68897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86042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信心刚强的：</a:t>
            </a:r>
            <a:endParaRPr lang="en-US" sz="2400" b="1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百物都可吃</a:t>
            </a: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2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看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日日都是一样</a:t>
            </a: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lang="en-US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226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254521"/>
            <a:ext cx="85635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latin typeface="細明體_HKSCS"/>
                <a:ea typeface="細明體_HKSCS"/>
                <a:cs typeface="細明體_HKSCS"/>
              </a:rPr>
              <a:t>罗马书 </a:t>
            </a:r>
            <a:r>
              <a:rPr lang="en-US" altLang="zh-CN" sz="2700" b="1" dirty="0" smtClean="0">
                <a:latin typeface="細明體_HKSCS"/>
                <a:ea typeface="細明體_HKSCS"/>
                <a:cs typeface="細明體_HKSCS"/>
              </a:rPr>
              <a:t>14</a:t>
            </a:r>
            <a:r>
              <a:rPr lang="zh-CN" altLang="en-US" sz="2700" b="1" dirty="0" smtClean="0">
                <a:latin typeface="細明體_HKSCS"/>
                <a:ea typeface="細明體_HKSCS"/>
                <a:cs typeface="細明體_HKSCS"/>
              </a:rPr>
              <a:t>章</a:t>
            </a:r>
            <a:r>
              <a:rPr lang="zh-TW" altLang="en-US" sz="2700" b="1" dirty="0">
                <a:latin typeface="細明體_HKSCS"/>
                <a:ea typeface="細明體_HKSCS"/>
                <a:cs typeface="細明體_HKSCS"/>
              </a:rPr>
              <a:t>		</a:t>
            </a:r>
          </a:p>
        </p:txBody>
      </p:sp>
      <p:sp>
        <p:nvSpPr>
          <p:cNvPr id="3" name="Rectangle 2"/>
          <p:cNvSpPr/>
          <p:nvPr/>
        </p:nvSpPr>
        <p:spPr>
          <a:xfrm>
            <a:off x="299755" y="1028343"/>
            <a:ext cx="85635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b="1" dirty="0">
                <a:latin typeface="細明體_HKSCS"/>
                <a:ea typeface="細明體_HKSCS"/>
                <a:cs typeface="細明體_HKSCS"/>
              </a:rPr>
              <a:t>	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555" y="935654"/>
            <a:ext cx="8512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50555" y="766673"/>
            <a:ext cx="851278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dirty="0"/>
              <a:t>14:</a:t>
            </a:r>
            <a:r>
              <a:rPr lang="en-US" altLang="zh-TW" sz="2600" dirty="0" smtClean="0"/>
              <a:t>1</a:t>
            </a:r>
            <a:r>
              <a:rPr lang="en-US" altLang="zh-TW" sz="2600" dirty="0"/>
              <a:t> </a:t>
            </a:r>
            <a:r>
              <a:rPr lang="en-US" altLang="zh-TW" sz="2600" dirty="0" smtClean="0"/>
              <a:t> </a:t>
            </a:r>
            <a:r>
              <a:rPr lang="zh-TW" altLang="en-US" sz="2600" dirty="0" smtClean="0"/>
              <a:t>信 </a:t>
            </a:r>
            <a:r>
              <a:rPr lang="zh-TW" altLang="en-US" sz="2600" dirty="0"/>
              <a:t>心 软 弱 的 ， 你 们 要 接 纳 ， </a:t>
            </a:r>
            <a:r>
              <a:rPr lang="zh-TW" altLang="en-US" sz="2600" b="1" dirty="0">
                <a:solidFill>
                  <a:srgbClr val="FF0000"/>
                </a:solidFill>
              </a:rPr>
              <a:t>但 不 要 辩 论 所 疑 惑 的 事 。	</a:t>
            </a:r>
          </a:p>
          <a:p>
            <a:endParaRPr lang="en-US" altLang="zh-TW" sz="2600" dirty="0" smtClean="0"/>
          </a:p>
          <a:p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    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希腊原文：</a:t>
            </a:r>
            <a:r>
              <a:rPr lang="en-CA" sz="2400" dirty="0" err="1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dialogismōs</a:t>
            </a:r>
            <a:endParaRPr lang="en-US" altLang="zh-TW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     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英语单词‘对话’出自于此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FontTx/>
              <a:buChar char="-"/>
            </a:pP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争论不是关于神明确的命令，也不是道德问题。</a:t>
            </a:r>
            <a:endParaRPr lang="en-US" altLang="zh-CN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CA" altLang="zh-TW" sz="2600" dirty="0" smtClean="0"/>
          </a:p>
          <a:p>
            <a:pPr marL="457200" indent="-457200">
              <a:buFontTx/>
              <a:buChar char="-"/>
            </a:pPr>
            <a:r>
              <a:rPr lang="en-CA" sz="2400" dirty="0" smtClean="0"/>
              <a:t>Greek word:  </a:t>
            </a:r>
            <a:r>
              <a:rPr lang="en-CA" sz="2400" dirty="0" err="1" smtClean="0"/>
              <a:t>dialogismōs</a:t>
            </a:r>
            <a:endParaRPr lang="en-CA" sz="2400" dirty="0" smtClean="0"/>
          </a:p>
          <a:p>
            <a:pPr marL="457200" indent="-457200">
              <a:buFontTx/>
              <a:buChar char="-"/>
            </a:pPr>
            <a:r>
              <a:rPr lang="en-CA" altLang="zh-TW" sz="2400" dirty="0" smtClean="0"/>
              <a:t>From which the English word “dialog” comes from</a:t>
            </a:r>
          </a:p>
          <a:p>
            <a:pPr marL="457200" indent="-457200">
              <a:buFontTx/>
              <a:buChar char="-"/>
            </a:pPr>
            <a:r>
              <a:rPr lang="en-CA" sz="2400" dirty="0"/>
              <a:t>T</a:t>
            </a:r>
            <a:r>
              <a:rPr lang="en-CA" sz="2400" dirty="0" smtClean="0"/>
              <a:t>he disagreement is </a:t>
            </a:r>
            <a:r>
              <a:rPr lang="en-CA" sz="2400" u="sng" dirty="0"/>
              <a:t>not</a:t>
            </a:r>
            <a:r>
              <a:rPr lang="en-CA" sz="2400" dirty="0"/>
              <a:t> about clear </a:t>
            </a:r>
            <a:r>
              <a:rPr lang="en-CA" sz="2400" dirty="0" smtClean="0"/>
              <a:t>commands </a:t>
            </a:r>
            <a:r>
              <a:rPr lang="en-CA" sz="2400" dirty="0"/>
              <a:t>of God.  </a:t>
            </a:r>
            <a:r>
              <a:rPr lang="en-CA" sz="2400" u="sng" dirty="0"/>
              <a:t>Not</a:t>
            </a:r>
            <a:r>
              <a:rPr lang="en-CA" sz="2400" dirty="0"/>
              <a:t> </a:t>
            </a:r>
            <a:r>
              <a:rPr lang="en-CA" sz="2400" dirty="0" smtClean="0"/>
              <a:t>about moral </a:t>
            </a:r>
            <a:r>
              <a:rPr lang="en-CA" sz="2400" dirty="0"/>
              <a:t>issues.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0259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谁是‘软弱的’和‘刚强的’？</a:t>
            </a:r>
            <a:endParaRPr lang="en-US" sz="3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4320" y="1298448"/>
            <a:ext cx="8595360" cy="3561419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都是弟兄（姐妹）</a:t>
            </a: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都是想荣耀神，也感谢神</a:t>
            </a: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</a:t>
            </a: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</a:t>
            </a:r>
            <a:r>
              <a:rPr 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6220" y="2421470"/>
            <a:ext cx="859155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ts val="400"/>
              </a:spcBef>
              <a:buNone/>
              <a:defRPr sz="3600" b="0" kern="1200" cap="none" spc="0" baseline="0">
                <a:solidFill>
                  <a:schemeClr val="tx2"/>
                </a:solidFill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Who are the “weak” and the “strong”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4315" y="3491318"/>
            <a:ext cx="859536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3736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Char char="•"/>
              <a:defRPr sz="2200" b="0" i="0" kern="1200" cap="none" spc="3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34448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2pPr>
            <a:lvl3pPr marL="515938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3pPr>
            <a:lvl4pPr marL="68897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4pPr>
            <a:lvl5pPr marL="860425" indent="-173736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5pPr>
            <a:lvl6pPr marL="105156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444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1732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600200" indent="-173736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Both are brothers (vs. 10)</a:t>
            </a:r>
          </a:p>
          <a:p>
            <a:r>
              <a:rPr lang="en-US" dirty="0" smtClean="0"/>
              <a:t>Both want to live to “honor” the Lord and to “give thanks” (vs. 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14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4" y="-38501"/>
            <a:ext cx="9127657" cy="1126155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r>
              <a:rPr lang="en-CA" dirty="0" smtClean="0"/>
              <a:t/>
            </a:r>
            <a:br>
              <a:rPr lang="en-CA" dirty="0" smtClean="0"/>
            </a:br>
            <a:r>
              <a:rPr lang="zh-CN" altLang="en-US" sz="2700" b="1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为什么保罗称有人的‘信心软弱’，有的人‘刚强’？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sz="2700" dirty="0" smtClean="0"/>
              <a:t>Why </a:t>
            </a:r>
            <a:r>
              <a:rPr lang="en-CA" sz="2700" dirty="0"/>
              <a:t>Paul calls </a:t>
            </a:r>
            <a:r>
              <a:rPr lang="en-CA" sz="2700" dirty="0" smtClean="0"/>
              <a:t>one “</a:t>
            </a:r>
            <a:r>
              <a:rPr lang="en-CA" sz="2700" dirty="0"/>
              <a:t>weak in faith” and another “strong”? 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76225" y="1721949"/>
            <a:ext cx="8595360" cy="4937760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同样的问题出现在哥林多教会（林前第</a:t>
            </a:r>
            <a:r>
              <a:rPr lang="en-US" altLang="zh-CN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8/10</a:t>
            </a:r>
            <a:r>
              <a:rPr lang="zh-CN" altLang="en-US" sz="24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章）</a:t>
            </a:r>
            <a:endParaRPr lang="en-US" sz="24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 smtClean="0"/>
              <a:t>Same issue in the Corinthian church (I </a:t>
            </a:r>
            <a:r>
              <a:rPr lang="en-US" dirty="0" err="1" smtClean="0"/>
              <a:t>Cor</a:t>
            </a:r>
            <a:r>
              <a:rPr lang="en-US" dirty="0" smtClean="0"/>
              <a:t> 8 and 10)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林</a:t>
            </a:r>
            <a:r>
              <a:rPr lang="en-US" dirty="0" smtClean="0"/>
              <a:t>前 </a:t>
            </a:r>
            <a:r>
              <a:rPr lang="en-US" altLang="zh-TW" dirty="0" smtClean="0"/>
              <a:t>8</a:t>
            </a:r>
            <a:r>
              <a:rPr lang="en-US" altLang="zh-TW" dirty="0"/>
              <a:t>:</a:t>
            </a:r>
            <a:r>
              <a:rPr lang="en-US" altLang="zh-TW" dirty="0" smtClean="0"/>
              <a:t>7   </a:t>
            </a:r>
            <a:r>
              <a:rPr lang="zh-TW" altLang="en-US" dirty="0" smtClean="0"/>
              <a:t>但 </a:t>
            </a:r>
            <a:r>
              <a:rPr lang="zh-TW" altLang="en-US" dirty="0"/>
              <a:t>人 不 都 有 这 等 知 识 。 有 人 到 如 今 因 拜 惯 了 偶 像 ， 就 以 为 所 吃 的 是 祭 偶 像 之 物 。 他 们 的 良 心 既 然 软 弱 ， 也 就 污 秽 了 </a:t>
            </a:r>
            <a:r>
              <a:rPr lang="zh-TW" altLang="en-US" dirty="0" smtClean="0"/>
              <a:t>。</a:t>
            </a:r>
            <a:endParaRPr lang="en-CA" altLang="zh-TW" dirty="0" smtClean="0"/>
          </a:p>
          <a:p>
            <a:endParaRPr lang="en-CA" dirty="0"/>
          </a:p>
          <a:p>
            <a:r>
              <a:rPr lang="en-US" dirty="0"/>
              <a:t>林前 </a:t>
            </a:r>
            <a:r>
              <a:rPr lang="en-US" altLang="zh-TW" dirty="0" smtClean="0"/>
              <a:t>10</a:t>
            </a:r>
            <a:r>
              <a:rPr lang="en-US" altLang="zh-TW" dirty="0"/>
              <a:t>:</a:t>
            </a:r>
            <a:r>
              <a:rPr lang="en-US" altLang="zh-TW" dirty="0" smtClean="0"/>
              <a:t>25  </a:t>
            </a:r>
            <a:r>
              <a:rPr lang="zh-TW" altLang="en-US" dirty="0" smtClean="0"/>
              <a:t>凡 </a:t>
            </a:r>
            <a:r>
              <a:rPr lang="zh-TW" altLang="en-US" dirty="0"/>
              <a:t>市 上 所 卖 的 ， 你 们 只 管 吃 ， 不 要 为 良 心 的 缘 故 问 什 么 话 。	</a:t>
            </a:r>
            <a:endParaRPr lang="en-US" dirty="0"/>
          </a:p>
          <a:p>
            <a:r>
              <a:rPr lang="en-US" altLang="zh-TW" dirty="0"/>
              <a:t>10:26	</a:t>
            </a:r>
            <a:r>
              <a:rPr lang="zh-TW" altLang="en-US" dirty="0" smtClean="0"/>
              <a:t>因 </a:t>
            </a:r>
            <a:r>
              <a:rPr lang="zh-TW" altLang="en-US" dirty="0"/>
              <a:t>为 地 和 其 中 所 充 满 的 ， 都 属 乎 主 </a:t>
            </a:r>
            <a:r>
              <a:rPr lang="zh-TW" altLang="en-US" dirty="0" smtClean="0"/>
              <a:t>。</a:t>
            </a:r>
            <a:endParaRPr lang="en-CA" altLang="zh-TW" dirty="0" smtClean="0"/>
          </a:p>
          <a:p>
            <a:endParaRPr lang="en-CA" dirty="0"/>
          </a:p>
          <a:p>
            <a:r>
              <a:rPr lang="en-US" dirty="0"/>
              <a:t>林</a:t>
            </a:r>
            <a:r>
              <a:rPr lang="en-US" dirty="0" smtClean="0"/>
              <a:t>前 </a:t>
            </a:r>
            <a:r>
              <a:rPr lang="en-US" altLang="zh-TW" dirty="0" smtClean="0"/>
              <a:t>8</a:t>
            </a:r>
            <a:r>
              <a:rPr lang="en-US" altLang="zh-TW" dirty="0"/>
              <a:t>:</a:t>
            </a:r>
            <a:r>
              <a:rPr lang="en-US" altLang="zh-TW" dirty="0" smtClean="0"/>
              <a:t>4  </a:t>
            </a:r>
            <a:r>
              <a:rPr lang="zh-TW" altLang="en-US" dirty="0" smtClean="0"/>
              <a:t>论 </a:t>
            </a:r>
            <a:r>
              <a:rPr lang="zh-TW" altLang="en-US" dirty="0"/>
              <a:t>到 吃 祭 偶 像 之 物 ， 我 们 知 道 偶 像 在 世 上 算 不 得 什 么 。 </a:t>
            </a:r>
            <a:r>
              <a:rPr lang="zh-TW" altLang="en-US" dirty="0">
                <a:solidFill>
                  <a:srgbClr val="FF0000"/>
                </a:solidFill>
              </a:rPr>
              <a:t>也 知 道 神 只 有 一 位 ， 再 没 有 别 的 神 。</a:t>
            </a:r>
            <a:r>
              <a:rPr lang="zh-TW" altLang="en-US" dirty="0"/>
              <a:t>	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269033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225" y="3230940"/>
            <a:ext cx="8593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995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ヒラギノ角ゴ Pro W3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oho">
  <a:themeElements>
    <a:clrScheme name="SOHO">
      <a:dk1>
        <a:srgbClr val="2E2224"/>
      </a:dk1>
      <a:lt1>
        <a:sysClr val="window" lastClr="FFFFFF"/>
      </a:lt1>
      <a:dk2>
        <a:srgbClr val="48231E"/>
      </a:dk2>
      <a:lt2>
        <a:srgbClr val="CBD8DD"/>
      </a:lt2>
      <a:accent1>
        <a:srgbClr val="61625E"/>
      </a:accent1>
      <a:accent2>
        <a:srgbClr val="964D2C"/>
      </a:accent2>
      <a:accent3>
        <a:srgbClr val="66553E"/>
      </a:accent3>
      <a:accent4>
        <a:srgbClr val="848058"/>
      </a:accent4>
      <a:accent5>
        <a:srgbClr val="AFA14B"/>
      </a:accent5>
      <a:accent6>
        <a:srgbClr val="AD7D4D"/>
      </a:accent6>
      <a:hlink>
        <a:srgbClr val="FFDE66"/>
      </a:hlink>
      <a:folHlink>
        <a:srgbClr val="C0AEBC"/>
      </a:folHlink>
    </a:clrScheme>
    <a:fontScheme name="SOHO">
      <a:maj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26432</TotalTime>
  <Words>883</Words>
  <Application>Microsoft Macintosh PowerPoint</Application>
  <PresentationFormat>On-screen Show (4:3)</PresentationFormat>
  <Paragraphs>157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Paper</vt:lpstr>
      <vt:lpstr>Soho</vt:lpstr>
      <vt:lpstr>PowerPoint Presentation</vt:lpstr>
      <vt:lpstr>PowerPoint Presentation</vt:lpstr>
      <vt:lpstr>PowerPoint Presentation</vt:lpstr>
      <vt:lpstr>罗马书 14:1-12 Romans 14:1-12</vt:lpstr>
      <vt:lpstr>PowerPoint Presentation</vt:lpstr>
      <vt:lpstr>The “weak” and “strong” in faith</vt:lpstr>
      <vt:lpstr>PowerPoint Presentation</vt:lpstr>
      <vt:lpstr>谁是‘软弱的’和‘刚强的’？</vt:lpstr>
      <vt:lpstr>       为什么保罗称有人的‘信心软弱’，有的人‘刚强’？ Why Paul calls one “weak in faith” and another “strong”? </vt:lpstr>
      <vt:lpstr>       为什么保罗称有人的‘信心软弱’，有的人‘刚强’？ Why Paul calls one “weak in faith” and another “strong”? </vt:lpstr>
      <vt:lpstr>PowerPoint Presentation</vt:lpstr>
      <vt:lpstr>PowerPoint Presentation</vt:lpstr>
      <vt:lpstr>       为什么保罗称有人的‘信心软弱’，有的人‘刚强’？ Why Paul calls one “weak in faith” and another “strong”? </vt:lpstr>
      <vt:lpstr>当基督徒在‘可商讨的’事情上意见不一时，神期望我们怎么做？ When Christians disagree on “disputable” matters, what does God want us to do?</vt:lpstr>
      <vt:lpstr>基督徒‘不可协商’的信仰教义：</vt:lpstr>
      <vt:lpstr>实践： Application:</vt:lpstr>
    </vt:vector>
  </TitlesOfParts>
  <Company>Joshua Tjong Medicine Professional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Christians are dead to the law?</dc:title>
  <dc:creator>Joshua Tjong</dc:creator>
  <cp:lastModifiedBy>Joshua Tjong</cp:lastModifiedBy>
  <cp:revision>481</cp:revision>
  <dcterms:created xsi:type="dcterms:W3CDTF">2015-07-15T23:05:23Z</dcterms:created>
  <dcterms:modified xsi:type="dcterms:W3CDTF">2018-05-20T01:46:09Z</dcterms:modified>
</cp:coreProperties>
</file>