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98FE"/>
    <a:srgbClr val="6C6F73"/>
    <a:srgbClr val="898884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341" y="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8DF60-B9C5-4258-BEE4-9D6C6184A1D7}" type="datetimeFigureOut">
              <a:rPr lang="en-CA" smtClean="0"/>
              <a:t>05/08/2018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1D1F9-6F9B-46D8-B829-E3CA4924C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47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924E-5C69-43B3-B0D2-EF227FB67E60}" type="datetime1">
              <a:rPr lang="en-CA" smtClean="0"/>
              <a:t>05/08/2018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7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5BD9-DDAD-496B-87D9-F135BA9CDE7C}" type="datetime1">
              <a:rPr lang="en-CA" smtClean="0"/>
              <a:t>05/08/2018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3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8BE3-4153-408E-90C5-F41EA60FAEA5}" type="datetime1">
              <a:rPr lang="en-CA" smtClean="0"/>
              <a:t>05/08/2018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29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6466-737C-4B39-86A6-8FEA268A9D37}" type="datetime1">
              <a:rPr lang="en-CA" smtClean="0"/>
              <a:t>05/08/2018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6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A91F-3A9E-4EC2-8499-D328A9F63296}" type="datetime1">
              <a:rPr lang="en-CA" smtClean="0"/>
              <a:t>05/08/2018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19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9D65-E5B6-4DCB-9D37-0A8057740C37}" type="datetime1">
              <a:rPr lang="en-CA" smtClean="0"/>
              <a:t>05/08/2018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49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7B1-E604-491E-AF85-BC26BADDB6A4}" type="datetime1">
              <a:rPr lang="en-CA" smtClean="0"/>
              <a:t>05/08/2018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26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D790-6CB6-400F-8C0C-08F6E21B897A}" type="datetime1">
              <a:rPr lang="en-CA" smtClean="0"/>
              <a:t>05/08/2018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04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4659-0E02-45DD-99CB-D2323E8CAD00}" type="datetime1">
              <a:rPr lang="en-CA" smtClean="0"/>
              <a:t>05/08/2018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44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ECFB-0FDF-41BE-A468-C390BA608951}" type="datetime1">
              <a:rPr lang="en-CA" smtClean="0"/>
              <a:t>05/08/2018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80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5FE8-5B3A-40A6-B815-C742B3BF062B}" type="datetime1">
              <a:rPr lang="en-CA" smtClean="0"/>
              <a:t>05/08/2018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76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0B11-51C7-484F-BDA3-EBEC61DBC274}" type="datetime1">
              <a:rPr lang="en-CA" smtClean="0"/>
              <a:t>05/08/2018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E82C-726A-4B99-96EF-172EF7055F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33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911" y="544004"/>
            <a:ext cx="4750423" cy="552693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6447" y="5456032"/>
            <a:ext cx="4679362" cy="74367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哥林多前书系列讲道（</a:t>
            </a:r>
            <a:r>
              <a:rPr lang="en-US" altLang="zh-CN" sz="3200" dirty="0" smtClean="0"/>
              <a:t>9</a:t>
            </a:r>
            <a:r>
              <a:rPr lang="zh-CN" altLang="en-US" sz="3200" dirty="0" smtClean="0"/>
              <a:t>）</a:t>
            </a:r>
            <a:endParaRPr lang="en-CA" sz="3200" dirty="0"/>
          </a:p>
        </p:txBody>
      </p:sp>
      <p:sp>
        <p:nvSpPr>
          <p:cNvPr id="5" name="Rectangle 4"/>
          <p:cNvSpPr/>
          <p:nvPr/>
        </p:nvSpPr>
        <p:spPr>
          <a:xfrm>
            <a:off x="4957705" y="3165688"/>
            <a:ext cx="178538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500" dirty="0" smtClean="0">
                <a:solidFill>
                  <a:srgbClr val="C00000"/>
                </a:solidFill>
              </a:rPr>
              <a:t>管</a:t>
            </a:r>
            <a:endParaRPr lang="en-US" altLang="zh-CN" sz="11500" dirty="0" smtClean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6446" y="775504"/>
            <a:ext cx="6111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0070C0"/>
                </a:solidFill>
              </a:rPr>
              <a:t>作</a:t>
            </a:r>
            <a:r>
              <a:rPr lang="zh-CN" altLang="en-US" sz="7200" dirty="0" smtClean="0"/>
              <a:t>  </a:t>
            </a:r>
            <a:r>
              <a:rPr lang="zh-CN" altLang="en-US" sz="7200" dirty="0" smtClean="0">
                <a:solidFill>
                  <a:srgbClr val="660033"/>
                </a:solidFill>
              </a:rPr>
              <a:t>基  督</a:t>
            </a:r>
            <a:endParaRPr lang="en-US" altLang="zh-CN" sz="7200" dirty="0" smtClean="0">
              <a:solidFill>
                <a:srgbClr val="660033"/>
              </a:solidFill>
            </a:endParaRPr>
          </a:p>
          <a:p>
            <a:r>
              <a:rPr lang="en-US" altLang="zh-CN" sz="7200" dirty="0"/>
              <a:t> </a:t>
            </a:r>
            <a:r>
              <a:rPr lang="en-US" altLang="zh-CN" sz="7200" dirty="0" smtClean="0"/>
              <a:t>     </a:t>
            </a:r>
            <a:r>
              <a:rPr lang="zh-CN" altLang="en-US" sz="7200" dirty="0" smtClean="0"/>
              <a:t>忠  心  的</a:t>
            </a:r>
            <a:endParaRPr lang="en-CA" sz="7200" dirty="0"/>
          </a:p>
        </p:txBody>
      </p:sp>
      <p:sp>
        <p:nvSpPr>
          <p:cNvPr id="10" name="Rectangle 9"/>
          <p:cNvSpPr/>
          <p:nvPr/>
        </p:nvSpPr>
        <p:spPr>
          <a:xfrm>
            <a:off x="8045870" y="3165688"/>
            <a:ext cx="1659429" cy="186204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1500" dirty="0" smtClean="0">
                <a:solidFill>
                  <a:srgbClr val="C00000"/>
                </a:solidFill>
              </a:rPr>
              <a:t>家</a:t>
            </a:r>
            <a:endParaRPr lang="en-CA" sz="7200" dirty="0">
              <a:solidFill>
                <a:srgbClr val="C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1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76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管家的</a:t>
            </a:r>
            <a:r>
              <a:rPr lang="zh-CN" altLang="en-US" sz="4000" dirty="0">
                <a:latin typeface="+mn-ea"/>
                <a:ea typeface="+mn-ea"/>
              </a:rPr>
              <a:t>心态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894"/>
            <a:ext cx="10748058" cy="5031069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+mn-ea"/>
              </a:rPr>
              <a:t>不要</a:t>
            </a:r>
            <a:r>
              <a:rPr lang="zh-CN" altLang="en-US" sz="3600" dirty="0">
                <a:latin typeface="+mn-ea"/>
              </a:rPr>
              <a:t>骄</a:t>
            </a:r>
            <a:r>
              <a:rPr lang="zh-CN" altLang="en-US" sz="3600" dirty="0" smtClean="0">
                <a:latin typeface="+mn-ea"/>
              </a:rPr>
              <a:t>傲</a:t>
            </a:r>
            <a:r>
              <a:rPr lang="en-US" altLang="zh-CN" sz="3600" dirty="0" smtClean="0">
                <a:latin typeface="+mn-ea"/>
              </a:rPr>
              <a:t>/</a:t>
            </a:r>
            <a:r>
              <a:rPr lang="zh-CN" altLang="en-US" sz="3600" dirty="0" smtClean="0">
                <a:latin typeface="+mn-ea"/>
              </a:rPr>
              <a:t>自夸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“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若是领受的，为何自夸，彷佛不是领受的呢？</a:t>
            </a:r>
            <a:r>
              <a:rPr lang="zh-CN" altLang="en-US" sz="3600" dirty="0" smtClean="0">
                <a:latin typeface="+mn-ea"/>
              </a:rPr>
              <a:t>”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(4:7)</a:t>
            </a:r>
            <a:endParaRPr 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9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769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小    结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894"/>
            <a:ext cx="10748058" cy="5031069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+mn-ea"/>
              </a:rPr>
              <a:t>基督的管家是神拣选的所有以事奉神为念的人</a:t>
            </a:r>
            <a:endParaRPr lang="en-US" altLang="zh-CN" sz="3600" dirty="0" smtClean="0">
              <a:latin typeface="+mn-ea"/>
            </a:endParaRPr>
          </a:p>
          <a:p>
            <a:r>
              <a:rPr lang="zh-CN" altLang="en-US" sz="3600" dirty="0" smtClean="0">
                <a:latin typeface="+mn-ea"/>
              </a:rPr>
              <a:t>神对基督管家的最高标准是要他有忠心</a:t>
            </a:r>
            <a:endParaRPr lang="en-US" altLang="zh-CN" sz="3600" dirty="0" smtClean="0">
              <a:latin typeface="+mn-ea"/>
            </a:endParaRPr>
          </a:p>
          <a:p>
            <a:r>
              <a:rPr lang="zh-CN" altLang="en-US" sz="3600" dirty="0" smtClean="0">
                <a:latin typeface="+mn-ea"/>
              </a:rPr>
              <a:t>人无权论断基督的管家，只有神有权审判</a:t>
            </a:r>
            <a:endParaRPr lang="en-US" altLang="zh-CN" sz="3600" dirty="0" smtClean="0">
              <a:latin typeface="+mn-ea"/>
            </a:endParaRPr>
          </a:p>
          <a:p>
            <a:r>
              <a:rPr lang="zh-CN" altLang="en-US" sz="3600" dirty="0">
                <a:latin typeface="+mn-ea"/>
              </a:rPr>
              <a:t>因</a:t>
            </a:r>
            <a:r>
              <a:rPr lang="zh-CN" altLang="en-US" sz="3600" dirty="0" smtClean="0">
                <a:latin typeface="+mn-ea"/>
              </a:rPr>
              <a:t>此作为基督管家要感恩、不攀比、莫骄傲</a:t>
            </a:r>
            <a:endParaRPr lang="en-US" altLang="zh-CN" sz="36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11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9" y="3077030"/>
            <a:ext cx="10642601" cy="349794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  <a:softEdge rad="50800"/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65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6F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Image result for 圣餐"/>
          <p:cNvPicPr>
            <a:picLocks noChangeAspect="1" noChangeArrowheads="1"/>
          </p:cNvPicPr>
          <p:nvPr/>
        </p:nvPicPr>
        <p:blipFill>
          <a:blip r:embed="rId2" cstate="print"/>
          <a:srcRect b="3333"/>
          <a:stretch>
            <a:fillRect/>
          </a:stretch>
        </p:blipFill>
        <p:spPr bwMode="auto">
          <a:xfrm>
            <a:off x="5954110" y="0"/>
            <a:ext cx="5541203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286" y="274638"/>
            <a:ext cx="3962400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8000" b="1" dirty="0">
                <a:effectLst>
                  <a:glow rad="127000">
                    <a:schemeClr val="bg1"/>
                  </a:glow>
                </a:effectLst>
              </a:rPr>
              <a:t> 圣  餐</a:t>
            </a:r>
            <a:endParaRPr lang="en-US" sz="8000" b="1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236" y="1600201"/>
            <a:ext cx="4876800" cy="4525963"/>
          </a:xfrm>
        </p:spPr>
        <p:txBody>
          <a:bodyPr>
            <a:noAutofit/>
          </a:bodyPr>
          <a:lstStyle/>
          <a:p>
            <a:pPr marL="0" indent="4763">
              <a:buNone/>
            </a:pPr>
            <a:r>
              <a:rPr lang="zh-CN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耶稣说：</a:t>
            </a:r>
            <a:endParaRPr lang="en-US" altLang="zh-CN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4763">
              <a:buNone/>
            </a:pPr>
            <a:r>
              <a:rPr lang="zh-CN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“这是我的身体，</a:t>
            </a:r>
            <a:r>
              <a:rPr lang="en-US" altLang="zh-CN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zh-CN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zh-CN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为你们舍的。”</a:t>
            </a:r>
            <a:endParaRPr lang="en-US" altLang="zh-CN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4763">
              <a:buNone/>
            </a:pPr>
            <a:r>
              <a:rPr lang="zh-CN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“这杯是用我的血所立的新约，你们每逢喝的时候，要如此行，为的是记念我。</a:t>
            </a:r>
            <a:r>
              <a:rPr lang="en-US" altLang="zh-CN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”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6483" y="5924849"/>
            <a:ext cx="265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</a:rPr>
              <a:t>林前</a:t>
            </a:r>
            <a:r>
              <a:rPr lang="en-US" altLang="zh-CN" sz="3200" dirty="0">
                <a:solidFill>
                  <a:prstClr val="black"/>
                </a:solidFill>
              </a:rPr>
              <a:t>11:24,25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98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057"/>
            <a:ext cx="10515600" cy="5610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/>
              <a:t>將你最好的獻恩主，獻你青春的力量，</a:t>
            </a:r>
          </a:p>
          <a:p>
            <a:pPr marL="0" indent="0">
              <a:buNone/>
            </a:pPr>
            <a:r>
              <a:rPr lang="zh-TW" altLang="en-US" sz="4000" dirty="0"/>
              <a:t>將你純潔熱情心靈，忠心為真理打仗；</a:t>
            </a:r>
          </a:p>
          <a:p>
            <a:pPr marL="0" indent="0">
              <a:buNone/>
            </a:pPr>
            <a:r>
              <a:rPr lang="zh-TW" altLang="en-US" sz="4000" dirty="0"/>
              <a:t>主耶穌已有好榜樣，勇敢堅定不懼怕，</a:t>
            </a:r>
          </a:p>
          <a:p>
            <a:pPr marL="0" indent="0">
              <a:buNone/>
            </a:pPr>
            <a:r>
              <a:rPr lang="zh-TW" altLang="en-US" sz="4000" dirty="0"/>
              <a:t>你要忠心敬虔愛主，將最好的獻與祂</a:t>
            </a:r>
            <a:r>
              <a:rPr lang="zh-TW" altLang="en-US" sz="4000" dirty="0" smtClean="0"/>
              <a:t>。</a:t>
            </a:r>
            <a:endParaRPr lang="en-US" altLang="zh-TW" sz="4000" dirty="0" smtClean="0"/>
          </a:p>
          <a:p>
            <a:pPr marL="0" indent="0">
              <a:buNone/>
            </a:pPr>
            <a:endParaRPr lang="en-US" altLang="zh-TW" sz="4000" dirty="0" smtClean="0"/>
          </a:p>
          <a:p>
            <a:pPr marL="0" indent="0">
              <a:buNone/>
            </a:pPr>
            <a:r>
              <a:rPr lang="zh-CN" altLang="en-US" sz="4000" dirty="0"/>
              <a:t>（</a:t>
            </a:r>
            <a:r>
              <a:rPr lang="zh-TW" altLang="en-US" sz="4000" dirty="0" smtClean="0"/>
              <a:t>副歌</a:t>
            </a:r>
            <a:r>
              <a:rPr lang="zh-CN" altLang="en-US" sz="4000" dirty="0" smtClean="0"/>
              <a:t>）</a:t>
            </a:r>
            <a:r>
              <a:rPr lang="zh-TW" altLang="en-US" sz="4000" dirty="0" smtClean="0"/>
              <a:t>將</a:t>
            </a:r>
            <a:r>
              <a:rPr lang="zh-TW" altLang="en-US" sz="4000" dirty="0"/>
              <a:t>你最好的獻恩主，獻你青春的力量，</a:t>
            </a:r>
          </a:p>
          <a:p>
            <a:pPr marL="0" indent="0">
              <a:buNone/>
            </a:pPr>
            <a:r>
              <a:rPr lang="zh-TW" altLang="en-US" sz="4000" dirty="0"/>
              <a:t>　　　</a:t>
            </a:r>
            <a:r>
              <a:rPr lang="zh-TW" altLang="en-US" sz="4000" dirty="0" smtClean="0"/>
              <a:t>    穿</a:t>
            </a:r>
            <a:r>
              <a:rPr lang="zh-TW" altLang="en-US" sz="4000" dirty="0"/>
              <a:t>上救恩全副軍裝，忠心為真理打仗。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13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62856" y="5762176"/>
            <a:ext cx="666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将最好的献主（生命圣诗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462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9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98FE">
            <a:alpha val="8588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057"/>
            <a:ext cx="10515600" cy="5610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/>
              <a:t>將你最好的獻恩主，你心讓主居首位，</a:t>
            </a:r>
          </a:p>
          <a:p>
            <a:pPr marL="0" indent="0">
              <a:buNone/>
            </a:pPr>
            <a:r>
              <a:rPr lang="zh-TW" altLang="en-US" sz="4000" dirty="0"/>
              <a:t>在事奉中以主為重，一切獻上最寶貴；</a:t>
            </a:r>
          </a:p>
          <a:p>
            <a:pPr marL="0" indent="0">
              <a:buNone/>
            </a:pPr>
            <a:r>
              <a:rPr lang="zh-TW" altLang="en-US" sz="4000" dirty="0"/>
              <a:t>奉獻必從主得賞賜，神將獨生子賜下，</a:t>
            </a:r>
          </a:p>
          <a:p>
            <a:pPr marL="0" indent="0">
              <a:buNone/>
            </a:pPr>
            <a:r>
              <a:rPr lang="zh-TW" altLang="en-US" sz="4000" dirty="0"/>
              <a:t>你要甘心樂意事主，將最好的獻與祂。</a:t>
            </a:r>
          </a:p>
          <a:p>
            <a:pPr marL="0" indent="0">
              <a:buNone/>
            </a:pPr>
            <a:endParaRPr lang="en-US" altLang="zh-TW" sz="4000" dirty="0" smtClean="0"/>
          </a:p>
          <a:p>
            <a:pPr marL="0" indent="0">
              <a:buNone/>
            </a:pPr>
            <a:r>
              <a:rPr lang="zh-CN" altLang="en-US" sz="4000" dirty="0"/>
              <a:t>（</a:t>
            </a:r>
            <a:r>
              <a:rPr lang="zh-TW" altLang="en-US" sz="4000" dirty="0" smtClean="0"/>
              <a:t>副歌</a:t>
            </a:r>
            <a:r>
              <a:rPr lang="zh-CN" altLang="en-US" sz="4000" dirty="0" smtClean="0"/>
              <a:t>）</a:t>
            </a:r>
            <a:r>
              <a:rPr lang="zh-TW" altLang="en-US" sz="4000" dirty="0" smtClean="0"/>
              <a:t>將</a:t>
            </a:r>
            <a:r>
              <a:rPr lang="zh-TW" altLang="en-US" sz="4000" dirty="0"/>
              <a:t>你最好的獻恩主，獻你青春的力量，</a:t>
            </a:r>
          </a:p>
          <a:p>
            <a:pPr marL="0" indent="0">
              <a:buNone/>
            </a:pPr>
            <a:r>
              <a:rPr lang="zh-TW" altLang="en-US" sz="4000" dirty="0"/>
              <a:t>　　　</a:t>
            </a:r>
            <a:r>
              <a:rPr lang="zh-TW" altLang="en-US" sz="4000" dirty="0" smtClean="0"/>
              <a:t>    穿</a:t>
            </a:r>
            <a:r>
              <a:rPr lang="zh-TW" altLang="en-US" sz="4000" dirty="0"/>
              <a:t>上救恩全副軍裝，忠心為真理打仗。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14</a:t>
            </a:fld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362856" y="5762176"/>
            <a:ext cx="666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将最好的献主（生命圣诗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462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8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561" y="347240"/>
            <a:ext cx="1116956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人应当以我们为基督的执事，为神奥秘事的管家。</a:t>
            </a:r>
            <a:r>
              <a:rPr lang="zh-CN" altLang="en-US" sz="36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所求於管家的，是要他有忠心。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我被你们论断，或被别人论断，我都以为极小的事；连我自己也不论断自己。</a:t>
            </a:r>
            <a:r>
              <a:rPr lang="zh-CN" altLang="en-US" sz="36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我虽不觉得自己有错，却也不能因此得以称义；但判断我的乃是主。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所以，时候未到，什麽都不要论断，只等主来，他要照出暗中的隐情，显明人心的意念。那时，各人要从神那里得著称赞。</a:t>
            </a:r>
            <a:r>
              <a:rPr lang="zh-CN" altLang="en-US" sz="3600" dirty="0" smtClean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弟兄们，我为你们的缘故，拿这些事转比自己和亚波罗，叫你们效法我们不可过於圣经所记，免得你们自高自大，贵重这个，轻看那个。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使你与人不同的是谁呢？你有什麽不是领受的呢；若是领受的，为何自夸，彷佛不是领受的呢？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  哥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林多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前书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4:1-7</a:t>
            </a:r>
            <a:endParaRPr lang="zh-CN" alt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4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769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引    言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894"/>
            <a:ext cx="10748058" cy="503106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哥林多教会存在对基督管家概念不清、批评论断的现象。这也是教会普遍存在的现象</a:t>
            </a:r>
            <a:endParaRPr lang="en-US" altLang="zh-CN" sz="3600" dirty="0" smtClean="0"/>
          </a:p>
          <a:p>
            <a:r>
              <a:rPr lang="zh-CN" altLang="en-US" sz="3600" dirty="0"/>
              <a:t>作</a:t>
            </a:r>
            <a:r>
              <a:rPr lang="zh-CN" altLang="en-US" sz="3600" dirty="0" smtClean="0"/>
              <a:t>为基督管家服事的人也常感无奈、</a:t>
            </a:r>
            <a:r>
              <a:rPr lang="zh-CN" altLang="en-US" sz="3600" dirty="0"/>
              <a:t>抵触</a:t>
            </a:r>
            <a:r>
              <a:rPr lang="zh-CN" altLang="en-US" sz="3600" dirty="0" smtClean="0"/>
              <a:t>、骄傲</a:t>
            </a:r>
            <a:endParaRPr lang="en-US" altLang="zh-CN" sz="3600" dirty="0" smtClean="0"/>
          </a:p>
          <a:p>
            <a:r>
              <a:rPr lang="zh-CN" altLang="en-US" sz="3600" dirty="0"/>
              <a:t>保</a:t>
            </a:r>
            <a:r>
              <a:rPr lang="zh-CN" altLang="en-US" sz="3600" dirty="0" smtClean="0"/>
              <a:t>罗</a:t>
            </a:r>
            <a:r>
              <a:rPr lang="zh-CN" altLang="en-US" sz="3600" dirty="0"/>
              <a:t>为</a:t>
            </a:r>
            <a:r>
              <a:rPr lang="zh-CN" altLang="en-US" sz="3600" dirty="0" smtClean="0"/>
              <a:t>此特别劝勉、鼓励信徒、并现身说法：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 smtClean="0"/>
              <a:t>  </a:t>
            </a:r>
            <a:r>
              <a:rPr lang="en-CA" altLang="zh-CN" sz="3600" dirty="0" smtClean="0"/>
              <a:t>1. </a:t>
            </a:r>
            <a:r>
              <a:rPr lang="zh-CN" altLang="en-US" sz="3600" dirty="0" smtClean="0"/>
              <a:t>谁是管家？</a:t>
            </a:r>
            <a:endParaRPr lang="en-CA" altLang="zh-CN" sz="3600" dirty="0" smtClean="0"/>
          </a:p>
          <a:p>
            <a:pPr marL="0" indent="0">
              <a:buNone/>
            </a:pPr>
            <a:r>
              <a:rPr lang="en-CA" altLang="zh-CN" sz="3600" dirty="0" smtClean="0"/>
              <a:t>	2. </a:t>
            </a:r>
            <a:r>
              <a:rPr lang="zh-CN" altLang="en-US" sz="3600" dirty="0" smtClean="0"/>
              <a:t>什么是好管家？</a:t>
            </a:r>
            <a:endParaRPr lang="en-CA" altLang="zh-CN" sz="3600" dirty="0" smtClean="0"/>
          </a:p>
          <a:p>
            <a:pPr marL="0" indent="0">
              <a:buNone/>
            </a:pPr>
            <a:r>
              <a:rPr lang="en-CA" altLang="zh-CN" sz="3600" dirty="0" smtClean="0"/>
              <a:t>		3. </a:t>
            </a:r>
            <a:r>
              <a:rPr lang="zh-CN" altLang="en-US" sz="3600" dirty="0" smtClean="0"/>
              <a:t>好管家应有什么心态？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04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76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管家的职份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894"/>
            <a:ext cx="10748058" cy="503106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管家的概念（</a:t>
            </a:r>
            <a:r>
              <a:rPr lang="en-CA" altLang="zh-CN" sz="3600" dirty="0" smtClean="0"/>
              <a:t>Servant, minister, </a:t>
            </a:r>
            <a:r>
              <a:rPr lang="en-US" altLang="zh-CN" sz="3600" dirty="0" smtClean="0"/>
              <a:t>stewards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  </a:t>
            </a:r>
            <a:r>
              <a:rPr lang="zh-CN" altLang="en-US" sz="3600" dirty="0" smtClean="0"/>
              <a:t>受主人信任、托付，忠心地为主人管理家业的人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“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亚伯拉罕对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管理他全业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最老的仆人说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3600" dirty="0" smtClean="0"/>
              <a:t>”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（创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24:2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3600" dirty="0">
              <a:latin typeface="+mn-ea"/>
            </a:endParaRPr>
          </a:p>
          <a:p>
            <a:r>
              <a:rPr lang="zh-CN" altLang="en-US" sz="3600" dirty="0" smtClean="0">
                <a:latin typeface="+mn-ea"/>
              </a:rPr>
              <a:t>传道人是神的管家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“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监督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既是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管家</a:t>
            </a:r>
            <a:r>
              <a:rPr lang="zh-CN" altLang="en-US" sz="3600" dirty="0" smtClean="0">
                <a:latin typeface="+mn-ea"/>
              </a:rPr>
              <a:t>”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（提多书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3:7)</a:t>
            </a:r>
          </a:p>
          <a:p>
            <a:pPr marL="0" indent="0">
              <a:buNone/>
            </a:pPr>
            <a:r>
              <a:rPr lang="en-US" sz="3600" dirty="0" smtClean="0">
                <a:latin typeface="+mn-ea"/>
              </a:rPr>
              <a:t>“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人应当以我们为基督的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执事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，为神奥秘事的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管家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sz="3600" dirty="0" smtClean="0">
                <a:latin typeface="+mn-ea"/>
              </a:rPr>
              <a:t>”</a:t>
            </a:r>
            <a:endParaRPr lang="en-US" sz="3600" dirty="0">
              <a:latin typeface="+mn-ea"/>
            </a:endParaRPr>
          </a:p>
          <a:p>
            <a:pPr marL="0" indent="0">
              <a:buNone/>
            </a:pPr>
            <a:r>
              <a:rPr lang="en-US" sz="4000" dirty="0" smtClean="0">
                <a:latin typeface="+mn-ea"/>
              </a:rPr>
              <a:t>                                            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4:1)</a:t>
            </a: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3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76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管家的职份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894"/>
            <a:ext cx="10748058" cy="503106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基督</a:t>
            </a:r>
            <a:r>
              <a:rPr lang="zh-CN" altLang="en-US" sz="3600" dirty="0" smtClean="0"/>
              <a:t>徒是神的管家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“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各人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要照所得的恩赐彼此服事，作神百般恩赐的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好管家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3600" dirty="0" smtClean="0"/>
              <a:t>”                                             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（彼前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4:10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3600" dirty="0" smtClean="0">
                <a:latin typeface="+mn-ea"/>
              </a:rPr>
              <a:t>  </a:t>
            </a:r>
            <a:r>
              <a:rPr lang="zh-CN" altLang="en-US" sz="3600" dirty="0" smtClean="0">
                <a:latin typeface="+mn-ea"/>
              </a:rPr>
              <a:t>神给恩赐 </a:t>
            </a:r>
            <a:r>
              <a:rPr lang="en-US" altLang="zh-CN" sz="3600" dirty="0" smtClean="0">
                <a:latin typeface="+mn-ea"/>
              </a:rPr>
              <a:t>--  </a:t>
            </a:r>
            <a:r>
              <a:rPr lang="zh-CN" altLang="en-US" sz="3600" dirty="0" smtClean="0">
                <a:latin typeface="+mn-ea"/>
              </a:rPr>
              <a:t>恩赐为神所用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en-US" sz="3600" dirty="0">
                <a:latin typeface="+mn-ea"/>
              </a:rPr>
              <a:t> </a:t>
            </a:r>
            <a:r>
              <a:rPr lang="en-US" sz="3600" dirty="0" smtClean="0">
                <a:latin typeface="+mn-ea"/>
              </a:rPr>
              <a:t> </a:t>
            </a:r>
            <a:r>
              <a:rPr lang="zh-CN" altLang="en-US" sz="3600" dirty="0">
                <a:latin typeface="+mn-ea"/>
              </a:rPr>
              <a:t>基督徒</a:t>
            </a:r>
            <a:r>
              <a:rPr lang="zh-CN" altLang="en-US" sz="3600" dirty="0" smtClean="0">
                <a:latin typeface="+mn-ea"/>
              </a:rPr>
              <a:t>要作 </a:t>
            </a:r>
            <a:r>
              <a:rPr lang="en-CA" altLang="zh-CN" sz="3600" dirty="0" smtClean="0">
                <a:latin typeface="+mn-ea"/>
              </a:rPr>
              <a:t>/ </a:t>
            </a:r>
            <a:r>
              <a:rPr lang="zh-CN" altLang="en-US" sz="3600" smtClean="0">
                <a:latin typeface="+mn-ea"/>
              </a:rPr>
              <a:t>做</a:t>
            </a:r>
            <a:r>
              <a:rPr lang="zh-CN" altLang="en-US" sz="3600" dirty="0" smtClean="0">
                <a:latin typeface="+mn-ea"/>
              </a:rPr>
              <a:t>神的好管家</a:t>
            </a:r>
            <a:endParaRPr lang="en-US" sz="3600" dirty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36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76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管家的评价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894"/>
            <a:ext cx="10748058" cy="503106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好</a:t>
            </a:r>
            <a:r>
              <a:rPr lang="zh-CN" altLang="en-US" sz="3600" dirty="0" smtClean="0"/>
              <a:t>管家的标准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“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所求於管家的，是要他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有忠心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3600" dirty="0" smtClean="0"/>
              <a:t>”      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4:2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3600" dirty="0" smtClean="0">
                <a:latin typeface="+mn-ea"/>
              </a:rPr>
              <a:t>  </a:t>
            </a:r>
            <a:r>
              <a:rPr lang="zh-CN" altLang="en-US" sz="3600" dirty="0" smtClean="0">
                <a:latin typeface="+mn-ea"/>
              </a:rPr>
              <a:t>忠诚可靠 </a:t>
            </a:r>
            <a:r>
              <a:rPr lang="en-US" altLang="zh-CN" sz="3600" dirty="0" smtClean="0">
                <a:latin typeface="+mn-ea"/>
              </a:rPr>
              <a:t>· </a:t>
            </a:r>
            <a:r>
              <a:rPr lang="zh-CN" altLang="en-US" sz="3600" dirty="0" smtClean="0">
                <a:latin typeface="+mn-ea"/>
              </a:rPr>
              <a:t>扎实勤勉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en-US" sz="3600" dirty="0">
                <a:latin typeface="+mn-ea"/>
              </a:rPr>
              <a:t> </a:t>
            </a:r>
            <a:r>
              <a:rPr lang="en-US" sz="3600" dirty="0" smtClean="0">
                <a:latin typeface="+mn-ea"/>
              </a:rPr>
              <a:t> </a:t>
            </a:r>
            <a:r>
              <a:rPr lang="zh-CN" altLang="en-US" sz="3600" dirty="0" smtClean="0">
                <a:latin typeface="+mn-ea"/>
              </a:rPr>
              <a:t>世界上的事情也需要忠心：安守本分、尽职尽责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en-US" sz="3600" dirty="0">
                <a:latin typeface="+mn-ea"/>
              </a:rPr>
              <a:t> </a:t>
            </a:r>
            <a:r>
              <a:rPr lang="en-US" sz="3600" dirty="0" smtClean="0">
                <a:latin typeface="+mn-ea"/>
              </a:rPr>
              <a:t> </a:t>
            </a:r>
            <a:r>
              <a:rPr lang="zh-CN" altLang="en-US" sz="3600" dirty="0" smtClean="0">
                <a:latin typeface="+mn-ea"/>
              </a:rPr>
              <a:t>服事神唯独要求的是忠心：忠于神的托付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endParaRPr lang="en-US" sz="3600" dirty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  忠心与否谁来评价？</a:t>
            </a:r>
            <a:endParaRPr lang="en-US" sz="3600" dirty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23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76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管家的评价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894"/>
            <a:ext cx="10748058" cy="503106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告</a:t>
            </a:r>
            <a:r>
              <a:rPr lang="zh-CN" altLang="en-US" sz="3600" dirty="0" smtClean="0"/>
              <a:t>诫人不要论断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“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我被你们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论断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，或被别人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论断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，我都以为极小的事；连我自己也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不论断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自己。</a:t>
            </a:r>
            <a:r>
              <a:rPr lang="zh-CN" altLang="en-US" sz="3600" dirty="0" smtClean="0"/>
              <a:t>”                 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4:3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         是很伤害人的。不要随意论断人。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“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惟用爱心说诚实话，凡事长进，连於元首基督。</a:t>
            </a:r>
            <a:r>
              <a:rPr lang="zh-CN" altLang="en-US" sz="3600" dirty="0" smtClean="0">
                <a:latin typeface="+mn-ea"/>
              </a:rPr>
              <a:t>”</a:t>
            </a:r>
            <a:r>
              <a:rPr lang="en-US" sz="3600" dirty="0" smtClean="0">
                <a:latin typeface="+mn-ea"/>
              </a:rPr>
              <a:t>  </a:t>
            </a:r>
          </a:p>
          <a:p>
            <a:pPr marL="0" indent="0">
              <a:buNone/>
            </a:pPr>
            <a:r>
              <a:rPr lang="en-US" sz="3600" dirty="0" smtClean="0">
                <a:latin typeface="+mn-ea"/>
              </a:rPr>
              <a:t>									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（弗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4:15)</a:t>
            </a:r>
            <a:endParaRPr 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“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时候未到，什麽都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不要论断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CN" altLang="en-US" sz="3600" dirty="0" smtClean="0">
                <a:latin typeface="+mn-ea"/>
              </a:rPr>
              <a:t>”  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4:5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 真被论断也要忍耐等候。因为</a:t>
            </a:r>
            <a:endParaRPr lang="en-US" sz="3600" dirty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7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012149" y="283793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+mn-ea"/>
              </a:rPr>
              <a:t>论断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0452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76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管家的评价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894"/>
            <a:ext cx="10748058" cy="503106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主会做最后审判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“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只等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主来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，他要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照出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暗中的隐情，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显明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人心的意念。那时，各人要从神那里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得著称赞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3600" dirty="0" smtClean="0"/>
              <a:t>”   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4:5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3600" dirty="0" smtClean="0">
                <a:latin typeface="+mn-ea"/>
              </a:rPr>
              <a:t>  </a:t>
            </a:r>
            <a:r>
              <a:rPr lang="zh-CN" altLang="en-US" sz="3600" dirty="0" smtClean="0">
                <a:latin typeface="+mn-ea"/>
              </a:rPr>
              <a:t>主的审判是公义的、至高的。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  主的奖赏是公平的、主的称赞是最大奖赏。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“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主人说：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『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好，你这</a:t>
            </a:r>
            <a:r>
              <a:rPr lang="zh-CN" altLang="en-US" sz="3600" b="1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又良善又忠心的仆人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，你在不多的事上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有忠心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，我要把许多事派你管理；可以进来享受你主人的快乐。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』</a:t>
            </a:r>
            <a:r>
              <a:rPr lang="zh-CN" altLang="en-US" sz="3600" dirty="0" smtClean="0">
                <a:latin typeface="+mn-ea"/>
              </a:rPr>
              <a:t>”               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马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太福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音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25:21.23)</a:t>
            </a:r>
            <a:endParaRPr 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07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76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管家的</a:t>
            </a:r>
            <a:r>
              <a:rPr lang="zh-CN" altLang="en-US" sz="4000" dirty="0">
                <a:latin typeface="+mn-ea"/>
                <a:ea typeface="+mn-ea"/>
              </a:rPr>
              <a:t>心态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894"/>
            <a:ext cx="10748058" cy="503106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常</a:t>
            </a:r>
            <a:r>
              <a:rPr lang="zh-CN" altLang="en-US" sz="3600" dirty="0" smtClean="0"/>
              <a:t>常感恩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“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使你与人不同的是谁呢？你有什麽不是领受的呢；</a:t>
            </a:r>
            <a:r>
              <a:rPr lang="zh-CN" altLang="en-US" sz="3600" dirty="0" smtClean="0"/>
              <a:t>”                              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										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4:7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3600" dirty="0" smtClean="0">
                <a:latin typeface="+mn-ea"/>
              </a:rPr>
              <a:t>  </a:t>
            </a:r>
            <a:r>
              <a:rPr lang="zh-CN" altLang="en-US" sz="3600" dirty="0" smtClean="0">
                <a:latin typeface="+mn-ea"/>
              </a:rPr>
              <a:t>所有的恩赐都是从神领受的。心怀感恩服事主</a:t>
            </a:r>
            <a:endParaRPr lang="en-US" altLang="zh-CN" sz="3600" dirty="0" smtClean="0">
              <a:latin typeface="+mn-ea"/>
            </a:endParaRPr>
          </a:p>
          <a:p>
            <a:r>
              <a:rPr lang="zh-CN" altLang="en-US" sz="3600" dirty="0" smtClean="0">
                <a:latin typeface="+mn-ea"/>
              </a:rPr>
              <a:t>不要攀比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“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弟兄们，我为你们的缘故，拿这些事转比自己和亚波罗，叫你们效法我们不可过於圣经所记，免得你们自高自大，贵重这个，轻看那个。 </a:t>
            </a:r>
            <a:r>
              <a:rPr lang="zh-CN" altLang="en-US" sz="3600" dirty="0" smtClean="0">
                <a:latin typeface="+mn-ea"/>
              </a:rPr>
              <a:t>”           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(4:6)</a:t>
            </a:r>
            <a:endParaRPr 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82C-726A-4B99-96EF-172EF7055F9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45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1278</Words>
  <Application>Microsoft Office PowerPoint</Application>
  <PresentationFormat>Custom</PresentationFormat>
  <Paragraphs>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引    言</vt:lpstr>
      <vt:lpstr>1. 管家的职份</vt:lpstr>
      <vt:lpstr>1. 管家的职份</vt:lpstr>
      <vt:lpstr>2. 管家的评价</vt:lpstr>
      <vt:lpstr>2. 管家的评价</vt:lpstr>
      <vt:lpstr>2. 管家的评价</vt:lpstr>
      <vt:lpstr>3. 管家的心态</vt:lpstr>
      <vt:lpstr>3. 管家的心态</vt:lpstr>
      <vt:lpstr>小    结</vt:lpstr>
      <vt:lpstr> 圣  餐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作基督忠心的管家</dc:title>
  <dc:creator>Don Li</dc:creator>
  <cp:lastModifiedBy>LRC Sound Booth</cp:lastModifiedBy>
  <cp:revision>39</cp:revision>
  <dcterms:created xsi:type="dcterms:W3CDTF">2018-07-11T15:54:52Z</dcterms:created>
  <dcterms:modified xsi:type="dcterms:W3CDTF">2018-08-05T13:37:20Z</dcterms:modified>
</cp:coreProperties>
</file>