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9" r:id="rId3"/>
    <p:sldId id="260" r:id="rId4"/>
    <p:sldId id="261" r:id="rId5"/>
    <p:sldId id="262" r:id="rId6"/>
    <p:sldId id="263" r:id="rId7"/>
    <p:sldId id="264" r:id="rId8"/>
    <p:sldId id="266" r:id="rId9"/>
    <p:sldId id="280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67" r:id="rId26"/>
    <p:sldId id="283" r:id="rId27"/>
    <p:sldId id="284" r:id="rId28"/>
    <p:sldId id="292" r:id="rId29"/>
    <p:sldId id="285" r:id="rId30"/>
    <p:sldId id="290" r:id="rId31"/>
    <p:sldId id="258" r:id="rId32"/>
    <p:sldId id="286" r:id="rId33"/>
    <p:sldId id="287" r:id="rId34"/>
    <p:sldId id="288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9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FE6FD33-759B-4547-A126-19736C05F58C}" type="datetimeFigureOut">
              <a:rPr lang="en-US" smtClean="0"/>
              <a:t>18-08-10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F947F48-3121-E344-9ACD-3C551AEE189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04705" y="4549793"/>
            <a:ext cx="6629400" cy="738899"/>
          </a:xfrm>
        </p:spPr>
        <p:txBody>
          <a:bodyPr>
            <a:noAutofit/>
          </a:bodyPr>
          <a:lstStyle/>
          <a:p>
            <a:pPr algn="l"/>
            <a:r>
              <a:rPr lang="zh-CN" altLang="en-US" sz="2000" b="1" dirty="0">
                <a:solidFill>
                  <a:schemeClr val="tx2"/>
                </a:solidFill>
              </a:rPr>
              <a:t>坚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守所教真实的道理、就能将纯正的教训劝化人，又能把争辩的人驳倒了。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		—— </a:t>
            </a:r>
            <a:r>
              <a:rPr lang="en-US" sz="2000" b="1" dirty="0" smtClean="0">
                <a:solidFill>
                  <a:schemeClr val="tx2"/>
                </a:solidFill>
              </a:rPr>
              <a:t>多 </a:t>
            </a:r>
            <a:r>
              <a:rPr lang="en-US" altLang="zh-CHT" sz="2000" b="1" dirty="0" smtClean="0">
                <a:solidFill>
                  <a:schemeClr val="tx2"/>
                </a:solidFill>
              </a:rPr>
              <a:t>1:9</a:t>
            </a:r>
            <a:endParaRPr lang="zh-CHT" altLang="en-US" sz="2000" b="1" dirty="0">
              <a:solidFill>
                <a:schemeClr val="tx2"/>
              </a:solidFill>
            </a:endParaRPr>
          </a:p>
          <a:p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关于上帝的教义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Doctrine of 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78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39491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全知 </a:t>
            </a:r>
            <a:r>
              <a:rPr lang="en-US" sz="2400" dirty="0" smtClean="0"/>
              <a:t>All </a:t>
            </a:r>
            <a:r>
              <a:rPr lang="en-US" sz="2400" dirty="0"/>
              <a:t>knowing (Omniscience</a:t>
            </a:r>
            <a:r>
              <a:rPr lang="en-US" sz="2400" dirty="0" smtClean="0"/>
              <a:t>)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智慧 </a:t>
            </a:r>
            <a:r>
              <a:rPr lang="en-US" sz="2400" dirty="0" smtClean="0"/>
              <a:t>Wise 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信实 </a:t>
            </a:r>
            <a:r>
              <a:rPr lang="en-US" sz="2400" dirty="0" smtClean="0"/>
              <a:t>Truthful/faithful</a:t>
            </a:r>
            <a:r>
              <a:rPr lang="en-CA" sz="2400" dirty="0" smtClean="0"/>
              <a:t> 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良善 </a:t>
            </a:r>
            <a:r>
              <a:rPr lang="en-US" sz="2400" dirty="0" smtClean="0"/>
              <a:t>Good</a:t>
            </a:r>
            <a:r>
              <a:rPr lang="en-CA" sz="2400" dirty="0" smtClean="0"/>
              <a:t> 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爱 </a:t>
            </a:r>
            <a:r>
              <a:rPr lang="en-US" sz="2400" dirty="0" smtClean="0"/>
              <a:t>Love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圣洁 </a:t>
            </a:r>
            <a:r>
              <a:rPr lang="en-US" sz="2400" dirty="0" smtClean="0"/>
              <a:t>Holy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dirty="0"/>
              <a:t>公</a:t>
            </a:r>
            <a:r>
              <a:rPr lang="zh-CN" altLang="en-US" dirty="0" smtClean="0"/>
              <a:t>义 </a:t>
            </a:r>
            <a:r>
              <a:rPr lang="en-US" sz="2400" dirty="0" smtClean="0"/>
              <a:t>Righteous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忌邪 </a:t>
            </a:r>
            <a:r>
              <a:rPr lang="en-US" sz="2400" dirty="0" smtClean="0"/>
              <a:t>Jealous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义怒 </a:t>
            </a:r>
            <a:r>
              <a:rPr lang="en-US" sz="2400" dirty="0" smtClean="0"/>
              <a:t>Wrath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全能 </a:t>
            </a:r>
            <a:r>
              <a:rPr lang="en-US" sz="2400" dirty="0" smtClean="0"/>
              <a:t>Omnipotent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sz="2400" dirty="0" smtClean="0"/>
              <a:t>完美 </a:t>
            </a:r>
            <a:r>
              <a:rPr lang="en-US" sz="2400" dirty="0" smtClean="0"/>
              <a:t>Perfection/beauty</a:t>
            </a:r>
          </a:p>
          <a:p>
            <a:pPr marL="571500" indent="-457200">
              <a:buFont typeface="+mj-lt"/>
              <a:buAutoNum type="alphaUcPeriod"/>
            </a:pPr>
            <a:r>
              <a:rPr lang="zh-CN" altLang="en-US" dirty="0"/>
              <a:t>幸福</a:t>
            </a:r>
            <a:r>
              <a:rPr lang="zh-CN" altLang="en-US" dirty="0" smtClean="0"/>
              <a:t> </a:t>
            </a:r>
            <a:r>
              <a:rPr lang="en-US" sz="2400" dirty="0" smtClean="0"/>
              <a:t>Blessedness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6293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zh-CN" altLang="en-US" dirty="0"/>
              <a:t>无</a:t>
            </a:r>
            <a:r>
              <a:rPr lang="zh-CN" altLang="en-US" dirty="0" smtClean="0"/>
              <a:t>所不知 </a:t>
            </a:r>
            <a:r>
              <a:rPr lang="en-US" b="1" dirty="0" smtClean="0"/>
              <a:t>All-knowing </a:t>
            </a:r>
            <a:r>
              <a:rPr lang="en-US" b="1" dirty="0"/>
              <a:t>(</a:t>
            </a:r>
            <a:r>
              <a:rPr lang="en-US" b="1" dirty="0" smtClean="0"/>
              <a:t>Omniscience)</a:t>
            </a:r>
            <a:r>
              <a:rPr lang="en-US" dirty="0" smtClean="0"/>
              <a:t>:  </a:t>
            </a:r>
          </a:p>
          <a:p>
            <a:pPr marL="114300" indent="0">
              <a:buNone/>
            </a:pPr>
            <a:endParaRPr lang="en-US" altLang="zh-CN" dirty="0" smtClean="0"/>
          </a:p>
          <a:p>
            <a:pPr marL="114300" indent="0">
              <a:buNone/>
            </a:pPr>
            <a:r>
              <a:rPr lang="zh-CN" altLang="en-US" dirty="0" smtClean="0"/>
              <a:t>上帝知道所有的事情（约一 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）。上帝完完全全知道</a:t>
            </a:r>
            <a:r>
              <a:rPr lang="zh-CN" altLang="en-US" dirty="0"/>
              <a:t>每一件</a:t>
            </a:r>
            <a:r>
              <a:rPr lang="zh-CN" altLang="en-US" dirty="0" smtClean="0"/>
              <a:t>事情。上帝不被时间所限制。祂知道一切实际发生的事情以及可能会发生的事情。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knows everything (I John 3:20).  God know everything and His knowing is perfect.  God is not restrained by time.  He knows everything that is “actual” and everything that “might happen”. 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2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600"/>
            <a:ext cx="8460377" cy="4373563"/>
          </a:xfrm>
        </p:spPr>
        <p:txBody>
          <a:bodyPr>
            <a:normAutofit/>
          </a:bodyPr>
          <a:lstStyle/>
          <a:p>
            <a:r>
              <a:rPr lang="en-US" dirty="0"/>
              <a:t>B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智慧 </a:t>
            </a:r>
            <a:r>
              <a:rPr lang="en-US" sz="2400" b="1" dirty="0" smtClean="0"/>
              <a:t>Wise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上帝总是选择最好的目标</a:t>
            </a:r>
            <a:r>
              <a:rPr lang="zh-CN" altLang="en-US" dirty="0"/>
              <a:t>并</a:t>
            </a:r>
            <a:r>
              <a:rPr lang="zh-CN" altLang="en-US" dirty="0" smtClean="0"/>
              <a:t>达成目标的最好方式 </a:t>
            </a:r>
            <a:r>
              <a:rPr lang="en-CA" altLang="zh-CN" dirty="0" smtClean="0"/>
              <a:t>(</a:t>
            </a:r>
            <a:r>
              <a:rPr lang="zh-CN" altLang="en-US" dirty="0" smtClean="0"/>
              <a:t>罗</a:t>
            </a:r>
            <a:r>
              <a:rPr lang="en-US" altLang="zh-CN" dirty="0" smtClean="0"/>
              <a:t>16: 27</a:t>
            </a:r>
            <a:r>
              <a:rPr lang="en-CA" altLang="zh-CN" dirty="0" smtClean="0"/>
              <a:t>)</a:t>
            </a:r>
            <a:r>
              <a:rPr lang="zh-CN" altLang="en-US" dirty="0" smtClean="0"/>
              <a:t>。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always chooses the best goal and the best “means” to that goal. (Roman 16:27).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9765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sz="2400" dirty="0" smtClean="0"/>
              <a:t>. </a:t>
            </a:r>
            <a:r>
              <a:rPr lang="zh-CN" altLang="en-US" dirty="0"/>
              <a:t>信</a:t>
            </a:r>
            <a:r>
              <a:rPr lang="zh-CN" altLang="en-US" dirty="0" smtClean="0"/>
              <a:t>实 </a:t>
            </a:r>
            <a:r>
              <a:rPr lang="en-US" sz="2400" b="1" dirty="0" smtClean="0"/>
              <a:t>Truthful/faithful</a:t>
            </a:r>
            <a:r>
              <a:rPr lang="en-CA" sz="2400" b="1" dirty="0" smtClean="0"/>
              <a:t> </a:t>
            </a:r>
            <a:r>
              <a:rPr lang="en-CA" sz="2400" dirty="0" smtClean="0"/>
              <a:t>: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zh-CN" altLang="en-US" dirty="0" smtClean="0"/>
              <a:t>上帝是真的上帝，祂所有的话语都是真的，祂所有的应许也都是实在的（申 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）。</a:t>
            </a:r>
            <a:endParaRPr lang="en-CA" dirty="0" smtClean="0"/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en-US" dirty="0" smtClean="0"/>
              <a:t>God is </a:t>
            </a:r>
            <a:r>
              <a:rPr lang="en-US" dirty="0"/>
              <a:t>the true God, and all His words are true and all His promises are true (Deut. 32:4). 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2804783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13366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良善 </a:t>
            </a:r>
            <a:r>
              <a:rPr lang="en-US" sz="2400" b="1" dirty="0" smtClean="0"/>
              <a:t>Good</a:t>
            </a:r>
            <a:r>
              <a:rPr lang="en-CA" sz="2400" dirty="0" smtClean="0"/>
              <a:t> : </a:t>
            </a:r>
          </a:p>
          <a:p>
            <a:pPr marL="114300" indent="0">
              <a:buNone/>
            </a:pPr>
            <a:endParaRPr lang="en-CA" dirty="0"/>
          </a:p>
          <a:p>
            <a:pPr marL="114300" indent="0">
              <a:buNone/>
            </a:pPr>
            <a:r>
              <a:rPr lang="zh-CN" altLang="en-US" dirty="0" smtClean="0"/>
              <a:t>上帝是善的最终标准（路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）。上帝是世界上所有美善的源头。祂只对祂的儿女做好的事情（诗</a:t>
            </a:r>
            <a:r>
              <a:rPr lang="en-US" altLang="zh-CN" dirty="0" smtClean="0"/>
              <a:t>84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11</a:t>
            </a:r>
            <a:r>
              <a:rPr lang="zh-CN" altLang="en-US" dirty="0" smtClean="0"/>
              <a:t>）。</a:t>
            </a:r>
            <a:endParaRPr lang="en-CA" dirty="0" smtClean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is the </a:t>
            </a:r>
            <a:r>
              <a:rPr lang="en-US" u="sng" dirty="0"/>
              <a:t>final standard </a:t>
            </a:r>
            <a:r>
              <a:rPr lang="en-US" dirty="0"/>
              <a:t>of good (Luke 18:19).  God is </a:t>
            </a:r>
            <a:r>
              <a:rPr lang="en-US" dirty="0" smtClean="0"/>
              <a:t>the </a:t>
            </a:r>
            <a:r>
              <a:rPr lang="en-US" u="sng" dirty="0"/>
              <a:t>source</a:t>
            </a:r>
            <a:r>
              <a:rPr lang="en-US" dirty="0"/>
              <a:t> of all-good in this world.  He </a:t>
            </a:r>
            <a:r>
              <a:rPr lang="en-US" u="sng" dirty="0"/>
              <a:t>does only good things to His children </a:t>
            </a:r>
            <a:r>
              <a:rPr lang="en-US" dirty="0"/>
              <a:t>(Ps. 84:11</a:t>
            </a:r>
            <a:r>
              <a:rPr lang="en-US" dirty="0" smtClean="0"/>
              <a:t>).</a:t>
            </a:r>
            <a:r>
              <a:rPr lang="en-CA" dirty="0" smtClean="0"/>
              <a:t> </a:t>
            </a:r>
          </a:p>
          <a:p>
            <a:endParaRPr lang="en-CA" sz="2400" dirty="0"/>
          </a:p>
          <a:p>
            <a:pPr marL="114300" indent="0">
              <a:buNone/>
            </a:pPr>
            <a:r>
              <a:rPr lang="zh-CN" altLang="en-US" dirty="0" smtClean="0"/>
              <a:t>这里的善是绝对的善，永恒的善。</a:t>
            </a:r>
            <a:endParaRPr lang="en-US" altLang="zh-CN" dirty="0" smtClean="0"/>
          </a:p>
          <a:p>
            <a:pPr marL="114300" indent="0">
              <a:buNone/>
            </a:pPr>
            <a:r>
              <a:rPr lang="en-CA" dirty="0" smtClean="0"/>
              <a:t>(What is </a:t>
            </a:r>
            <a:r>
              <a:rPr lang="en-CA" u="sng" dirty="0" smtClean="0"/>
              <a:t>good</a:t>
            </a:r>
            <a:r>
              <a:rPr lang="en-CA" dirty="0" smtClean="0"/>
              <a:t> here is the absolute good, the eternal good).</a:t>
            </a:r>
            <a:endParaRPr lang="en-CA" sz="2400" dirty="0" smtClean="0"/>
          </a:p>
        </p:txBody>
      </p:sp>
    </p:spTree>
    <p:extLst>
      <p:ext uri="{BB962C8B-B14F-4D97-AF65-F5344CB8AC3E}">
        <p14:creationId xmlns:p14="http://schemas.microsoft.com/office/powerpoint/2010/main" val="994809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爱 </a:t>
            </a:r>
            <a:r>
              <a:rPr lang="en-US" sz="2400" b="1" dirty="0" smtClean="0"/>
              <a:t>Love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上帝永恒地舍己（约一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）。上帝舍己的终极例子</a:t>
            </a:r>
            <a:r>
              <a:rPr lang="zh-CN" altLang="en-US" dirty="0"/>
              <a:t>通过</a:t>
            </a:r>
            <a:r>
              <a:rPr lang="zh-CN" altLang="en-US" dirty="0" smtClean="0"/>
              <a:t>耶稣基督</a:t>
            </a:r>
            <a:r>
              <a:rPr lang="zh-CN" altLang="en-US" dirty="0"/>
              <a:t>显</a:t>
            </a:r>
            <a:r>
              <a:rPr lang="zh-CN" altLang="en-US" dirty="0" smtClean="0"/>
              <a:t>明（罗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8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eternally gives of Himself to </a:t>
            </a:r>
            <a:r>
              <a:rPr lang="en-US" dirty="0" smtClean="0"/>
              <a:t>others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I John 4:8).  God’s ultimate example of giving Himself is shown through Jesus </a:t>
            </a:r>
            <a:r>
              <a:rPr lang="en-US" dirty="0" smtClean="0"/>
              <a:t>Christ (</a:t>
            </a:r>
            <a:r>
              <a:rPr lang="en-US" dirty="0"/>
              <a:t>Romans 5:8</a:t>
            </a:r>
            <a:r>
              <a:rPr lang="en-US" dirty="0" smtClean="0"/>
              <a:t>).</a:t>
            </a:r>
            <a:endParaRPr lang="en-CA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5686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</a:t>
            </a:r>
            <a:r>
              <a:rPr lang="en-US" sz="2400" dirty="0" smtClean="0"/>
              <a:t>.  </a:t>
            </a:r>
            <a:r>
              <a:rPr lang="zh-CN" altLang="en-US" sz="2400" dirty="0" smtClean="0"/>
              <a:t>圣洁 </a:t>
            </a:r>
            <a:r>
              <a:rPr lang="en-US" sz="2400" b="1" dirty="0" smtClean="0"/>
              <a:t>Holy</a:t>
            </a:r>
            <a:r>
              <a:rPr lang="en-US" dirty="0" smtClean="0"/>
              <a:t> :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上帝的圣洁意味着祂和罪是隔绝的。上帝专心寻求祂自己的荣耀（诗</a:t>
            </a:r>
            <a:r>
              <a:rPr lang="en-US" altLang="zh-CN" dirty="0" smtClean="0"/>
              <a:t>99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God’s </a:t>
            </a:r>
            <a:r>
              <a:rPr lang="en-US" dirty="0"/>
              <a:t>holiness means, “He is separate from sin” and “He is devoted to seeking His own honor</a:t>
            </a:r>
            <a:r>
              <a:rPr lang="en-US" dirty="0" smtClean="0"/>
              <a:t>”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/>
              <a:t>Ps 99:9).</a:t>
            </a:r>
            <a:r>
              <a:rPr lang="en-CA" dirty="0"/>
              <a:t>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74503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公义 </a:t>
            </a:r>
            <a:r>
              <a:rPr lang="en-US" sz="2400" b="1" dirty="0" smtClean="0"/>
              <a:t>Righteous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上帝总是按着正确的方式行事，上帝祂自己是正确的最终标准（申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always acts in accordance to what is “right”, and God Himself is the final standard of what is </a:t>
            </a:r>
            <a:r>
              <a:rPr lang="en-US" dirty="0" smtClean="0"/>
              <a:t>right. </a:t>
            </a:r>
            <a:r>
              <a:rPr lang="en-US" dirty="0"/>
              <a:t>(Deut. 32:4).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585945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忌邪 </a:t>
            </a:r>
            <a:r>
              <a:rPr lang="en-US" sz="2400" b="1" dirty="0" smtClean="0"/>
              <a:t>Jealous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上帝是忌邪的意味着上帝总是保护自己的荣耀（出</a:t>
            </a:r>
            <a:r>
              <a:rPr lang="en-US" altLang="zh-CN" dirty="0" smtClean="0"/>
              <a:t>20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5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God is </a:t>
            </a:r>
            <a:r>
              <a:rPr lang="en-US" dirty="0"/>
              <a:t>jealousy </a:t>
            </a:r>
            <a:r>
              <a:rPr lang="en-US" dirty="0" smtClean="0"/>
              <a:t>means “</a:t>
            </a:r>
            <a:r>
              <a:rPr lang="en-US" dirty="0"/>
              <a:t>God continuously </a:t>
            </a:r>
            <a:r>
              <a:rPr lang="en-US" dirty="0" smtClean="0"/>
              <a:t>seeks </a:t>
            </a:r>
            <a:r>
              <a:rPr lang="en-US" dirty="0"/>
              <a:t>to protect His </a:t>
            </a:r>
            <a:r>
              <a:rPr lang="en-US" dirty="0" smtClean="0"/>
              <a:t>o</a:t>
            </a:r>
            <a:r>
              <a:rPr lang="en-US" altLang="zh-CN" dirty="0" smtClean="0"/>
              <a:t>w</a:t>
            </a:r>
            <a:r>
              <a:rPr lang="en-US" dirty="0" smtClean="0"/>
              <a:t>n </a:t>
            </a:r>
            <a:r>
              <a:rPr lang="en-US" dirty="0"/>
              <a:t>honor</a:t>
            </a:r>
            <a:r>
              <a:rPr lang="en-US" dirty="0" smtClean="0"/>
              <a:t>” (Exodus 20:5).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575670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lang="en-US" sz="2400" dirty="0" smtClean="0"/>
              <a:t>.  </a:t>
            </a:r>
            <a:r>
              <a:rPr lang="zh-CN" altLang="en-US" sz="2400" dirty="0" smtClean="0"/>
              <a:t>义怒 </a:t>
            </a:r>
            <a:r>
              <a:rPr lang="en-US" sz="2400" b="1" dirty="0" smtClean="0"/>
              <a:t>Wrath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上帝的义怒表明祂极度地恨恶所有的罪。上帝的义怒与祂的圣洁和公义紧密相连（罗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18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God’s </a:t>
            </a:r>
            <a:r>
              <a:rPr lang="en-US" dirty="0"/>
              <a:t>wrath means, “He intensely hates all sin”.  This wrath is closely related to His holiness and justice (Romans 1:18).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700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4767" y="857732"/>
            <a:ext cx="83072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太 </a:t>
            </a:r>
            <a:r>
              <a:rPr lang="en-US" altLang="zh-TW" sz="3000" dirty="0" smtClean="0"/>
              <a:t>22</a:t>
            </a:r>
            <a:r>
              <a:rPr lang="en-US" altLang="zh-TW" sz="3000" dirty="0"/>
              <a:t>:</a:t>
            </a:r>
            <a:r>
              <a:rPr lang="en-US" altLang="zh-TW" sz="3000" dirty="0" smtClean="0"/>
              <a:t>37</a:t>
            </a:r>
            <a:r>
              <a:rPr lang="en-US" altLang="zh-TW" sz="3000" dirty="0"/>
              <a:t> </a:t>
            </a:r>
            <a:r>
              <a:rPr lang="en-US" altLang="zh-TW" sz="3000" dirty="0" smtClean="0"/>
              <a:t> </a:t>
            </a:r>
            <a:r>
              <a:rPr lang="zh-TW" altLang="en-US" sz="3000" dirty="0" smtClean="0"/>
              <a:t>耶 </a:t>
            </a:r>
            <a:r>
              <a:rPr lang="zh-TW" altLang="en-US" sz="3000" dirty="0"/>
              <a:t>稣 对 他 说 ， 你 要 尽 心 ， 尽 性 ， 尽 意 ， 爱 主 你 的 神 。	</a:t>
            </a:r>
          </a:p>
        </p:txBody>
      </p:sp>
    </p:spTree>
    <p:extLst>
      <p:ext uri="{BB962C8B-B14F-4D97-AF65-F5344CB8AC3E}">
        <p14:creationId xmlns:p14="http://schemas.microsoft.com/office/powerpoint/2010/main" val="1530266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全能 </a:t>
            </a:r>
            <a:r>
              <a:rPr lang="en-US" sz="2400" b="1" dirty="0" smtClean="0"/>
              <a:t>Omnipotent</a:t>
            </a:r>
            <a:r>
              <a:rPr lang="en-US" dirty="0" smtClean="0"/>
              <a:t> 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上帝能够达成祂所有的心意（耶</a:t>
            </a:r>
            <a:r>
              <a:rPr lang="en-US" altLang="zh-CN" dirty="0" smtClean="0"/>
              <a:t>32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17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is able to do all His holy </a:t>
            </a:r>
            <a:r>
              <a:rPr lang="en-US" dirty="0" smtClean="0"/>
              <a:t>will (</a:t>
            </a:r>
            <a:r>
              <a:rPr lang="en-US" dirty="0"/>
              <a:t>Jer. 32:17</a:t>
            </a:r>
            <a:r>
              <a:rPr lang="en-US" dirty="0" smtClean="0"/>
              <a:t>).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63159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完美 </a:t>
            </a:r>
            <a:r>
              <a:rPr lang="en-US" sz="2400" b="1" dirty="0" smtClean="0"/>
              <a:t>Perfection/beauty</a:t>
            </a:r>
            <a:r>
              <a:rPr lang="en-US" b="1" dirty="0" smtClean="0"/>
              <a:t> 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上帝拥有所有一切完美的品质，并且在祂的完美中一无所缺（太</a:t>
            </a:r>
            <a:r>
              <a:rPr lang="en-US" altLang="zh-CN" dirty="0" smtClean="0"/>
              <a:t>5</a:t>
            </a:r>
            <a:r>
              <a:rPr lang="zh-CN" altLang="en-US" dirty="0" smtClean="0"/>
              <a:t>：</a:t>
            </a:r>
            <a:r>
              <a:rPr lang="en-US" altLang="zh-CN" dirty="0" smtClean="0"/>
              <a:t>48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possesses all excellent qualities, and lack nothing in His </a:t>
            </a:r>
            <a:r>
              <a:rPr lang="en-US" dirty="0" smtClean="0"/>
              <a:t>excellence (</a:t>
            </a:r>
            <a:r>
              <a:rPr lang="en-US" dirty="0"/>
              <a:t>Matt 5:48</a:t>
            </a:r>
            <a:r>
              <a:rPr lang="en-US" dirty="0" smtClean="0"/>
              <a:t>).</a:t>
            </a:r>
            <a:endParaRPr lang="en-CA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963159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上帝的属性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attributes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</a:t>
            </a:r>
            <a:r>
              <a:rPr lang="en-US" sz="2400" dirty="0" smtClean="0"/>
              <a:t>. </a:t>
            </a:r>
            <a:r>
              <a:rPr lang="zh-CN" altLang="en-US" sz="2400" dirty="0" smtClean="0"/>
              <a:t>幸福 </a:t>
            </a:r>
            <a:r>
              <a:rPr lang="en-US" sz="2400" b="1" dirty="0" smtClean="0"/>
              <a:t>Blessedness</a:t>
            </a:r>
            <a:r>
              <a:rPr lang="en-US" dirty="0" smtClean="0"/>
              <a:t> :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zh-CN" altLang="en-US" dirty="0" smtClean="0"/>
              <a:t>上帝完全的幸福，并在自己里面有完全的喜乐。祂不需要任何外在的事物来使他幸福。</a:t>
            </a: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smtClean="0"/>
              <a:t>God </a:t>
            </a:r>
            <a:r>
              <a:rPr lang="en-US" dirty="0"/>
              <a:t>is perfectly happy and He has the perfect joy in </a:t>
            </a:r>
            <a:r>
              <a:rPr lang="en-US" dirty="0" smtClean="0"/>
              <a:t>Himself.  </a:t>
            </a:r>
            <a:r>
              <a:rPr lang="en-US" dirty="0"/>
              <a:t>He does not need anything outside of Him to be happy.</a:t>
            </a:r>
            <a:endParaRPr lang="en-CA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537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创造者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 smtClean="0"/>
              <a:t> the 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上帝是创造的上帝 （创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dirty="0" smtClean="0"/>
              <a:t>God </a:t>
            </a:r>
            <a:r>
              <a:rPr lang="en-US" dirty="0"/>
              <a:t>is the “creator </a:t>
            </a:r>
            <a:r>
              <a:rPr lang="en-US" dirty="0" smtClean="0"/>
              <a:t>God (Genesis </a:t>
            </a:r>
            <a:r>
              <a:rPr lang="en-US" dirty="0"/>
              <a:t>1:</a:t>
            </a:r>
            <a:r>
              <a:rPr lang="en-US" dirty="0" smtClean="0"/>
              <a:t>1).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没有任何事情是偶然发生的。没有意外。</a:t>
            </a:r>
            <a:endParaRPr lang="en-US" dirty="0" smtClean="0"/>
          </a:p>
          <a:p>
            <a:pPr lvl="1"/>
            <a:r>
              <a:rPr lang="en-US" dirty="0" smtClean="0"/>
              <a:t>Nothing </a:t>
            </a:r>
            <a:r>
              <a:rPr lang="en-US" dirty="0"/>
              <a:t>happens by chance.  Nothing is incidental. </a:t>
            </a:r>
            <a:endParaRPr 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所有都是上帝所创造的。</a:t>
            </a:r>
            <a:endParaRPr lang="en-US" dirty="0" smtClean="0"/>
          </a:p>
          <a:p>
            <a:pPr lvl="1"/>
            <a:r>
              <a:rPr lang="en-US" dirty="0" smtClean="0"/>
              <a:t>Everything </a:t>
            </a:r>
            <a:r>
              <a:rPr lang="en-US" dirty="0"/>
              <a:t>is created by God.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2531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创造者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 smtClean="0"/>
              <a:t> the creator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zh-CN" altLang="en-US" dirty="0" smtClean="0"/>
              <a:t>上帝创造的目的是为了祂自己的荣耀。</a:t>
            </a:r>
            <a:endParaRPr lang="en-US" dirty="0" smtClean="0"/>
          </a:p>
          <a:p>
            <a:pPr marL="114300" indent="0">
              <a:buNone/>
            </a:pPr>
            <a:r>
              <a:rPr lang="en-US" dirty="0" smtClean="0"/>
              <a:t>The </a:t>
            </a:r>
            <a:r>
              <a:rPr lang="en-US" dirty="0"/>
              <a:t>purpose of God </a:t>
            </a:r>
            <a:r>
              <a:rPr lang="en-US" dirty="0" smtClean="0"/>
              <a:t>in creation is </a:t>
            </a:r>
            <a:r>
              <a:rPr lang="en-US" dirty="0"/>
              <a:t>“for His glory”.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41664" y="3382833"/>
            <a:ext cx="8229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赛</a:t>
            </a:r>
            <a:r>
              <a:rPr lang="en-US" altLang="zh-TW" sz="2400" dirty="0" smtClean="0"/>
              <a:t> 43</a:t>
            </a:r>
            <a:r>
              <a:rPr lang="en-US" altLang="zh-TW" sz="2400" dirty="0"/>
              <a:t>:</a:t>
            </a:r>
            <a:r>
              <a:rPr lang="en-US" altLang="zh-TW" sz="2400" dirty="0" smtClean="0"/>
              <a:t>7</a:t>
            </a:r>
            <a:r>
              <a:rPr lang="en-US" altLang="zh-TW" sz="2400" dirty="0"/>
              <a:t> </a:t>
            </a:r>
            <a:r>
              <a:rPr lang="zh-TW" altLang="en-US" sz="2400" dirty="0" smtClean="0"/>
              <a:t>就 </a:t>
            </a:r>
            <a:r>
              <a:rPr lang="zh-TW" altLang="en-US" sz="2400" dirty="0"/>
              <a:t>是 凡 称 为 我 名 下 的 人 ， </a:t>
            </a:r>
            <a:r>
              <a:rPr lang="zh-TW" altLang="en-US" sz="2400" dirty="0">
                <a:solidFill>
                  <a:srgbClr val="FF0000"/>
                </a:solidFill>
              </a:rPr>
              <a:t>是 我 为 自 己 的 荣 耀 创 造 的 ， 是 我 所 作 成 ， 所 造 作 的</a:t>
            </a:r>
            <a:r>
              <a:rPr lang="zh-TW" altLang="en-US" sz="2400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83233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0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90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救主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 smtClean="0"/>
              <a:t> the savior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zh-CN" altLang="en-US" dirty="0" smtClean="0"/>
              <a:t>与其他所谓的“神”不同（那些假神），圣经所说的上帝是与众不同的。</a:t>
            </a:r>
            <a:endParaRPr lang="en-US" dirty="0" smtClean="0"/>
          </a:p>
          <a:p>
            <a:r>
              <a:rPr lang="en-US" dirty="0" smtClean="0"/>
              <a:t>Unlike other </a:t>
            </a:r>
            <a:r>
              <a:rPr lang="en-US" dirty="0"/>
              <a:t>so-called “gods”, which </a:t>
            </a:r>
            <a:r>
              <a:rPr lang="en-US" dirty="0" smtClean="0"/>
              <a:t>are false gods, </a:t>
            </a:r>
            <a:r>
              <a:rPr lang="en-US" dirty="0"/>
              <a:t>the God of the Bible is different from all the others.  </a:t>
            </a:r>
            <a:endParaRPr lang="en-US" dirty="0" smtClean="0"/>
          </a:p>
          <a:p>
            <a:endParaRPr lang="en-US" dirty="0" smtClean="0"/>
          </a:p>
          <a:p>
            <a:r>
              <a:rPr lang="zh-CN" altLang="en-US" dirty="0" smtClean="0"/>
              <a:t>圣经所说的上帝是拯救的上帝，救赎的上帝</a:t>
            </a:r>
            <a:r>
              <a:rPr lang="zh-CN" altLang="en-US" dirty="0"/>
              <a:t>！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God of the Bible </a:t>
            </a:r>
            <a:r>
              <a:rPr lang="en-US" dirty="0" smtClean="0"/>
              <a:t>i</a:t>
            </a:r>
            <a:r>
              <a:rPr lang="en-US" altLang="zh-CN" dirty="0" smtClean="0"/>
              <a:t>s</a:t>
            </a:r>
            <a:r>
              <a:rPr lang="en-US" dirty="0" smtClean="0"/>
              <a:t> </a:t>
            </a:r>
            <a:r>
              <a:rPr lang="en-US" dirty="0"/>
              <a:t>the God who saves.  A saving God! </a:t>
            </a:r>
            <a:endParaRPr lang="en-CA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980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主权的上帝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sovereign god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64550" y="1752600"/>
            <a:ext cx="8583828" cy="4928286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上帝掌管宇宙中的一切。</a:t>
            </a:r>
            <a:endParaRPr lang="en-CA" altLang="zh-CN" dirty="0" smtClean="0"/>
          </a:p>
          <a:p>
            <a:pPr lvl="1"/>
            <a:r>
              <a:rPr lang="en-US" dirty="0" smtClean="0"/>
              <a:t>God </a:t>
            </a:r>
            <a:r>
              <a:rPr lang="en-US" dirty="0"/>
              <a:t>rules everything in this </a:t>
            </a:r>
            <a:r>
              <a:rPr lang="en-US" dirty="0" smtClean="0"/>
              <a:t>universe. </a:t>
            </a:r>
          </a:p>
          <a:p>
            <a:endParaRPr lang="en-CA" altLang="zh-CN" dirty="0" smtClean="0"/>
          </a:p>
          <a:p>
            <a:r>
              <a:rPr lang="zh-CN" altLang="en-US" dirty="0" smtClean="0"/>
              <a:t>上帝的权柄没有界限。</a:t>
            </a:r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u="sng" dirty="0"/>
              <a:t>no limit</a:t>
            </a:r>
            <a:r>
              <a:rPr lang="en-US" dirty="0"/>
              <a:t> to His rule. </a:t>
            </a:r>
            <a:endParaRPr lang="en-US" dirty="0" smtClean="0"/>
          </a:p>
          <a:p>
            <a:endParaRPr lang="en-CA" altLang="zh-CN" dirty="0" smtClean="0"/>
          </a:p>
          <a:p>
            <a:r>
              <a:rPr lang="zh-CN" altLang="en-US" dirty="0" smtClean="0"/>
              <a:t>上帝对整个世界以及其中所发生的一切都拥有主权。</a:t>
            </a:r>
            <a:endParaRPr lang="en-US" altLang="zh-CN" dirty="0" smtClean="0"/>
          </a:p>
          <a:p>
            <a:pPr lvl="1"/>
            <a:r>
              <a:rPr lang="en-US" dirty="0" smtClean="0"/>
              <a:t>God is </a:t>
            </a:r>
            <a:r>
              <a:rPr lang="en-US" dirty="0"/>
              <a:t>sovereign over the whole world, and everything that happens in </a:t>
            </a:r>
            <a:r>
              <a:rPr lang="en-US" dirty="0" smtClean="0"/>
              <a:t>it.</a:t>
            </a:r>
            <a:r>
              <a:rPr lang="en-CA" dirty="0" smtClean="0"/>
              <a:t> </a:t>
            </a:r>
          </a:p>
          <a:p>
            <a:endParaRPr lang="en-CA" altLang="zh-CN" dirty="0" smtClean="0"/>
          </a:p>
          <a:p>
            <a:r>
              <a:rPr lang="zh-CN" altLang="en-US" dirty="0" smtClean="0"/>
              <a:t>上帝掌管自然界（太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29-30</a:t>
            </a:r>
            <a:r>
              <a:rPr lang="zh-CN" altLang="en-US" dirty="0" smtClean="0"/>
              <a:t>）。</a:t>
            </a:r>
            <a:endParaRPr lang="en-CA" altLang="zh-CN" dirty="0" smtClean="0"/>
          </a:p>
          <a:p>
            <a:pPr lvl="1"/>
            <a:r>
              <a:rPr lang="en-US" dirty="0" smtClean="0"/>
              <a:t>God rules </a:t>
            </a:r>
            <a:r>
              <a:rPr lang="en-US" dirty="0"/>
              <a:t>over nature (</a:t>
            </a:r>
            <a:r>
              <a:rPr lang="en-US" dirty="0" smtClean="0"/>
              <a:t>Matthew </a:t>
            </a:r>
            <a:r>
              <a:rPr lang="en-US" dirty="0"/>
              <a:t>10:29–30).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0617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主权的上帝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sovereign god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666" y="1752600"/>
            <a:ext cx="8830961" cy="4796481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甚至是最随机的事情上帝都掌管（箴</a:t>
            </a:r>
            <a:r>
              <a:rPr lang="en-US" altLang="zh-CN" dirty="0" smtClean="0"/>
              <a:t>16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33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dirty="0" smtClean="0"/>
              <a:t>God </a:t>
            </a:r>
            <a:r>
              <a:rPr lang="en-US" dirty="0"/>
              <a:t>rules </a:t>
            </a:r>
            <a:r>
              <a:rPr lang="en-US" dirty="0" smtClean="0"/>
              <a:t>over even </a:t>
            </a:r>
            <a:r>
              <a:rPr lang="en-US" dirty="0"/>
              <a:t>the most </a:t>
            </a:r>
            <a:r>
              <a:rPr lang="en-US" dirty="0" smtClean="0"/>
              <a:t>random thing (</a:t>
            </a:r>
            <a:r>
              <a:rPr lang="en-US" dirty="0"/>
              <a:t>Proverbs 16:33). </a:t>
            </a:r>
            <a:endParaRPr lang="en-US" dirty="0" smtClean="0"/>
          </a:p>
          <a:p>
            <a:endParaRPr lang="en-CA" altLang="zh-CN" dirty="0" smtClean="0"/>
          </a:p>
          <a:p>
            <a:r>
              <a:rPr lang="zh-CN" altLang="en-US" dirty="0" smtClean="0"/>
              <a:t>上帝掌管政府，国王，总统，那些有权势的人（但</a:t>
            </a:r>
            <a:r>
              <a:rPr lang="en-US" altLang="zh-CN" dirty="0" smtClean="0"/>
              <a:t>2</a:t>
            </a:r>
            <a:r>
              <a:rPr lang="en-CA" altLang="zh-CN" dirty="0" smtClean="0"/>
              <a:t>:</a:t>
            </a:r>
            <a:r>
              <a:rPr lang="en-US" altLang="zh-CN" dirty="0" smtClean="0"/>
              <a:t>21;4:17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/>
            <a:r>
              <a:rPr lang="en-US" dirty="0" smtClean="0"/>
              <a:t>He </a:t>
            </a:r>
            <a:r>
              <a:rPr lang="en-US" dirty="0"/>
              <a:t>rules over government, kings, </a:t>
            </a:r>
            <a:r>
              <a:rPr lang="en-US" dirty="0" smtClean="0"/>
              <a:t>presidents, people </a:t>
            </a:r>
            <a:r>
              <a:rPr lang="en-US" dirty="0"/>
              <a:t>in power (</a:t>
            </a:r>
            <a:r>
              <a:rPr lang="en-US" dirty="0" smtClean="0"/>
              <a:t>Dan</a:t>
            </a:r>
            <a:r>
              <a:rPr lang="en-CA" dirty="0"/>
              <a:t>.</a:t>
            </a:r>
            <a:r>
              <a:rPr lang="en-US" dirty="0" smtClean="0"/>
              <a:t> </a:t>
            </a:r>
            <a:r>
              <a:rPr lang="en-US" dirty="0"/>
              <a:t>2:21; 4:17).  </a:t>
            </a:r>
            <a:endParaRPr lang="en-US" dirty="0" smtClean="0"/>
          </a:p>
          <a:p>
            <a:endParaRPr lang="en-CA" altLang="zh-CN" dirty="0" smtClean="0"/>
          </a:p>
          <a:p>
            <a:r>
              <a:rPr lang="zh-CN" altLang="en-US" dirty="0" smtClean="0"/>
              <a:t>任何人都在上帝的主权管辖之下。祂掌管我们的生命。祂掌管那些爱祂的人也掌管那些恨祂的人。</a:t>
            </a:r>
            <a:endParaRPr lang="en-US" altLang="zh-CN" dirty="0" smtClean="0"/>
          </a:p>
          <a:p>
            <a:pPr lvl="1"/>
            <a:r>
              <a:rPr lang="en-US" dirty="0" smtClean="0"/>
              <a:t>Everyone </a:t>
            </a:r>
            <a:r>
              <a:rPr lang="en-US" dirty="0"/>
              <a:t>is under God’s sovereign </a:t>
            </a:r>
            <a:r>
              <a:rPr lang="en-US" dirty="0" smtClean="0"/>
              <a:t>rule.</a:t>
            </a:r>
            <a:r>
              <a:rPr lang="en-CA" dirty="0" smtClean="0"/>
              <a:t> </a:t>
            </a:r>
            <a:r>
              <a:rPr lang="en-US" dirty="0"/>
              <a:t>He rules over our lives.  He rules over people who </a:t>
            </a:r>
            <a:r>
              <a:rPr lang="en-US" dirty="0" smtClean="0"/>
              <a:t>love in </a:t>
            </a:r>
            <a:r>
              <a:rPr lang="en-US" dirty="0"/>
              <a:t>Him </a:t>
            </a:r>
            <a:r>
              <a:rPr lang="en-US" u="sng" dirty="0"/>
              <a:t>and</a:t>
            </a:r>
            <a:r>
              <a:rPr lang="en-US" dirty="0"/>
              <a:t> people who </a:t>
            </a:r>
            <a:r>
              <a:rPr lang="en-US" dirty="0" smtClean="0"/>
              <a:t>hate Him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0617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2077" y="1001286"/>
            <a:ext cx="80498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 smtClean="0"/>
              <a:t>赛</a:t>
            </a:r>
            <a:r>
              <a:rPr lang="en-US" altLang="zh-TW" sz="2400" dirty="0" smtClean="0"/>
              <a:t>46</a:t>
            </a:r>
            <a:endParaRPr lang="en-US" altLang="zh-TW" sz="2400" dirty="0"/>
          </a:p>
          <a:p>
            <a:endParaRPr lang="en-US" altLang="zh-TW" sz="2400" dirty="0"/>
          </a:p>
          <a:p>
            <a:r>
              <a:rPr lang="en-US" altLang="zh-TW" sz="2400" dirty="0" smtClean="0"/>
              <a:t>9  </a:t>
            </a:r>
            <a:r>
              <a:rPr lang="zh-TW" altLang="en-US" sz="2400" dirty="0" smtClean="0"/>
              <a:t>你 </a:t>
            </a:r>
            <a:r>
              <a:rPr lang="zh-TW" altLang="en-US" sz="2400" dirty="0"/>
              <a:t>们 要 追 念 上 古 的 事 ， 因 为 我 是 神 ， 并 无 别 神 ， 我 是 神 ， 再 没 有 能 比 我 的 。	</a:t>
            </a:r>
          </a:p>
          <a:p>
            <a:pPr marL="457200" indent="-457200">
              <a:buAutoNum type="arabicPlain" startAt="9"/>
            </a:pPr>
            <a:endParaRPr lang="en-US" altLang="zh-TW" sz="2400" dirty="0"/>
          </a:p>
          <a:p>
            <a:r>
              <a:rPr lang="en-US" altLang="zh-TW" sz="2400" dirty="0" smtClean="0"/>
              <a:t>10  </a:t>
            </a:r>
            <a:r>
              <a:rPr lang="zh-TW" altLang="en-US" sz="2400" dirty="0" smtClean="0">
                <a:solidFill>
                  <a:srgbClr val="FF0000"/>
                </a:solidFill>
              </a:rPr>
              <a:t>我 </a:t>
            </a:r>
            <a:r>
              <a:rPr lang="zh-TW" altLang="en-US" sz="2400" dirty="0">
                <a:solidFill>
                  <a:srgbClr val="FF0000"/>
                </a:solidFill>
              </a:rPr>
              <a:t>从 起 初 指 明 末 后 的 事 ， 从 古 时 言 明 未 成 的 事 ， 说 ， 我 的 筹 算 必 立 定 ， 凡 我 所 喜 悦 的 ， 我 必 成 就 </a:t>
            </a:r>
            <a:r>
              <a:rPr lang="zh-TW" altLang="en-US" sz="2400" dirty="0"/>
              <a:t>。	</a:t>
            </a:r>
          </a:p>
          <a:p>
            <a:pPr marL="457200" indent="-457200">
              <a:buAutoNum type="arabicPlain" startAt="10"/>
            </a:pPr>
            <a:endParaRPr lang="en-US" altLang="zh-TW" sz="2400" dirty="0"/>
          </a:p>
          <a:p>
            <a:r>
              <a:rPr lang="en-US" altLang="zh-TW" sz="2400" dirty="0" smtClean="0"/>
              <a:t>11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我 </a:t>
            </a:r>
            <a:r>
              <a:rPr lang="zh-TW" altLang="en-US" sz="2400" dirty="0"/>
              <a:t>召 鸷 鸟 从 东 方 来 ， 召 那 成 就 我 筹 算 的 人 从 远 方 来 。 </a:t>
            </a:r>
            <a:r>
              <a:rPr lang="zh-TW" altLang="en-US" sz="2400" dirty="0">
                <a:solidFill>
                  <a:srgbClr val="FF0000"/>
                </a:solidFill>
              </a:rPr>
              <a:t>我 已 说 出 ， 也 必 成 就 ， 我 已 谋 定 ， 也 必 作 成</a:t>
            </a:r>
            <a:r>
              <a:rPr lang="zh-TW" altLang="en-US" sz="2400" dirty="0"/>
              <a:t> 。	</a:t>
            </a:r>
          </a:p>
        </p:txBody>
      </p:sp>
    </p:spTree>
    <p:extLst>
      <p:ext uri="{BB962C8B-B14F-4D97-AF65-F5344CB8AC3E}">
        <p14:creationId xmlns:p14="http://schemas.microsoft.com/office/powerpoint/2010/main" val="116250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什么是基于圣经的教义？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What is a Biblical doctrine?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基于圣经的教义是圣经对于一些特定议题的教导的</a:t>
            </a:r>
            <a:r>
              <a:rPr lang="zh-CN" altLang="en-US" b="1" dirty="0" smtClean="0"/>
              <a:t>总和</a:t>
            </a:r>
            <a:r>
              <a:rPr lang="zh-CN" altLang="en-US" dirty="0" smtClean="0"/>
              <a:t>。</a:t>
            </a:r>
            <a:endParaRPr lang="en-US" dirty="0" smtClean="0"/>
          </a:p>
          <a:p>
            <a:r>
              <a:rPr lang="en-US" dirty="0" smtClean="0"/>
              <a:t>Biblical doctrine </a:t>
            </a:r>
            <a:r>
              <a:rPr lang="en-US" dirty="0"/>
              <a:t>is </a:t>
            </a:r>
            <a:r>
              <a:rPr lang="en-US" dirty="0" smtClean="0"/>
              <a:t>the </a:t>
            </a:r>
            <a:r>
              <a:rPr lang="en-US" u="sng" dirty="0"/>
              <a:t>total sum</a:t>
            </a:r>
            <a:r>
              <a:rPr lang="en-US" dirty="0"/>
              <a:t> of what the Bible teaches about a particular </a:t>
            </a:r>
            <a:r>
              <a:rPr lang="en-US" dirty="0" smtClean="0"/>
              <a:t>topic.</a:t>
            </a:r>
            <a:r>
              <a:rPr lang="en-CA" dirty="0" smtClean="0"/>
              <a:t> </a:t>
            </a:r>
          </a:p>
          <a:p>
            <a:endParaRPr lang="en-US" dirty="0" smtClean="0"/>
          </a:p>
          <a:p>
            <a:endParaRPr lang="en-CA" dirty="0" smtClean="0"/>
          </a:p>
          <a:p>
            <a:r>
              <a:rPr lang="zh-CN" altLang="en-US" dirty="0" smtClean="0"/>
              <a:t>关于上帝的教义是圣经关于上帝是谁的教导的总和。</a:t>
            </a:r>
            <a:endParaRPr lang="en-CA" dirty="0"/>
          </a:p>
          <a:p>
            <a:r>
              <a:rPr lang="en-CA" dirty="0" smtClean="0"/>
              <a:t>The doctrine of God is the total sum of what the Bible teaches about who God 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58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</a:t>
            </a:r>
            <a:r>
              <a:rPr lang="zh-CN" altLang="en-US" dirty="0" smtClean="0"/>
              <a:t>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主权的上帝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sovereign god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7291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上帝既是掌权的又是良善的。</a:t>
            </a:r>
            <a:endParaRPr lang="en-US" altLang="zh-CN" dirty="0" smtClean="0"/>
          </a:p>
          <a:p>
            <a:pPr lvl="1"/>
            <a:r>
              <a:rPr lang="en-CA" dirty="0" smtClean="0"/>
              <a:t>God is </a:t>
            </a:r>
            <a:r>
              <a:rPr lang="en-CA" u="sng" dirty="0" smtClean="0"/>
              <a:t>both</a:t>
            </a:r>
            <a:r>
              <a:rPr lang="en-CA" dirty="0" smtClean="0"/>
              <a:t> sovereign and good.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如果上帝是掌权的但不是良善的，那么祂将是整个宇宙最坏的“暴君”。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God were sovereign </a:t>
            </a:r>
            <a:r>
              <a:rPr lang="en-US" u="sng" dirty="0"/>
              <a:t>but</a:t>
            </a:r>
            <a:r>
              <a:rPr lang="en-US" dirty="0"/>
              <a:t> He is not good, </a:t>
            </a:r>
            <a:r>
              <a:rPr lang="en-US" dirty="0" smtClean="0"/>
              <a:t>God will be the </a:t>
            </a:r>
            <a:r>
              <a:rPr lang="en-US" dirty="0"/>
              <a:t>worst “tyrant” of the universe</a:t>
            </a:r>
            <a:r>
              <a:rPr lang="en-CA" dirty="0"/>
              <a:t> </a:t>
            </a:r>
            <a:r>
              <a:rPr lang="en-US" dirty="0"/>
              <a:t>.</a:t>
            </a:r>
            <a:endParaRPr lang="en-CA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如果上帝只是良善的但无法掌权，那么上帝将是“无用”的上帝。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God </a:t>
            </a:r>
            <a:r>
              <a:rPr lang="en-US" dirty="0" smtClean="0"/>
              <a:t>were only </a:t>
            </a:r>
            <a:r>
              <a:rPr lang="en-US" dirty="0"/>
              <a:t>good but NOT sovereign, </a:t>
            </a:r>
            <a:r>
              <a:rPr lang="en-US" dirty="0" smtClean="0"/>
              <a:t>God will be a </a:t>
            </a:r>
            <a:r>
              <a:rPr lang="en-US" dirty="0"/>
              <a:t>“useless” God.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308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1" y="381000"/>
            <a:ext cx="8089935" cy="53899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49241" y="5897374"/>
            <a:ext cx="8250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如果上帝是良善但无法掌权的，那么“上帝”就像这只泰迪熊一样。</a:t>
            </a:r>
            <a:endParaRPr lang="en-US" dirty="0" smtClean="0"/>
          </a:p>
          <a:p>
            <a:r>
              <a:rPr lang="en-US" dirty="0" smtClean="0"/>
              <a:t>If God were good but not sovereign, “God” will be like this “teddy” bear.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108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护理的上帝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god of providence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上帝不但创造一切，祂还维护一切（西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16-17</a:t>
            </a:r>
            <a:r>
              <a:rPr lang="zh-CN" altLang="en-US" dirty="0" smtClean="0"/>
              <a:t>）。</a:t>
            </a:r>
            <a:endParaRPr lang="en-US" dirty="0" smtClean="0"/>
          </a:p>
          <a:p>
            <a:pPr lvl="1"/>
            <a:r>
              <a:rPr lang="en-US" dirty="0" smtClean="0"/>
              <a:t>God </a:t>
            </a:r>
            <a:r>
              <a:rPr lang="en-US" dirty="0"/>
              <a:t>does not just create all things, but God also sustain all </a:t>
            </a:r>
            <a:r>
              <a:rPr lang="en-US" dirty="0" smtClean="0"/>
              <a:t>things  (Col 1:16-17)</a:t>
            </a:r>
            <a:r>
              <a:rPr lang="en-US" dirty="0"/>
              <a:t>.</a:t>
            </a:r>
            <a:endParaRPr lang="en-US" dirty="0" smtClean="0"/>
          </a:p>
          <a:p>
            <a:r>
              <a:rPr lang="zh-CN" altLang="en-US" dirty="0" smtClean="0"/>
              <a:t>用于描述上帝托住万有的词是：“护理”。</a:t>
            </a:r>
            <a:endParaRPr lang="en-US" dirty="0" smtClean="0"/>
          </a:p>
          <a:p>
            <a:pPr lvl="1"/>
            <a:r>
              <a:rPr lang="en-US" dirty="0" smtClean="0"/>
              <a:t>The term </a:t>
            </a:r>
            <a:r>
              <a:rPr lang="en-US" dirty="0"/>
              <a:t>used </a:t>
            </a:r>
            <a:r>
              <a:rPr lang="en-US" dirty="0" smtClean="0"/>
              <a:t>for God </a:t>
            </a:r>
            <a:r>
              <a:rPr lang="en-US" dirty="0"/>
              <a:t>holding things </a:t>
            </a:r>
            <a:r>
              <a:rPr lang="en-US" dirty="0" smtClean="0"/>
              <a:t>together </a:t>
            </a:r>
            <a:r>
              <a:rPr lang="en-US" dirty="0"/>
              <a:t>is the term </a:t>
            </a:r>
            <a:r>
              <a:rPr lang="en-US" dirty="0" smtClean="0"/>
              <a:t>“providence</a:t>
            </a:r>
            <a:r>
              <a:rPr lang="en-US" dirty="0"/>
              <a:t>”. 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534687"/>
            <a:ext cx="8229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441664" y="4342117"/>
            <a:ext cx="8229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西</a:t>
            </a:r>
          </a:p>
          <a:p>
            <a:r>
              <a:rPr lang="en-US" altLang="zh-TW" sz="2000" dirty="0" smtClean="0"/>
              <a:t>1</a:t>
            </a:r>
            <a:r>
              <a:rPr lang="en-US" altLang="zh-TW" sz="2000" dirty="0"/>
              <a:t>:</a:t>
            </a:r>
            <a:r>
              <a:rPr lang="en-US" altLang="zh-TW" sz="2000" dirty="0" smtClean="0"/>
              <a:t>16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因 </a:t>
            </a:r>
            <a:r>
              <a:rPr lang="zh-TW" altLang="en-US" sz="2000" dirty="0"/>
              <a:t>为 万 有 都 是 靠 他 造 的 ， 无 论 是 天 上 的 ， 地 上 的 ， 能 看 见 的 ， 不 能 看 见 的 ， 或 是 有 位 的 ， 主 治 的 ， 执 政 的 ， 掌 权 的 ， 一 概 都 是 借 着 他 造 的 ， 又 是 为 他 造 的 。	</a:t>
            </a:r>
            <a:endParaRPr lang="en-US" sz="2000" dirty="0"/>
          </a:p>
          <a:p>
            <a:r>
              <a:rPr lang="en-US" altLang="zh-TW" sz="2000" dirty="0"/>
              <a:t>1:</a:t>
            </a:r>
            <a:r>
              <a:rPr lang="en-US" altLang="zh-TW" sz="2000" dirty="0" smtClean="0"/>
              <a:t>17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 </a:t>
            </a:r>
            <a:r>
              <a:rPr lang="zh-TW" altLang="en-US" sz="2000" dirty="0" smtClean="0"/>
              <a:t>他 </a:t>
            </a:r>
            <a:r>
              <a:rPr lang="zh-TW" altLang="en-US" sz="2000" dirty="0"/>
              <a:t>在 万 有 之 先 ， </a:t>
            </a:r>
            <a:r>
              <a:rPr lang="zh-TW" altLang="en-US" sz="2000" dirty="0">
                <a:solidFill>
                  <a:srgbClr val="FF0000"/>
                </a:solidFill>
              </a:rPr>
              <a:t>万 有 也 靠 他 而 立 </a:t>
            </a:r>
            <a:r>
              <a:rPr lang="zh-TW" altLang="en-US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6846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护理的上帝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god of providence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创造万物的伟大上帝，托住、导引、决定、统管一切受造物，万事的运作，从最大的到最小的。这是借着祂至智至圣的护理，根据祂无谬的预知，并且按着祂自己旨意所定的自由、不改变的计划，为要使祂自己智慧、能力、公义、善良、怜悯的荣耀，得著称赞。</a:t>
            </a:r>
            <a:endParaRPr lang="en-US" dirty="0" smtClean="0">
              <a:solidFill>
                <a:schemeClr val="tx1"/>
              </a:solidFill>
              <a:latin typeface="Songti TC Regular"/>
              <a:cs typeface="Songti TC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268538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上帝</a:t>
            </a:r>
            <a:r>
              <a:rPr lang="en-US" altLang="zh-CN" dirty="0" smtClean="0"/>
              <a:t>—</a:t>
            </a:r>
            <a:r>
              <a:rPr lang="zh-CN" altLang="en-US" dirty="0" smtClean="0"/>
              <a:t>回应祷告的上帝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god who answers prayer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324" y="1752600"/>
            <a:ext cx="8567352" cy="459877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上帝命令我们祷告。 </a:t>
            </a:r>
            <a:r>
              <a:rPr lang="en-US" dirty="0" smtClean="0"/>
              <a:t>God commands us </a:t>
            </a:r>
            <a:r>
              <a:rPr lang="en-US" dirty="0"/>
              <a:t>to </a:t>
            </a:r>
            <a:r>
              <a:rPr lang="en-US" dirty="0" smtClean="0"/>
              <a:t>pray</a:t>
            </a:r>
            <a:r>
              <a:rPr lang="en-US" dirty="0"/>
              <a:t>.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上帝回应我们的祷告（耶</a:t>
            </a:r>
            <a:r>
              <a:rPr lang="en-US" altLang="zh-CN" dirty="0" smtClean="0"/>
              <a:t>29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</a:t>
            </a:r>
            <a:r>
              <a:rPr lang="zh-CN" altLang="en-US" dirty="0" smtClean="0"/>
              <a:t>）。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God </a:t>
            </a:r>
            <a:r>
              <a:rPr lang="en-US" dirty="0"/>
              <a:t>answers our prayer (Jeremiah 29:12). 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既然上帝拥有如此的主权，我们为什么还要祷告呢？我们如何才能“调和”上帝的主权和我们祷告的须要呢？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Why </a:t>
            </a:r>
            <a:r>
              <a:rPr lang="en-US" dirty="0"/>
              <a:t>do we need to pray when God is so sovereign?  How can we “reconcile” God’s sovereignty and our need to pray?  </a:t>
            </a:r>
            <a:endParaRPr lang="en-US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不，我们不需要调和这两件事情。这是圣经所教导的</a:t>
            </a:r>
            <a:r>
              <a:rPr lang="zh-CN" altLang="en-US" b="1" dirty="0" smtClean="0"/>
              <a:t>两项真理</a:t>
            </a:r>
            <a:r>
              <a:rPr lang="zh-CN" altLang="en-US" dirty="0" smtClean="0"/>
              <a:t>。我们须要持守它们。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No</a:t>
            </a:r>
            <a:r>
              <a:rPr lang="en-US" dirty="0"/>
              <a:t>, we do not need to reconcile </a:t>
            </a:r>
            <a:r>
              <a:rPr lang="en-US" dirty="0" smtClean="0"/>
              <a:t>these 2 things.  </a:t>
            </a:r>
            <a:r>
              <a:rPr lang="en-US" dirty="0"/>
              <a:t>These are </a:t>
            </a:r>
            <a:r>
              <a:rPr lang="en-US" u="sng" dirty="0"/>
              <a:t>two truths </a:t>
            </a:r>
            <a:r>
              <a:rPr lang="en-US" dirty="0"/>
              <a:t>taught in the Bible. </a:t>
            </a:r>
            <a:r>
              <a:rPr lang="en-US" dirty="0" smtClean="0"/>
              <a:t>We have </a:t>
            </a:r>
            <a:r>
              <a:rPr lang="en-US" dirty="0"/>
              <a:t>to hold </a:t>
            </a:r>
            <a:r>
              <a:rPr lang="en-US" dirty="0" smtClean="0"/>
              <a:t>them.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556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7135" y="439206"/>
            <a:ext cx="8649730" cy="10394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知道了关于上帝的教义，然后呢？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Knowing doctrine of god: so what?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5149" y="2967335"/>
            <a:ext cx="82525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/>
              <a:t>罗</a:t>
            </a:r>
            <a:r>
              <a:rPr lang="en-US" altLang="zh-TW" sz="2800" dirty="0" smtClean="0"/>
              <a:t> 8</a:t>
            </a:r>
            <a:r>
              <a:rPr lang="en-US" altLang="zh-TW" sz="2800" dirty="0"/>
              <a:t>:28	  </a:t>
            </a:r>
            <a:r>
              <a:rPr lang="zh-TW" altLang="en-US" sz="2800" dirty="0" smtClean="0"/>
              <a:t>我 </a:t>
            </a:r>
            <a:r>
              <a:rPr lang="zh-TW" altLang="en-US" sz="2800" dirty="0"/>
              <a:t>们 晓 得 </a:t>
            </a:r>
            <a:r>
              <a:rPr lang="zh-TW" altLang="en-US" sz="2800" dirty="0">
                <a:solidFill>
                  <a:srgbClr val="FF0000"/>
                </a:solidFill>
              </a:rPr>
              <a:t>万 事</a:t>
            </a:r>
            <a:r>
              <a:rPr lang="zh-TW" altLang="en-US" sz="2800" dirty="0"/>
              <a:t> 都 互 相 效 力 ， 叫 爱 神 的 人 得 益 处 ， 就 是 按 他 旨 意 被 召 的 人 。	</a:t>
            </a:r>
          </a:p>
        </p:txBody>
      </p:sp>
    </p:spTree>
    <p:extLst>
      <p:ext uri="{BB962C8B-B14F-4D97-AF65-F5344CB8AC3E}">
        <p14:creationId xmlns:p14="http://schemas.microsoft.com/office/powerpoint/2010/main" val="211621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我</a:t>
            </a:r>
            <a:r>
              <a:rPr lang="zh-CN" altLang="en-US" dirty="0" smtClean="0"/>
              <a:t>们为什么须要知道教义？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Why we need to know doctrine?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zh-CN" altLang="en-US" dirty="0" smtClean="0"/>
              <a:t>是否有人想“我不需要知道教义，我只需要爱上帝就好了”？</a:t>
            </a:r>
            <a:endParaRPr lang="en-US" dirty="0"/>
          </a:p>
          <a:p>
            <a:r>
              <a:rPr lang="en-US" dirty="0" smtClean="0"/>
              <a:t>What if someone say “I do not need to know doctrine, all I want is to love God”?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860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圣</a:t>
            </a:r>
            <a:r>
              <a:rPr lang="zh-CN" altLang="en-US" dirty="0" smtClean="0"/>
              <a:t>经教义的基础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Foundation of biblical doctrine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关于上帝，我们所能够知道的，一定是上帝</a:t>
            </a:r>
            <a:r>
              <a:rPr lang="zh-CN" altLang="en-US" b="1" dirty="0" smtClean="0"/>
              <a:t>首先</a:t>
            </a:r>
            <a:r>
              <a:rPr lang="zh-CN" altLang="en-US" dirty="0" smtClean="0"/>
              <a:t>启示给我们的。</a:t>
            </a:r>
            <a:endParaRPr lang="en-US" dirty="0" smtClean="0"/>
          </a:p>
          <a:p>
            <a:r>
              <a:rPr lang="en-US" dirty="0" smtClean="0"/>
              <a:t>What we can </a:t>
            </a:r>
            <a:r>
              <a:rPr lang="en-US" dirty="0"/>
              <a:t>know about </a:t>
            </a:r>
            <a:r>
              <a:rPr lang="en-US" dirty="0" smtClean="0"/>
              <a:t>God, God must </a:t>
            </a:r>
            <a:r>
              <a:rPr lang="en-US" u="sng" dirty="0"/>
              <a:t>first</a:t>
            </a:r>
            <a:r>
              <a:rPr lang="en-US" dirty="0"/>
              <a:t> </a:t>
            </a:r>
            <a:r>
              <a:rPr lang="en-US" dirty="0" smtClean="0"/>
              <a:t>reveals to us.  </a:t>
            </a:r>
          </a:p>
          <a:p>
            <a:endParaRPr lang="en-US" dirty="0" smtClean="0"/>
          </a:p>
          <a:p>
            <a:r>
              <a:rPr lang="zh-CN" altLang="en-US" dirty="0" smtClean="0"/>
              <a:t>除非上帝启示祂自己，人不能够认识祂。</a:t>
            </a:r>
            <a:r>
              <a:rPr lang="zh-CN" altLang="en-US" dirty="0"/>
              <a:t>否则</a:t>
            </a:r>
            <a:r>
              <a:rPr lang="zh-CN" altLang="en-US" dirty="0" smtClean="0"/>
              <a:t>人会按照自己的样子创造出一些神来。</a:t>
            </a:r>
            <a:endParaRPr lang="en-US" dirty="0"/>
          </a:p>
          <a:p>
            <a:r>
              <a:rPr lang="en-US" dirty="0" smtClean="0"/>
              <a:t>Unless </a:t>
            </a:r>
            <a:r>
              <a:rPr lang="en-US" dirty="0"/>
              <a:t>God reveals Himself to </a:t>
            </a:r>
            <a:r>
              <a:rPr lang="en-US" dirty="0" smtClean="0"/>
              <a:t>man, man cannot </a:t>
            </a:r>
            <a:r>
              <a:rPr lang="en-US" dirty="0"/>
              <a:t>know Him.  </a:t>
            </a:r>
            <a:r>
              <a:rPr lang="en-US" dirty="0" smtClean="0"/>
              <a:t>Or man will create god(s) in man’s own image.</a:t>
            </a:r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3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373" y="470992"/>
            <a:ext cx="8633254" cy="10394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上帝向人启示自己的三种方式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Three ways God reveals Himself to man: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83034"/>
          </a:xfrm>
        </p:spPr>
        <p:txBody>
          <a:bodyPr>
            <a:normAutofit fontScale="92500" lnSpcReduction="10000"/>
          </a:bodyPr>
          <a:lstStyle/>
          <a:p>
            <a:pPr marL="571500" indent="-457200">
              <a:buFont typeface="+mj-lt"/>
              <a:buAutoNum type="arabicPeriod"/>
            </a:pPr>
            <a:r>
              <a:rPr lang="en-CA" altLang="zh-CN" dirty="0" smtClean="0"/>
              <a:t> </a:t>
            </a:r>
            <a:r>
              <a:rPr lang="zh-CN" altLang="en-US" dirty="0" smtClean="0"/>
              <a:t>通过自然。诗篇</a:t>
            </a:r>
            <a:r>
              <a:rPr lang="en-US" altLang="zh-CN" dirty="0" smtClean="0"/>
              <a:t>19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</a:t>
            </a:r>
            <a:r>
              <a:rPr lang="en-CA" altLang="zh-CN" dirty="0"/>
              <a:t> </a:t>
            </a:r>
            <a:r>
              <a:rPr lang="en-CA" altLang="zh-CN" dirty="0" smtClean="0"/>
              <a:t>”</a:t>
            </a:r>
            <a:r>
              <a:rPr lang="zh-CN" altLang="en-US" dirty="0" smtClean="0"/>
              <a:t>诸</a:t>
            </a:r>
            <a:r>
              <a:rPr lang="zh-CN" altLang="en-US" dirty="0"/>
              <a:t>天述说上帝的荣耀； 穹苍传扬他的手段</a:t>
            </a:r>
            <a:r>
              <a:rPr lang="zh-CN" altLang="en-US" dirty="0" smtClean="0"/>
              <a:t>。</a:t>
            </a:r>
            <a:r>
              <a:rPr lang="en-CA" altLang="zh-CN" dirty="0" smtClean="0"/>
              <a:t>”</a:t>
            </a:r>
            <a:endParaRPr lang="en-US" altLang="zh-CN" dirty="0"/>
          </a:p>
          <a:p>
            <a:pPr marL="868680" lvl="1" indent="-457200">
              <a:buFont typeface="+mj-lt"/>
              <a:buAutoNum type="arabicPeriod"/>
            </a:pPr>
            <a:r>
              <a:rPr lang="en-US" dirty="0" smtClean="0"/>
              <a:t>Through </a:t>
            </a:r>
            <a:r>
              <a:rPr lang="en-US" dirty="0"/>
              <a:t>the nature.  Psa. 19:1 “</a:t>
            </a:r>
            <a:r>
              <a:rPr lang="en-US" b="1" i="1" dirty="0"/>
              <a:t>The heavens declare the glory of God, and the sky above proclaims his handiwork.</a:t>
            </a:r>
            <a:r>
              <a:rPr lang="en-US" dirty="0"/>
              <a:t>”  </a:t>
            </a:r>
            <a:endParaRPr lang="en-US" dirty="0" smtClean="0"/>
          </a:p>
          <a:p>
            <a:pPr marL="571500" indent="-457200">
              <a:buAutoNum type="arabicPeriod"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通过祂的独生爱子，主耶稣。约</a:t>
            </a:r>
            <a:r>
              <a:rPr lang="en-US" altLang="zh-CN" dirty="0" smtClean="0"/>
              <a:t>14</a:t>
            </a:r>
            <a:r>
              <a:rPr lang="zh-CN" altLang="en-US" dirty="0" smtClean="0"/>
              <a:t>：</a:t>
            </a:r>
            <a:r>
              <a:rPr lang="en-US" altLang="zh-CN" dirty="0" smtClean="0"/>
              <a:t>9 ”</a:t>
            </a:r>
            <a:r>
              <a:rPr lang="zh-CN" altLang="en-US" dirty="0" smtClean="0"/>
              <a:t>人</a:t>
            </a:r>
            <a:r>
              <a:rPr lang="zh-CN" altLang="en-US" dirty="0"/>
              <a:t>看见了我，就是看见了</a:t>
            </a:r>
            <a:r>
              <a:rPr lang="zh-CN" altLang="en-US" dirty="0" smtClean="0"/>
              <a:t>父</a:t>
            </a:r>
            <a:r>
              <a:rPr lang="en-US" altLang="zh-CN" dirty="0" smtClean="0"/>
              <a:t>”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marL="868680" lvl="1" indent="-457200">
              <a:buFont typeface="+mj-lt"/>
              <a:buAutoNum type="arabicPeriod" startAt="2"/>
            </a:pPr>
            <a:r>
              <a:rPr lang="en-US" dirty="0" smtClean="0"/>
              <a:t>Through </a:t>
            </a:r>
            <a:r>
              <a:rPr lang="en-US" dirty="0"/>
              <a:t>His </a:t>
            </a:r>
            <a:r>
              <a:rPr lang="en-US" dirty="0" smtClean="0"/>
              <a:t>Son, the Lord Jesus.  John </a:t>
            </a:r>
            <a:r>
              <a:rPr lang="en-US" dirty="0"/>
              <a:t>14:9, “</a:t>
            </a:r>
            <a:r>
              <a:rPr lang="en-US" b="1" i="1" dirty="0"/>
              <a:t>Whoever has seen me has seen the Father</a:t>
            </a:r>
            <a:r>
              <a:rPr lang="en-US" dirty="0"/>
              <a:t>”.  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 startAt="3"/>
            </a:pPr>
            <a:r>
              <a:rPr lang="zh-CN" altLang="en-US" dirty="0" smtClean="0"/>
              <a:t>通过祂的话语，也就是圣经。提后</a:t>
            </a:r>
            <a:r>
              <a:rPr lang="en-US" altLang="zh-CN" dirty="0" smtClean="0"/>
              <a:t>3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16</a:t>
            </a:r>
            <a:r>
              <a:rPr lang="en-US" altLang="zh-CN" dirty="0"/>
              <a:t> </a:t>
            </a:r>
            <a:r>
              <a:rPr lang="zh-CN" altLang="en-US" dirty="0" smtClean="0"/>
              <a:t>“圣</a:t>
            </a:r>
            <a:r>
              <a:rPr lang="zh-CN" altLang="en-US" dirty="0"/>
              <a:t>经都是上帝所默示</a:t>
            </a:r>
            <a:r>
              <a:rPr lang="zh-CN" altLang="en-US" dirty="0" smtClean="0"/>
              <a:t>的”。</a:t>
            </a:r>
            <a:endParaRPr lang="en-US" altLang="zh-CN" dirty="0"/>
          </a:p>
          <a:p>
            <a:pPr marL="868680" lvl="1" indent="-457200">
              <a:buFont typeface="+mj-lt"/>
              <a:buAutoNum type="arabicPeriod" startAt="3"/>
            </a:pPr>
            <a:r>
              <a:rPr lang="en-US" dirty="0" smtClean="0"/>
              <a:t>Through His word, the </a:t>
            </a:r>
            <a:r>
              <a:rPr lang="en-US" dirty="0"/>
              <a:t>Bible.  II Tim 3:16 “</a:t>
            </a:r>
            <a:r>
              <a:rPr lang="en-US" b="1" i="1" dirty="0"/>
              <a:t>All Scripture is breathed out by God</a:t>
            </a:r>
            <a:r>
              <a:rPr lang="en-US" dirty="0"/>
              <a:t>”.   </a:t>
            </a:r>
            <a:endParaRPr lang="en-CA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6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人不能知道关于上帝的一切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这是不可能的。</a:t>
            </a:r>
            <a:endParaRPr lang="en-US" dirty="0" smtClean="0"/>
          </a:p>
          <a:p>
            <a:r>
              <a:rPr lang="en-US" dirty="0" smtClean="0"/>
              <a:t>Man cannot know everything about God </a:t>
            </a:r>
            <a:r>
              <a:rPr lang="mr-IN" dirty="0" smtClean="0"/>
              <a:t>–</a:t>
            </a:r>
            <a:r>
              <a:rPr lang="en-US" dirty="0" smtClean="0"/>
              <a:t> It is an impossible thing.</a:t>
            </a:r>
          </a:p>
          <a:p>
            <a:endParaRPr lang="en-US" dirty="0"/>
          </a:p>
          <a:p>
            <a:r>
              <a:rPr lang="zh-CN" altLang="en-US" dirty="0" smtClean="0"/>
              <a:t>人所能知道的只是上帝启示祂自己的部分。</a:t>
            </a:r>
            <a:endParaRPr lang="en-US" dirty="0" smtClean="0"/>
          </a:p>
          <a:p>
            <a:r>
              <a:rPr lang="en-US" dirty="0" smtClean="0"/>
              <a:t>Man only know as much as God reveals Himself.</a:t>
            </a:r>
          </a:p>
          <a:p>
            <a:endParaRPr lang="en-US" dirty="0"/>
          </a:p>
          <a:p>
            <a:r>
              <a:rPr lang="zh-CN" altLang="en-US" dirty="0" smtClean="0"/>
              <a:t>如果人能够知道关于上帝的所有事情，上帝就比人还小了。</a:t>
            </a:r>
            <a:endParaRPr lang="en-US" dirty="0" smtClean="0"/>
          </a:p>
          <a:p>
            <a:r>
              <a:rPr lang="en-US" dirty="0" smtClean="0"/>
              <a:t>If man can know everything about God.  God will be smaller than man.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257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关于上帝的教义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doctrine of 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332" y="1754777"/>
            <a:ext cx="8852263" cy="4373563"/>
          </a:xfrm>
        </p:spPr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上帝是三位一体的上帝 </a:t>
            </a:r>
            <a:r>
              <a:rPr lang="en-US" dirty="0" smtClean="0"/>
              <a:t>God </a:t>
            </a:r>
            <a:r>
              <a:rPr lang="en-US" dirty="0"/>
              <a:t>is triune </a:t>
            </a:r>
            <a:r>
              <a:rPr lang="en-US" dirty="0" smtClean="0"/>
              <a:t>God</a:t>
            </a:r>
            <a:endParaRPr lang="en-US" altLang="zh-CN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上帝的属性 </a:t>
            </a:r>
            <a:r>
              <a:rPr lang="en-US" dirty="0" smtClean="0"/>
              <a:t>God’s attributes</a:t>
            </a:r>
            <a:endParaRPr lang="en-US" altLang="zh-CN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上帝是创造者 </a:t>
            </a:r>
            <a:r>
              <a:rPr lang="en-US" dirty="0" smtClean="0"/>
              <a:t>God </a:t>
            </a:r>
            <a:r>
              <a:rPr lang="en-US" dirty="0"/>
              <a:t>is the </a:t>
            </a:r>
            <a:r>
              <a:rPr lang="en-US" dirty="0" smtClean="0"/>
              <a:t>Creator</a:t>
            </a:r>
            <a:endParaRPr lang="en-US" altLang="zh-CN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上帝是救主 </a:t>
            </a:r>
            <a:r>
              <a:rPr lang="en-US" dirty="0" smtClean="0"/>
              <a:t>God </a:t>
            </a:r>
            <a:r>
              <a:rPr lang="en-US" dirty="0"/>
              <a:t>is the </a:t>
            </a:r>
            <a:r>
              <a:rPr lang="en-US" dirty="0" smtClean="0"/>
              <a:t>Savior</a:t>
            </a:r>
            <a:endParaRPr lang="en-US" altLang="zh-CN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上帝是有至高主权的 </a:t>
            </a:r>
            <a:r>
              <a:rPr lang="en-US" dirty="0" smtClean="0"/>
              <a:t>God </a:t>
            </a:r>
            <a:r>
              <a:rPr lang="en-US" dirty="0"/>
              <a:t>is </a:t>
            </a:r>
            <a:r>
              <a:rPr lang="en-US" dirty="0" smtClean="0"/>
              <a:t>Sovereign</a:t>
            </a:r>
            <a:endParaRPr lang="en-US" altLang="zh-CN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上帝是护理的上帝 </a:t>
            </a:r>
            <a:r>
              <a:rPr lang="en-US" dirty="0" smtClean="0"/>
              <a:t>God </a:t>
            </a:r>
            <a:r>
              <a:rPr lang="en-US" dirty="0"/>
              <a:t>is God of </a:t>
            </a:r>
            <a:r>
              <a:rPr lang="en-US" dirty="0" smtClean="0"/>
              <a:t>providence </a:t>
            </a:r>
            <a:endParaRPr lang="en-US" altLang="zh-CN" dirty="0" smtClean="0"/>
          </a:p>
          <a:p>
            <a:pPr marL="571500" indent="-457200">
              <a:buFont typeface="+mj-lt"/>
              <a:buAutoNum type="arabicPeriod"/>
            </a:pPr>
            <a:r>
              <a:rPr lang="zh-CN" altLang="en-US" dirty="0" smtClean="0"/>
              <a:t>上帝是回应祷告的上帝 </a:t>
            </a:r>
            <a:r>
              <a:rPr lang="en-US" dirty="0" smtClean="0"/>
              <a:t>God </a:t>
            </a:r>
            <a:r>
              <a:rPr lang="en-US" dirty="0"/>
              <a:t>is God who answers </a:t>
            </a:r>
            <a:r>
              <a:rPr lang="en-US" dirty="0" smtClean="0"/>
              <a:t>prayers</a:t>
            </a:r>
            <a:endParaRPr lang="en-CA" dirty="0"/>
          </a:p>
          <a:p>
            <a:pPr marL="5715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701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156" y="1752600"/>
            <a:ext cx="8472616" cy="4796246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圣经中所启示的上帝是三位一体的上帝：圣父、圣子和圣灵。</a:t>
            </a:r>
            <a:endParaRPr lang="en-US" altLang="zh-CN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God who is revealed in the Bible is a triune God.  God the Father, God the Son and God the Holy Spirit. 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一个上帝三个不同的位格。</a:t>
            </a:r>
            <a:r>
              <a:rPr lang="en-US" altLang="zh-CN" dirty="0" smtClean="0"/>
              <a:t> </a:t>
            </a:r>
            <a:r>
              <a:rPr lang="en-US" dirty="0" smtClean="0"/>
              <a:t>One </a:t>
            </a:r>
            <a:r>
              <a:rPr lang="en-US" dirty="0"/>
              <a:t>God in 3 persons. 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上帝的三个位格既是平等的上帝又是共享永恒的上帝。</a:t>
            </a:r>
            <a:endParaRPr lang="en-US" altLang="zh-CN" dirty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three persons of God are </a:t>
            </a:r>
            <a:r>
              <a:rPr lang="en-US" u="sng" dirty="0"/>
              <a:t>co-equal God </a:t>
            </a:r>
            <a:r>
              <a:rPr lang="en-US" dirty="0"/>
              <a:t>and </a:t>
            </a:r>
            <a:r>
              <a:rPr lang="en-US" u="sng" dirty="0"/>
              <a:t>co-eternal God</a:t>
            </a:r>
            <a:r>
              <a:rPr lang="en-US" dirty="0"/>
              <a:t>.  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zh-CN" altLang="en-US" dirty="0" smtClean="0"/>
              <a:t>人的语言不足以解释关于三位一体上帝的教义。</a:t>
            </a:r>
            <a:endParaRPr lang="en-US" altLang="zh-CN" dirty="0" smtClean="0"/>
          </a:p>
          <a:p>
            <a:pPr lvl="1"/>
            <a:r>
              <a:rPr lang="en-US" dirty="0" smtClean="0"/>
              <a:t>Human’s </a:t>
            </a:r>
            <a:r>
              <a:rPr lang="en-US" dirty="0"/>
              <a:t>words cannot adequately explain how the </a:t>
            </a:r>
            <a:r>
              <a:rPr lang="en-US" dirty="0" smtClean="0"/>
              <a:t>doctrine of triune God.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 smtClean="0"/>
              <a:t>三位一体的上帝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God </a:t>
            </a:r>
            <a:r>
              <a:rPr lang="en-US" dirty="0"/>
              <a:t>is triune </a:t>
            </a:r>
            <a:r>
              <a:rPr lang="en-US" dirty="0" smtClean="0"/>
              <a:t>God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385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7786</TotalTime>
  <Words>2050</Words>
  <Application>Microsoft Macintosh PowerPoint</Application>
  <PresentationFormat>On-screen Show (4:3)</PresentationFormat>
  <Paragraphs>226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Apothecary</vt:lpstr>
      <vt:lpstr>关于上帝的教义 Doctrine of God</vt:lpstr>
      <vt:lpstr>PowerPoint Presentation</vt:lpstr>
      <vt:lpstr>什么是基于圣经的教义？ What is a Biblical doctrine?</vt:lpstr>
      <vt:lpstr>我们为什么须要知道教义？ Why we need to know doctrine?</vt:lpstr>
      <vt:lpstr>圣经教义的基础 Foundation of biblical doctrine</vt:lpstr>
      <vt:lpstr>上帝向人启示自己的三种方式 Three ways God reveals Himself to man:</vt:lpstr>
      <vt:lpstr>PowerPoint Presentation</vt:lpstr>
      <vt:lpstr>关于上帝的教义 The doctrine of god</vt:lpstr>
      <vt:lpstr>三位一体的上帝 God is triune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上帝的属性 The attributes of God</vt:lpstr>
      <vt:lpstr>上帝—创造者 God – the creator</vt:lpstr>
      <vt:lpstr>上帝—创造者 God – the creator</vt:lpstr>
      <vt:lpstr>PowerPoint Presentation</vt:lpstr>
      <vt:lpstr>上帝—救主 God – the savior</vt:lpstr>
      <vt:lpstr>上帝—主权的上帝 God – sovereign god</vt:lpstr>
      <vt:lpstr>上帝—主权的上帝 God – sovereign god</vt:lpstr>
      <vt:lpstr>PowerPoint Presentation</vt:lpstr>
      <vt:lpstr>上帝—主权的上帝 God – sovereign god</vt:lpstr>
      <vt:lpstr>PowerPoint Presentation</vt:lpstr>
      <vt:lpstr>上帝—护理的上帝 God – god of providence</vt:lpstr>
      <vt:lpstr>上帝—护理的上帝 God – god of providence</vt:lpstr>
      <vt:lpstr>上帝—回应祷告的上帝 God – god who answers prayer</vt:lpstr>
      <vt:lpstr>知道了关于上帝的教义，然后呢？ Knowing doctrine of god: so what?</vt:lpstr>
    </vt:vector>
  </TitlesOfParts>
  <Company>Joshua Tjong Medicine Professional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Doctrine of God</dc:title>
  <dc:creator>Joshua Tjong</dc:creator>
  <cp:lastModifiedBy>Joshua Tjong</cp:lastModifiedBy>
  <cp:revision>107</cp:revision>
  <dcterms:created xsi:type="dcterms:W3CDTF">2018-05-22T13:09:06Z</dcterms:created>
  <dcterms:modified xsi:type="dcterms:W3CDTF">2018-08-10T15:29:36Z</dcterms:modified>
</cp:coreProperties>
</file>