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702"/>
    <a:srgbClr val="090502"/>
    <a:srgbClr val="1A140B"/>
    <a:srgbClr val="0A0502"/>
    <a:srgbClr val="3F2001"/>
    <a:srgbClr val="412301"/>
    <a:srgbClr val="FF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CA0C1-9061-4B1C-83BC-639FE2B825E7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F30E9-94D8-4E48-8F52-54785A8C1A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83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4A29-58D5-4EFE-B037-EF4DC0CAD112}" type="datetime1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6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574-0CC6-4268-BB4E-676F1F894561}" type="datetime1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5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BA1-1602-4427-BCBA-F381E2D28791}" type="datetime1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0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4AE2-CDE6-4D61-99B3-EA8541E8C0B2}" type="datetime1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09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5F2E-A02C-4CE5-A491-3B7E1545A347}" type="datetime1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0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E9A-FCF2-46A2-A387-F9FBE34E9BF8}" type="datetime1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02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30B9-4FC1-462D-819F-AE84C7BB2F8F}" type="datetime1">
              <a:rPr lang="en-CA" smtClean="0"/>
              <a:t>2018-08-26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4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368-4DDE-410B-9633-1C99AB2909D3}" type="datetime1">
              <a:rPr lang="en-CA" smtClean="0"/>
              <a:t>2018-08-26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9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9AAE-6F79-4665-A865-F03970CCBC12}" type="datetime1">
              <a:rPr lang="en-CA" smtClean="0"/>
              <a:t>2018-08-26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13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601-C31E-4DE0-A616-8A05CC1F3DB0}" type="datetime1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79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F204-A7CD-41FE-B624-2AE22D907BD9}" type="datetime1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4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7063-56F7-4E3A-B0A5-15D6F515A724}" type="datetime1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519D-A387-4B6F-B2A5-B170B8DD2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27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5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76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1313" y="1132114"/>
            <a:ext cx="2831544" cy="37882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412301"/>
                </a:solidFill>
                <a:effectLst>
                  <a:glow rad="101600">
                    <a:srgbClr val="FFFFFC"/>
                  </a:glow>
                </a:effectLst>
              </a:rPr>
              <a:t>主内劳苦</a:t>
            </a:r>
            <a:endParaRPr lang="en-US" altLang="zh-CN" sz="6600" b="1" dirty="0" smtClean="0">
              <a:solidFill>
                <a:srgbClr val="412301"/>
              </a:solidFill>
              <a:effectLst>
                <a:glow rad="101600">
                  <a:srgbClr val="FFFFFC"/>
                </a:glow>
              </a:effectLst>
            </a:endParaRPr>
          </a:p>
          <a:p>
            <a:endParaRPr lang="en-US" sz="4000" b="1" dirty="0">
              <a:effectLst>
                <a:glow rad="101600">
                  <a:srgbClr val="FFFFFC"/>
                </a:glow>
              </a:effectLst>
            </a:endParaRPr>
          </a:p>
          <a:p>
            <a:r>
              <a:rPr lang="zh-CN" altLang="en-US" sz="6600" b="1" dirty="0" smtClean="0">
                <a:solidFill>
                  <a:srgbClr val="3F2001"/>
                </a:solidFill>
                <a:effectLst>
                  <a:glow rad="101600">
                    <a:srgbClr val="FFFFFC"/>
                  </a:glow>
                </a:effectLst>
              </a:rPr>
              <a:t>绝非徒然</a:t>
            </a:r>
            <a:endParaRPr lang="en-CA" sz="6600" b="1" dirty="0">
              <a:solidFill>
                <a:srgbClr val="3F2001"/>
              </a:solidFill>
              <a:effectLst>
                <a:glow rad="101600">
                  <a:srgbClr val="FFFFFC"/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450" y="1930401"/>
            <a:ext cx="738664" cy="29899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dirty="0" smtClean="0">
                <a:effectLst>
                  <a:glow rad="114300">
                    <a:schemeClr val="bg1">
                      <a:alpha val="94000"/>
                    </a:schemeClr>
                  </a:glow>
                </a:effectLst>
              </a:rPr>
              <a:t>哥林多前书</a:t>
            </a:r>
            <a:endParaRPr lang="en-CA" sz="3600" dirty="0">
              <a:effectLst>
                <a:glow rad="114300">
                  <a:schemeClr val="bg1">
                    <a:alpha val="94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824" y="4876801"/>
            <a:ext cx="104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ffectLst>
                  <a:glow rad="127000">
                    <a:schemeClr val="bg1"/>
                  </a:glow>
                </a:effectLst>
              </a:rPr>
              <a:t>15:58</a:t>
            </a:r>
            <a:endParaRPr lang="en-CA" sz="28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774" y="6255660"/>
            <a:ext cx="57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林肯路教会国语</a:t>
            </a:r>
            <a:r>
              <a:rPr lang="zh-CN" altLang="en-US" sz="2800" dirty="0" smtClean="0">
                <a:solidFill>
                  <a:schemeClr val="bg1"/>
                </a:solidFill>
              </a:rPr>
              <a:t>堂 事工节 </a:t>
            </a:r>
            <a:r>
              <a:rPr lang="en-US" altLang="zh-CN" sz="2800" dirty="0" smtClean="0">
                <a:solidFill>
                  <a:schemeClr val="bg1"/>
                </a:solidFill>
              </a:rPr>
              <a:t>2018·8·26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>
                <a:latin typeface="+mn-ea"/>
                <a:ea typeface="+mn-ea"/>
              </a:rPr>
              <a:t>常</a:t>
            </a:r>
            <a:r>
              <a:rPr lang="zh-CN" altLang="en-US" dirty="0" smtClean="0">
                <a:latin typeface="+mn-ea"/>
                <a:ea typeface="+mn-ea"/>
              </a:rPr>
              <a:t>常竭力多做主工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03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照</a:t>
            </a:r>
            <a:r>
              <a:rPr lang="zh-CN" altLang="en-US" sz="4000" dirty="0" smtClean="0"/>
              <a:t>着神赐给的去服事</a:t>
            </a:r>
            <a:endParaRPr lang="en-US" altLang="zh-CN" sz="4000" dirty="0" smtClean="0"/>
          </a:p>
          <a:p>
            <a:r>
              <a:rPr lang="zh-CN" altLang="en-US" sz="4000" dirty="0" smtClean="0"/>
              <a:t>并非多多益善，要知道在做什么</a:t>
            </a:r>
            <a:endParaRPr lang="en-US" altLang="zh-CN" sz="4000" dirty="0" smtClean="0"/>
          </a:p>
          <a:p>
            <a:r>
              <a:rPr lang="zh-CN" altLang="en-US" sz="4000" dirty="0" smtClean="0"/>
              <a:t>属灵生</a:t>
            </a:r>
            <a:r>
              <a:rPr lang="zh-CN" altLang="en-US" sz="4000" dirty="0"/>
              <a:t>命状</a:t>
            </a:r>
            <a:r>
              <a:rPr lang="zh-CN" altLang="en-US" sz="4000" dirty="0" smtClean="0"/>
              <a:t>态决定服事力量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因为人若有愿做的心，必蒙悦纳，乃是照他所有的，并不是照他所无的。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哥林多后书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8:12</a:t>
            </a:r>
          </a:p>
          <a:p>
            <a:r>
              <a:rPr lang="zh-CN" altLang="en-US" sz="4000" dirty="0" smtClean="0"/>
              <a:t>为常常竭力做主工的</a:t>
            </a:r>
            <a:r>
              <a:rPr lang="zh-CN" altLang="en-US" sz="6600" dirty="0" smtClean="0">
                <a:latin typeface="DFPWeiBei-B5" panose="03000700000000000000" pitchFamily="66" charset="-120"/>
                <a:ea typeface="DFPWeiBei-B5" panose="03000700000000000000" pitchFamily="66" charset="-120"/>
              </a:rPr>
              <a:t>你</a:t>
            </a:r>
            <a:r>
              <a:rPr lang="zh-CN" altLang="en-US" sz="4000" dirty="0" smtClean="0"/>
              <a:t>感谢神！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93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3. </a:t>
            </a:r>
            <a:r>
              <a:rPr lang="zh-CN" altLang="en-US" dirty="0">
                <a:latin typeface="+mn-ea"/>
                <a:ea typeface="+mn-ea"/>
              </a:rPr>
              <a:t>主</a:t>
            </a:r>
            <a:r>
              <a:rPr lang="zh-CN" altLang="en-US" dirty="0" smtClean="0">
                <a:latin typeface="+mn-ea"/>
                <a:ea typeface="+mn-ea"/>
              </a:rPr>
              <a:t>内劳苦绝非徒然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03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因为知道，你们的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劳苦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在主里面不是徒然的。             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58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/>
              <a:t>为</a:t>
            </a:r>
            <a:r>
              <a:rPr lang="zh-CN" altLang="en-US" sz="4000" dirty="0" smtClean="0"/>
              <a:t>主做工有劳苦</a:t>
            </a:r>
            <a:endParaRPr lang="en-US" altLang="zh-CN" sz="4000" dirty="0" smtClean="0"/>
          </a:p>
          <a:p>
            <a:r>
              <a:rPr lang="zh-CN" altLang="en-US" sz="4000" dirty="0"/>
              <a:t>服事</a:t>
            </a:r>
            <a:r>
              <a:rPr lang="zh-CN" altLang="en-US" sz="4000" dirty="0" smtClean="0"/>
              <a:t>神会有代价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 smtClean="0"/>
              <a:t>保罗的劳苦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/>
              <a:t>宣教</a:t>
            </a:r>
            <a:r>
              <a:rPr lang="zh-CN" altLang="en-US" sz="4000" dirty="0" smtClean="0"/>
              <a:t>士的代价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 smtClean="0"/>
              <a:t>我们的代价</a:t>
            </a:r>
            <a:endParaRPr lang="en-US" altLang="zh-C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4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3.</a:t>
            </a:r>
            <a:r>
              <a:rPr lang="zh-CN" altLang="en-US" dirty="0">
                <a:latin typeface="+mn-ea"/>
                <a:ea typeface="+mn-ea"/>
              </a:rPr>
              <a:t>主内劳苦绝非徒然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41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因为知道，你们的劳苦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在主里面不是徒然的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58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为</a:t>
            </a:r>
            <a:r>
              <a:rPr lang="zh-CN" altLang="en-US" sz="4000" dirty="0" smtClean="0"/>
              <a:t>主做工有意义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 smtClean="0"/>
              <a:t>我们的劳苦是在主里面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/>
              <a:t>我们</a:t>
            </a:r>
            <a:r>
              <a:rPr lang="zh-CN" altLang="en-US" sz="4000" dirty="0" smtClean="0"/>
              <a:t>的力量是在主里面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 smtClean="0"/>
              <a:t>我们的盼望是在主里面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如果我们和他一同受苦，也必和他一同得荣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耀。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8:17</a:t>
            </a:r>
            <a:endParaRPr lang="en-US" altLang="zh-CN" sz="5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2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小    结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41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因</a:t>
            </a:r>
            <a:r>
              <a:rPr lang="zh-CN" altLang="en-US" sz="4000" dirty="0" smtClean="0"/>
              <a:t>为我们事奉的是一位复活主，所以我们的力量来自他；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因为我</a:t>
            </a:r>
            <a:r>
              <a:rPr lang="zh-CN" altLang="en-US" sz="4000" dirty="0" smtClean="0"/>
              <a:t>们事奉的是再来的主，所以我们的盼望在于他；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因</a:t>
            </a:r>
            <a:r>
              <a:rPr lang="zh-CN" altLang="en-US" sz="4000" dirty="0" smtClean="0"/>
              <a:t>为我们为主所做的一切都不是徒然，而是有永恒意义的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所</a:t>
            </a:r>
            <a:r>
              <a:rPr lang="zh-CN" altLang="en-US" sz="4000" dirty="0" smtClean="0"/>
              <a:t>以我们才能信心坚固，永不摇动；尽心竭力，多做主工！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1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7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47" y="754743"/>
            <a:ext cx="9164047" cy="61032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0571" y="478973"/>
            <a:ext cx="82295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所以，我亲爱的弟兄们，你们务要坚固，不可摇动，常常竭力多做主工；因为知道，你们的劳苦在主里面不是徒然的。</a:t>
            </a:r>
            <a:endParaRPr lang="en-CA" sz="4800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6517" y="4116677"/>
            <a:ext cx="3419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effectLst>
                  <a:glow rad="152400">
                    <a:schemeClr val="bg1"/>
                  </a:glow>
                </a:effectLst>
              </a:rPr>
              <a:t>哥林多前书</a:t>
            </a:r>
            <a:r>
              <a:rPr lang="en-US" altLang="zh-CN" sz="3200" dirty="0">
                <a:effectLst>
                  <a:glow rad="152400">
                    <a:schemeClr val="bg1"/>
                  </a:glow>
                </a:effectLst>
              </a:rPr>
              <a:t>15:58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7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引    言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03033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‘事工节’</a:t>
            </a:r>
            <a:endParaRPr lang="en-CA" altLang="zh-CN" sz="4000" dirty="0" smtClean="0"/>
          </a:p>
          <a:p>
            <a:r>
              <a:rPr lang="zh-CN" altLang="en-US" sz="4000" dirty="0"/>
              <a:t>总</a:t>
            </a:r>
            <a:r>
              <a:rPr lang="zh-CN" altLang="en-US" sz="4000" dirty="0" smtClean="0"/>
              <a:t>结</a:t>
            </a:r>
            <a:r>
              <a:rPr lang="en-US" altLang="zh-CN" sz="4000" dirty="0" smtClean="0"/>
              <a:t>15</a:t>
            </a:r>
            <a:r>
              <a:rPr lang="zh-CN" altLang="en-US" sz="4000" dirty="0" smtClean="0"/>
              <a:t>章关于耶稣复活给我们带来的激励：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/>
              <a:t>你</a:t>
            </a:r>
            <a:r>
              <a:rPr lang="zh-CN" altLang="en-US" sz="4000" dirty="0" smtClean="0"/>
              <a:t>们务要坚固不可摇动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/>
              <a:t>常常竭</a:t>
            </a:r>
            <a:r>
              <a:rPr lang="zh-CN" altLang="en-US" sz="4000" dirty="0" smtClean="0"/>
              <a:t>力多做主工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/>
              <a:t>劳</a:t>
            </a:r>
            <a:r>
              <a:rPr lang="zh-CN" altLang="en-US" sz="4000" dirty="0" smtClean="0"/>
              <a:t>苦在主立面不是徒然</a:t>
            </a:r>
            <a:endParaRPr lang="en-CA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3040747"/>
            <a:ext cx="6635751" cy="2489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务要坚固不可摇动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常常竭力多做主工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主内劳苦绝非徒然</a:t>
            </a:r>
            <a:endParaRPr lang="en-CA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9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务要坚固不可摇动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03033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哥林多教会：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服事信心不足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服事意志动摇</a:t>
            </a:r>
            <a:endParaRPr lang="en-US" altLang="zh-CN" sz="4000" dirty="0"/>
          </a:p>
          <a:p>
            <a:r>
              <a:rPr lang="zh-CN" altLang="en-US" sz="4000" dirty="0" smtClean="0"/>
              <a:t>教会一般情况：</a:t>
            </a:r>
            <a:endParaRPr lang="en-US" altLang="zh-CN" sz="4000" dirty="0" smtClean="0"/>
          </a:p>
          <a:p>
            <a:r>
              <a:rPr lang="zh-CN" altLang="en-US" sz="4000" dirty="0"/>
              <a:t>我们教</a:t>
            </a:r>
            <a:r>
              <a:rPr lang="zh-CN" altLang="en-US" sz="4000" dirty="0" smtClean="0"/>
              <a:t>会如何？</a:t>
            </a:r>
            <a:endParaRPr lang="en-CA" altLang="zh-CN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249" y="246746"/>
            <a:ext cx="3915377" cy="63862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1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务要坚固不可摇动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03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软</a:t>
            </a:r>
            <a:r>
              <a:rPr lang="zh-CN" altLang="en-US" sz="4000" dirty="0" smtClean="0"/>
              <a:t>弱动摇常表现在</a:t>
            </a:r>
            <a:endParaRPr lang="en-US" altLang="zh-CN" sz="4000" dirty="0" smtClean="0"/>
          </a:p>
          <a:p>
            <a:r>
              <a:rPr lang="zh-CN" altLang="en-US" sz="4000" dirty="0" smtClean="0"/>
              <a:t>忽冷忽热</a:t>
            </a:r>
            <a:endParaRPr lang="en-US" altLang="zh-CN" sz="4000" dirty="0" smtClean="0"/>
          </a:p>
          <a:p>
            <a:r>
              <a:rPr lang="zh-CN" altLang="en-US" sz="4000" dirty="0" smtClean="0"/>
              <a:t>听不得负面评价</a:t>
            </a:r>
            <a:endParaRPr lang="en-US" altLang="zh-CN" sz="4000" dirty="0" smtClean="0"/>
          </a:p>
          <a:p>
            <a:r>
              <a:rPr lang="zh-CN" altLang="en-US" sz="4000" dirty="0"/>
              <a:t>耐不</a:t>
            </a:r>
            <a:r>
              <a:rPr lang="zh-CN" altLang="en-US" sz="4000" dirty="0" smtClean="0"/>
              <a:t>住寂寞</a:t>
            </a:r>
            <a:endParaRPr lang="en-CA" altLang="zh-CN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3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务要坚固不可摇动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03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软</a:t>
            </a:r>
            <a:r>
              <a:rPr lang="zh-CN" altLang="en-US" sz="4000" dirty="0" smtClean="0"/>
              <a:t>弱动摇常见原因</a:t>
            </a:r>
            <a:endParaRPr lang="en-US" altLang="zh-CN" sz="4000" dirty="0" smtClean="0"/>
          </a:p>
          <a:p>
            <a:r>
              <a:rPr lang="zh-CN" altLang="en-US" sz="4000" dirty="0"/>
              <a:t>自我中心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只要存心谦卑，各人看别人比自己强。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腓立比书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</a:p>
          <a:p>
            <a:r>
              <a:rPr lang="zh-CN" altLang="en-US" sz="4000" dirty="0"/>
              <a:t>目</a:t>
            </a:r>
            <a:r>
              <a:rPr lang="zh-CN" altLang="en-US" sz="4000" dirty="0" smtClean="0"/>
              <a:t>光短浅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惟有忍耐到底的，必然得救。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 smtClean="0"/>
              <a:t>                     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24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en-CA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7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>
                <a:latin typeface="+mn-ea"/>
                <a:ea typeface="+mn-ea"/>
              </a:rPr>
              <a:t>常</a:t>
            </a:r>
            <a:r>
              <a:rPr lang="zh-CN" altLang="en-US" dirty="0" smtClean="0">
                <a:latin typeface="+mn-ea"/>
                <a:ea typeface="+mn-ea"/>
              </a:rPr>
              <a:t>常竭力多做主工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03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常</a:t>
            </a:r>
            <a:r>
              <a:rPr lang="zh-CN" altLang="en-US" sz="4000" dirty="0" smtClean="0"/>
              <a:t>常  </a:t>
            </a:r>
            <a:r>
              <a:rPr lang="en-CA" altLang="zh-CN" sz="4000" dirty="0" smtClean="0"/>
              <a:t>=  </a:t>
            </a:r>
            <a:r>
              <a:rPr lang="zh-CN" altLang="en-US" sz="4000" dirty="0" smtClean="0"/>
              <a:t>总是</a:t>
            </a:r>
            <a:r>
              <a:rPr lang="en-US" altLang="zh-CN" sz="4000" dirty="0" smtClean="0"/>
              <a:t>Always</a:t>
            </a:r>
          </a:p>
          <a:p>
            <a:r>
              <a:rPr lang="zh-CN" altLang="en-US" sz="4000" dirty="0"/>
              <a:t>即兴</a:t>
            </a:r>
            <a:r>
              <a:rPr lang="zh-CN" altLang="en-US" sz="4000" dirty="0" smtClean="0"/>
              <a:t>的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偶尔的：</a:t>
            </a:r>
            <a:endParaRPr lang="en-US" altLang="zh-CN" sz="4000" dirty="0" smtClean="0"/>
          </a:p>
          <a:p>
            <a:r>
              <a:rPr lang="zh-CN" altLang="en-US" sz="4000" dirty="0" smtClean="0"/>
              <a:t>把神的国和神的义放在首位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你们要先求他的国和他的义，这些东西都要加给你们了。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太福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489903" y="177839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忙、</a:t>
            </a:r>
            <a:endParaRPr lang="en-CA" sz="4000" dirty="0"/>
          </a:p>
        </p:txBody>
      </p:sp>
      <p:sp>
        <p:nvSpPr>
          <p:cNvPr id="7" name="Rectangle 6"/>
          <p:cNvSpPr/>
          <p:nvPr/>
        </p:nvSpPr>
        <p:spPr>
          <a:xfrm>
            <a:off x="5273669" y="177839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盲、</a:t>
            </a:r>
            <a:endParaRPr lang="en-CA" sz="4000" dirty="0"/>
          </a:p>
        </p:txBody>
      </p:sp>
      <p:sp>
        <p:nvSpPr>
          <p:cNvPr id="8" name="Rectangle 7"/>
          <p:cNvSpPr/>
          <p:nvPr/>
        </p:nvSpPr>
        <p:spPr>
          <a:xfrm>
            <a:off x="6166292" y="1785651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茫、</a:t>
            </a:r>
            <a:endParaRPr lang="en-CA" sz="4000" dirty="0"/>
          </a:p>
        </p:txBody>
      </p:sp>
      <p:sp>
        <p:nvSpPr>
          <p:cNvPr id="9" name="Rectangle 8"/>
          <p:cNvSpPr/>
          <p:nvPr/>
        </p:nvSpPr>
        <p:spPr>
          <a:xfrm>
            <a:off x="7000862" y="176388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亡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2142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>
                <a:latin typeface="+mn-ea"/>
                <a:ea typeface="+mn-ea"/>
              </a:rPr>
              <a:t>常</a:t>
            </a:r>
            <a:r>
              <a:rPr lang="zh-CN" altLang="en-US" dirty="0" smtClean="0">
                <a:latin typeface="+mn-ea"/>
                <a:ea typeface="+mn-ea"/>
              </a:rPr>
              <a:t>常竭力多做主工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03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竭</a:t>
            </a:r>
            <a:r>
              <a:rPr lang="zh-CN" altLang="en-US" sz="4000" dirty="0" smtClean="0"/>
              <a:t>力 </a:t>
            </a:r>
            <a:r>
              <a:rPr lang="en-CA" altLang="zh-CN" sz="4000" dirty="0" smtClean="0"/>
              <a:t>= </a:t>
            </a:r>
            <a:r>
              <a:rPr lang="zh-CN" altLang="en-US" sz="4000" smtClean="0"/>
              <a:t>在主工上连结</a:t>
            </a:r>
            <a:endParaRPr lang="en-US" altLang="zh-CN" sz="4000" dirty="0" smtClean="0"/>
          </a:p>
          <a:p>
            <a:r>
              <a:rPr lang="zh-CN" altLang="en-US" sz="4000" dirty="0" smtClean="0"/>
              <a:t>应付、差不多即可：别走火入魔</a:t>
            </a:r>
            <a:endParaRPr lang="en-US" altLang="zh-CN" sz="4000" dirty="0" smtClean="0"/>
          </a:p>
          <a:p>
            <a:r>
              <a:rPr lang="zh-CN" altLang="en-US" sz="4000" dirty="0" smtClean="0"/>
              <a:t>神看重忠心良善的仆人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所求於管家的，是要他有忠心。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7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65126"/>
            <a:ext cx="8050893" cy="67990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>
                <a:latin typeface="+mn-ea"/>
                <a:ea typeface="+mn-ea"/>
              </a:rPr>
              <a:t>常</a:t>
            </a:r>
            <a:r>
              <a:rPr lang="zh-CN" altLang="en-US" dirty="0" smtClean="0">
                <a:latin typeface="+mn-ea"/>
                <a:ea typeface="+mn-ea"/>
              </a:rPr>
              <a:t>常竭力多做主工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146629"/>
            <a:ext cx="8374743" cy="503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多</a:t>
            </a:r>
            <a:r>
              <a:rPr lang="zh-CN" altLang="en-US" sz="4000" dirty="0" smtClean="0"/>
              <a:t>做  主工</a:t>
            </a:r>
            <a:endParaRPr lang="en-US" altLang="zh-CN" sz="4000" dirty="0" smtClean="0"/>
          </a:p>
          <a:p>
            <a:r>
              <a:rPr lang="zh-CN" altLang="en-US" sz="4000" dirty="0" smtClean="0"/>
              <a:t>所做有限、很少：兴趣不在这里</a:t>
            </a:r>
            <a:endParaRPr lang="en-US" altLang="zh-CN" sz="4000" dirty="0" smtClean="0"/>
          </a:p>
          <a:p>
            <a:r>
              <a:rPr lang="zh-CN" altLang="en-US" sz="4000" dirty="0" smtClean="0"/>
              <a:t>明白为主做工的意义</a:t>
            </a:r>
            <a:endParaRPr lang="en-US" altLang="zh-CN" sz="4000" dirty="0" smtClean="0"/>
          </a:p>
          <a:p>
            <a:r>
              <a:rPr lang="zh-CN" altLang="en-US" sz="4000" dirty="0" smtClean="0"/>
              <a:t>得着为主做工的力量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神能照著运行在我们心里的大力充充足足的成就一切，超过我们所求所想的。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以弗所书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519D-A387-4B6F-B2A5-B170B8DD22F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64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769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DFPWeiBei-B5</vt:lpstr>
      <vt:lpstr>KaiTi</vt:lpstr>
      <vt:lpstr>SimSun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引    言</vt:lpstr>
      <vt:lpstr>1. 务要坚固不可摇动</vt:lpstr>
      <vt:lpstr>1. 务要坚固不可摇动</vt:lpstr>
      <vt:lpstr>1. 务要坚固不可摇动</vt:lpstr>
      <vt:lpstr>2. 常常竭力多做主工</vt:lpstr>
      <vt:lpstr>2. 常常竭力多做主工</vt:lpstr>
      <vt:lpstr>2. 常常竭力多做主工</vt:lpstr>
      <vt:lpstr>2. 常常竭力多做主工</vt:lpstr>
      <vt:lpstr>3. 主内劳苦绝非徒然</vt:lpstr>
      <vt:lpstr>3.主内劳苦绝非徒然</vt:lpstr>
      <vt:lpstr>小    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</dc:creator>
  <cp:lastModifiedBy>Don Li</cp:lastModifiedBy>
  <cp:revision>45</cp:revision>
  <dcterms:created xsi:type="dcterms:W3CDTF">2018-08-23T11:31:06Z</dcterms:created>
  <dcterms:modified xsi:type="dcterms:W3CDTF">2018-08-26T11:40:14Z</dcterms:modified>
</cp:coreProperties>
</file>