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1104"/>
    <a:srgbClr val="240B04"/>
    <a:srgbClr val="631804"/>
    <a:srgbClr val="230B06"/>
    <a:srgbClr val="290A08"/>
    <a:srgbClr val="1C0602"/>
    <a:srgbClr val="4D1307"/>
    <a:srgbClr val="160502"/>
    <a:srgbClr val="FDFEF1"/>
    <a:srgbClr val="FCFD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5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989CE-7BFD-43EB-ADDD-E78B03B11660}" type="datetimeFigureOut">
              <a:rPr lang="en-CA" smtClean="0"/>
              <a:t>2018-10-12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8ED02D-68AE-449E-8D09-90E75654F4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3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031D3-BB3A-4E0C-9DA8-203A10BE52BE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8925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235BF-E925-4B19-BF93-9D8AE293C0D8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6430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EBE093-8589-43CE-BE51-4C54CAC9E5FA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1865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839D3-5F01-4343-96EC-559D4419DB1D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939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4E2A6-CF9A-4430-A5DF-421047EADA00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331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A0048-E729-4B29-9EE5-AB6FA480B075}" type="datetime1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8057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CDEAB-CDFD-45B5-A59D-06B427694652}" type="datetime1">
              <a:rPr lang="en-CA" smtClean="0"/>
              <a:t>2018-10-12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995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CD9D4-2AE7-46E1-80D4-B6003D769385}" type="datetime1">
              <a:rPr lang="en-CA" smtClean="0"/>
              <a:t>2018-10-12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896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CF743-0A9E-4BA3-BBC4-F35C40522519}" type="datetime1">
              <a:rPr lang="en-CA" smtClean="0"/>
              <a:t>2018-10-12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62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83CB9-C522-43E1-B237-7C6AC5F27364}" type="datetime1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6471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05A7D-ED5C-47BD-B43A-5B3AAAD515E2}" type="datetime1">
              <a:rPr lang="en-CA" smtClean="0"/>
              <a:t>2018-10-12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3105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386CE1-3005-4145-9CB2-49252E9B0090}" type="datetime1">
              <a:rPr lang="en-CA" smtClean="0"/>
              <a:t>2018-10-12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27C56-6446-417F-AE47-7F75B508DEC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793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30B06"/>
            </a:gs>
            <a:gs pos="60000">
              <a:srgbClr val="511104"/>
            </a:gs>
            <a:gs pos="36000">
              <a:srgbClr val="631804"/>
            </a:gs>
            <a:gs pos="99000">
              <a:srgbClr val="240B0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4393"/>
            <a:ext cx="5660571" cy="687239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345" y="6081486"/>
            <a:ext cx="5080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 smtClean="0">
                <a:solidFill>
                  <a:srgbClr val="FFFF00"/>
                </a:solidFill>
              </a:rPr>
              <a:t>哥林多前书系列讲道（</a:t>
            </a:r>
            <a:r>
              <a:rPr lang="en-US" altLang="zh-CN" sz="3200" dirty="0" smtClean="0">
                <a:solidFill>
                  <a:srgbClr val="FFFF00"/>
                </a:solidFill>
              </a:rPr>
              <a:t>11</a:t>
            </a:r>
            <a:r>
              <a:rPr lang="zh-CN" altLang="en-US" sz="3200" dirty="0" smtClean="0">
                <a:solidFill>
                  <a:srgbClr val="FFFF00"/>
                </a:solidFill>
              </a:rPr>
              <a:t>）</a:t>
            </a:r>
            <a:endParaRPr lang="en-CA" sz="3200" dirty="0">
              <a:solidFill>
                <a:srgbClr val="FFFF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</a:t>
            </a:fld>
            <a:endParaRPr lang="en-CA" dirty="0"/>
          </a:p>
        </p:txBody>
      </p:sp>
      <p:sp>
        <p:nvSpPr>
          <p:cNvPr id="11" name="TextBox 10"/>
          <p:cNvSpPr txBox="1"/>
          <p:nvPr/>
        </p:nvSpPr>
        <p:spPr>
          <a:xfrm>
            <a:off x="5811974" y="333829"/>
            <a:ext cx="2954655" cy="5007428"/>
          </a:xfrm>
          <a:prstGeom prst="rect">
            <a:avLst/>
          </a:prstGeom>
          <a:noFill/>
          <a:effectLst>
            <a:glow rad="127000">
              <a:schemeClr val="accent4"/>
            </a:glow>
          </a:effectLst>
        </p:spPr>
        <p:txBody>
          <a:bodyPr vert="eaVert" wrap="square" rtlCol="0">
            <a:spAutoFit/>
          </a:bodyPr>
          <a:lstStyle/>
          <a:p>
            <a:r>
              <a:rPr lang="zh-CN" altLang="en-US" sz="6000" b="1" dirty="0" smtClean="0">
                <a:ln w="0"/>
                <a:solidFill>
                  <a:srgbClr val="FDFEF1"/>
                </a:solidFill>
                <a:effectLst>
                  <a:glow rad="101600">
                    <a:srgbClr val="1C0602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圣 殿 岂 能</a:t>
            </a:r>
            <a:endParaRPr lang="en-US" altLang="zh-CN" sz="6000" b="1" dirty="0" smtClean="0">
              <a:ln w="0"/>
              <a:solidFill>
                <a:srgbClr val="FDFEF1"/>
              </a:solidFill>
              <a:effectLst>
                <a:glow rad="101600">
                  <a:srgbClr val="1C0602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altLang="zh-CN" sz="6000" b="1" dirty="0">
                <a:ln w="0"/>
                <a:solidFill>
                  <a:srgbClr val="FDFEF1"/>
                </a:solidFill>
                <a:effectLst>
                  <a:glow rad="101600">
                    <a:srgbClr val="1C0602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6000" b="1" dirty="0" smtClean="0">
                <a:ln w="0"/>
                <a:solidFill>
                  <a:srgbClr val="FDFEF1"/>
                </a:solidFill>
                <a:effectLst>
                  <a:glow rad="101600">
                    <a:srgbClr val="1C0602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</a:t>
            </a:r>
            <a:r>
              <a:rPr lang="zh-CN" altLang="en-US" sz="6000" b="1" dirty="0" smtClean="0">
                <a:ln w="0"/>
                <a:solidFill>
                  <a:srgbClr val="FDFEF1"/>
                </a:solidFill>
                <a:effectLst>
                  <a:glow rad="101600">
                    <a:srgbClr val="1C0602"/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藏 污 纳 垢</a:t>
            </a:r>
            <a:endParaRPr lang="en-US" sz="6000" b="1" dirty="0">
              <a:ln w="0"/>
              <a:solidFill>
                <a:srgbClr val="FDFEF1"/>
              </a:solidFill>
              <a:effectLst>
                <a:glow rad="101600">
                  <a:srgbClr val="1C0602"/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CA" sz="6000" dirty="0">
              <a:solidFill>
                <a:srgbClr val="FDFEF1"/>
              </a:solidFill>
              <a:effectLst>
                <a:glow rad="101600">
                  <a:srgbClr val="1C0602"/>
                </a:glow>
              </a:effectLst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08916" y="2365829"/>
            <a:ext cx="800219" cy="371565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4000" dirty="0">
                <a:solidFill>
                  <a:schemeClr val="bg1"/>
                </a:solidFill>
              </a:rPr>
              <a:t>你们是神的殿 </a:t>
            </a:r>
            <a:endParaRPr lang="en-CA" sz="4000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23430" y="5355775"/>
            <a:ext cx="8002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(3)</a:t>
            </a:r>
            <a:endParaRPr lang="en-CA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2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淫乱的性质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淫</a:t>
            </a:r>
            <a:r>
              <a:rPr lang="zh-CN" altLang="en-US" sz="4000" dirty="0" smtClean="0"/>
              <a:t>乱是</a:t>
            </a:r>
            <a:r>
              <a:rPr lang="zh-CN" altLang="en-US" sz="4000" dirty="0"/>
              <a:t>对</a:t>
            </a:r>
            <a:r>
              <a:rPr lang="zh-CN" altLang="en-US" sz="4000" dirty="0" smtClean="0"/>
              <a:t>神的殿的侮辱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不知你们的身子是基督的肢体吗？我可以将基督的肢体作为娼妓的肢体吗？断乎不可！岂不知与娼妓联合的，便是与他成为一体吗？因为主说：「二人要成为一体。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」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15-16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391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淫乱的性质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淫</a:t>
            </a:r>
            <a:r>
              <a:rPr lang="zh-CN" altLang="en-US" sz="4000" dirty="0" smtClean="0"/>
              <a:t>乱是</a:t>
            </a:r>
            <a:r>
              <a:rPr lang="zh-CN" altLang="en-US" sz="4000" dirty="0"/>
              <a:t>对</a:t>
            </a:r>
            <a:r>
              <a:rPr lang="zh-CN" altLang="en-US" sz="4000" dirty="0" smtClean="0"/>
              <a:t>神的殿的侮辱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人所犯的，无论什麽罪，都在身子以外，惟有行淫的，是得罪自己的身子。岂不知你们的身子就是圣灵的殿吗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18-19</a:t>
            </a: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圣洁之所（我们的身子）岂容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+mn-ea"/>
              </a:rPr>
              <a:t>藏污纳垢（淫乱）</a:t>
            </a:r>
            <a:endParaRPr lang="en-US" altLang="zh-CN" sz="32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838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处理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引</a:t>
            </a:r>
            <a:r>
              <a:rPr lang="zh-CN" altLang="en-US" sz="4000" dirty="0" smtClean="0"/>
              <a:t>发重视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哥林多教会无</a:t>
            </a:r>
            <a:r>
              <a:rPr lang="zh-CN" altLang="en-US" sz="4000" dirty="0"/>
              <a:t>动于</a:t>
            </a:r>
            <a:r>
              <a:rPr lang="zh-CN" altLang="en-US" sz="4000" dirty="0" smtClean="0"/>
              <a:t>衷、不当回事。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你们还是自高自大，并不哀痛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5:2</a:t>
            </a:r>
          </a:p>
          <a:p>
            <a:pPr marL="0" indent="0">
              <a:buNone/>
            </a:pPr>
            <a:endParaRPr lang="en-US" altLang="zh-CN" sz="2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>
                <a:latin typeface="+mn-ea"/>
              </a:rPr>
              <a:t>深刻关切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我身子虽不在你们那里，心却在你们那里，好像我亲自与你们同在，已经判断了行这事的人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8045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处理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/>
              <a:t>评估</a:t>
            </a:r>
            <a:r>
              <a:rPr lang="zh-CN" altLang="en-US" sz="4000" smtClean="0"/>
              <a:t>危</a:t>
            </a:r>
            <a:r>
              <a:rPr lang="zh-CN" altLang="en-US" sz="4000" dirty="0" smtClean="0"/>
              <a:t>害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岂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不知一点面酵能使全团发起来吗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？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>
                <a:latin typeface="+mn-ea"/>
              </a:rPr>
              <a:t>强</a:t>
            </a:r>
            <a:r>
              <a:rPr lang="zh-CN" altLang="en-US" sz="4000" dirty="0" smtClean="0">
                <a:latin typeface="+mn-ea"/>
              </a:rPr>
              <a:t>化纪律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纪</a:t>
            </a:r>
            <a:r>
              <a:rPr lang="zh-CN" altLang="en-US" sz="4000" dirty="0" smtClean="0">
                <a:latin typeface="+mn-ea"/>
              </a:rPr>
              <a:t>律对个人、对教会都有好处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奉我们主耶稣的名，并用我们主耶稣的权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能，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要把这样的人交给撒但，败坏他的肉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体</a:t>
            </a:r>
            <a:r>
              <a:rPr lang="en-CA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     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5:4-5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836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处理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强化纪律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神赐给教会权柄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我实在告诉你们，凡你们在地上所捆绑的，在天上也要捆绑；凡你们在地上所释放的，在天上也要释放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  <a:t/>
            </a:r>
            <a:b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</a:rPr>
            </a:b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太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18:18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0074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处理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强化纪律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制</a:t>
            </a:r>
            <a:r>
              <a:rPr lang="zh-CN" altLang="en-US" sz="4000" dirty="0" smtClean="0">
                <a:latin typeface="+mn-ea"/>
              </a:rPr>
              <a:t>定相应的规则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不可与淫乱的人相交。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9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若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有称为弟兄是行淫乱的，或贪婪的，或拜偶像的，或辱骂的，或醉酒的，或勒索的，这样的人不可与他相交，就是与他吃饭都不可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870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处理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强化纪律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区</a:t>
            </a:r>
            <a:r>
              <a:rPr lang="zh-CN" altLang="en-US" sz="4000" dirty="0">
                <a:latin typeface="+mn-ea"/>
              </a:rPr>
              <a:t>别对</a:t>
            </a:r>
            <a:r>
              <a:rPr lang="zh-CN" altLang="en-US" sz="4000" dirty="0" smtClean="0">
                <a:latin typeface="+mn-ea"/>
              </a:rPr>
              <a:t>待不信的人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此话不是指世上一概行淫乱的，或贪婪的，或拜偶像的，或辱骂的，或醉酒的，或勒索的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10</a:t>
            </a: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以拯救灵魂为根本目</a:t>
            </a:r>
            <a:r>
              <a:rPr lang="zh-CN" altLang="en-US" sz="4000" dirty="0" smtClean="0">
                <a:latin typeface="+mn-ea"/>
              </a:rPr>
              <a:t>的</a:t>
            </a:r>
            <a:endParaRPr lang="en-CA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使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他的灵魂在主耶稣基督的日子里可以得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救</a:t>
            </a:r>
            <a:r>
              <a:rPr lang="zh-CN" altLang="en-US" sz="4000" dirty="0" smtClean="0">
                <a:latin typeface="+mn-ea"/>
              </a:rPr>
              <a:t>。                                   </a:t>
            </a:r>
            <a:r>
              <a:rPr lang="en-CA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4658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防止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</a:rPr>
              <a:t>被</a:t>
            </a:r>
            <a:r>
              <a:rPr lang="zh-CN" altLang="en-US" sz="4000" dirty="0" smtClean="0">
                <a:latin typeface="+mn-ea"/>
              </a:rPr>
              <a:t>动防御：逃避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们要逃避淫行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6:18a</a:t>
            </a: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你要逃避少年的私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欲，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提后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2:22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诱</a:t>
            </a:r>
            <a:r>
              <a:rPr lang="zh-CN" altLang="en-US" sz="4000" dirty="0" smtClean="0">
                <a:latin typeface="+mn-ea"/>
              </a:rPr>
              <a:t>惑太大，切勿陷入，逃避为要</a:t>
            </a:r>
            <a:endParaRPr lang="en-CA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57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防止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主动防御：树立荣耀神的志向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岂不知你们的身子就是圣灵的殿吗？这圣灵是从神而来，住在你们里头的；并且你们不是自己的人；因为你们是重价买来的。所以，要在你们的身子上荣耀神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  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6:19-20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9249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4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</a:t>
            </a:r>
            <a:r>
              <a:rPr lang="zh-CN" altLang="en-US" sz="4000" dirty="0">
                <a:latin typeface="+mn-ea"/>
                <a:ea typeface="+mn-ea"/>
              </a:rPr>
              <a:t>防止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</a:rPr>
              <a:t>主动防御：树立荣耀神的志向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从属灵高度认清淫乱的性质</a:t>
            </a:r>
            <a:r>
              <a:rPr lang="en-US" altLang="zh-CN" sz="4000" dirty="0" smtClean="0">
                <a:latin typeface="+mn-ea"/>
              </a:rPr>
              <a:t/>
            </a:r>
            <a:br>
              <a:rPr lang="en-US" altLang="zh-CN" sz="4000" dirty="0" smtClean="0">
                <a:latin typeface="+mn-ea"/>
              </a:rPr>
            </a:b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们这些淫乱的人哪，岂不知与世俗为友就是与神为敌吗？所以凡想要与世俗为友的，就是与神为敌了。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/>
            </a:r>
            <a:b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                       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</a:rPr>
              <a:t>雅各书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4:4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>
                <a:latin typeface="+mn-ea"/>
              </a:rPr>
              <a:t>认</a:t>
            </a:r>
            <a:r>
              <a:rPr lang="zh-CN" altLang="en-US" sz="4000" dirty="0" smtClean="0">
                <a:latin typeface="+mn-ea"/>
              </a:rPr>
              <a:t>清我们的身体是圣灵的殿</a:t>
            </a:r>
            <a:endParaRPr lang="en-US" altLang="zh-CN" sz="4000" dirty="0" smtClean="0">
              <a:latin typeface="+mn-ea"/>
            </a:endParaRPr>
          </a:p>
          <a:p>
            <a:pPr marL="0" indent="0">
              <a:buNone/>
            </a:pPr>
            <a:r>
              <a:rPr lang="zh-CN" altLang="en-US" sz="4000" dirty="0" smtClean="0">
                <a:latin typeface="+mn-ea"/>
              </a:rPr>
              <a:t>以荣耀神作为自己生命目的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3998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7372" y="159663"/>
            <a:ext cx="8490857" cy="6237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 </a:t>
            </a:r>
            <a:r>
              <a:rPr lang="en-US" altLang="zh-CN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5:</a:t>
            </a:r>
            <a:r>
              <a:rPr lang="en-US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1-</a:t>
            </a:r>
            <a:r>
              <a:rPr lang="en-US" altLang="zh-CN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5</a:t>
            </a:r>
            <a:r>
              <a:rPr lang="en-US" sz="4000" dirty="0">
                <a:latin typeface="Calibri" panose="020F0502020204030204" pitchFamily="34" charset="0"/>
                <a:ea typeface="KaiTi" panose="02010609060101010101" pitchFamily="49" charset="-122"/>
                <a:cs typeface="SimSun-ExtB" panose="02010609060101010101" pitchFamily="49" charset="-122"/>
              </a:rPr>
              <a:t> </a:t>
            </a:r>
            <a:r>
              <a:rPr 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SimSun-ExtB" panose="02010609060101010101" pitchFamily="49" charset="-122"/>
              </a:rPr>
              <a:t>    </a:t>
            </a:r>
            <a:br>
              <a:rPr lang="en-US" sz="4000" dirty="0" smtClean="0">
                <a:latin typeface="Calibri" panose="020F0502020204030204" pitchFamily="34" charset="0"/>
                <a:ea typeface="KaiTi" panose="02010609060101010101" pitchFamily="49" charset="-122"/>
                <a:cs typeface="SimSun-ExtB" panose="02010609060101010101" pitchFamily="49" charset="-122"/>
              </a:rPr>
            </a:br>
            <a:r>
              <a:rPr lang="zh-CN" altLang="en-US" sz="3600" dirty="0" smtClean="0">
                <a:ea typeface="KaiTi" panose="02010609060101010101" pitchFamily="49" charset="-122"/>
                <a:cs typeface="Microsoft YaHei" panose="020B0503020204020204" pitchFamily="34" charset="-122"/>
              </a:rPr>
              <a:t>风闻在你们中间有淫乱的事。这样的淫乱连外邦人中也没有，就是有人收了他的继母。你们还是自高自大，并不哀痛，把行这事的人从你们中间赶出去。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我身子虽不在你们那里，心却在你们那里，好像我亲自与你们同在，已经判断了行这事的人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3600" dirty="0" smtClean="0">
                <a:ea typeface="KaiTi" panose="02010609060101010101" pitchFamily="49" charset="-122"/>
                <a:cs typeface="Microsoft YaHei" panose="020B0503020204020204" pitchFamily="34" charset="-122"/>
              </a:rPr>
              <a:t>就是你们聚会的时候，我的心也同在。奉我们主耶稣的名，并用我们主耶稣的权能，要把这样的人交给撒但，败坏他的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肉体，使他的灵魂在主耶稣的日子可以得救。</a:t>
            </a:r>
            <a:r>
              <a:rPr 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SimSun-ExtB" panose="02010609060101010101" pitchFamily="49" charset="-122"/>
              </a:rPr>
              <a:t> </a:t>
            </a:r>
            <a:endParaRPr lang="en-CA" sz="3600" dirty="0">
              <a:latin typeface="SimSun-ExtB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012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0735" y="3036202"/>
            <a:ext cx="3364616" cy="332014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小  结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smtClean="0">
                <a:latin typeface="+mn-ea"/>
              </a:rPr>
              <a:t>从我们身体是神的殿的角度</a:t>
            </a:r>
            <a:endParaRPr lang="en-CA" altLang="zh-CN" sz="400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指出淫乱的恶劣性质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 smtClean="0">
                <a:latin typeface="+mn-ea"/>
              </a:rPr>
              <a:t>提出淫乱的处理原则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呼</a:t>
            </a:r>
            <a:r>
              <a:rPr lang="zh-CN" altLang="en-US" sz="4000" dirty="0" smtClean="0">
                <a:latin typeface="+mn-ea"/>
              </a:rPr>
              <a:t>吁对淫乱积极防止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6324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3829" y="188689"/>
            <a:ext cx="8534400" cy="5068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 </a:t>
            </a:r>
            <a:r>
              <a:rPr lang="en-US" altLang="zh-CN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5:9-11</a:t>
            </a:r>
            <a:endParaRPr lang="en-US" sz="3200" dirty="0" smtClean="0">
              <a:latin typeface="KaiTi" panose="02010609060101010101" pitchFamily="49" charset="-122"/>
              <a:ea typeface="SimSun-ExtB" panose="02010609060101010101" pitchFamily="49" charset="-122"/>
              <a:cs typeface="SimSun-ExtB" panose="02010609060101010101" pitchFamily="49" charset="-122"/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我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先前写信给你们说，不可与淫乱的人相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交。此</a:t>
            </a:r>
            <a:r>
              <a:rPr lang="zh-CN" altLang="en-US" sz="3600" dirty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话不是指这世上一概行淫乱的，或贪婪的，勒索的，或拜偶像的；若是这样，你们除非离开世界方可</a:t>
            </a:r>
            <a:r>
              <a:rPr lang="zh-CN" altLang="en-US" sz="3600" dirty="0" smtClean="0">
                <a:latin typeface="SimSun-ExtB" panose="02010609060101010101" pitchFamily="49" charset="-122"/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r>
              <a:rPr lang="zh-CN" altLang="en-US" sz="3600" dirty="0" smtClean="0">
                <a:ea typeface="KaiTi" panose="02010609060101010101" pitchFamily="49" charset="-122"/>
                <a:cs typeface="Microsoft YaHei" panose="020B0503020204020204" pitchFamily="34" charset="-122"/>
              </a:rPr>
              <a:t>但</a:t>
            </a:r>
            <a:r>
              <a:rPr lang="zh-CN" altLang="en-US" sz="3600" dirty="0">
                <a:ea typeface="KaiTi" panose="02010609060101010101" pitchFamily="49" charset="-122"/>
                <a:cs typeface="Microsoft YaHei" panose="020B0503020204020204" pitchFamily="34" charset="-122"/>
              </a:rPr>
              <a:t>如今我写信给你们说，若有称为弟兄是行淫乱的，或贪婪的，或拜偶像的，或辱骂的，或醉酒的，或勒索的，这样的人不可与他相交，就是与他吃饭都不可</a:t>
            </a:r>
            <a:r>
              <a:rPr lang="zh-CN" altLang="en-US" sz="3600" dirty="0" smtClean="0">
                <a:ea typeface="KaiTi" panose="02010609060101010101" pitchFamily="49" charset="-122"/>
                <a:cs typeface="Microsoft YaHei" panose="020B0503020204020204" pitchFamily="34" charset="-122"/>
              </a:rPr>
              <a:t>。</a:t>
            </a:r>
            <a:endParaRPr lang="en-US" altLang="zh-CN" sz="1100" dirty="0" smtClean="0">
              <a:ea typeface="KaiTi" panose="02010609060101010101" pitchFamily="49" charset="-122"/>
              <a:cs typeface="Microsoft YaHei" panose="020B0503020204020204" pitchFamily="34" charset="-122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19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1257" y="79524"/>
            <a:ext cx="8708572" cy="6730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哥林多前书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SimSun-ExtB" panose="02010609060101010101" pitchFamily="49" charset="-122"/>
              </a:rPr>
              <a:t> </a:t>
            </a:r>
            <a:r>
              <a:rPr lang="en-US" altLang="zh-CN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  <a:t>6:15-20</a:t>
            </a:r>
            <a:br>
              <a:rPr lang="en-US" altLang="zh-CN" sz="3200" dirty="0" smtClean="0">
                <a:latin typeface="KaiTi" panose="02010609060101010101" pitchFamily="49" charset="-122"/>
                <a:ea typeface="SimSun-ExtB" panose="02010609060101010101" pitchFamily="49" charset="-122"/>
                <a:cs typeface="SimSun-ExtB" panose="02010609060101010101" pitchFamily="49" charset="-122"/>
              </a:rPr>
            </a:b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岂不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知你们的身子是基督的肢体吗？我可以将基督的肢体作为娼妓的肢体吗？断乎不可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！岂</a:t>
            </a: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不知与娼妓联合的，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便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是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与他成为一体吗？因为主说：「二人要成为一体。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」但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与主联合的，便是与主成为一灵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。你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们要逃避淫行。人所犯的，无论什麽罪，都在身子以外，惟有行淫的，是得罪自己的身子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。岂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不知你们的身子就是圣灵的殿吗？这圣灵是从神而来，住在你们里头的；并且你们不是自己的人</a:t>
            </a:r>
            <a:r>
              <a:rPr lang="zh-CN" altLang="en-US" sz="3600" dirty="0" smtClean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；因</a:t>
            </a:r>
            <a:r>
              <a:rPr lang="zh-CN" altLang="en-US" sz="3600" dirty="0">
                <a:solidFill>
                  <a:prstClr val="black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为你们是重价买来的。所以，要在你们的身子上荣耀神。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415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029"/>
            <a:ext cx="7886700" cy="513193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人类历史上淫乱一直普遍存在</a:t>
            </a:r>
            <a:endParaRPr lang="en-US" altLang="zh-CN" sz="4000" dirty="0" smtClean="0"/>
          </a:p>
          <a:p>
            <a:r>
              <a:rPr lang="zh-CN" altLang="en-US" sz="4000" dirty="0"/>
              <a:t>哥林</a:t>
            </a:r>
            <a:r>
              <a:rPr lang="zh-CN" altLang="en-US" sz="4000" dirty="0" smtClean="0"/>
              <a:t>多教会淫乱问题十分严重</a:t>
            </a:r>
            <a:endParaRPr lang="en-US" altLang="zh-CN" sz="4000" dirty="0" smtClean="0"/>
          </a:p>
          <a:p>
            <a:r>
              <a:rPr lang="zh-CN" altLang="en-US" sz="4000" dirty="0"/>
              <a:t>圣经谴责淫</a:t>
            </a:r>
            <a:r>
              <a:rPr lang="zh-CN" altLang="en-US" sz="4000" dirty="0" smtClean="0"/>
              <a:t>乱有重大现实意义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968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什么是淫乱？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5029"/>
            <a:ext cx="7886700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乱</a:t>
            </a:r>
            <a:r>
              <a:rPr lang="zh-CN" altLang="en-US" sz="4000" dirty="0" smtClean="0"/>
              <a:t>伦、嫖娼是淫乱的特例</a:t>
            </a:r>
            <a:endParaRPr lang="en-US" altLang="zh-CN" sz="4000" dirty="0" smtClean="0"/>
          </a:p>
          <a:p>
            <a:r>
              <a:rPr lang="zh-CN" altLang="en-US" sz="4000" dirty="0" smtClean="0"/>
              <a:t>所有婚外性行为都是淫乱</a:t>
            </a:r>
            <a:endParaRPr lang="en-US" altLang="zh-CN" sz="4000" dirty="0" smtClean="0"/>
          </a:p>
          <a:p>
            <a:r>
              <a:rPr lang="zh-CN" altLang="en-US" sz="4000" dirty="0" smtClean="0"/>
              <a:t>内心淫秽肮脏的思想欲望</a:t>
            </a:r>
            <a:endParaRPr lang="en-CA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「你们听见有话说：</a:t>
            </a:r>
            <a:r>
              <a:rPr lang="en-US" altLang="zh-CN" sz="4000" dirty="0">
                <a:latin typeface="KaiTi" panose="02010609060101010101" pitchFamily="49" charset="-122"/>
                <a:ea typeface="KaiTi" panose="02010609060101010101" pitchFamily="49" charset="-122"/>
              </a:rPr>
              <a:t>『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不可奸淫。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』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只是我告诉你们，凡看见妇女就动淫念的，这人心里已经与他犯奸淫了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/>
              <a:t>    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5:27-28</a:t>
            </a:r>
            <a:endParaRPr lang="en-CA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488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淫乱的性质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淫</a:t>
            </a:r>
            <a:r>
              <a:rPr lang="zh-CN" altLang="en-US" sz="4000" dirty="0" smtClean="0"/>
              <a:t>乱是对神圣洁的对抗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十诫第</a:t>
            </a:r>
            <a:r>
              <a:rPr lang="en-US" altLang="zh-CN" sz="4000" dirty="0" smtClean="0"/>
              <a:t>7</a:t>
            </a:r>
            <a:r>
              <a:rPr lang="zh-CN" altLang="en-US" sz="4000" dirty="0" smtClean="0"/>
              <a:t>诫：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不可奸淫。</a:t>
            </a:r>
            <a:r>
              <a:rPr lang="zh-CN" altLang="en-US" sz="4000" dirty="0" smtClean="0"/>
              <a:t>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20:14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/>
              <a:t>律</a:t>
            </a:r>
            <a:r>
              <a:rPr lang="zh-CN" altLang="en-US" sz="4000" dirty="0" smtClean="0"/>
              <a:t>法：奸淫者要‘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治死他</a:t>
            </a:r>
            <a:r>
              <a:rPr lang="zh-CN" altLang="en-US" sz="4000" dirty="0" smtClean="0"/>
              <a:t>’。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申命记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22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主耶稣厌恶：“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这邪恶淫乱的世代</a:t>
            </a:r>
            <a:r>
              <a:rPr lang="zh-CN" altLang="en-US" sz="4000" dirty="0" smtClean="0"/>
              <a:t>”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endParaRPr lang="en-US" altLang="zh-CN" sz="3200" dirty="0" smtClean="0">
              <a:solidFill>
                <a:prstClr val="black"/>
              </a:solidFill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en-US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马太福音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12:39, 16:4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3891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淫乱的性质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淫</a:t>
            </a:r>
            <a:r>
              <a:rPr lang="zh-CN" altLang="en-US" sz="4000" dirty="0" smtClean="0"/>
              <a:t>乱是对神</a:t>
            </a:r>
            <a:r>
              <a:rPr lang="zh-CN" altLang="en-US" sz="4000" dirty="0"/>
              <a:t>创造</a:t>
            </a:r>
            <a:r>
              <a:rPr lang="zh-CN" altLang="en-US" sz="4000" dirty="0" smtClean="0"/>
              <a:t>的亵渎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神创造婚姻。              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创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2-3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</a:rPr>
              <a:t>章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虽然神有灵的余力能造多人，他不是单造一人吗？为何只造一人呢？乃是他愿人得虔诚的後裔。所以当谨守你们的心，谁也不可以诡诈待幼年所娶的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妻</a:t>
            </a:r>
            <a:r>
              <a:rPr lang="zh-CN" altLang="en-US" sz="4000" dirty="0" smtClean="0"/>
              <a:t>。             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玛拉基书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CA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15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淫乱违背神创造的旨意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0585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7990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+mn-ea"/>
                <a:ea typeface="+mn-ea"/>
              </a:rPr>
              <a:t>2</a:t>
            </a:r>
            <a:r>
              <a:rPr lang="en-US" altLang="zh-CN" sz="4000" dirty="0" smtClean="0">
                <a:latin typeface="+mn-ea"/>
                <a:ea typeface="+mn-ea"/>
              </a:rPr>
              <a:t>. </a:t>
            </a:r>
            <a:r>
              <a:rPr lang="zh-CN" altLang="en-US" sz="4000" dirty="0" smtClean="0">
                <a:latin typeface="+mn-ea"/>
                <a:ea typeface="+mn-ea"/>
              </a:rPr>
              <a:t>淫乱的性质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045029"/>
            <a:ext cx="8137979" cy="513193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淫</a:t>
            </a:r>
            <a:r>
              <a:rPr lang="zh-CN" altLang="en-US" sz="4000" dirty="0" smtClean="0"/>
              <a:t>乱是</a:t>
            </a:r>
            <a:r>
              <a:rPr lang="zh-CN" altLang="en-US" sz="4000" dirty="0"/>
              <a:t>对</a:t>
            </a:r>
            <a:r>
              <a:rPr lang="zh-CN" altLang="en-US" sz="4000" dirty="0" smtClean="0"/>
              <a:t>神定盟约的背叛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当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那日，我必为我的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民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立约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,…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我必聘你永远归我为妻，以仁义、公平、慈爱、怜悯聘你归我；也以诚实聘你归我，你就必认识我耶和华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 smtClean="0"/>
              <a:t>           </a:t>
            </a:r>
            <a:r>
              <a:rPr lang="zh-CN" altLang="en-US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          何西阿书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r>
              <a:rPr lang="en-CA" altLang="zh-CN" sz="3200" dirty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r>
              <a:rPr lang="en-US" altLang="zh-CN" sz="3200" dirty="0" smtClean="0">
                <a:solidFill>
                  <a:prstClr val="black"/>
                </a:solidFill>
                <a:latin typeface="SimSun" panose="02010600030101010101" pitchFamily="2" charset="-122"/>
                <a:ea typeface="SimSun" panose="02010600030101010101" pitchFamily="2" charset="-122"/>
              </a:rPr>
              <a:t>18-20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淫乱是不</a:t>
            </a:r>
            <a:r>
              <a:rPr lang="zh-CN" altLang="en-US" sz="4000" dirty="0"/>
              <a:t>忠诚的极致</a:t>
            </a:r>
            <a:r>
              <a:rPr lang="en-US" altLang="zh-CN" sz="4000" dirty="0"/>
              <a:t>·</a:t>
            </a:r>
            <a:r>
              <a:rPr lang="zh-CN" altLang="en-US" sz="4000" dirty="0"/>
              <a:t>最大的背叛。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27C56-6446-417F-AE47-7F75B508DEC6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6286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1124</TotalTime>
  <Words>1366</Words>
  <Application>Microsoft Office PowerPoint</Application>
  <PresentationFormat>On-screen Show (4:3)</PresentationFormat>
  <Paragraphs>105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等线</vt:lpstr>
      <vt:lpstr>KaiTi</vt:lpstr>
      <vt:lpstr>Microsoft YaHei</vt:lpstr>
      <vt:lpstr>SimSun</vt:lpstr>
      <vt:lpstr>SimSun-ExtB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引言</vt:lpstr>
      <vt:lpstr>1. 什么是淫乱？</vt:lpstr>
      <vt:lpstr>2. 淫乱的性质</vt:lpstr>
      <vt:lpstr>2. 淫乱的性质</vt:lpstr>
      <vt:lpstr>2. 淫乱的性质</vt:lpstr>
      <vt:lpstr>2. 淫乱的性质</vt:lpstr>
      <vt:lpstr>2. 淫乱的性质</vt:lpstr>
      <vt:lpstr>3. 淫乱的处理</vt:lpstr>
      <vt:lpstr>3. 淫乱的处理</vt:lpstr>
      <vt:lpstr>3. 淫乱的处理</vt:lpstr>
      <vt:lpstr>3. 淫乱的处理</vt:lpstr>
      <vt:lpstr>3. 淫乱的处理</vt:lpstr>
      <vt:lpstr>4. 淫乱的防止</vt:lpstr>
      <vt:lpstr>4. 淫乱的防止</vt:lpstr>
      <vt:lpstr>4. 淫乱的防止</vt:lpstr>
      <vt:lpstr>小  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忌绝淫乱 你们是神的殿（3）</dc:title>
  <dc:creator>Don Li</dc:creator>
  <cp:lastModifiedBy>Don Li</cp:lastModifiedBy>
  <cp:revision>59</cp:revision>
  <dcterms:created xsi:type="dcterms:W3CDTF">2018-07-13T00:48:58Z</dcterms:created>
  <dcterms:modified xsi:type="dcterms:W3CDTF">2018-10-12T16:17:38Z</dcterms:modified>
</cp:coreProperties>
</file>