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96E2"/>
    <a:srgbClr val="5C7EBE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0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5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73703-CDB7-44B7-BA9A-6C3AF87DABDD}" type="datetimeFigureOut">
              <a:rPr lang="en-CA" smtClean="0"/>
              <a:t>2018-10-21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FFA72-CDF5-442B-A59B-EBB7214DD7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653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8640-37DF-458D-8F54-45B64E0E65FE}" type="datetime1">
              <a:rPr lang="en-CA" smtClean="0"/>
              <a:t>2018-10-21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406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3805B-D9F2-4586-99C8-E290CA024F9C}" type="datetime1">
              <a:rPr lang="en-CA" smtClean="0"/>
              <a:t>2018-10-21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412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6EB63-D021-4CB0-BC5B-C7C07D6F5249}" type="datetime1">
              <a:rPr lang="en-CA" smtClean="0"/>
              <a:t>2018-10-21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38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8414-EE3A-4180-9C31-8F920873BB7D}" type="datetime1">
              <a:rPr lang="en-CA" smtClean="0"/>
              <a:t>2018-10-21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36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5B921-6D47-4448-B766-7A1E40CFD3E6}" type="datetime1">
              <a:rPr lang="en-CA" smtClean="0"/>
              <a:t>2018-10-21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445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228E8-8455-4075-8198-614F6114A995}" type="datetime1">
              <a:rPr lang="en-CA" smtClean="0"/>
              <a:t>2018-10-21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213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EB972-F6A3-45B3-879B-55A75ED4D5E1}" type="datetime1">
              <a:rPr lang="en-CA" smtClean="0"/>
              <a:t>2018-10-21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09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6B7B-315E-4099-8A2C-4FD28C2F4CC3}" type="datetime1">
              <a:rPr lang="en-CA" smtClean="0"/>
              <a:t>2018-10-21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15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01F0-87C9-4D41-9C0C-21E20F5070AB}" type="datetime1">
              <a:rPr lang="en-CA" smtClean="0"/>
              <a:t>2018-10-21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112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50C4-7505-4429-B170-A20E48F1B2E9}" type="datetime1">
              <a:rPr lang="en-CA" smtClean="0"/>
              <a:t>2018-10-21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84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8E9F-8A6E-4164-AE9B-CAE57DB2A890}" type="datetime1">
              <a:rPr lang="en-CA" smtClean="0"/>
              <a:t>2018-10-21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33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B0103-AD00-4BC9-B522-02780140D9B6}" type="datetime1">
              <a:rPr lang="en-CA" smtClean="0"/>
              <a:t>2018-10-21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1603-C645-438F-BA54-CC6DF104554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05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031784"/>
            <a:ext cx="8766629" cy="36610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1" y="124729"/>
            <a:ext cx="6858000" cy="3309253"/>
          </a:xfrm>
        </p:spPr>
        <p:txBody>
          <a:bodyPr>
            <a:normAutofit fontScale="90000"/>
          </a:bodyPr>
          <a:lstStyle/>
          <a:p>
            <a:pPr algn="l">
              <a:lnSpc>
                <a:spcPct val="114000"/>
              </a:lnSpc>
            </a:pPr>
            <a:r>
              <a:rPr lang="zh-CN" altLang="en-US" b="1" dirty="0" smtClean="0">
                <a:solidFill>
                  <a:srgbClr val="0070C0"/>
                </a:solidFill>
                <a:latin typeface="+mn-ea"/>
                <a:ea typeface="+mn-ea"/>
              </a:rPr>
              <a:t>教 会</a:t>
            </a:r>
            <a:r>
              <a:rPr lang="zh-CN" altLang="en-US" b="1" dirty="0" smtClean="0"/>
              <a:t>   </a:t>
            </a:r>
            <a:r>
              <a:rPr lang="zh-CN" altLang="en-US" sz="44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有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 </a:t>
            </a:r>
            <a:r>
              <a:rPr lang="en-US" altLang="zh-CN" sz="5300" b="1" dirty="0" smtClean="0"/>
              <a:t> </a:t>
            </a:r>
            <a:r>
              <a:rPr lang="zh-CN" altLang="en-US" sz="6700" b="1" dirty="0" smtClean="0">
                <a:solidFill>
                  <a:srgbClr val="8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争执、冲突</a:t>
            </a:r>
            <a:r>
              <a:rPr lang="en-US" altLang="zh-CN" sz="5300" b="1" dirty="0" smtClean="0"/>
              <a:t/>
            </a:r>
            <a:br>
              <a:rPr lang="en-US" altLang="zh-CN" sz="5300" b="1" dirty="0" smtClean="0"/>
            </a:br>
            <a:r>
              <a:rPr lang="en-US" altLang="zh-CN" b="1" dirty="0" smtClean="0"/>
              <a:t>    </a:t>
            </a:r>
            <a:r>
              <a:rPr lang="zh-CN" altLang="en-US" sz="8000" b="1" dirty="0" smtClean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怎</a:t>
            </a:r>
            <a:r>
              <a:rPr lang="zh-CN" altLang="en-US" sz="80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么办</a:t>
            </a:r>
            <a:endParaRPr lang="en-CA" b="1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921828"/>
            <a:ext cx="6858000" cy="62774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effectLst>
                  <a:glow rad="101600">
                    <a:schemeClr val="bg1">
                      <a:alpha val="96000"/>
                    </a:schemeClr>
                  </a:glow>
                </a:effectLst>
              </a:rPr>
              <a:t>哥林多前</a:t>
            </a:r>
            <a:r>
              <a:rPr lang="zh-CN" altLang="en-US" sz="3200" dirty="0" smtClean="0">
                <a:effectLst>
                  <a:glow rad="101600">
                    <a:schemeClr val="bg1">
                      <a:alpha val="96000"/>
                    </a:schemeClr>
                  </a:glow>
                </a:effectLst>
              </a:rPr>
              <a:t>书系列讲道（</a:t>
            </a:r>
            <a:r>
              <a:rPr lang="en-US" altLang="zh-CN" sz="3200" dirty="0" smtClean="0">
                <a:effectLst>
                  <a:glow rad="101600">
                    <a:schemeClr val="bg1">
                      <a:alpha val="96000"/>
                    </a:schemeClr>
                  </a:glow>
                </a:effectLst>
              </a:rPr>
              <a:t>12</a:t>
            </a:r>
            <a:r>
              <a:rPr lang="zh-CN" altLang="en-US" sz="3200" dirty="0" smtClean="0">
                <a:effectLst>
                  <a:glow rad="101600">
                    <a:schemeClr val="bg1">
                      <a:alpha val="96000"/>
                    </a:schemeClr>
                  </a:glow>
                </a:effectLst>
              </a:rPr>
              <a:t>）</a:t>
            </a:r>
            <a:endParaRPr lang="en-CA" sz="3200" dirty="0">
              <a:effectLst>
                <a:glow rad="101600">
                  <a:schemeClr val="bg1">
                    <a:alpha val="96000"/>
                  </a:schemeClr>
                </a:glo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9407"/>
          <a:stretch/>
        </p:blipFill>
        <p:spPr>
          <a:xfrm>
            <a:off x="3989615" y="2111189"/>
            <a:ext cx="1240473" cy="13692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6510"/>
          <a:stretch/>
        </p:blipFill>
        <p:spPr>
          <a:xfrm>
            <a:off x="5071837" y="58056"/>
            <a:ext cx="4035948" cy="324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7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65" y="303135"/>
            <a:ext cx="8189885" cy="76625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原</a:t>
            </a:r>
            <a:r>
              <a:rPr lang="zh-CN" altLang="en-US" sz="4000" dirty="0" smtClean="0">
                <a:latin typeface="+mn-ea"/>
                <a:ea typeface="+mn-ea"/>
              </a:rPr>
              <a:t>则之三：坚持真理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465" y="1131376"/>
            <a:ext cx="8539566" cy="5563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你们岂不知不义的人不能承受神的国吗？           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6:9a</a:t>
            </a:r>
            <a:endParaRPr lang="en-US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圣经明确列举的犯罪实例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淫乱的、拜偶像的、奸淫的、作娈童的、亲男色的、偷窃的、贪婪的、醉酒的、辱骂的、勒索的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.      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6:9-10</a:t>
            </a:r>
          </a:p>
          <a:p>
            <a:pPr marL="0" indent="0">
              <a:buNone/>
            </a:pPr>
            <a:r>
              <a:rPr lang="en-US" altLang="zh-CN" sz="4000" dirty="0" smtClean="0">
                <a:latin typeface="+mn-ea"/>
              </a:rPr>
              <a:t>= </a:t>
            </a:r>
            <a:r>
              <a:rPr lang="zh-CN" altLang="en-US" sz="4000" dirty="0" smtClean="0">
                <a:latin typeface="+mn-ea"/>
              </a:rPr>
              <a:t>道德、品格方面的罪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你们转回，转回吧，何必死亡呢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？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结</a:t>
            </a:r>
            <a:r>
              <a:rPr 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33:11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984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65" y="303135"/>
            <a:ext cx="8189885" cy="76625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原</a:t>
            </a:r>
            <a:r>
              <a:rPr lang="zh-CN" altLang="en-US" sz="4000" dirty="0" smtClean="0">
                <a:latin typeface="+mn-ea"/>
                <a:ea typeface="+mn-ea"/>
              </a:rPr>
              <a:t>则之四：一切为主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465" y="1131376"/>
            <a:ext cx="8539566" cy="5563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乃是为主！                  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:1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endParaRPr 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凡事都要有节制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凡事我都可行，但不都有益处。凡事我都可行，但无论哪一件，我总不受他的辖制。                   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6:12</a:t>
            </a:r>
            <a:endParaRPr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不</a:t>
            </a:r>
            <a:r>
              <a:rPr lang="zh-CN" altLang="en-US" sz="4000" dirty="0"/>
              <a:t>求自己</a:t>
            </a:r>
            <a:r>
              <a:rPr lang="zh-CN" altLang="en-US" sz="4000" dirty="0" smtClean="0"/>
              <a:t>的益处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不求自己的益处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不计算人的恶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凡事包容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凡事忍耐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哥林多前书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3: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5,7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892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65" y="303135"/>
            <a:ext cx="8189885" cy="76625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原</a:t>
            </a:r>
            <a:r>
              <a:rPr lang="zh-CN" altLang="en-US" sz="4000" dirty="0" smtClean="0">
                <a:latin typeface="+mn-ea"/>
                <a:ea typeface="+mn-ea"/>
              </a:rPr>
              <a:t>则之四：一切为主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465" y="1131376"/>
            <a:ext cx="8539566" cy="556389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但求主的荣耀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要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在你们的身子上荣耀神。    </a:t>
            </a:r>
            <a:r>
              <a:rPr lang="en-US" altLang="zh-CN" sz="3200" smtClean="0"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en-US" sz="320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zh-CN" sz="3200" smtClean="0">
                <a:latin typeface="SimSun" panose="02010600030101010101" pitchFamily="2" charset="-122"/>
                <a:ea typeface="SimSun" panose="02010600030101010101" pitchFamily="2" charset="-122"/>
              </a:rPr>
              <a:t>20</a:t>
            </a:r>
            <a:endParaRPr lang="en-US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神召我们原是要我们和睦。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7:15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你们也要彼此和睦。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摩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太前书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:1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endParaRPr lang="en-US" altLang="zh-CN" sz="4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你们若有彼此相爱的心，众人因此就认出你们是我的门徒了。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约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翰福音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15:8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24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96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b="16610"/>
          <a:stretch/>
        </p:blipFill>
        <p:spPr>
          <a:xfrm>
            <a:off x="-5892" y="1146867"/>
            <a:ext cx="9155783" cy="5718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5465" y="139494"/>
            <a:ext cx="857056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effectLst>
                  <a:glow rad="101600">
                    <a:schemeClr val="bg1"/>
                  </a:glow>
                </a:effectLst>
              </a:rPr>
              <a:t>内外有别：</a:t>
            </a:r>
            <a:r>
              <a:rPr lang="zh-CN" altLang="en-US" sz="4000" dirty="0" smtClean="0">
                <a:effectLst>
                  <a:glow rad="101600">
                    <a:schemeClr val="bg1"/>
                  </a:glow>
                </a:effectLst>
              </a:rPr>
              <a:t>遇到冲突首先寻求在主内和圣经原则下的和解；</a:t>
            </a:r>
          </a:p>
          <a:p>
            <a:r>
              <a:rPr lang="zh-CN" altLang="en-US" sz="4000" b="1" dirty="0" smtClean="0">
                <a:effectLst>
                  <a:glow rad="101600">
                    <a:schemeClr val="bg1"/>
                  </a:glow>
                </a:effectLst>
              </a:rPr>
              <a:t>让步饶恕：</a:t>
            </a:r>
            <a:r>
              <a:rPr lang="zh-CN" altLang="en-US" sz="4000" dirty="0" smtClean="0">
                <a:effectLst>
                  <a:glow rad="101600">
                    <a:schemeClr val="bg1"/>
                  </a:glow>
                </a:effectLst>
              </a:rPr>
              <a:t>学习主耶稣的饶恕美德，主动饶恕得罪自己的人；</a:t>
            </a:r>
          </a:p>
          <a:p>
            <a:r>
              <a:rPr lang="zh-CN" altLang="en-US" sz="4000" b="1" dirty="0" smtClean="0">
                <a:effectLst>
                  <a:glow rad="101600">
                    <a:schemeClr val="bg1"/>
                  </a:glow>
                </a:effectLst>
              </a:rPr>
              <a:t>坚持真理：</a:t>
            </a:r>
            <a:r>
              <a:rPr lang="zh-CN" altLang="en-US" sz="4000" dirty="0" smtClean="0">
                <a:effectLst>
                  <a:glow rad="101600">
                    <a:schemeClr val="bg1"/>
                  </a:glow>
                </a:effectLst>
              </a:rPr>
              <a:t>在有犯罪事实又没有悔改时，出于真理认清并脱离罪；</a:t>
            </a:r>
          </a:p>
          <a:p>
            <a:r>
              <a:rPr lang="zh-CN" altLang="en-US" sz="4000" b="1" dirty="0" smtClean="0">
                <a:effectLst>
                  <a:glow rad="101600">
                    <a:schemeClr val="bg1"/>
                  </a:glow>
                </a:effectLst>
              </a:rPr>
              <a:t>一切为主：</a:t>
            </a:r>
            <a:r>
              <a:rPr lang="zh-CN" altLang="en-US" sz="4000" dirty="0" smtClean="0">
                <a:effectLst>
                  <a:glow rad="101600">
                    <a:schemeClr val="bg1"/>
                  </a:glow>
                </a:effectLst>
              </a:rPr>
              <a:t>最高原则是一切为了基督里众人的益处和神的荣耀。</a:t>
            </a:r>
            <a:endParaRPr lang="zh-CN" altLang="en-US" sz="4000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8028" y="6091750"/>
            <a:ext cx="8189885" cy="76625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 </a:t>
            </a:r>
            <a:r>
              <a:rPr lang="zh-CN" altLang="en-US" sz="4000" dirty="0" smtClean="0">
                <a:effectLst>
                  <a:glow rad="127000">
                    <a:schemeClr val="bg1"/>
                  </a:glow>
                </a:effectLst>
                <a:latin typeface="+mn-ea"/>
                <a:ea typeface="+mn-ea"/>
              </a:rPr>
              <a:t>小结</a:t>
            </a:r>
            <a:endParaRPr lang="en-CA" sz="4000" dirty="0">
              <a:effectLst>
                <a:glow rad="127000">
                  <a:schemeClr val="bg1"/>
                </a:glow>
              </a:effectLst>
              <a:latin typeface="+mn-ea"/>
              <a:ea typeface="+mn-ea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2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8617" y="237969"/>
            <a:ext cx="464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哥林多前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书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6:1-14</a:t>
            </a:r>
            <a:endParaRPr lang="en-CA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8617" y="822744"/>
            <a:ext cx="849306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prstClr val="black"/>
                </a:solidFill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你们中间有彼此相争的事，怎敢在不义的人面前求审，不在圣徒面前求审呢？岂不知圣徒要审判世界吗？若世界为你们所审，难道你们不配审判这最小的事吗</a:t>
            </a:r>
            <a:r>
              <a:rPr lang="zh-CN" altLang="en-US" sz="3600" dirty="0" smtClean="0">
                <a:solidFill>
                  <a:prstClr val="black"/>
                </a:solidFill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？</a:t>
            </a:r>
            <a:r>
              <a:rPr lang="zh-CN" altLang="en-US" sz="3600" dirty="0">
                <a:solidFill>
                  <a:prstClr val="black"/>
                </a:solidFill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岂不知我们要审判天使吗？何况今生的事呢？既是这样，你们若有今生的事当审判，是派教会所轻看的人审判吗？我说这话是要叫你们羞耻。难道你们中间没有一个智慧人能审断弟兄们的事吗？你们竟是弟兄与弟兄告状，而且告在不信主的人面前。</a:t>
            </a: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49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0389" y="300941"/>
            <a:ext cx="829335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你们彼此告状，这已经是你们的大错了。为什麽不情愿受欺呢？为什麽不情愿吃亏呢？你们倒是欺压人、亏负人，况且所欺压所亏负的就是弟兄。你们岂不知不义的人不能承受神的国吗？不要自欺！</a:t>
            </a:r>
            <a:r>
              <a:rPr lang="zh-CN" altLang="en-US" sz="3600" dirty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无论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是</a:t>
            </a:r>
            <a:r>
              <a:rPr lang="zh-CN" altLang="en-US" sz="3600" dirty="0">
                <a:solidFill>
                  <a:prstClr val="black"/>
                </a:solidFill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淫乱的、拜偶像的、奸淫的、作娈童的、亲男色的、偷窃的、贪婪的、醉酒的、辱骂的、勒索的，都不能承受神的国。你们中间也有人从前是这样；但如今你们奉主耶稣基督的名，并藉著我们神的灵，已经洗净，成圣</a:t>
            </a:r>
            <a:r>
              <a:rPr lang="zh-CN" altLang="en-US" sz="3600" dirty="0" smtClean="0">
                <a:solidFill>
                  <a:prstClr val="black"/>
                </a:solidFill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，</a:t>
            </a:r>
            <a:r>
              <a:rPr lang="zh-CN" altLang="en-US" sz="3600" dirty="0">
                <a:solidFill>
                  <a:prstClr val="black"/>
                </a:solidFill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称义了。</a:t>
            </a:r>
            <a:endParaRPr lang="en-CA" sz="3600" dirty="0">
              <a:latin typeface="SimSun-ExtB" panose="02010609060101010101" pitchFamily="49" charset="-122"/>
              <a:ea typeface="SimSun-ExtB" panose="02010609060101010101" pitchFamily="49" charset="-122"/>
              <a:cs typeface="SimSun-ExtB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93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964" y="300942"/>
            <a:ext cx="83453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凡事我都可行，但不都有益处。凡事我都可行，但无论哪一件，我总不受他的辖制。食物是为肚腹，肚腹是为食物；但神要叫这两样都废坏。身子不是为淫乱，乃是为主；主也是为身子。并且神已经叫主复活，也要用自己的能力叫我们复活。</a:t>
            </a:r>
            <a:r>
              <a:rPr lang="en-US" sz="3600" dirty="0">
                <a:latin typeface="SimSun" panose="02010600030101010101" pitchFamily="2" charset="-122"/>
                <a:ea typeface="KaiTi" panose="02010609060101010101" pitchFamily="49" charset="-122"/>
                <a:cs typeface="Calibri" panose="020F0502020204030204" pitchFamily="34" charset="0"/>
              </a:rPr>
              <a:t> </a:t>
            </a:r>
            <a:endParaRPr lang="en-CA" sz="3600" dirty="0">
              <a:latin typeface="SimSun-ExtB" panose="02010609060101010101" pitchFamily="49" charset="-122"/>
              <a:ea typeface="SimSun-ExtB" panose="02010609060101010101" pitchFamily="49" charset="-122"/>
              <a:cs typeface="SimSun-ExtB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4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6250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引言：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1377"/>
            <a:ext cx="7886700" cy="5045586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人生何处无冲突？</a:t>
            </a:r>
            <a:endParaRPr lang="en-US" altLang="zh-CN" sz="4000" dirty="0" smtClean="0"/>
          </a:p>
          <a:p>
            <a:r>
              <a:rPr lang="zh-CN" altLang="en-US" sz="4000" dirty="0"/>
              <a:t>哥林多教</a:t>
            </a:r>
            <a:r>
              <a:rPr lang="zh-CN" altLang="en-US" sz="4000" dirty="0" smtClean="0"/>
              <a:t>会冲突严重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（窝里斗、对簿公堂</a:t>
            </a:r>
            <a:r>
              <a:rPr lang="en-US" altLang="zh-CN" sz="4000" dirty="0" smtClean="0"/>
              <a:t>– </a:t>
            </a:r>
            <a:r>
              <a:rPr lang="zh-CN" altLang="en-US" sz="4000" dirty="0" smtClean="0"/>
              <a:t>很丢人：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  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我说这话是要叫你们羞耻</a:t>
            </a:r>
            <a:r>
              <a:rPr lang="zh-CN" altLang="en-US" sz="4000" dirty="0" smtClean="0"/>
              <a:t>。</a:t>
            </a:r>
            <a:r>
              <a:rPr lang="zh-CN" altLang="en-US" sz="4000" dirty="0"/>
              <a:t>）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6:5</a:t>
            </a:r>
            <a:endParaRPr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有冲突争执就要处理</a:t>
            </a:r>
            <a:endParaRPr lang="en-US" altLang="zh-CN" sz="4000" dirty="0" smtClean="0"/>
          </a:p>
          <a:p>
            <a:r>
              <a:rPr lang="zh-CN" altLang="en-US" sz="4000" dirty="0"/>
              <a:t>需</a:t>
            </a:r>
            <a:r>
              <a:rPr lang="zh-CN" altLang="en-US" sz="4000" dirty="0" smtClean="0"/>
              <a:t>要从神来的智慧原则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42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65" y="303135"/>
            <a:ext cx="8189885" cy="76625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原</a:t>
            </a:r>
            <a:r>
              <a:rPr lang="zh-CN" altLang="en-US" sz="4000" dirty="0" smtClean="0">
                <a:latin typeface="+mn-ea"/>
                <a:ea typeface="+mn-ea"/>
              </a:rPr>
              <a:t>则之一：内外有别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465" y="1131376"/>
            <a:ext cx="8539566" cy="5563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因为审判教外的人与我何干？教内的人岂不是你们审判的吗？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5:12</a:t>
            </a:r>
            <a:endParaRPr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/>
              <a:t>教</a:t>
            </a:r>
            <a:r>
              <a:rPr lang="zh-CN" altLang="en-US" sz="4000" dirty="0" smtClean="0"/>
              <a:t>会如家，家事在家中解决</a:t>
            </a:r>
            <a:endParaRPr lang="en-US" altLang="zh-CN" sz="4000" dirty="0" smtClean="0"/>
          </a:p>
          <a:p>
            <a:r>
              <a:rPr lang="zh-CN" altLang="en-US" sz="4000" dirty="0"/>
              <a:t>教</a:t>
            </a:r>
            <a:r>
              <a:rPr lang="zh-CN" altLang="en-US" sz="4000" dirty="0" smtClean="0"/>
              <a:t>会属神，有神赐下的权柄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岂不知圣徒要审判世界吗？若世界为你们所审，难道你们不配审判这最小的事吗？</a:t>
            </a:r>
            <a:r>
              <a:rPr lang="en-CA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                  </a:t>
            </a:r>
            <a:r>
              <a:rPr lang="en-CA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6:2</a:t>
            </a: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522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65" y="303135"/>
            <a:ext cx="8189885" cy="76625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原</a:t>
            </a:r>
            <a:r>
              <a:rPr lang="zh-CN" altLang="en-US" sz="4000" dirty="0" smtClean="0">
                <a:latin typeface="+mn-ea"/>
                <a:ea typeface="+mn-ea"/>
              </a:rPr>
              <a:t>则之一：内外有别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465" y="1131376"/>
            <a:ext cx="8539566" cy="5563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因为审判教外的人与我何干？教内的人岂不是你们审判的吗？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5:12</a:t>
            </a:r>
            <a:endParaRPr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/>
              <a:t>圣</a:t>
            </a:r>
            <a:r>
              <a:rPr lang="zh-CN" altLang="en-US" sz="4000" dirty="0" smtClean="0"/>
              <a:t>徒如弟兄，不该彼此告状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你们竟是弟兄与弟兄告状，而且告在不信主的人面前。你们彼此告状，这已经是你们的大错了。</a:t>
            </a:r>
            <a:r>
              <a:rPr lang="en-CA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</a:t>
            </a:r>
            <a:r>
              <a:rPr lang="en-CA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6: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6-7</a:t>
            </a:r>
            <a:endParaRPr lang="en-CA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教会需注意：保守他人隐私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82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65" y="303135"/>
            <a:ext cx="8189885" cy="76625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原</a:t>
            </a:r>
            <a:r>
              <a:rPr lang="zh-CN" altLang="en-US" sz="4000" dirty="0" smtClean="0">
                <a:latin typeface="+mn-ea"/>
                <a:ea typeface="+mn-ea"/>
              </a:rPr>
              <a:t>则之二：让步饶恕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465" y="1131376"/>
            <a:ext cx="8539566" cy="5563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为什麽不情愿受欺呢？为什麽不情愿吃亏呢？       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6:7b</a:t>
            </a:r>
            <a:endParaRPr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/>
              <a:t>让</a:t>
            </a:r>
            <a:r>
              <a:rPr lang="zh-CN" altLang="en-US" sz="4000" dirty="0" smtClean="0"/>
              <a:t>步饶恕是属灵美德</a:t>
            </a:r>
            <a:endParaRPr lang="en-US" altLang="zh-CN" sz="4000" dirty="0" smtClean="0"/>
          </a:p>
          <a:p>
            <a:r>
              <a:rPr lang="zh-CN" altLang="en-US" sz="4000" dirty="0"/>
              <a:t>让</a:t>
            </a:r>
            <a:r>
              <a:rPr lang="zh-CN" altLang="en-US" sz="4000" dirty="0" smtClean="0"/>
              <a:t>步饶恕是和解良方</a:t>
            </a:r>
            <a:endParaRPr lang="en-US" altLang="zh-CN" sz="4000" dirty="0" smtClean="0"/>
          </a:p>
          <a:p>
            <a:r>
              <a:rPr lang="zh-CN" altLang="en-US" sz="4000" dirty="0"/>
              <a:t>让</a:t>
            </a:r>
            <a:r>
              <a:rPr lang="zh-CN" altLang="en-US" sz="4000" dirty="0" smtClean="0"/>
              <a:t>步饶恕是神的要求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你们若不饶恕人，你们在天上的父也不饶恕你们的过犯。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马可福音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11</a:t>
            </a:r>
            <a:r>
              <a:rPr lang="en-CA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26</a:t>
            </a:r>
            <a:endParaRPr lang="en-CA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/>
              <a:t>什么</a:t>
            </a:r>
            <a:r>
              <a:rPr lang="zh-CN" altLang="en-US" sz="4000" dirty="0" smtClean="0"/>
              <a:t>事在纠结着你？你愿饶恕吗？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192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65" y="303135"/>
            <a:ext cx="8189885" cy="766250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原</a:t>
            </a:r>
            <a:r>
              <a:rPr lang="zh-CN" altLang="en-US" sz="4000" dirty="0" smtClean="0">
                <a:latin typeface="+mn-ea"/>
                <a:ea typeface="+mn-ea"/>
              </a:rPr>
              <a:t>则之三：坚持真理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465" y="1131376"/>
            <a:ext cx="8539566" cy="5563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你们岂不知不义的人不能承受神的国吗？           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6:9a</a:t>
            </a:r>
            <a:endParaRPr lang="en-US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饶恕</a:t>
            </a:r>
            <a:r>
              <a:rPr lang="zh-CN" altLang="en-US" sz="4000" dirty="0"/>
              <a:t>不</a:t>
            </a:r>
            <a:r>
              <a:rPr lang="zh-CN" altLang="en-US" sz="4000" dirty="0" smtClean="0"/>
              <a:t>是放弃公义、是非不分</a:t>
            </a:r>
            <a:endParaRPr lang="en-US" altLang="zh-CN" sz="4000" dirty="0" smtClean="0"/>
          </a:p>
          <a:p>
            <a:r>
              <a:rPr lang="zh-CN" altLang="en-US" sz="4000" dirty="0"/>
              <a:t>犯</a:t>
            </a:r>
            <a:r>
              <a:rPr lang="zh-CN" altLang="en-US" sz="4000" dirty="0" smtClean="0"/>
              <a:t>罪的还是需要悔改认罪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神“万不以有罪的为无罪。”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出埃及记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34:7,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民数记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14</a:t>
            </a:r>
            <a:r>
              <a:rPr lang="en-CA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18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我们若认自己的罪，神是信实的、公义的，必要赦免我们的罪，洗去我们一切的不义。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约翰一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en-CA" altLang="zh-CN" sz="3200" smtClean="0">
                <a:latin typeface="SimSun" panose="02010600030101010101" pitchFamily="2" charset="-122"/>
                <a:ea typeface="SimSun" panose="02010600030101010101" pitchFamily="2" charset="-122"/>
              </a:rPr>
              <a:t>:9</a:t>
            </a:r>
            <a:endParaRPr lang="en-CA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31603-C645-438F-BA54-CC6DF104554D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46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1356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等线</vt:lpstr>
      <vt:lpstr>等线 Light</vt:lpstr>
      <vt:lpstr>KaiTi</vt:lpstr>
      <vt:lpstr>Microsoft JhengHei</vt:lpstr>
      <vt:lpstr>Microsoft YaHei</vt:lpstr>
      <vt:lpstr>SimSun</vt:lpstr>
      <vt:lpstr>SimSun-ExtB</vt:lpstr>
      <vt:lpstr>Arial</vt:lpstr>
      <vt:lpstr>Calibri</vt:lpstr>
      <vt:lpstr>Calibri Light</vt:lpstr>
      <vt:lpstr>Office Theme</vt:lpstr>
      <vt:lpstr>教 会   有   争执、冲突     怎么办</vt:lpstr>
      <vt:lpstr>PowerPoint Presentation</vt:lpstr>
      <vt:lpstr>PowerPoint Presentation</vt:lpstr>
      <vt:lpstr>PowerPoint Presentation</vt:lpstr>
      <vt:lpstr>引言：</vt:lpstr>
      <vt:lpstr>原则之一：内外有别</vt:lpstr>
      <vt:lpstr>原则之一：内外有别</vt:lpstr>
      <vt:lpstr>原则之二：让步饶恕</vt:lpstr>
      <vt:lpstr>原则之三：坚持真理</vt:lpstr>
      <vt:lpstr>原则之三：坚持真理</vt:lpstr>
      <vt:lpstr>原则之四：一切为主</vt:lpstr>
      <vt:lpstr>原则之四：一切为主</vt:lpstr>
      <vt:lpstr>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 会   有 争执、冲突 怎么办</dc:title>
  <dc:creator>Don Li</dc:creator>
  <cp:lastModifiedBy>Don Li</cp:lastModifiedBy>
  <cp:revision>47</cp:revision>
  <dcterms:created xsi:type="dcterms:W3CDTF">2018-10-11T14:33:15Z</dcterms:created>
  <dcterms:modified xsi:type="dcterms:W3CDTF">2018-10-21T11:48:19Z</dcterms:modified>
</cp:coreProperties>
</file>