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9" r:id="rId14"/>
    <p:sldId id="268" r:id="rId15"/>
    <p:sldId id="270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2014"/>
    <a:srgbClr val="3F2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12ED5-0D60-4505-8DCC-C7F673D1E01B}" type="datetimeFigureOut">
              <a:rPr lang="en-CA" smtClean="0"/>
              <a:t>2018-11-21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C221C-C23D-44C9-AA7B-802FC6F65E1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60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84718-44C8-466D-920A-A4CA9DD24021}" type="datetime1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90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C003-4858-4018-BD9A-2217CBB94C71}" type="datetime1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97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13159-8B80-43B7-B731-E53941515F2A}" type="datetime1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02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2CE9-6236-40F7-AB9C-71708A48BF28}" type="datetime1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650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1AEA0-ECCC-46D5-B2B3-1C053611F0AC}" type="datetime1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665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D9F0-8E81-40D0-91B0-1B0035074F00}" type="datetime1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491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6D85-5774-4341-BEEE-DFAB06023255}" type="datetime1">
              <a:rPr lang="en-CA" smtClean="0"/>
              <a:t>2018-11-21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442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34067-3B41-49BE-82F4-1B9E5CABDE1C}" type="datetime1">
              <a:rPr lang="en-CA" smtClean="0"/>
              <a:t>2018-11-21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991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38771-63E7-4157-8B12-601966C9618E}" type="datetime1">
              <a:rPr lang="en-CA" smtClean="0"/>
              <a:t>2018-11-21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634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BC72-7E72-4250-A20E-DA5643335970}" type="datetime1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14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51ECF-075F-40FC-881A-B84A14255EC3}" type="datetime1">
              <a:rPr lang="en-CA" smtClean="0"/>
              <a:t>2018-11-21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06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08D15-54CC-4BBB-A43E-A10A830C82D3}" type="datetime1">
              <a:rPr lang="en-CA" smtClean="0"/>
              <a:t>2018-11-21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8AFF-2A3D-4D05-B5A9-4FFC9D88F1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262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4224" b="23116"/>
          <a:stretch/>
        </p:blipFill>
        <p:spPr>
          <a:xfrm>
            <a:off x="0" y="0"/>
            <a:ext cx="9144000" cy="690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657" y="701449"/>
            <a:ext cx="8316686" cy="1257980"/>
          </a:xfrm>
        </p:spPr>
        <p:txBody>
          <a:bodyPr/>
          <a:lstStyle/>
          <a:p>
            <a:r>
              <a:rPr lang="zh-CN" altLang="en-US" sz="7200" dirty="0" smtClean="0">
                <a:solidFill>
                  <a:schemeClr val="bg1"/>
                </a:solidFill>
                <a:effectLst>
                  <a:glow rad="101600">
                    <a:srgbClr val="3A2014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婚姻关系 </a:t>
            </a:r>
            <a:r>
              <a:rPr lang="zh-CN" altLang="en-US" dirty="0" smtClean="0">
                <a:solidFill>
                  <a:schemeClr val="bg1"/>
                </a:solidFill>
                <a:effectLst>
                  <a:glow rad="101600">
                    <a:srgbClr val="3A2014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的 </a:t>
            </a:r>
            <a:r>
              <a:rPr lang="zh-CN" altLang="en-US" sz="7200" dirty="0" smtClean="0">
                <a:solidFill>
                  <a:schemeClr val="bg1"/>
                </a:solidFill>
                <a:effectLst>
                  <a:glow rad="101600">
                    <a:srgbClr val="3A2014"/>
                  </a:glow>
                </a:effectLst>
                <a:latin typeface="Microsoft YaHei" panose="020B0503020204020204" pitchFamily="34" charset="-122"/>
                <a:ea typeface="Microsoft YaHei" panose="020B0503020204020204" pitchFamily="34" charset="-122"/>
              </a:rPr>
              <a:t>原 则</a:t>
            </a:r>
            <a:endParaRPr lang="en-CA" dirty="0">
              <a:solidFill>
                <a:schemeClr val="bg1"/>
              </a:solidFill>
              <a:effectLst>
                <a:glow rad="101600">
                  <a:srgbClr val="3A2014"/>
                </a:glow>
              </a:effectLst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35200"/>
            <a:ext cx="6858000" cy="3022600"/>
          </a:xfrm>
        </p:spPr>
        <p:txBody>
          <a:bodyPr/>
          <a:lstStyle/>
          <a:p>
            <a:r>
              <a:rPr lang="en-US" altLang="zh-CN" sz="4400" dirty="0" smtClean="0">
                <a:solidFill>
                  <a:srgbClr val="3A2014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</a:t>
            </a:r>
            <a:endParaRPr lang="en-CA" dirty="0">
              <a:solidFill>
                <a:srgbClr val="3A2014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8686" y="5257800"/>
            <a:ext cx="3352800" cy="1200329"/>
          </a:xfrm>
          <a:prstGeom prst="rect">
            <a:avLst/>
          </a:prstGeom>
          <a:noFill/>
          <a:effectLst>
            <a:glow rad="152400">
              <a:schemeClr val="bg2">
                <a:lumMod val="10000"/>
                <a:alpha val="99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哥林多前书</a:t>
            </a:r>
            <a:endParaRPr lang="en-US" altLang="zh-CN" sz="360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3600" dirty="0">
                <a:solidFill>
                  <a:schemeClr val="bg1"/>
                </a:solidFill>
                <a:latin typeface="+mn-ea"/>
              </a:rPr>
              <a:t>系列讲</a:t>
            </a:r>
            <a:r>
              <a:rPr lang="zh-CN" altLang="en-US" sz="3600" dirty="0" smtClean="0">
                <a:solidFill>
                  <a:schemeClr val="bg1"/>
                </a:solidFill>
                <a:latin typeface="+mn-ea"/>
              </a:rPr>
              <a:t>道</a:t>
            </a:r>
            <a:r>
              <a:rPr lang="en-US" altLang="zh-CN" sz="3600" dirty="0" smtClean="0">
                <a:solidFill>
                  <a:schemeClr val="bg1"/>
                </a:solidFill>
                <a:latin typeface="+mn-ea"/>
              </a:rPr>
              <a:t>13.2</a:t>
            </a:r>
            <a:endParaRPr lang="en-CA" sz="3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813399" y="5934909"/>
            <a:ext cx="3100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哥林多前书</a:t>
            </a:r>
            <a:r>
              <a:rPr lang="en-US" altLang="zh-CN" sz="2800" dirty="0"/>
              <a:t>7:12-17</a:t>
            </a:r>
          </a:p>
        </p:txBody>
      </p:sp>
    </p:spTree>
    <p:extLst>
      <p:ext uri="{BB962C8B-B14F-4D97-AF65-F5344CB8AC3E}">
        <p14:creationId xmlns:p14="http://schemas.microsoft.com/office/powerpoint/2010/main" val="345633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4. </a:t>
            </a:r>
            <a:r>
              <a:rPr lang="zh-CN" altLang="en-US" dirty="0">
                <a:latin typeface="+mn-ea"/>
                <a:ea typeface="+mn-ea"/>
              </a:rPr>
              <a:t>与非信徒配偶关系的原则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3"/>
            <a:ext cx="8519886" cy="551542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如何与不信的配偶相处？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4.3 </a:t>
            </a:r>
            <a:r>
              <a:rPr lang="zh-CN" altLang="en-US" sz="4000" dirty="0" smtClean="0"/>
              <a:t>要坚持祷告</a:t>
            </a:r>
            <a:endParaRPr lang="en-US" altLang="zh-CN" sz="4000" dirty="0" smtClean="0"/>
          </a:p>
          <a:p>
            <a:r>
              <a:rPr lang="zh-CN" altLang="en-US" sz="4000" dirty="0" smtClean="0"/>
              <a:t>为对方祷告：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求</a:t>
            </a:r>
            <a:r>
              <a:rPr lang="zh-CN" altLang="en-US" sz="4000" dirty="0"/>
              <a:t>神</a:t>
            </a:r>
            <a:r>
              <a:rPr lang="zh-CN" altLang="en-US" sz="4000" dirty="0" smtClean="0"/>
              <a:t>的手做工在配偶身上</a:t>
            </a:r>
            <a:endParaRPr lang="en-US" altLang="zh-CN" sz="4000" dirty="0" smtClean="0"/>
          </a:p>
          <a:p>
            <a:r>
              <a:rPr lang="zh-CN" altLang="en-US" sz="4000" dirty="0" smtClean="0"/>
              <a:t>为自己祷告：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zh-CN" altLang="en-US" sz="4000" dirty="0" smtClean="0"/>
              <a:t>求神赐忍耐力量温柔心怀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139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4. </a:t>
            </a:r>
            <a:r>
              <a:rPr lang="zh-CN" altLang="en-US" dirty="0">
                <a:latin typeface="+mn-ea"/>
                <a:ea typeface="+mn-ea"/>
              </a:rPr>
              <a:t>与非信徒配偶关系的原则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3"/>
            <a:ext cx="8519886" cy="5515428"/>
          </a:xfrm>
        </p:spPr>
        <p:txBody>
          <a:bodyPr>
            <a:normAutofit lnSpcReduction="10000"/>
          </a:bodyPr>
          <a:lstStyle/>
          <a:p>
            <a:r>
              <a:rPr lang="zh-CN" altLang="en-US" sz="4000" dirty="0" smtClean="0"/>
              <a:t>如何与不信的配偶相处？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4.4 </a:t>
            </a:r>
            <a:r>
              <a:rPr lang="zh-CN" altLang="en-US" sz="4000" dirty="0"/>
              <a:t>作</a:t>
            </a:r>
            <a:r>
              <a:rPr lang="zh-CN" altLang="en-US" sz="4000" dirty="0" smtClean="0"/>
              <a:t>美好见证</a:t>
            </a:r>
            <a:endParaRPr lang="en-US" altLang="zh-CN" sz="4000" dirty="0" smtClean="0"/>
          </a:p>
          <a:p>
            <a:r>
              <a:rPr lang="zh-CN" altLang="en-US" sz="4000" dirty="0"/>
              <a:t>求</a:t>
            </a:r>
            <a:r>
              <a:rPr lang="zh-CN" altLang="en-US" sz="4000" dirty="0" smtClean="0"/>
              <a:t>神先改变自己生命，活出见证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因为不信的丈夫就因著妻子成了圣洁，并且不信的妻子就因著丈夫（原文作弟兄）成了圣洁。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16</a:t>
            </a:r>
          </a:p>
          <a:p>
            <a:r>
              <a:rPr lang="zh-CN" altLang="en-US" sz="4000" dirty="0" smtClean="0"/>
              <a:t>个别极端情况的处理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只要照主所分给各人的，和神所召各人的而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行。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17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82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5. </a:t>
            </a:r>
            <a:r>
              <a:rPr lang="zh-CN" altLang="en-US" dirty="0">
                <a:latin typeface="+mn-ea"/>
                <a:ea typeface="+mn-ea"/>
              </a:rPr>
              <a:t>基督徒择偶的原则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3"/>
            <a:ext cx="8519886" cy="51174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非得找基督徒吗？常</a:t>
            </a:r>
            <a:r>
              <a:rPr lang="zh-CN" altLang="en-US" sz="4000" dirty="0"/>
              <a:t>见</a:t>
            </a:r>
            <a:r>
              <a:rPr lang="zh-CN" altLang="en-US" sz="4000" dirty="0" smtClean="0"/>
              <a:t>的现实问题</a:t>
            </a:r>
            <a:endParaRPr lang="en-US" altLang="zh-CN" sz="4000" dirty="0" smtClean="0"/>
          </a:p>
          <a:p>
            <a:r>
              <a:rPr lang="zh-CN" altLang="en-US" sz="4000" dirty="0"/>
              <a:t>答</a:t>
            </a:r>
            <a:r>
              <a:rPr lang="zh-CN" altLang="en-US" sz="4000" dirty="0" smtClean="0"/>
              <a:t>案只能基于圣经：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b="1" dirty="0" smtClean="0"/>
              <a:t>不可同负一轭</a:t>
            </a:r>
            <a:r>
              <a:rPr lang="zh-CN" altLang="en-US" sz="4000" dirty="0" smtClean="0"/>
              <a:t>的原则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你们和不信的原不相配，不要同负一轭。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（哥林多后书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6:14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536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20" y="29029"/>
            <a:ext cx="6810752" cy="6840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0924" y="348342"/>
            <a:ext cx="800219" cy="49203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3F2213"/>
                </a:solidFill>
              </a:rPr>
              <a:t>同负一轭 </a:t>
            </a:r>
            <a:r>
              <a:rPr lang="en-US" altLang="zh-CN" sz="4000" dirty="0" smtClean="0">
                <a:solidFill>
                  <a:srgbClr val="3F2213"/>
                </a:solidFill>
              </a:rPr>
              <a:t>· </a:t>
            </a:r>
            <a:r>
              <a:rPr lang="zh-CN" altLang="en-US" sz="4000" dirty="0" smtClean="0">
                <a:solidFill>
                  <a:srgbClr val="3F2213"/>
                </a:solidFill>
              </a:rPr>
              <a:t>同心同德</a:t>
            </a:r>
            <a:endParaRPr lang="en-CA" sz="4000" dirty="0">
              <a:solidFill>
                <a:srgbClr val="3F221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849" y="348342"/>
            <a:ext cx="800219" cy="481874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3F2213"/>
                </a:solidFill>
              </a:rPr>
              <a:t>步调一致 </a:t>
            </a:r>
            <a:r>
              <a:rPr lang="en-US" altLang="zh-CN" sz="4000" dirty="0" smtClean="0">
                <a:solidFill>
                  <a:srgbClr val="3F2213"/>
                </a:solidFill>
              </a:rPr>
              <a:t>· </a:t>
            </a:r>
            <a:r>
              <a:rPr lang="zh-CN" altLang="en-US" sz="4000" dirty="0" smtClean="0">
                <a:solidFill>
                  <a:srgbClr val="3F2213"/>
                </a:solidFill>
              </a:rPr>
              <a:t>方向相同</a:t>
            </a:r>
            <a:endParaRPr lang="en-CA" sz="4000" dirty="0">
              <a:solidFill>
                <a:srgbClr val="3F2213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67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5. </a:t>
            </a:r>
            <a:r>
              <a:rPr lang="zh-CN" altLang="en-US" dirty="0">
                <a:latin typeface="+mn-ea"/>
                <a:ea typeface="+mn-ea"/>
              </a:rPr>
              <a:t>基督徒择偶的原则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3"/>
            <a:ext cx="8519886" cy="5117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反对者的借口：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1</a:t>
            </a:r>
            <a:r>
              <a:rPr lang="zh-CN" altLang="en-US" sz="4000" dirty="0" smtClean="0"/>
              <a:t>）目的：找</a:t>
            </a:r>
            <a:r>
              <a:rPr lang="en-US" altLang="zh-CN" sz="4000" dirty="0" smtClean="0"/>
              <a:t>TA</a:t>
            </a:r>
            <a:r>
              <a:rPr lang="zh-CN" altLang="en-US" sz="4000" dirty="0" smtClean="0"/>
              <a:t>是因为要向</a:t>
            </a:r>
            <a:r>
              <a:rPr lang="en-US" altLang="zh-CN" sz="4000" dirty="0" smtClean="0"/>
              <a:t>TA</a:t>
            </a:r>
            <a:r>
              <a:rPr lang="zh-CN" altLang="en-US" sz="4000" dirty="0" smtClean="0"/>
              <a:t>传福音</a:t>
            </a:r>
            <a:endParaRPr lang="en-US" altLang="zh-CN" sz="4000" dirty="0" smtClean="0"/>
          </a:p>
          <a:p>
            <a:r>
              <a:rPr lang="zh-CN" altLang="en-US" sz="4000" dirty="0"/>
              <a:t>实际上</a:t>
            </a:r>
            <a:r>
              <a:rPr lang="zh-CN" altLang="en-US" sz="4000" dirty="0" smtClean="0"/>
              <a:t>是看重容貌、地位、财富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</a:t>
            </a:r>
            <a:r>
              <a:rPr lang="zh-CN" altLang="en-US" sz="4000" dirty="0" smtClean="0"/>
              <a:t>）期望：会把</a:t>
            </a:r>
            <a:r>
              <a:rPr lang="en-US" altLang="zh-CN" sz="4000" dirty="0" smtClean="0"/>
              <a:t>TA</a:t>
            </a:r>
            <a:r>
              <a:rPr lang="zh-CN" altLang="en-US" sz="4000" dirty="0" smtClean="0"/>
              <a:t>带进教会使</a:t>
            </a:r>
            <a:r>
              <a:rPr lang="en-US" altLang="zh-CN" sz="4000" dirty="0" smtClean="0"/>
              <a:t>TA</a:t>
            </a:r>
            <a:r>
              <a:rPr lang="zh-CN" altLang="en-US" sz="4000" dirty="0" smtClean="0"/>
              <a:t>得救</a:t>
            </a:r>
            <a:endParaRPr lang="en-US" altLang="zh-CN" sz="4000" dirty="0" smtClean="0"/>
          </a:p>
          <a:p>
            <a:r>
              <a:rPr lang="zh-CN" altLang="en-US" sz="4000" dirty="0"/>
              <a:t>实</a:t>
            </a:r>
            <a:r>
              <a:rPr lang="zh-CN" altLang="en-US" sz="4000" dirty="0" smtClean="0"/>
              <a:t>际</a:t>
            </a:r>
            <a:r>
              <a:rPr lang="zh-CN" altLang="en-US" sz="4000" dirty="0"/>
              <a:t>上</a:t>
            </a:r>
            <a:r>
              <a:rPr lang="zh-CN" altLang="en-US" sz="4000" dirty="0" smtClean="0"/>
              <a:t>是：多数情况下恰恰相反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916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5. </a:t>
            </a:r>
            <a:r>
              <a:rPr lang="zh-CN" altLang="en-US" dirty="0">
                <a:latin typeface="+mn-ea"/>
                <a:ea typeface="+mn-ea"/>
              </a:rPr>
              <a:t>基督徒择偶的原则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2"/>
            <a:ext cx="8519886" cy="55444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现实生活中的实际困难</a:t>
            </a:r>
            <a:endParaRPr lang="en-US" altLang="zh-CN" sz="4000" dirty="0" smtClean="0"/>
          </a:p>
          <a:p>
            <a:r>
              <a:rPr lang="zh-CN" altLang="en-US" sz="4000" dirty="0" smtClean="0"/>
              <a:t>找不到情侣的部分原因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追求世界的标准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心理期</a:t>
            </a:r>
            <a:r>
              <a:rPr lang="zh-CN" altLang="en-US" sz="4000" dirty="0"/>
              <a:t>望</a:t>
            </a:r>
            <a:r>
              <a:rPr lang="zh-CN" altLang="en-US" sz="4000" dirty="0" smtClean="0"/>
              <a:t>值过高</a:t>
            </a:r>
            <a:endParaRPr lang="en-US" altLang="zh-CN" sz="4000" dirty="0" smtClean="0"/>
          </a:p>
          <a:p>
            <a:r>
              <a:rPr lang="zh-CN" altLang="en-US" sz="4000" dirty="0"/>
              <a:t>信</a:t>
            </a:r>
            <a:r>
              <a:rPr lang="zh-CN" altLang="en-US" sz="4000" dirty="0" smtClean="0"/>
              <a:t>靠顺服中的忍耐等候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97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5. </a:t>
            </a:r>
            <a:r>
              <a:rPr lang="zh-CN" altLang="en-US" dirty="0">
                <a:latin typeface="+mn-ea"/>
                <a:ea typeface="+mn-ea"/>
              </a:rPr>
              <a:t>基督徒择偶的原则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2"/>
            <a:ext cx="8519886" cy="55444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对执意与不信者恋爱的回应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1</a:t>
            </a:r>
            <a:r>
              <a:rPr lang="zh-CN" altLang="en-US" sz="4000" dirty="0" smtClean="0"/>
              <a:t>）真实为你担心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</a:t>
            </a:r>
            <a:r>
              <a:rPr lang="zh-CN" altLang="en-US" sz="4000" dirty="0" smtClean="0"/>
              <a:t>）坦诚对你提醒：</a:t>
            </a:r>
            <a:endParaRPr lang="en-US" altLang="zh-CN" sz="4000" dirty="0" smtClean="0"/>
          </a:p>
          <a:p>
            <a:r>
              <a:rPr lang="zh-CN" altLang="en-US" sz="4000" dirty="0" smtClean="0"/>
              <a:t>在接触了解阶段必须公开自己信仰</a:t>
            </a:r>
            <a:endParaRPr lang="en-US" altLang="zh-CN" sz="4000" dirty="0" smtClean="0"/>
          </a:p>
          <a:p>
            <a:r>
              <a:rPr lang="zh-CN" altLang="en-US" sz="4000" dirty="0" smtClean="0"/>
              <a:t>在相互熟悉过程一定带来</a:t>
            </a:r>
            <a:r>
              <a:rPr lang="en-US" altLang="zh-CN" sz="4000" dirty="0" smtClean="0"/>
              <a:t>TA</a:t>
            </a:r>
            <a:r>
              <a:rPr lang="zh-CN" altLang="en-US" sz="4000" dirty="0" smtClean="0"/>
              <a:t>来教会</a:t>
            </a:r>
            <a:endParaRPr lang="en-US" altLang="zh-CN" sz="4000" dirty="0" smtClean="0"/>
          </a:p>
          <a:p>
            <a:r>
              <a:rPr lang="zh-CN" altLang="en-US" sz="4000" dirty="0" smtClean="0"/>
              <a:t>在确立</a:t>
            </a:r>
            <a:r>
              <a:rPr lang="zh-CN" altLang="en-US" sz="4000" dirty="0"/>
              <a:t>恋</a:t>
            </a:r>
            <a:r>
              <a:rPr lang="zh-CN" altLang="en-US" sz="4000" dirty="0" smtClean="0"/>
              <a:t>爱关系前必须两人都信主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61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5. </a:t>
            </a:r>
            <a:r>
              <a:rPr lang="zh-CN" altLang="en-US" dirty="0">
                <a:latin typeface="+mn-ea"/>
                <a:ea typeface="+mn-ea"/>
              </a:rPr>
              <a:t>基督徒择偶的原则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2"/>
            <a:ext cx="8519886" cy="5544457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这些建议出自神的旨意     和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                  	</a:t>
            </a:r>
            <a:r>
              <a:rPr lang="zh-CN" altLang="en-US" sz="4000" dirty="0" smtClean="0"/>
              <a:t>在主里的真诚爱心</a:t>
            </a:r>
            <a:endParaRPr lang="en-US" altLang="zh-CN" sz="4000" dirty="0" smtClean="0"/>
          </a:p>
          <a:p>
            <a:r>
              <a:rPr lang="zh-CN" altLang="en-US" sz="4000" dirty="0" smtClean="0"/>
              <a:t>我们会为你迫切代祷求神预备</a:t>
            </a:r>
            <a:endParaRPr lang="en-US" altLang="zh-CN" sz="4000" dirty="0" smtClean="0"/>
          </a:p>
          <a:p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 smtClean="0"/>
              <a:t>  </a:t>
            </a:r>
            <a:r>
              <a:rPr lang="zh-CN" altLang="en-US" sz="48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愿有情人在基督里终成眷属！</a:t>
            </a:r>
            <a:endParaRPr lang="en-US" altLang="zh-CN" sz="48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651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15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小结：婚前婚后都合神心意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2"/>
            <a:ext cx="8519886" cy="554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>
                <a:latin typeface="+mn-ea"/>
                <a:ea typeface="+mn-ea"/>
              </a:rPr>
              <a:t>4. </a:t>
            </a:r>
            <a:r>
              <a:rPr lang="zh-CN" altLang="en-US" sz="4000" dirty="0" smtClean="0">
                <a:latin typeface="+mn-ea"/>
                <a:ea typeface="+mn-ea"/>
              </a:rPr>
              <a:t>与非信徒配偶关系的原则</a:t>
            </a:r>
            <a:endParaRPr lang="en-US" altLang="zh-CN" sz="4000" dirty="0" smtClean="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4000" dirty="0">
                <a:sym typeface="Wingdings" panose="05000000000000000000" pitchFamily="2" charset="2"/>
              </a:rPr>
              <a:t> </a:t>
            </a:r>
            <a:r>
              <a:rPr lang="en-US" altLang="zh-CN" sz="4000" dirty="0" smtClean="0">
                <a:sym typeface="Wingdings" panose="05000000000000000000" pitchFamily="2" charset="2"/>
              </a:rPr>
              <a:t>  </a:t>
            </a:r>
            <a:r>
              <a:rPr lang="zh-CN" altLang="en-US" sz="4000" dirty="0" smtClean="0">
                <a:sym typeface="Wingdings" panose="05000000000000000000" pitchFamily="2" charset="2"/>
              </a:rPr>
              <a:t></a:t>
            </a:r>
            <a:r>
              <a:rPr lang="zh-CN" altLang="en-US" sz="4000" dirty="0" smtClean="0"/>
              <a:t>不轻言放弃 </a:t>
            </a:r>
            <a:r>
              <a:rPr lang="zh-CN" altLang="en-US" sz="4000" dirty="0" smtClean="0">
                <a:sym typeface="Wingdings" panose="05000000000000000000" pitchFamily="2" charset="2"/>
              </a:rPr>
              <a:t></a:t>
            </a:r>
            <a:r>
              <a:rPr lang="zh-CN" altLang="en-US" sz="4000" dirty="0" smtClean="0"/>
              <a:t>不失去信心 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sym typeface="Wingdings" panose="05000000000000000000" pitchFamily="2" charset="2"/>
              </a:rPr>
              <a:t>   </a:t>
            </a:r>
            <a:r>
              <a:rPr lang="zh-CN" altLang="en-US" sz="4000" dirty="0" smtClean="0"/>
              <a:t>要坚持祷告 </a:t>
            </a:r>
            <a:r>
              <a:rPr lang="zh-CN" altLang="en-US" sz="4000" dirty="0" smtClean="0">
                <a:sym typeface="Wingdings" panose="05000000000000000000" pitchFamily="2" charset="2"/>
              </a:rPr>
              <a:t></a:t>
            </a:r>
            <a:r>
              <a:rPr lang="zh-CN" altLang="en-US" sz="4000" dirty="0" smtClean="0"/>
              <a:t>作美好见证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>
                <a:latin typeface="+mn-ea"/>
                <a:ea typeface="+mn-ea"/>
              </a:rPr>
              <a:t>5. </a:t>
            </a:r>
            <a:r>
              <a:rPr lang="zh-CN" altLang="en-US" sz="4000" dirty="0" smtClean="0">
                <a:latin typeface="+mn-ea"/>
                <a:ea typeface="+mn-ea"/>
              </a:rPr>
              <a:t>基督徒择偶的原则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>
                <a:sym typeface="Wingdings" panose="05000000000000000000" pitchFamily="2" charset="2"/>
              </a:rPr>
              <a:t> </a:t>
            </a:r>
            <a:r>
              <a:rPr lang="en-US" altLang="zh-CN" sz="4000" dirty="0" smtClean="0">
                <a:sym typeface="Wingdings" panose="05000000000000000000" pitchFamily="2" charset="2"/>
              </a:rPr>
              <a:t>  </a:t>
            </a:r>
            <a:r>
              <a:rPr lang="zh-CN" altLang="en-US" sz="4000" dirty="0" smtClean="0">
                <a:sym typeface="Wingdings" panose="05000000000000000000" pitchFamily="2" charset="2"/>
              </a:rPr>
              <a:t>在主里同</a:t>
            </a:r>
            <a:r>
              <a:rPr lang="zh-CN" altLang="en-US" sz="4000" dirty="0">
                <a:sym typeface="Wingdings" panose="05000000000000000000" pitchFamily="2" charset="2"/>
              </a:rPr>
              <a:t>负一</a:t>
            </a:r>
            <a:r>
              <a:rPr lang="zh-CN" altLang="en-US" sz="4000" dirty="0" smtClean="0">
                <a:sym typeface="Wingdings" panose="05000000000000000000" pitchFamily="2" charset="2"/>
              </a:rPr>
              <a:t>轭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/>
          </a:p>
          <a:p>
            <a:endParaRPr lang="en-US" altLang="zh-CN" sz="4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18</a:t>
            </a:fld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000" t="7225" r="7820" b="16585"/>
          <a:stretch/>
        </p:blipFill>
        <p:spPr>
          <a:xfrm>
            <a:off x="5312228" y="3323771"/>
            <a:ext cx="3367315" cy="27927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406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771" y="261257"/>
            <a:ext cx="8577943" cy="6176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哥林多前书</a:t>
            </a:r>
            <a:r>
              <a:rPr 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7:12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-17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altLang="zh-CN" sz="40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12</a:t>
            </a:r>
            <a:r>
              <a:rPr lang="zh-CN" altLang="en-US" sz="40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我</a:t>
            </a:r>
            <a:r>
              <a:rPr lang="zh-CN" altLang="en-US" sz="40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对其余的人说（不是主说）：倘若某弟兄有不信的妻子，妻子也情愿和他同住，他就不要离弃妻子</a:t>
            </a:r>
            <a:r>
              <a:rPr lang="zh-CN" altLang="en-US" sz="40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r>
              <a:rPr lang="en-US" sz="40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13</a:t>
            </a:r>
            <a:r>
              <a:rPr lang="zh-CN" altLang="en-US" sz="40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妻</a:t>
            </a:r>
            <a:r>
              <a:rPr lang="zh-CN" altLang="en-US" sz="40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子有不信的丈夫，丈夫也情愿和他同住，他就不要离弃丈夫</a:t>
            </a:r>
            <a:r>
              <a:rPr lang="zh-CN" altLang="en-US" sz="40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r>
              <a:rPr lang="en-US" sz="40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14</a:t>
            </a:r>
            <a:r>
              <a:rPr lang="zh-CN" altLang="en-US" sz="40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因</a:t>
            </a:r>
            <a:r>
              <a:rPr lang="zh-CN" altLang="en-US" sz="40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为不信的丈夫就因著妻子成了圣洁，并且不信的妻子就因著丈夫（原文作弟兄）成了圣洁；不然，你们的儿女就不洁净，但如今他们是圣洁的了</a:t>
            </a:r>
            <a:r>
              <a:rPr lang="zh-CN" altLang="en-US" sz="40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endParaRPr lang="en-CA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74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75771" y="261257"/>
            <a:ext cx="8577943" cy="5560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哥林多前书</a:t>
            </a:r>
            <a:r>
              <a:rPr 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7:12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-17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40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15</a:t>
            </a:r>
            <a:r>
              <a:rPr lang="zh-CN" altLang="en-US" sz="40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倘</a:t>
            </a:r>
            <a:r>
              <a:rPr lang="zh-CN" altLang="en-US" sz="40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若那不信的人要离去，就由他离去吧！无论是弟兄，是姐妹，遇著这样的事都不必拘束。神召我们原是要我们和睦</a:t>
            </a:r>
            <a:r>
              <a:rPr lang="zh-CN" altLang="en-US" sz="40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r>
              <a:rPr lang="en-US" sz="40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16</a:t>
            </a:r>
            <a:r>
              <a:rPr lang="zh-CN" altLang="en-US" sz="40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你</a:t>
            </a:r>
            <a:r>
              <a:rPr lang="zh-CN" altLang="en-US" sz="40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这作妻子的，怎麽知道不能救你的丈夫呢？你这作丈夫的，怎麽知道不能救你的妻子呢</a:t>
            </a:r>
            <a:r>
              <a:rPr lang="zh-CN" altLang="en-US" sz="40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？</a:t>
            </a:r>
            <a:r>
              <a:rPr lang="en-US" sz="4000" dirty="0" smtClean="0">
                <a:latin typeface="KaiTi" panose="02010609060101010101" pitchFamily="49" charset="-122"/>
                <a:cs typeface="Times New Roman" panose="02020603050405020304" pitchFamily="18" charset="0"/>
              </a:rPr>
              <a:t>17</a:t>
            </a:r>
            <a:r>
              <a:rPr lang="zh-CN" altLang="en-US" sz="4000" dirty="0" smtClean="0">
                <a:ea typeface="KaiTi" panose="02010609060101010101" pitchFamily="49" charset="-122"/>
                <a:cs typeface="Microsoft YaHei" panose="020B0503020204020204" pitchFamily="34" charset="-122"/>
              </a:rPr>
              <a:t>只</a:t>
            </a:r>
            <a:r>
              <a:rPr lang="zh-CN" altLang="en-US" sz="4000" dirty="0">
                <a:ea typeface="KaiTi" panose="02010609060101010101" pitchFamily="49" charset="-122"/>
                <a:cs typeface="Microsoft YaHei" panose="020B0503020204020204" pitchFamily="34" charset="-122"/>
              </a:rPr>
              <a:t>要照主所分给各人的，和神所召各人的而行。我吩咐各教会都是这样。</a:t>
            </a:r>
            <a:endParaRPr lang="en-CA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19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引言：我们的婚姻需要神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3"/>
            <a:ext cx="8519886" cy="51174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婚姻中面临许多实际问题</a:t>
            </a:r>
            <a:endParaRPr lang="en-US" altLang="zh-CN" sz="4000" dirty="0" smtClean="0"/>
          </a:p>
          <a:p>
            <a:r>
              <a:rPr lang="zh-CN" altLang="en-US" sz="4000" dirty="0"/>
              <a:t>我</a:t>
            </a:r>
            <a:r>
              <a:rPr lang="zh-CN" altLang="en-US" sz="4000" dirty="0" smtClean="0"/>
              <a:t>们需要从神而来的原则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800" dirty="0" smtClean="0"/>
          </a:p>
          <a:p>
            <a:pPr marL="0" indent="0">
              <a:buNone/>
            </a:pPr>
            <a:r>
              <a:rPr lang="en-US" altLang="zh-CN" sz="3200" dirty="0" smtClean="0"/>
              <a:t>1 </a:t>
            </a:r>
            <a:r>
              <a:rPr lang="zh-CN" altLang="en-US" sz="3200" dirty="0" smtClean="0"/>
              <a:t>独身的原则  </a:t>
            </a:r>
            <a:r>
              <a:rPr lang="en-US" altLang="zh-CN" sz="3200" dirty="0" smtClean="0"/>
              <a:t>2 </a:t>
            </a:r>
            <a:r>
              <a:rPr lang="zh-CN" altLang="en-US" sz="3200" dirty="0" smtClean="0"/>
              <a:t>夫妻本分的原则  </a:t>
            </a:r>
            <a:r>
              <a:rPr lang="en-US" altLang="zh-CN" sz="3200" dirty="0" smtClean="0"/>
              <a:t>3 </a:t>
            </a:r>
            <a:r>
              <a:rPr lang="zh-CN" altLang="en-US" sz="3200" dirty="0" smtClean="0"/>
              <a:t>离婚的原则</a:t>
            </a:r>
            <a:endParaRPr lang="en-US" altLang="zh-CN" sz="3200" dirty="0" smtClean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altLang="zh-CN" sz="4000" dirty="0" smtClean="0"/>
              <a:t>4. </a:t>
            </a:r>
            <a:r>
              <a:rPr lang="zh-CN" altLang="en-US" sz="4000" dirty="0" smtClean="0"/>
              <a:t>与非信徒配偶关系的原则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5. </a:t>
            </a:r>
            <a:r>
              <a:rPr lang="zh-CN" altLang="en-US" sz="4000" dirty="0" smtClean="0"/>
              <a:t>基</a:t>
            </a:r>
            <a:r>
              <a:rPr lang="zh-CN" altLang="en-US" sz="4000" dirty="0"/>
              <a:t>督</a:t>
            </a:r>
            <a:r>
              <a:rPr lang="zh-CN" altLang="en-US" sz="4000" dirty="0" smtClean="0"/>
              <a:t>徒择偶的原则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458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4. </a:t>
            </a:r>
            <a:r>
              <a:rPr lang="zh-CN" altLang="en-US" dirty="0">
                <a:latin typeface="+mn-ea"/>
                <a:ea typeface="+mn-ea"/>
              </a:rPr>
              <a:t>与非信徒配偶关系的原则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3"/>
            <a:ext cx="8519886" cy="51174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发生在哥林多教会的一个现实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倘若某弟兄有不信的妻子；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妻子有不信的丈夫，</a:t>
            </a:r>
            <a:r>
              <a:rPr lang="zh-CN" altLang="en-US" sz="4000" dirty="0" smtClean="0"/>
              <a:t>              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12,13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夫妻一方信</a:t>
            </a:r>
            <a:r>
              <a:rPr lang="zh-CN" altLang="en-US" sz="4000" dirty="0" smtClean="0"/>
              <a:t>主一</a:t>
            </a:r>
            <a:r>
              <a:rPr lang="zh-CN" altLang="en-US" sz="4000" dirty="0" smtClean="0"/>
              <a:t>方不</a:t>
            </a:r>
            <a:r>
              <a:rPr lang="zh-CN" altLang="en-US" sz="4000" dirty="0" smtClean="0"/>
              <a:t>信的状</a:t>
            </a:r>
            <a:r>
              <a:rPr lang="zh-CN" altLang="en-US" sz="4000" dirty="0" smtClean="0"/>
              <a:t>况</a:t>
            </a:r>
            <a:endParaRPr lang="en-US" altLang="zh-CN" sz="4000" dirty="0" smtClean="0"/>
          </a:p>
          <a:p>
            <a:r>
              <a:rPr lang="zh-CN" altLang="en-US" sz="4000" dirty="0" smtClean="0"/>
              <a:t>常常给家庭生活带来很大挑战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76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4. </a:t>
            </a:r>
            <a:r>
              <a:rPr lang="zh-CN" altLang="en-US" dirty="0">
                <a:latin typeface="+mn-ea"/>
                <a:ea typeface="+mn-ea"/>
              </a:rPr>
              <a:t>与非信徒配偶关系的原则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3"/>
            <a:ext cx="8519886" cy="51174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保罗坦诚说明是自己的想法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我对其余的人说（不是主说）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直接启</a:t>
            </a:r>
            <a:r>
              <a:rPr lang="zh-CN" altLang="en-US" sz="4000" dirty="0" smtClean="0"/>
              <a:t>示和理</a:t>
            </a:r>
            <a:r>
              <a:rPr lang="zh-CN" altLang="en-US" sz="4000" dirty="0" smtClean="0"/>
              <a:t>解领会</a:t>
            </a:r>
            <a:endParaRPr lang="en-US" altLang="zh-CN" sz="4000" dirty="0" smtClean="0"/>
          </a:p>
          <a:p>
            <a:r>
              <a:rPr lang="zh-CN" altLang="en-US" sz="4000" dirty="0"/>
              <a:t>保</a:t>
            </a:r>
            <a:r>
              <a:rPr lang="zh-CN" altLang="en-US" sz="4000" dirty="0" smtClean="0"/>
              <a:t>罗不滥用基督名义</a:t>
            </a:r>
            <a:endParaRPr lang="en-US" altLang="zh-CN" sz="4000" dirty="0" smtClean="0"/>
          </a:p>
          <a:p>
            <a:r>
              <a:rPr lang="zh-CN" altLang="en-US" sz="4000" dirty="0"/>
              <a:t>写</a:t>
            </a:r>
            <a:r>
              <a:rPr lang="zh-CN" altLang="en-US" sz="4000" dirty="0" smtClean="0"/>
              <a:t>入圣经仍有属灵权柄</a:t>
            </a:r>
            <a:endParaRPr lang="en-US" altLang="zh-CN" sz="4000" dirty="0" smtClean="0"/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698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4. </a:t>
            </a:r>
            <a:r>
              <a:rPr lang="zh-CN" altLang="en-US" dirty="0">
                <a:latin typeface="+mn-ea"/>
                <a:ea typeface="+mn-ea"/>
              </a:rPr>
              <a:t>与非信徒配偶关系的原则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3"/>
            <a:ext cx="8519886" cy="5117420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如何与不信的配偶相处？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4.1 </a:t>
            </a:r>
            <a:r>
              <a:rPr lang="zh-CN" altLang="en-US" sz="4000" dirty="0" smtClean="0"/>
              <a:t>不轻言放弃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倘若某弟兄有不信的妻子，妻子也情愿和他同住，他就不要离弃妻子。妻子有不信的丈夫，丈夫也情愿和他同住，他就不要离弃丈夫。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12-13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45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4. </a:t>
            </a:r>
            <a:r>
              <a:rPr lang="zh-CN" altLang="en-US" dirty="0">
                <a:latin typeface="+mn-ea"/>
                <a:ea typeface="+mn-ea"/>
              </a:rPr>
              <a:t>与非信徒配偶关系的原则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3"/>
            <a:ext cx="8519886" cy="551542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如何与不信的配偶相处？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4.1 </a:t>
            </a:r>
            <a:r>
              <a:rPr lang="zh-CN" altLang="en-US" sz="4000" dirty="0" smtClean="0"/>
              <a:t>不轻言放弃</a:t>
            </a:r>
            <a:endParaRPr lang="en-US" altLang="zh-CN" sz="4000" dirty="0" smtClean="0"/>
          </a:p>
          <a:p>
            <a:r>
              <a:rPr lang="zh-CN" altLang="en-US" sz="4000" dirty="0" smtClean="0"/>
              <a:t>持守夫妻关系</a:t>
            </a:r>
            <a:endParaRPr lang="en-US" altLang="zh-CN" sz="4000" dirty="0" smtClean="0"/>
          </a:p>
          <a:p>
            <a:r>
              <a:rPr lang="zh-CN" altLang="en-US" sz="4000" dirty="0"/>
              <a:t>爱</a:t>
            </a:r>
            <a:r>
              <a:rPr lang="zh-CN" altLang="en-US" sz="4000" dirty="0" smtClean="0"/>
              <a:t>心温柔感化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神召我们原是要我们和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睦。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15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接受被动现实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倘若那不信的人要离去，就由他离去吧！     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15</a:t>
            </a:r>
            <a:endParaRPr 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113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14" y="365126"/>
            <a:ext cx="8519886" cy="59281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4. </a:t>
            </a:r>
            <a:r>
              <a:rPr lang="zh-CN" altLang="en-US" dirty="0">
                <a:latin typeface="+mn-ea"/>
                <a:ea typeface="+mn-ea"/>
              </a:rPr>
              <a:t>与非信徒配偶关系的原则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4" y="1059543"/>
            <a:ext cx="8519886" cy="551542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如何与不信的配偶相处？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4.2 </a:t>
            </a:r>
            <a:r>
              <a:rPr lang="zh-CN" altLang="en-US" sz="4000" dirty="0" smtClean="0"/>
              <a:t>不失去信心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你这作妻子的，怎麽知道不能救你的丈夫呢？你这作丈夫的，怎麽知道不能救你的妻子呢？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16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8AFF-2A3D-4D05-B5A9-4FFC9D88F11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84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1293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等线</vt:lpstr>
      <vt:lpstr>KaiTi</vt:lpstr>
      <vt:lpstr>Microsoft YaHei</vt:lpstr>
      <vt:lpstr>SimSun</vt:lpstr>
      <vt:lpstr>SimSun-ExtB</vt:lpstr>
      <vt:lpstr>Arial</vt:lpstr>
      <vt:lpstr>Calibri</vt:lpstr>
      <vt:lpstr>Calibri Light</vt:lpstr>
      <vt:lpstr>Times New Roman</vt:lpstr>
      <vt:lpstr>Wingdings</vt:lpstr>
      <vt:lpstr>Office Theme</vt:lpstr>
      <vt:lpstr>婚姻关系 的 原 则</vt:lpstr>
      <vt:lpstr>PowerPoint Presentation</vt:lpstr>
      <vt:lpstr>PowerPoint Presentation</vt:lpstr>
      <vt:lpstr>引言：我们的婚姻需要神</vt:lpstr>
      <vt:lpstr>4. 与非信徒配偶关系的原则</vt:lpstr>
      <vt:lpstr>4. 与非信徒配偶关系的原则</vt:lpstr>
      <vt:lpstr>4. 与非信徒配偶关系的原则</vt:lpstr>
      <vt:lpstr>4. 与非信徒配偶关系的原则</vt:lpstr>
      <vt:lpstr>4. 与非信徒配偶关系的原则</vt:lpstr>
      <vt:lpstr>4. 与非信徒配偶关系的原则</vt:lpstr>
      <vt:lpstr>4. 与非信徒配偶关系的原则</vt:lpstr>
      <vt:lpstr>5. 基督徒择偶的原则</vt:lpstr>
      <vt:lpstr>PowerPoint Presentation</vt:lpstr>
      <vt:lpstr>5. 基督徒择偶的原则</vt:lpstr>
      <vt:lpstr>5. 基督徒择偶的原则</vt:lpstr>
      <vt:lpstr>5. 基督徒择偶的原则</vt:lpstr>
      <vt:lpstr>5. 基督徒择偶的原则</vt:lpstr>
      <vt:lpstr>小结：婚前婚后都合神心意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婚姻关系的原则（2）</dc:title>
  <dc:creator>Don Li</dc:creator>
  <cp:lastModifiedBy>Don Li</cp:lastModifiedBy>
  <cp:revision>51</cp:revision>
  <dcterms:created xsi:type="dcterms:W3CDTF">2018-11-01T12:42:54Z</dcterms:created>
  <dcterms:modified xsi:type="dcterms:W3CDTF">2018-11-21T17:10:48Z</dcterms:modified>
</cp:coreProperties>
</file>