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700000"/>
    <a:srgbClr val="FFFF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349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2350B-0F7A-4235-9524-91A497B293E5}" type="datetimeFigureOut">
              <a:rPr lang="en-CA" smtClean="0"/>
              <a:t>30/12/2018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71C1-92B8-4A0C-9966-1B991C85195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80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BCE91-E9E9-4470-A13B-C18DEBC0DEC1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1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2679-33A8-4C98-BD49-9D38FEFF4A6C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47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4B9C-5BF3-4E70-9711-8366EB1DBEB3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16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FC15-68A0-42DC-8206-E5236ACCBA90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1A0F2-0224-454A-9104-55E9A451BED0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5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4DD5-D54F-4777-A726-877E20853229}" type="datetime1">
              <a:rPr lang="en-CA" smtClean="0"/>
              <a:t>30/12/2018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4F133-763D-4BE7-99EE-E68B828AB3D4}" type="datetime1">
              <a:rPr lang="en-CA" smtClean="0"/>
              <a:t>30/12/2018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81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05395-A94C-41A3-996F-AA910B3893F0}" type="datetime1">
              <a:rPr lang="en-CA" smtClean="0"/>
              <a:t>30/12/2018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8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8722-AD39-4282-AFAF-8F5888332F63}" type="datetime1">
              <a:rPr lang="en-CA" smtClean="0"/>
              <a:t>30/12/2018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0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5401-4EE8-4FDA-887D-242126ECB5F2}" type="datetime1">
              <a:rPr lang="en-CA" smtClean="0"/>
              <a:t>30/12/2018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9134-244F-4A34-B624-6672BB8F2E2E}" type="datetime1">
              <a:rPr lang="en-CA" smtClean="0"/>
              <a:t>30/12/2018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8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5924-4C73-4688-A95B-FAE80002E394}" type="datetime1">
              <a:rPr lang="en-CA" smtClean="0"/>
              <a:t>30/12/2018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71CF-AD22-464E-851D-260E45FAC8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4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0" y="116114"/>
            <a:ext cx="8901097" cy="661383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9" y="1122363"/>
            <a:ext cx="7237071" cy="238760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 smtClean="0">
                <a:effectLst>
                  <a:glow rad="152400">
                    <a:schemeClr val="bg1"/>
                  </a:glow>
                </a:effectLst>
              </a:rPr>
              <a:t>从  </a:t>
            </a:r>
            <a:r>
              <a:rPr lang="zh-CN" altLang="en-US" sz="8000" b="1" dirty="0" smtClean="0">
                <a:effectLst>
                  <a:glow rad="152400">
                    <a:schemeClr val="bg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岁  首</a:t>
            </a:r>
            <a:r>
              <a:rPr lang="en-US" altLang="zh-CN" b="1" dirty="0" smtClean="0">
                <a:effectLst>
                  <a:glow rad="152400">
                    <a:schemeClr val="bg1"/>
                  </a:glow>
                </a:effectLst>
              </a:rPr>
              <a:t/>
            </a:r>
            <a:br>
              <a:rPr lang="en-US" altLang="zh-CN" b="1" dirty="0" smtClean="0">
                <a:effectLst>
                  <a:glow rad="152400">
                    <a:schemeClr val="bg1"/>
                  </a:glow>
                </a:effectLst>
              </a:rPr>
            </a:br>
            <a:r>
              <a:rPr lang="en-US" altLang="zh-CN" b="1" dirty="0" smtClean="0">
                <a:effectLst>
                  <a:glow rad="152400">
                    <a:schemeClr val="bg1"/>
                  </a:glow>
                </a:effectLst>
              </a:rPr>
              <a:t>			</a:t>
            </a:r>
            <a:r>
              <a:rPr lang="zh-CN" altLang="en-US" b="1" dirty="0" smtClean="0">
                <a:effectLst>
                  <a:glow rad="152400">
                    <a:schemeClr val="bg1"/>
                  </a:glow>
                </a:effectLst>
              </a:rPr>
              <a:t>到   </a:t>
            </a:r>
            <a:r>
              <a:rPr lang="zh-CN" altLang="en-US" sz="8000" b="1" dirty="0" smtClean="0">
                <a:effectLst>
                  <a:glow rad="152400">
                    <a:schemeClr val="bg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年  终</a:t>
            </a:r>
            <a:endParaRPr lang="en-CA" b="1" dirty="0">
              <a:effectLst>
                <a:glow rad="152400">
                  <a:schemeClr val="bg1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08" y="4107542"/>
            <a:ext cx="7153153" cy="242347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algn="l"/>
            <a:r>
              <a:rPr lang="en-US" dirty="0" smtClean="0"/>
              <a:t>				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申命记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11:11-15</a:t>
            </a:r>
          </a:p>
          <a:p>
            <a:pPr algn="l"/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3600" dirty="0" smtClean="0"/>
              <a:t>主后 </a:t>
            </a:r>
            <a:r>
              <a:rPr lang="en-US" altLang="zh-CN" sz="3600" dirty="0" smtClean="0"/>
              <a:t>2018</a:t>
            </a:r>
            <a:r>
              <a:rPr lang="zh-CN" altLang="en-US" sz="3600" dirty="0" smtClean="0"/>
              <a:t>年</a:t>
            </a:r>
            <a:r>
              <a:rPr lang="en-US" altLang="zh-CN" sz="3600" dirty="0" smtClean="0"/>
              <a:t>12</a:t>
            </a:r>
            <a:r>
              <a:rPr lang="zh-CN" altLang="en-US" sz="3600" dirty="0" smtClean="0"/>
              <a:t>月</a:t>
            </a:r>
            <a:r>
              <a:rPr lang="en-US" altLang="zh-CN" sz="3600" dirty="0" smtClean="0"/>
              <a:t>30</a:t>
            </a:r>
            <a:r>
              <a:rPr lang="zh-CN" altLang="en-US" sz="3600" dirty="0" smtClean="0"/>
              <a:t>日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5776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结</a:t>
            </a:r>
            <a:r>
              <a:rPr lang="zh-CN" altLang="en-US" sz="4000" dirty="0" smtClean="0">
                <a:latin typeface="+mn-ea"/>
                <a:ea typeface="+mn-ea"/>
              </a:rPr>
              <a:t>语：从岁首到年终，感恩</a:t>
            </a:r>
            <a:r>
              <a:rPr lang="en-US" altLang="zh-CN" sz="4000" dirty="0" smtClean="0">
                <a:latin typeface="+mn-ea"/>
                <a:ea typeface="+mn-ea"/>
              </a:rPr>
              <a:t>365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我必按时降秋雨春雨在你们的地上，使你们可以收藏五谷、新酒，和油，也必使你吃得饱足，并使田野为你的牲畜长草。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14-15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神的恩典在我们每日生活中</a:t>
            </a:r>
            <a:endParaRPr lang="en-CA" altLang="zh-CN" sz="4000" dirty="0" smtClean="0"/>
          </a:p>
          <a:p>
            <a:r>
              <a:rPr lang="zh-CN" altLang="en-US" sz="4000" dirty="0"/>
              <a:t>感谢</a:t>
            </a:r>
            <a:r>
              <a:rPr lang="zh-CN" altLang="en-US" sz="4000" dirty="0" smtClean="0"/>
              <a:t>神保守我们度过丰富的一年！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sym typeface="Wingdings" panose="05000000000000000000" pitchFamily="2" charset="2"/>
              </a:rPr>
              <a:t>你以恩典为年岁的冠冕；你的路径都滴下脂油。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sym typeface="Wingdings" panose="05000000000000000000" pitchFamily="2" charset="2"/>
              </a:rPr>
              <a:t>（诗篇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sym typeface="Wingdings" panose="05000000000000000000" pitchFamily="2" charset="2"/>
              </a:rPr>
              <a:t>65:11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sym typeface="Wingdings" panose="05000000000000000000" pitchFamily="2" charset="2"/>
              </a:rPr>
              <a:t>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9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9184" cy="68580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20686" y="3875314"/>
            <a:ext cx="629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solidFill>
                  <a:srgbClr val="FFFFFF"/>
                </a:solidFill>
                <a:effectLst>
                  <a:glow rad="101600">
                    <a:srgbClr val="700000"/>
                  </a:glow>
                </a:effectLst>
              </a:rPr>
              <a:t>主啊  我感谢你</a:t>
            </a:r>
            <a:endParaRPr lang="en-CA" sz="7200" dirty="0">
              <a:solidFill>
                <a:srgbClr val="FFFFFF"/>
              </a:solidFill>
              <a:effectLst>
                <a:glow rad="101600">
                  <a:srgbClr val="700000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22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52" r="3708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795236" y="5710020"/>
            <a:ext cx="672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主啊  我感谢你  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1/4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8" y="304800"/>
            <a:ext cx="895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主啊  我感谢你，你赐下生命气息</a:t>
            </a:r>
            <a:endParaRPr lang="en-US" altLang="zh-CN" sz="4000" dirty="0" smtClean="0"/>
          </a:p>
          <a:p>
            <a:r>
              <a:rPr lang="zh-CN" altLang="en-US" sz="4000" dirty="0" smtClean="0"/>
              <a:t>你降下春雨秋雨，滋润着山川大地</a:t>
            </a:r>
            <a:endParaRPr lang="en-US" altLang="zh-CN" sz="4000" dirty="0" smtClean="0"/>
          </a:p>
          <a:p>
            <a:r>
              <a:rPr lang="zh-CN" altLang="en-US" sz="4000" dirty="0" smtClean="0"/>
              <a:t>你使四季变换更替，你使太阳忠实升起</a:t>
            </a:r>
            <a:endParaRPr lang="en-US" altLang="zh-CN" sz="4000" dirty="0" smtClean="0"/>
          </a:p>
          <a:p>
            <a:r>
              <a:rPr lang="zh-CN" altLang="en-US" sz="4000" dirty="0"/>
              <a:t>诸</a:t>
            </a:r>
            <a:r>
              <a:rPr lang="zh-CN" altLang="en-US" sz="4000" dirty="0" smtClean="0"/>
              <a:t>天述说你的荣耀，万民传扬你的公义</a:t>
            </a:r>
            <a:endParaRPr lang="en-US" altLang="zh-CN" sz="4000" dirty="0" smtClean="0"/>
          </a:p>
          <a:p>
            <a:endParaRPr lang="en-US" sz="4000" dirty="0"/>
          </a:p>
          <a:p>
            <a:r>
              <a:rPr lang="zh-CN" altLang="en-US" sz="4000" dirty="0" smtClean="0"/>
              <a:t>主啊，我的恩主，有谁能和你相比</a:t>
            </a:r>
            <a:endParaRPr lang="en-US" altLang="zh-CN" sz="4000" dirty="0" smtClean="0"/>
          </a:p>
          <a:p>
            <a:r>
              <a:rPr lang="zh-CN" altLang="en-US" sz="4000" dirty="0" smtClean="0"/>
              <a:t>我的心，我的口，永远赞美感谢你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0055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8422" b="236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795236" y="5710020"/>
            <a:ext cx="672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主啊  我感谢你 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/4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8" y="304800"/>
            <a:ext cx="895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主啊  我感谢你，你赐下丰盛恩典</a:t>
            </a:r>
            <a:endParaRPr lang="en-US" altLang="zh-CN" sz="4000" dirty="0" smtClean="0">
              <a:effectLst>
                <a:glow rad="1016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你甘愿降世为人，十架上生命尽献</a:t>
            </a:r>
            <a:endParaRPr lang="en-US" altLang="zh-CN" sz="4000" dirty="0" smtClean="0">
              <a:effectLst>
                <a:glow rad="1016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你的宝血遮盖洁净，除去我的一切罪愆</a:t>
            </a:r>
            <a:endParaRPr lang="en-US" altLang="zh-CN" sz="4000" dirty="0" smtClean="0">
              <a:effectLst>
                <a:glow rad="1016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你  复活大能彰显，  解开我的一切锁链</a:t>
            </a:r>
            <a:endParaRPr lang="en-US" altLang="zh-CN" sz="4000" dirty="0" smtClean="0">
              <a:effectLst>
                <a:glow rad="101600">
                  <a:schemeClr val="bg1"/>
                </a:glow>
              </a:effectLst>
            </a:endParaRPr>
          </a:p>
          <a:p>
            <a:endParaRPr lang="en-US" sz="4000" dirty="0">
              <a:effectLst>
                <a:glow rad="1016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主啊，我的恩主，有谁能和你相比</a:t>
            </a:r>
            <a:endParaRPr lang="en-US" altLang="zh-CN" sz="4000" dirty="0" smtClean="0">
              <a:effectLst>
                <a:glow rad="1016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我的心，我的口，永远赞美感谢你</a:t>
            </a:r>
            <a:endParaRPr lang="en-US" sz="4000" dirty="0"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7609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1" y="3831771"/>
            <a:ext cx="5403980" cy="3026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795236" y="5710020"/>
            <a:ext cx="672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主啊  我感谢你  </a:t>
            </a:r>
            <a:r>
              <a:rPr lang="en-US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CA" altLang="zh-CN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/4</a:t>
            </a:r>
            <a:endParaRPr lang="en-CA" sz="36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8" y="304800"/>
            <a:ext cx="895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主啊  我感谢你，你赐下宝贵话语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>
                <a:solidFill>
                  <a:schemeClr val="bg1"/>
                </a:solidFill>
              </a:rPr>
              <a:t>脚</a:t>
            </a:r>
            <a:r>
              <a:rPr lang="zh-CN" altLang="en-US" sz="4000" dirty="0" smtClean="0">
                <a:solidFill>
                  <a:schemeClr val="bg1"/>
                </a:solidFill>
              </a:rPr>
              <a:t>前的灯路上的光，照亮我每个足迹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困难中作随时帮助，扶持我 重新得力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忧伤中是我的安慰，擦去我脸上的泪滴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主啊，我的恩主，有谁能和你相比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我的心，我的口，永远赞美感谢你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69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795236" y="5710020"/>
            <a:ext cx="672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主啊  我感谢你  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/4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598" y="304800"/>
            <a:ext cx="8955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主啊  我感谢你，你赐下永恒应许</a:t>
            </a:r>
            <a:endParaRPr lang="en-US" altLang="zh-CN" sz="4000" dirty="0" smtClean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喜乐平安充满心里，向往天家光明美丽</a:t>
            </a:r>
            <a:endParaRPr lang="en-US" altLang="zh-CN" sz="4000" dirty="0" smtClean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你的慈爱使我感激，愿做你的忠实儿女</a:t>
            </a:r>
            <a:endParaRPr lang="en-US" altLang="zh-CN" sz="4000" dirty="0" smtClean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你的信实把我鼓励，一生追求你的心意</a:t>
            </a:r>
            <a:endParaRPr lang="en-US" altLang="zh-CN" sz="4000" dirty="0" smtClean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endParaRPr lang="en-US" sz="4000" dirty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主啊，我的恩主，有谁能和你相比</a:t>
            </a:r>
            <a:endParaRPr lang="en-US" altLang="zh-CN" sz="4000" dirty="0" smtClean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01600">
                    <a:schemeClr val="bg1">
                      <a:alpha val="88000"/>
                    </a:schemeClr>
                  </a:glow>
                </a:effectLst>
              </a:rPr>
              <a:t>我的心，我的口，永远赞美感谢你</a:t>
            </a:r>
            <a:endParaRPr lang="en-US" sz="4000" dirty="0">
              <a:effectLst>
                <a:glow rad="101600">
                  <a:schemeClr val="bg1">
                    <a:alpha val="88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7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0753" b="24609"/>
          <a:stretch/>
        </p:blipFill>
        <p:spPr>
          <a:xfrm>
            <a:off x="0" y="0"/>
            <a:ext cx="9149012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2663" y="276726"/>
            <a:ext cx="879508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11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你们要过去得为业的那地乃是有山有谷、雨水滋润之地，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12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是耶和华你神所眷顾的；从岁首到年终，耶和华你神的眼目时常看顾那地。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13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「你们若留意听从我今日所吩咐的诫命，爱耶和华你们的神，尽心尽性事奉他，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14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他必按时降秋雨春雨在你们的地上，使你们可以收藏五谷、新酒，和油，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15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也必使你吃得饱足，并使田野为你的牲畜长草。」 </a:t>
            </a:r>
            <a:endParaRPr lang="zh-CN" altLang="en-US" sz="3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47794" y="5632038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申命记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11-15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32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引言：都是恩典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4"/>
            <a:ext cx="8399604" cy="512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你们要过去得为业的那地乃是有山有谷、雨水滋润之地，是耶和华你神所眷顾的；从岁首到年终，耶和华你神的眼目时常看顾那地</a:t>
            </a:r>
            <a:r>
              <a:rPr lang="zh-CN" altLang="en-US" sz="4000" dirty="0" smtClean="0"/>
              <a:t>。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11-12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教会是神命定的基业</a:t>
            </a:r>
            <a:endParaRPr lang="en-US" altLang="zh-CN" sz="4000" dirty="0" smtClean="0"/>
          </a:p>
          <a:p>
            <a:r>
              <a:rPr lang="zh-CN" altLang="en-US" sz="4000" dirty="0" smtClean="0"/>
              <a:t>神</a:t>
            </a:r>
            <a:r>
              <a:rPr lang="zh-CN" altLang="en-US" sz="4000" dirty="0"/>
              <a:t>一直</a:t>
            </a:r>
            <a:r>
              <a:rPr lang="zh-CN" altLang="en-US" sz="4000" dirty="0" smtClean="0"/>
              <a:t>在看顾着我们</a:t>
            </a:r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7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赐下追求真理的心志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留意听从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我今日所吩咐的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诫命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，爱耶和华你们的神，尽心尽性事奉他，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在学习和遵守神的话语上下功夫</a:t>
            </a:r>
            <a:endParaRPr lang="en-US" altLang="zh-CN" sz="4000" dirty="0" smtClean="0"/>
          </a:p>
          <a:p>
            <a:r>
              <a:rPr lang="zh-CN" altLang="en-US" sz="4000" dirty="0"/>
              <a:t>主日崇</a:t>
            </a:r>
            <a:r>
              <a:rPr lang="zh-CN" altLang="en-US" sz="4000" dirty="0" smtClean="0"/>
              <a:t>拜</a:t>
            </a:r>
            <a:endParaRPr lang="en-US" altLang="zh-CN" sz="4000" dirty="0" smtClean="0"/>
          </a:p>
          <a:p>
            <a:r>
              <a:rPr lang="zh-CN" altLang="en-US" sz="4000" dirty="0"/>
              <a:t>小</a:t>
            </a:r>
            <a:r>
              <a:rPr lang="zh-CN" altLang="en-US" sz="4000" dirty="0" smtClean="0"/>
              <a:t>组查经</a:t>
            </a:r>
            <a:endParaRPr lang="en-US" altLang="zh-CN" sz="4000" dirty="0" smtClean="0"/>
          </a:p>
          <a:p>
            <a:r>
              <a:rPr lang="zh-CN" altLang="en-US" sz="4000" dirty="0"/>
              <a:t>成人主日</a:t>
            </a:r>
            <a:r>
              <a:rPr lang="zh-CN" altLang="en-US" sz="4000" dirty="0" smtClean="0"/>
              <a:t>学</a:t>
            </a:r>
            <a:endParaRPr lang="en-US" altLang="zh-CN" sz="4000" dirty="0" smtClean="0"/>
          </a:p>
          <a:p>
            <a:r>
              <a:rPr lang="zh-CN" altLang="en-US" sz="4000" dirty="0"/>
              <a:t>媒</a:t>
            </a:r>
            <a:r>
              <a:rPr lang="zh-CN" altLang="en-US" sz="4000" dirty="0" smtClean="0"/>
              <a:t>体传扬圣经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8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促进灵命的长进和成熟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留意听从我今日所吩咐的诫命，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爱耶和华你们的神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，尽心尽性事奉他，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在灵命成长和作主门徒上下功夫</a:t>
            </a:r>
            <a:endParaRPr lang="en-US" altLang="zh-CN" sz="4000" dirty="0" smtClean="0"/>
          </a:p>
          <a:p>
            <a:r>
              <a:rPr lang="zh-CN" altLang="en-US" sz="4000" dirty="0"/>
              <a:t>全教</a:t>
            </a:r>
            <a:r>
              <a:rPr lang="zh-CN" altLang="en-US" sz="4000" dirty="0" smtClean="0"/>
              <a:t>会退修会</a:t>
            </a:r>
            <a:endParaRPr lang="en-US" altLang="zh-CN" sz="4000" dirty="0" smtClean="0"/>
          </a:p>
          <a:p>
            <a:r>
              <a:rPr lang="zh-CN" altLang="en-US" sz="4000" dirty="0" smtClean="0"/>
              <a:t>属灵生命成长的记号：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</a:t>
            </a:r>
            <a:r>
              <a:rPr lang="zh-CN" altLang="en-US" sz="4000" dirty="0" smtClean="0"/>
              <a:t>彼此相爱的关系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奉献儿童的心志 </a:t>
            </a:r>
            <a:endParaRPr lang="en-CA" altLang="zh-CN" sz="4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altLang="zh-CN" sz="4000" dirty="0">
                <a:sym typeface="Wingdings" panose="05000000000000000000" pitchFamily="2" charset="2"/>
              </a:rPr>
              <a:t> </a:t>
            </a:r>
            <a:r>
              <a:rPr lang="en-CA" altLang="zh-CN" sz="4000" dirty="0" smtClean="0">
                <a:sym typeface="Wingdings" panose="05000000000000000000" pitchFamily="2" charset="2"/>
              </a:rPr>
              <a:t> </a:t>
            </a:r>
            <a:r>
              <a:rPr lang="zh-CN" altLang="en-US" sz="4000" dirty="0" smtClean="0">
                <a:sym typeface="Wingdings" panose="05000000000000000000" pitchFamily="2" charset="2"/>
              </a:rPr>
              <a:t> 坚持恒切的祷告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5</a:t>
            </a:fld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4733282" y="4163628"/>
            <a:ext cx="42402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prstClr val="black"/>
                </a:solidFill>
                <a:sym typeface="Wingdings" panose="05000000000000000000" pitchFamily="2" charset="2"/>
              </a:rPr>
              <a:t> 甘心乐意的奉献</a:t>
            </a:r>
            <a:r>
              <a:rPr lang="en-US" altLang="zh-CN" sz="4000" dirty="0">
                <a:solidFill>
                  <a:prstClr val="black"/>
                </a:solidFill>
              </a:rPr>
              <a:t> 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4611451" y="4871514"/>
            <a:ext cx="42402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prstClr val="black"/>
                </a:solidFill>
                <a:sym typeface="Wingdings" panose="05000000000000000000" pitchFamily="2" charset="2"/>
              </a:rPr>
              <a:t>  门徒意识的增强</a:t>
            </a:r>
            <a:endParaRPr lang="en-US" altLang="zh-CN" sz="40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134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激发传福音的热情和行动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留意听从我今日所吩咐的诫命，爱耶和华你们的神，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尽心尽性事奉他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在传扬福音和服事教会上下功夫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同心合意，兴旺福音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/>
              <a:t>多</a:t>
            </a:r>
            <a:r>
              <a:rPr lang="zh-CN" altLang="en-US" sz="4000" dirty="0" smtClean="0"/>
              <a:t>恩团契的持守和意义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宣教的初试</a:t>
            </a:r>
            <a:r>
              <a:rPr lang="zh-CN" altLang="en-US" sz="4000" dirty="0" smtClean="0"/>
              <a:t> </a:t>
            </a:r>
            <a:r>
              <a:rPr lang="zh-CN" altLang="en-US" sz="4000" dirty="0" smtClean="0">
                <a:sym typeface="Wingdings" panose="05000000000000000000" pitchFamily="2" charset="2"/>
              </a:rPr>
              <a:t>  生命的改变</a:t>
            </a:r>
            <a:r>
              <a:rPr lang="en-US" altLang="zh-CN" sz="4000" dirty="0" smtClean="0"/>
              <a:t> </a:t>
            </a:r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同工的锻炼   信心的操练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2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激发传福音的热情和行动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留意听从我今日所吩咐的诫命，爱耶和华你们的神，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尽心尽性事奉他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在传扬福音和服事教会上下功夫</a:t>
            </a:r>
            <a:endParaRPr lang="en-US" altLang="zh-CN" sz="4000" dirty="0" smtClean="0"/>
          </a:p>
          <a:p>
            <a:r>
              <a:rPr lang="zh-CN" altLang="en-US" sz="4000" dirty="0"/>
              <a:t>大学</a:t>
            </a:r>
            <a:r>
              <a:rPr lang="zh-CN" altLang="en-US" sz="4000" dirty="0" smtClean="0"/>
              <a:t>生传福音的努力与果效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现今的机会</a:t>
            </a:r>
            <a:r>
              <a:rPr lang="zh-CN" altLang="en-US" sz="4000" dirty="0" smtClean="0"/>
              <a:t> </a:t>
            </a:r>
            <a:r>
              <a:rPr lang="zh-CN" altLang="en-US" sz="4000" dirty="0" smtClean="0">
                <a:sym typeface="Wingdings" panose="05000000000000000000" pitchFamily="2" charset="2"/>
              </a:rPr>
              <a:t>  中秋迎新会</a:t>
            </a:r>
            <a:endParaRPr lang="en-US" altLang="zh-CN" sz="4000" dirty="0" smtClean="0">
              <a:sym typeface="Wingdings" panose="05000000000000000000" pitchFamily="2" charset="2"/>
            </a:endParaRPr>
          </a:p>
          <a:p>
            <a:r>
              <a:rPr lang="zh-CN" altLang="en-US" sz="4000" dirty="0">
                <a:sym typeface="Wingdings" panose="05000000000000000000" pitchFamily="2" charset="2"/>
              </a:rPr>
              <a:t>滑铁</a:t>
            </a:r>
            <a:r>
              <a:rPr lang="zh-CN" altLang="en-US" sz="4000" dirty="0" smtClean="0">
                <a:sym typeface="Wingdings" panose="05000000000000000000" pitchFamily="2" charset="2"/>
              </a:rPr>
              <a:t>卢巨大禾场的呼唤</a:t>
            </a:r>
            <a:r>
              <a:rPr lang="en-US" altLang="zh-CN" sz="4000" dirty="0" smtClean="0"/>
              <a:t> </a:t>
            </a:r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多伦多短宣队   圣诞节晚会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80" y="284104"/>
            <a:ext cx="7886700" cy="68817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激发传福音的热情和行动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80" y="972273"/>
            <a:ext cx="8399604" cy="554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留意听从我今日所吩咐的诫命，爱耶和华你们的神，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尽心尽性事奉他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在传扬福音和服事教会上下功夫</a:t>
            </a:r>
            <a:endParaRPr lang="en-US" altLang="zh-CN" sz="4000" dirty="0" smtClean="0"/>
          </a:p>
          <a:p>
            <a:r>
              <a:rPr lang="zh-CN" altLang="en-US" sz="4000" dirty="0" smtClean="0"/>
              <a:t>加添得救的灵魂</a:t>
            </a:r>
            <a:endParaRPr lang="en-US" altLang="zh-CN" sz="4000" dirty="0" smtClean="0"/>
          </a:p>
          <a:p>
            <a:r>
              <a:rPr lang="zh-CN" altLang="en-US" sz="4000" dirty="0" smtClean="0">
                <a:sym typeface="Wingdings" panose="05000000000000000000" pitchFamily="2" charset="2"/>
              </a:rPr>
              <a:t>增加服事的热情</a:t>
            </a:r>
            <a:r>
              <a:rPr lang="en-US" altLang="zh-CN" sz="4000" dirty="0" smtClean="0"/>
              <a:t> </a:t>
            </a:r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 弟兄姊妹的忠心劳苦 </a:t>
            </a:r>
            <a:endParaRPr lang="en-US" altLang="zh-CN" sz="4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4000" dirty="0">
                <a:sym typeface="Wingdings" panose="05000000000000000000" pitchFamily="2" charset="2"/>
              </a:rPr>
              <a:t> </a:t>
            </a:r>
            <a:r>
              <a:rPr lang="en-US" altLang="zh-CN" sz="4000" dirty="0" smtClean="0">
                <a:sym typeface="Wingdings" panose="05000000000000000000" pitchFamily="2" charset="2"/>
              </a:rPr>
              <a:t> </a:t>
            </a:r>
            <a:r>
              <a:rPr lang="zh-CN" altLang="en-US" sz="4000" dirty="0" smtClean="0">
                <a:sym typeface="Wingdings" panose="05000000000000000000" pitchFamily="2" charset="2"/>
              </a:rPr>
              <a:t> 年轻一代正承担大任</a:t>
            </a:r>
            <a:endParaRPr lang="en-US" altLang="zh-CN" sz="4000" dirty="0" smtClean="0"/>
          </a:p>
          <a:p>
            <a:pPr marL="0" indent="0">
              <a:buNone/>
            </a:pPr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71CF-AD22-464E-851D-260E45FAC8F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7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3" y="728283"/>
            <a:ext cx="8727311" cy="868102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7030A0"/>
                </a:solidFill>
                <a:latin typeface="+mn-ea"/>
                <a:ea typeface="+mn-ea"/>
              </a:rPr>
              <a:t>因圣经真理</a:t>
            </a:r>
            <a:r>
              <a:rPr lang="zh-CN" altLang="en-US" sz="4000" b="1" dirty="0" smtClean="0">
                <a:latin typeface="+mn-ea"/>
                <a:ea typeface="+mn-ea"/>
              </a:rPr>
              <a:t>   </a:t>
            </a:r>
            <a:r>
              <a:rPr lang="zh-CN" altLang="en-US" sz="4000" b="1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rPr>
              <a:t>得丰盛生命</a:t>
            </a:r>
            <a:r>
              <a:rPr lang="zh-CN" altLang="en-US" sz="4000" b="1" dirty="0" smtClean="0">
                <a:latin typeface="+mn-ea"/>
                <a:ea typeface="+mn-ea"/>
              </a:rPr>
              <a:t>   </a:t>
            </a:r>
            <a:r>
              <a:rPr lang="zh-CN" altLang="en-US" sz="4000" b="1" dirty="0" smtClean="0">
                <a:solidFill>
                  <a:srgbClr val="CC3300"/>
                </a:solidFill>
                <a:latin typeface="+mn-ea"/>
                <a:ea typeface="+mn-ea"/>
              </a:rPr>
              <a:t>以广传福音</a:t>
            </a:r>
            <a:endParaRPr lang="en-CA" sz="4000" b="1" dirty="0">
              <a:solidFill>
                <a:srgbClr val="CC3300"/>
              </a:solidFill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005" y="1596386"/>
            <a:ext cx="2870522" cy="3865944"/>
          </a:xfrm>
          <a:ln>
            <a:solidFill>
              <a:srgbClr val="CC33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solidFill>
                  <a:srgbClr val="CC3300"/>
                </a:solidFill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solidFill>
                  <a:srgbClr val="CC3300"/>
                </a:solidFill>
                <a:latin typeface="+mn-ea"/>
                <a:ea typeface="+mn-ea"/>
              </a:rPr>
              <a:t>激发传福音的热情和行动（</a:t>
            </a:r>
            <a:r>
              <a:rPr lang="zh-CN" altLang="en-US" sz="4000" dirty="0" smtClean="0">
                <a:solidFill>
                  <a:srgbClr val="CC3300"/>
                </a:solidFill>
              </a:rPr>
              <a:t>在传扬福音和服事教会上下功夫）</a:t>
            </a:r>
            <a:endParaRPr lang="en-US" altLang="zh-CN" sz="4000" dirty="0" smtClean="0">
              <a:solidFill>
                <a:srgbClr val="CC3300"/>
              </a:solidFill>
            </a:endParaRPr>
          </a:p>
          <a:p>
            <a:pPr marL="0" indent="0">
              <a:buNone/>
            </a:pPr>
            <a:endParaRPr lang="en-US" sz="4000" dirty="0"/>
          </a:p>
          <a:p>
            <a:endParaRPr lang="en-CA" sz="4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3408" y="1598310"/>
            <a:ext cx="2870522" cy="386401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rgbClr val="7030A0"/>
                </a:solidFill>
                <a:latin typeface="+mn-ea"/>
              </a:rPr>
              <a:t>1. </a:t>
            </a:r>
            <a:r>
              <a:rPr lang="zh-CN" altLang="en-US" sz="4000" dirty="0" smtClean="0">
                <a:solidFill>
                  <a:srgbClr val="7030A0"/>
                </a:solidFill>
                <a:latin typeface="+mn-ea"/>
              </a:rPr>
              <a:t>赐下追求真理的心志（</a:t>
            </a:r>
            <a:r>
              <a:rPr lang="zh-CN" altLang="en-US" sz="4000" dirty="0" smtClean="0">
                <a:solidFill>
                  <a:srgbClr val="7030A0"/>
                </a:solidFill>
              </a:rPr>
              <a:t>在学习和遵守神的话语上下功夫）</a:t>
            </a:r>
            <a:endParaRPr lang="en-US" altLang="zh-CN" sz="4000" dirty="0" smtClean="0">
              <a:solidFill>
                <a:srgbClr val="7030A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>
              <a:solidFill>
                <a:srgbClr val="7030A0"/>
              </a:solidFill>
            </a:endParaRPr>
          </a:p>
          <a:p>
            <a:endParaRPr lang="en-CA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86888" y="1600236"/>
            <a:ext cx="2870522" cy="386209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4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2. 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促进灵命的长进和成熟（</a:t>
            </a:r>
            <a:r>
              <a:rPr lang="zh-CN" altLang="en-US" sz="4000" dirty="0" smtClean="0">
                <a:solidFill>
                  <a:schemeClr val="accent6">
                    <a:lumMod val="50000"/>
                  </a:schemeClr>
                </a:solidFill>
              </a:rPr>
              <a:t>在灵命成长和作主门徒上下功夫）</a:t>
            </a:r>
            <a:endParaRPr lang="en-US" altLang="zh-CN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 smtClean="0"/>
          </a:p>
          <a:p>
            <a:endParaRPr lang="en-CA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85379"/>
            <a:ext cx="2057400" cy="365125"/>
          </a:xfrm>
        </p:spPr>
        <p:txBody>
          <a:bodyPr/>
          <a:lstStyle/>
          <a:p>
            <a:fld id="{76BC71CF-AD22-464E-851D-260E45FAC8F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35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1389</Words>
  <Application>Microsoft Office PowerPoint</Application>
  <PresentationFormat>On-screen Show (4:3)</PresentationFormat>
  <Paragraphs>105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从  岁  首    到   年  终</vt:lpstr>
      <vt:lpstr>PowerPoint Presentation</vt:lpstr>
      <vt:lpstr>引言：都是恩典</vt:lpstr>
      <vt:lpstr>1. 赐下追求真理的心志</vt:lpstr>
      <vt:lpstr>2. 促进灵命的长进和成熟</vt:lpstr>
      <vt:lpstr>3. 激发传福音的热情和行动</vt:lpstr>
      <vt:lpstr>3. 激发传福音的热情和行动</vt:lpstr>
      <vt:lpstr>3. 激发传福音的热情和行动</vt:lpstr>
      <vt:lpstr>因圣经真理   得丰盛生命   以广传福音</vt:lpstr>
      <vt:lpstr>结语：从岁首到年终，感恩365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cong'sui'shou'dao</dc:title>
  <dc:creator>Don Li</dc:creator>
  <cp:lastModifiedBy>LRC Sound Booth</cp:lastModifiedBy>
  <cp:revision>36</cp:revision>
  <dcterms:created xsi:type="dcterms:W3CDTF">2018-12-18T15:00:54Z</dcterms:created>
  <dcterms:modified xsi:type="dcterms:W3CDTF">2018-12-30T14:40:58Z</dcterms:modified>
</cp:coreProperties>
</file>