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5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7C0"/>
    <a:srgbClr val="FDDC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85502-7059-48F0-BFEA-E6DFE89BEEC7}" type="datetimeFigureOut">
              <a:rPr lang="en-CA" smtClean="0"/>
              <a:t>05/01/2020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4855-DBC1-4527-8080-F13561B1F0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77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8BEF-4731-4A14-9DEC-8F43388E026F}" type="datetime1">
              <a:rPr lang="en-CA" smtClean="0"/>
              <a:t>05/01/2020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33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A305-09A6-48A9-8B7D-1A6325F5E2B8}" type="datetime1">
              <a:rPr lang="en-CA" smtClean="0"/>
              <a:t>05/01/2020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4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7734-EDFF-4BEA-A348-BA46C7512B15}" type="datetime1">
              <a:rPr lang="en-CA" smtClean="0"/>
              <a:t>05/01/2020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B3F-FD35-46B4-BF44-92D11917DE22}" type="datetime1">
              <a:rPr lang="en-CA" smtClean="0"/>
              <a:t>05/01/2020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8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E1F8-0FDF-4644-8ED5-D5293EFF66A5}" type="datetime1">
              <a:rPr lang="en-CA" smtClean="0"/>
              <a:t>05/01/2020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00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D08-6085-432C-AFEF-8EC8BB723421}" type="datetime1">
              <a:rPr lang="en-CA" smtClean="0"/>
              <a:t>05/01/2020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0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AE91-F565-414F-B598-4DBB802CAB42}" type="datetime1">
              <a:rPr lang="en-CA" smtClean="0"/>
              <a:t>05/01/2020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98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BD29-926E-41A0-A5CD-B9B5980C3C9D}" type="datetime1">
              <a:rPr lang="en-CA" smtClean="0"/>
              <a:t>05/01/2020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0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06DB-1D52-4C12-8D62-41103EF04322}" type="datetime1">
              <a:rPr lang="en-CA" smtClean="0"/>
              <a:t>05/01/2020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49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ABC3-FFAA-422F-A978-566CB160CFC3}" type="datetime1">
              <a:rPr lang="en-CA" smtClean="0"/>
              <a:t>05/01/2020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30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5F3E-5A5F-4E78-B9F7-CE1D2AAAFB43}" type="datetime1">
              <a:rPr lang="en-CA" smtClean="0"/>
              <a:t>05/01/2020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35FE-A424-4BC8-A629-F6041AB27DA8}" type="datetime1">
              <a:rPr lang="en-CA" smtClean="0"/>
              <a:t>05/01/2020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F40E-42C5-46A6-8984-B53E27E51D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65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855" y="520116"/>
            <a:ext cx="7772400" cy="3389154"/>
          </a:xfrm>
        </p:spPr>
        <p:txBody>
          <a:bodyPr>
            <a:noAutofit/>
          </a:bodyPr>
          <a:lstStyle/>
          <a:p>
            <a:r>
              <a:rPr lang="zh-CN" altLang="en-US" sz="4800" dirty="0" smtClean="0"/>
              <a:t>是</a:t>
            </a:r>
            <a:r>
              <a:rPr lang="zh-CN" altLang="en-US" sz="4800" dirty="0"/>
              <a:t>耶和华你　神所眷顾的，从岁首到年终，耶和华你　神的眼目时常看顾那</a:t>
            </a:r>
            <a:r>
              <a:rPr lang="zh-CN" altLang="en-US" sz="4800" dirty="0" smtClean="0"/>
              <a:t>地。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b="1" dirty="0" smtClean="0"/>
              <a:t>申</a:t>
            </a:r>
            <a:r>
              <a:rPr lang="zh-CN" altLang="en-US" sz="4800" b="1" dirty="0"/>
              <a:t>命记 </a:t>
            </a:r>
            <a:r>
              <a:rPr lang="en-US" altLang="zh-CN" sz="4800" dirty="0"/>
              <a:t>11:12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317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1.3 </a:t>
            </a:r>
            <a:r>
              <a:rPr lang="zh-CN" altLang="en-US" sz="4000" dirty="0"/>
              <a:t>合神心意</a:t>
            </a:r>
            <a:r>
              <a:rPr lang="zh-CN" altLang="en-US" sz="4000" dirty="0" smtClean="0"/>
              <a:t>的祈求</a:t>
            </a:r>
            <a:endParaRPr lang="en-US" altLang="zh-CN" sz="4000" dirty="0" smtClean="0"/>
          </a:p>
          <a:p>
            <a:r>
              <a:rPr lang="zh-CN" altLang="en-US" sz="4000" dirty="0" smtClean="0"/>
              <a:t>求神</a:t>
            </a:r>
            <a:r>
              <a:rPr lang="zh-CN" altLang="en-US" sz="4000" dirty="0"/>
              <a:t>同</a:t>
            </a:r>
            <a:r>
              <a:rPr lang="zh-CN" altLang="en-US" sz="4000" dirty="0" smtClean="0"/>
              <a:t>在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求感受、经历神同在</a:t>
            </a:r>
            <a:endParaRPr lang="en-US" altLang="zh-CN" sz="4000" dirty="0" smtClean="0"/>
          </a:p>
          <a:p>
            <a:r>
              <a:rPr lang="zh-CN" altLang="en-US" sz="4000" dirty="0" smtClean="0"/>
              <a:t>雅比斯祷告可贵之处：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先求神扩张自己的属灵境界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又求神帮助加强与神的关系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1.4 </a:t>
            </a:r>
            <a:r>
              <a:rPr lang="zh-CN" altLang="en-US" sz="4000" dirty="0"/>
              <a:t>保</a:t>
            </a:r>
            <a:r>
              <a:rPr lang="zh-CN" altLang="en-US" sz="4000" dirty="0" smtClean="0"/>
              <a:t>守祝福的上帝</a:t>
            </a:r>
            <a:endParaRPr lang="en-US" altLang="zh-CN" sz="4000" dirty="0" smtClean="0"/>
          </a:p>
          <a:p>
            <a:r>
              <a:rPr lang="zh-CN" altLang="en-US" sz="4000" dirty="0" smtClean="0"/>
              <a:t>神是恩慈怜悯赐祝福的神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耶和华说：我知道我向你们所怀的意念是赐平安的意念，不是降灾祸的意念，要叫你们末後有指望。你们要呼求我，祷告我，我就应允你们。你们寻求我，若专心寻求我，就必寻见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耶利米书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29:11-13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8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1.4 </a:t>
            </a:r>
            <a:r>
              <a:rPr lang="zh-CN" altLang="en-US" sz="4000" dirty="0"/>
              <a:t>保</a:t>
            </a:r>
            <a:r>
              <a:rPr lang="zh-CN" altLang="en-US" sz="4000" dirty="0" smtClean="0"/>
              <a:t>守祝福的上帝</a:t>
            </a:r>
            <a:endParaRPr lang="en-US" altLang="zh-CN" sz="4000" dirty="0" smtClean="0"/>
          </a:p>
          <a:p>
            <a:r>
              <a:rPr lang="zh-CN" altLang="en-US" sz="4000" dirty="0" smtClean="0"/>
              <a:t>在天父面前理应诚实地倾心吐意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应当一无挂虑，只要凡事藉著祷告、祈求，和感谢，将你们所要的告诉神。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腓立比书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4:6</a:t>
            </a: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不让我们遇见试探、救我们脱离凶恶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太福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6:13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>
                <a:latin typeface="+mn-ea"/>
              </a:rPr>
              <a:t>尊重神拥有的绝对主权</a:t>
            </a:r>
            <a:endParaRPr lang="en-US" sz="4000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5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应用：扩张个人灵命的境界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更加明白神的旨意</a:t>
            </a:r>
            <a:endParaRPr lang="en-US" altLang="zh-CN" sz="4000" dirty="0" smtClean="0"/>
          </a:p>
          <a:p>
            <a:r>
              <a:rPr lang="zh-CN" altLang="en-US" sz="4000" dirty="0" smtClean="0"/>
              <a:t>神话语是我们生命的动力和指南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你的话是我脚前的灯，是我路上的光。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诗篇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119:105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13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74811" y="2956537"/>
            <a:ext cx="4572000" cy="33752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prstClr val="black"/>
                </a:solidFill>
                <a:latin typeface="等线" panose="02010600030101010101" pitchFamily="2" charset="-122"/>
              </a:rPr>
              <a:t>主日敬拜</a:t>
            </a:r>
            <a:endParaRPr lang="en-US" altLang="zh-CN" sz="4000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prstClr val="black"/>
                </a:solidFill>
                <a:latin typeface="等线" panose="02010600030101010101" pitchFamily="2" charset="-122"/>
              </a:rPr>
              <a:t>主日学</a:t>
            </a:r>
            <a:endParaRPr lang="en-US" altLang="zh-CN" sz="4000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prstClr val="black"/>
                </a:solidFill>
                <a:latin typeface="等线" panose="02010600030101010101" pitchFamily="2" charset="-122"/>
              </a:rPr>
              <a:t>小组查经</a:t>
            </a:r>
            <a:endParaRPr lang="en-US" altLang="zh-CN" sz="4000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prstClr val="black"/>
                </a:solidFill>
                <a:latin typeface="等线" panose="02010600030101010101" pitchFamily="2" charset="-122"/>
              </a:rPr>
              <a:t>门徒训</a:t>
            </a:r>
            <a:r>
              <a:rPr lang="zh-CN" altLang="en-US" sz="4000" dirty="0" smtClean="0">
                <a:solidFill>
                  <a:prstClr val="black"/>
                </a:solidFill>
                <a:latin typeface="等线" panose="02010600030101010101" pitchFamily="2" charset="-122"/>
              </a:rPr>
              <a:t>练</a:t>
            </a:r>
            <a:endParaRPr lang="en-CA" altLang="zh-CN" sz="4000" dirty="0" smtClean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prstClr val="black"/>
                </a:solidFill>
              </a:rPr>
              <a:t>个人读经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应用：扩张个人灵命的境界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与神有更亲密关系</a:t>
            </a:r>
            <a:endParaRPr lang="en-US" altLang="zh-CN" sz="4000" dirty="0" smtClean="0"/>
          </a:p>
          <a:p>
            <a:r>
              <a:rPr lang="zh-CN" altLang="en-US" sz="4000" dirty="0"/>
              <a:t>扩</a:t>
            </a:r>
            <a:r>
              <a:rPr lang="zh-CN" altLang="en-US" sz="4000" dirty="0" smtClean="0"/>
              <a:t>张属灵境界需要圣灵帮助</a:t>
            </a:r>
            <a:endParaRPr lang="en-US" altLang="zh-CN" sz="4000" dirty="0" smtClean="0"/>
          </a:p>
          <a:p>
            <a:r>
              <a:rPr lang="zh-CN" altLang="en-US" sz="4000" dirty="0" smtClean="0"/>
              <a:t>至关紧要：神看重与我们的关系</a:t>
            </a:r>
            <a:endParaRPr lang="en-US" altLang="zh-CN" sz="4000" dirty="0" smtClean="0"/>
          </a:p>
          <a:p>
            <a:r>
              <a:rPr lang="zh-CN" altLang="en-US" sz="4000" dirty="0"/>
              <a:t>操</a:t>
            </a:r>
            <a:r>
              <a:rPr lang="zh-CN" altLang="en-US" sz="4000" dirty="0" smtClean="0"/>
              <a:t>练祷告是保持与神关系的途径</a:t>
            </a:r>
            <a:endParaRPr lang="en-US" altLang="zh-CN" sz="4000" dirty="0" smtClean="0"/>
          </a:p>
          <a:p>
            <a:r>
              <a:rPr lang="zh-CN" altLang="en-US" sz="4000" dirty="0"/>
              <a:t>呼</a:t>
            </a:r>
            <a:r>
              <a:rPr lang="zh-CN" altLang="en-US" sz="4000" dirty="0" smtClean="0"/>
              <a:t>吁在祷告操练上多下功夫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要常常喜乐，不住地祷告，凡事谢恩，因为这是神在基督耶稣里向你们所定的旨意。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诗帖撒罗尼迦前书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5:16-18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9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应用：扩张个人灵命的境界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更加愿意服事教会</a:t>
            </a:r>
            <a:endParaRPr lang="en-US" altLang="zh-CN" sz="4000" dirty="0" smtClean="0"/>
          </a:p>
          <a:p>
            <a:r>
              <a:rPr lang="zh-CN" altLang="en-US" sz="4000" dirty="0" smtClean="0"/>
              <a:t>在服事中扩张自己的属灵境界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2.4 </a:t>
            </a:r>
            <a:r>
              <a:rPr lang="zh-CN" altLang="en-US" sz="4000" dirty="0" smtClean="0"/>
              <a:t>更加努力作光作盐</a:t>
            </a:r>
            <a:endParaRPr lang="en-US" altLang="zh-CN" sz="4000" dirty="0" smtClean="0"/>
          </a:p>
          <a:p>
            <a:r>
              <a:rPr lang="zh-CN" altLang="en-US" sz="4000" dirty="0" smtClean="0"/>
              <a:t>在生活事业中作光作盐</a:t>
            </a:r>
            <a:endParaRPr lang="en-US" altLang="zh-CN" sz="4000" dirty="0" smtClean="0"/>
          </a:p>
          <a:p>
            <a:r>
              <a:rPr lang="zh-CN" altLang="en-US" sz="4000" dirty="0" smtClean="0"/>
              <a:t>在社会公义上作光作盐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58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结</a:t>
            </a:r>
            <a:r>
              <a:rPr lang="zh-CN" altLang="en-US" dirty="0" smtClean="0">
                <a:latin typeface="+mn-ea"/>
                <a:ea typeface="+mn-ea"/>
              </a:rPr>
              <a:t>语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学</a:t>
            </a:r>
            <a:r>
              <a:rPr lang="zh-CN" altLang="en-US" sz="4000" dirty="0" smtClean="0"/>
              <a:t>习雅比斯祷告，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求神扩张自己属灵境</a:t>
            </a:r>
            <a:r>
              <a:rPr lang="zh-CN" altLang="en-US" sz="4000" dirty="0"/>
              <a:t>界</a:t>
            </a:r>
            <a:r>
              <a:rPr lang="zh-CN" altLang="en-US" sz="4000" dirty="0" smtClean="0"/>
              <a:t>，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	</a:t>
            </a:r>
            <a:r>
              <a:rPr lang="zh-CN" altLang="en-US" sz="4000" b="1" dirty="0" smtClean="0"/>
              <a:t>更</a:t>
            </a:r>
            <a:r>
              <a:rPr lang="zh-CN" altLang="en-US" sz="4000" b="1" dirty="0"/>
              <a:t>加明白神的话</a:t>
            </a:r>
            <a:r>
              <a:rPr lang="zh-CN" altLang="en-US" sz="4000" b="1" dirty="0" smtClean="0"/>
              <a:t>语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	</a:t>
            </a:r>
            <a:r>
              <a:rPr lang="zh-CN" altLang="en-US" sz="4000" b="1" dirty="0" smtClean="0"/>
              <a:t>更</a:t>
            </a:r>
            <a:r>
              <a:rPr lang="zh-CN" altLang="en-US" sz="4000" b="1" dirty="0"/>
              <a:t>加密切与神关</a:t>
            </a:r>
            <a:r>
              <a:rPr lang="zh-CN" altLang="en-US" sz="4000" b="1" dirty="0" smtClean="0"/>
              <a:t>系</a:t>
            </a: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sz="4000" b="1" dirty="0" smtClean="0"/>
              <a:t>	</a:t>
            </a:r>
            <a:r>
              <a:rPr lang="zh-CN" altLang="en-US" sz="4000" b="1" dirty="0" smtClean="0"/>
              <a:t>更</a:t>
            </a:r>
            <a:r>
              <a:rPr lang="zh-CN" altLang="en-US" sz="4000" b="1" dirty="0"/>
              <a:t>加愿意服事教</a:t>
            </a:r>
            <a:r>
              <a:rPr lang="zh-CN" altLang="en-US" sz="4000" b="1" dirty="0" smtClean="0"/>
              <a:t>会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	</a:t>
            </a:r>
            <a:r>
              <a:rPr lang="zh-CN" altLang="en-US" sz="4000" b="1" dirty="0" smtClean="0"/>
              <a:t>更</a:t>
            </a:r>
            <a:r>
              <a:rPr lang="zh-CN" altLang="en-US" sz="4000" b="1" dirty="0"/>
              <a:t>加努力作光作盐</a:t>
            </a:r>
            <a:endParaRPr lang="en-US" altLang="zh-CN" sz="4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16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18" y="1350028"/>
            <a:ext cx="2692932" cy="34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7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968"/>
          <a:stretch/>
        </p:blipFill>
        <p:spPr>
          <a:xfrm>
            <a:off x="0" y="954740"/>
            <a:ext cx="9144000" cy="5511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85" y="297890"/>
            <a:ext cx="7886700" cy="549273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以弗所书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4:1-3</a:t>
            </a:r>
            <a:endParaRPr lang="en-CA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5" y="954740"/>
            <a:ext cx="8525435" cy="5222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 smtClean="0">
                <a:effectLst>
                  <a:glow rad="1016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800" dirty="0">
                <a:effectLst>
                  <a:glow rad="1016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为主被囚的劝你们：</a:t>
            </a:r>
            <a:r>
              <a:rPr lang="zh-CN" altLang="en-US" sz="4800" dirty="0">
                <a:solidFill>
                  <a:srgbClr val="C00000"/>
                </a:solidFill>
                <a:effectLst>
                  <a:glow rad="1016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既然蒙召，行事为人就当与蒙召的恩相称</a:t>
            </a:r>
            <a:r>
              <a:rPr lang="zh-CN" altLang="en-US" sz="4800" dirty="0" smtClean="0">
                <a:effectLst>
                  <a:glow rad="1016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。凡</a:t>
            </a:r>
            <a:r>
              <a:rPr lang="zh-CN" altLang="en-US" sz="4800" dirty="0">
                <a:effectLst>
                  <a:glow rad="1016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事谦虚、温柔、忍耐，用爱心互相宽容</a:t>
            </a:r>
            <a:r>
              <a:rPr lang="zh-CN" altLang="en-US" sz="4800" dirty="0" smtClean="0">
                <a:effectLst>
                  <a:glow rad="1016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，用</a:t>
            </a:r>
            <a:r>
              <a:rPr lang="zh-CN" altLang="en-US" sz="4800" dirty="0">
                <a:effectLst>
                  <a:glow rad="1016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和平彼此联络，竭力保守圣灵所赐合而为一的心</a:t>
            </a:r>
            <a:r>
              <a:rPr lang="zh-CN" altLang="en-US" sz="4800" dirty="0" smtClean="0">
                <a:effectLst>
                  <a:glow rad="101600">
                    <a:schemeClr val="bg1"/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zh-CN" altLang="en-US" sz="4800" dirty="0">
              <a:effectLst>
                <a:glow rad="101600">
                  <a:schemeClr val="bg1"/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2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37382" cy="6468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272" y="470647"/>
            <a:ext cx="837078" cy="5674659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爱主更深</a:t>
            </a:r>
            <a:r>
              <a:rPr lang="en-US" altLang="zh-CN" sz="2800" dirty="0" smtClean="0">
                <a:latin typeface="+mn-lt"/>
                <a:ea typeface="KaiTi" panose="02010609060101010101" pitchFamily="49" charset="-122"/>
              </a:rPr>
              <a:t>1/2</a:t>
            </a:r>
            <a:endParaRPr lang="en-CA" sz="2800" dirty="0">
              <a:latin typeface="+mn-lt"/>
              <a:ea typeface="KaiT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242047"/>
            <a:ext cx="8700247" cy="5768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000" dirty="0"/>
              <a:t>我願愛主基督，比前更深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屈</a:t>
            </a:r>
            <a:r>
              <a:rPr lang="zh-TW" altLang="en-US" sz="4000" dirty="0"/>
              <a:t>膝虔誠祈禱，懇求垂聽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真</a:t>
            </a:r>
            <a:r>
              <a:rPr lang="zh-TW" altLang="en-US" sz="4000" dirty="0"/>
              <a:t>心誠意傾訴，我願愛主更深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愛</a:t>
            </a:r>
            <a:r>
              <a:rPr lang="zh-TW" altLang="en-US" sz="4000" dirty="0"/>
              <a:t>主更深，愛主更深。</a:t>
            </a:r>
            <a:br>
              <a:rPr lang="zh-TW" altLang="en-US" sz="4000" dirty="0"/>
            </a:b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/>
              <a:t>我前貪慕奢華，快活，安逸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今</a:t>
            </a:r>
            <a:r>
              <a:rPr lang="zh-TW" altLang="en-US" sz="4000" dirty="0"/>
              <a:t>專心尋求主，獻上最好，</a:t>
            </a:r>
          </a:p>
          <a:p>
            <a:pPr marL="0" indent="0">
              <a:buNone/>
            </a:pPr>
            <a:r>
              <a:rPr lang="zh-TW" altLang="en-US" sz="4000" dirty="0"/>
              <a:t>主前誠心禱告，我願愛主更深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愛</a:t>
            </a:r>
            <a:r>
              <a:rPr lang="zh-TW" altLang="en-US" sz="4000" dirty="0"/>
              <a:t>主更深，愛主更深。</a:t>
            </a:r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1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903259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6" name="TextBox 5"/>
          <p:cNvSpPr txBox="1"/>
          <p:nvPr/>
        </p:nvSpPr>
        <p:spPr>
          <a:xfrm>
            <a:off x="860612" y="5809129"/>
            <a:ext cx="7516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rgbClr val="FDDC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林肯路教会国语堂</a:t>
            </a:r>
            <a:endParaRPr lang="en-CA" sz="3600" b="1" dirty="0">
              <a:solidFill>
                <a:srgbClr val="FDDC5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9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37382" cy="64680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272" y="470647"/>
            <a:ext cx="837078" cy="5674659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爱主更深</a:t>
            </a:r>
            <a:r>
              <a:rPr lang="en-US" altLang="zh-CN" sz="2800" dirty="0">
                <a:latin typeface="+mn-lt"/>
                <a:ea typeface="KaiTi" panose="02010609060101010101" pitchFamily="49" charset="-122"/>
              </a:rPr>
              <a:t>2</a:t>
            </a:r>
            <a:r>
              <a:rPr lang="en-US" altLang="zh-CN" sz="2800" dirty="0" smtClean="0">
                <a:latin typeface="+mn-lt"/>
                <a:ea typeface="KaiTi" panose="02010609060101010101" pitchFamily="49" charset="-122"/>
              </a:rPr>
              <a:t>/2</a:t>
            </a:r>
            <a:endParaRPr lang="en-CA" sz="2800" dirty="0">
              <a:latin typeface="+mn-lt"/>
              <a:ea typeface="KaiT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242047"/>
            <a:ext cx="8700247" cy="5768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000" dirty="0"/>
              <a:t>不怕為主忍受，痛苦悲傷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主</a:t>
            </a:r>
            <a:r>
              <a:rPr lang="zh-TW" altLang="en-US" sz="4000" dirty="0"/>
              <a:t>差遣眾使者，向我歌唱，</a:t>
            </a:r>
          </a:p>
          <a:p>
            <a:pPr marL="0" indent="0">
              <a:buNone/>
            </a:pPr>
            <a:r>
              <a:rPr lang="zh-TW" altLang="en-US" sz="4000" dirty="0"/>
              <a:t>讓我歡欣唱和，我願愛主更深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愛</a:t>
            </a:r>
            <a:r>
              <a:rPr lang="zh-TW" altLang="en-US" sz="4000" dirty="0"/>
              <a:t>主更深，愛主更深。</a:t>
            </a: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/>
              <a:t>我若一息尚存，微聲頌讚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內</a:t>
            </a:r>
            <a:r>
              <a:rPr lang="zh-TW" altLang="en-US" sz="4000" dirty="0"/>
              <a:t>心仍要發出，最後呼喊，</a:t>
            </a:r>
          </a:p>
          <a:p>
            <a:pPr marL="0" indent="0">
              <a:buNone/>
            </a:pPr>
            <a:r>
              <a:rPr lang="zh-TW" altLang="en-US" sz="4000" dirty="0"/>
              <a:t>與主永遠相親，我願愛主更深</a:t>
            </a:r>
            <a:r>
              <a:rPr lang="zh-TW" altLang="en-US" sz="4000" dirty="0" smtClean="0"/>
              <a:t>，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zh-TW" altLang="en-US" sz="4000" dirty="0" smtClean="0"/>
              <a:t>愛</a:t>
            </a:r>
            <a:r>
              <a:rPr lang="zh-TW" altLang="en-US" sz="4000" dirty="0"/>
              <a:t>主更深，愛主更深。</a:t>
            </a:r>
          </a:p>
          <a:p>
            <a:pPr marL="0" indent="0">
              <a:buNone/>
            </a:pPr>
            <a:endParaRPr lang="zh-TW" altLang="en-US" sz="4000" dirty="0"/>
          </a:p>
          <a:p>
            <a:pPr marL="0" indent="0">
              <a:buNone/>
            </a:pPr>
            <a:endParaRPr lang="zh-TW" altLang="en-US" sz="4000" dirty="0"/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4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285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2"/>
            <a:ext cx="6400800" cy="2427661"/>
          </a:xfrm>
        </p:spPr>
        <p:txBody>
          <a:bodyPr anchor="t"/>
          <a:lstStyle/>
          <a:p>
            <a:pPr algn="r"/>
            <a:r>
              <a:rPr lang="zh-CN" altLang="en-US" sz="9600" b="1" dirty="0" smtClean="0">
                <a:effectLst>
                  <a:glow rad="152400">
                    <a:schemeClr val="bg1"/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扩 张 境 界</a:t>
            </a:r>
            <a:r>
              <a:rPr lang="en-US" altLang="zh-CN" sz="9600" b="1" dirty="0" smtClean="0">
                <a:effectLst>
                  <a:glow rad="152400">
                    <a:schemeClr val="bg1"/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CN" sz="9600" b="1" dirty="0" smtClean="0">
                <a:effectLst>
                  <a:glow rad="152400">
                    <a:schemeClr val="bg1"/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sz="5400" b="1" dirty="0" smtClean="0">
                <a:effectLst>
                  <a:glow rad="152400">
                    <a:schemeClr val="bg1"/>
                  </a:glow>
                </a:effectLst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Enlarge my Territory</a:t>
            </a:r>
            <a:endParaRPr lang="en-CA" dirty="0">
              <a:effectLst>
                <a:glow rad="152400">
                  <a:schemeClr val="bg1"/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1529" y="3671047"/>
            <a:ext cx="6481483" cy="82027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（一）扩张个人灵命的境界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26735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新</a:t>
            </a:r>
            <a:r>
              <a:rPr lang="zh-CN" altLang="en-US" dirty="0" smtClean="0">
                <a:latin typeface="+mn-ea"/>
                <a:ea typeface="+mn-ea"/>
              </a:rPr>
              <a:t>的一年 </a:t>
            </a:r>
            <a:r>
              <a:rPr lang="en-US" altLang="zh-CN" dirty="0" smtClean="0">
                <a:latin typeface="+mn-ea"/>
                <a:ea typeface="+mn-ea"/>
              </a:rPr>
              <a:t>· </a:t>
            </a:r>
            <a:r>
              <a:rPr lang="zh-CN" altLang="en-US" dirty="0" smtClean="0">
                <a:latin typeface="+mn-ea"/>
                <a:ea typeface="+mn-ea"/>
              </a:rPr>
              <a:t>新的愿景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用神话语振奋精神、激励斗志</a:t>
            </a:r>
            <a:endParaRPr lang="en-US" altLang="zh-CN" sz="4000" dirty="0" smtClean="0"/>
          </a:p>
          <a:p>
            <a:r>
              <a:rPr lang="zh-CN" altLang="en-US" sz="4000" dirty="0" smtClean="0"/>
              <a:t>从神来的异象 </a:t>
            </a:r>
            <a:r>
              <a:rPr lang="en-US" altLang="zh-CN" sz="4000" dirty="0" smtClean="0"/>
              <a:t>·  </a:t>
            </a:r>
            <a:r>
              <a:rPr lang="zh-CN" altLang="en-US" sz="4000" dirty="0" smtClean="0"/>
              <a:t>教会年度主题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	</a:t>
            </a:r>
            <a:r>
              <a:rPr lang="zh-CN" altLang="en-US" sz="6000" dirty="0" smtClean="0"/>
              <a:t>扩 张 境 界</a:t>
            </a:r>
            <a:endParaRPr lang="en-US" altLang="zh-CN" sz="4000" dirty="0" smtClean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40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雅比斯求告以色列的神说：「甚愿你赐福与我，扩张我的境界，常与我同在，保佑我不遭患难，不受艰苦。」神就应允他所求的</a:t>
            </a:r>
            <a:r>
              <a:rPr lang="zh-CN" altLang="en-US" sz="40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。  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历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代志上</a:t>
            </a:r>
            <a:r>
              <a:rPr lang="en-CA" sz="3200" dirty="0" smtClean="0"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4:10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3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这节经</a:t>
            </a:r>
            <a:r>
              <a:rPr lang="zh-CN" altLang="en-US" sz="4000" dirty="0" smtClean="0"/>
              <a:t>文常被误解误用</a:t>
            </a:r>
            <a:endParaRPr lang="en-US" altLang="zh-CN" sz="4000" dirty="0" smtClean="0"/>
          </a:p>
          <a:p>
            <a:r>
              <a:rPr lang="zh-CN" altLang="en-US" sz="4000" dirty="0" smtClean="0"/>
              <a:t>需遵循圣经普遍的原则</a:t>
            </a:r>
            <a:endParaRPr lang="en-US" altLang="zh-CN" sz="4000" dirty="0" smtClean="0"/>
          </a:p>
          <a:p>
            <a:r>
              <a:rPr lang="zh-CN" altLang="en-US" sz="4000" dirty="0" smtClean="0"/>
              <a:t>需参考背景以及上下文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1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/>
              <a:t>蒙神祝</a:t>
            </a:r>
            <a:r>
              <a:rPr lang="zh-CN" altLang="en-US" sz="4000" dirty="0" smtClean="0"/>
              <a:t>福的家族</a:t>
            </a:r>
            <a:endParaRPr lang="en-US" altLang="zh-CN" sz="4000" dirty="0" smtClean="0"/>
          </a:p>
          <a:p>
            <a:r>
              <a:rPr lang="zh-CN" altLang="en-US" sz="4000" dirty="0"/>
              <a:t>代</a:t>
            </a:r>
            <a:r>
              <a:rPr lang="zh-CN" altLang="en-US" sz="4000" dirty="0" smtClean="0"/>
              <a:t>上 </a:t>
            </a:r>
            <a:r>
              <a:rPr lang="en-US" altLang="zh-CN" sz="4000" dirty="0" smtClean="0"/>
              <a:t>4 </a:t>
            </a:r>
            <a:r>
              <a:rPr lang="zh-CN" altLang="en-US" sz="4000" dirty="0" smtClean="0"/>
              <a:t>章前面在讲犹大家族族谱</a:t>
            </a:r>
            <a:endParaRPr lang="en-US" altLang="zh-CN" sz="4000" dirty="0" smtClean="0"/>
          </a:p>
          <a:p>
            <a:r>
              <a:rPr lang="zh-CN" altLang="en-US" sz="4000" dirty="0"/>
              <a:t>犹</a:t>
            </a:r>
            <a:r>
              <a:rPr lang="zh-CN" altLang="en-US" sz="4000" dirty="0" smtClean="0"/>
              <a:t>大是雅各四子但承袭长子名份</a:t>
            </a:r>
            <a:endParaRPr lang="en-US" altLang="zh-CN" sz="4000" dirty="0" smtClean="0"/>
          </a:p>
          <a:p>
            <a:r>
              <a:rPr lang="zh-CN" altLang="en-US" sz="4000" dirty="0"/>
              <a:t>犹</a:t>
            </a:r>
            <a:r>
              <a:rPr lang="zh-CN" altLang="en-US" sz="4000" dirty="0" smtClean="0"/>
              <a:t>大家族承载人类得救赎的盼望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大卫  →  耶稣</a:t>
            </a:r>
            <a:endParaRPr lang="en-US" altLang="zh-CN" sz="4000" dirty="0" smtClean="0"/>
          </a:p>
          <a:p>
            <a:r>
              <a:rPr lang="zh-CN" altLang="en-US" sz="4000" dirty="0" smtClean="0"/>
              <a:t>神向犹大的后裔雅比斯格外施恩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0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1.2 </a:t>
            </a:r>
            <a:r>
              <a:rPr lang="zh-CN" altLang="en-US" sz="4000" dirty="0" smtClean="0"/>
              <a:t>忧伤之</a:t>
            </a:r>
            <a:r>
              <a:rPr lang="zh-CN" altLang="en-US" sz="4000" dirty="0"/>
              <a:t>人</a:t>
            </a:r>
            <a:r>
              <a:rPr lang="zh-CN" altLang="en-US" sz="4000" dirty="0" smtClean="0"/>
              <a:t>的祷告</a:t>
            </a:r>
            <a:endParaRPr lang="en-US" altLang="zh-CN" sz="4000" dirty="0" smtClean="0"/>
          </a:p>
          <a:p>
            <a:r>
              <a:rPr lang="zh-CN" altLang="en-US" sz="4000" dirty="0" smtClean="0"/>
              <a:t>雅比斯这名字的意思是 “忧伤”</a:t>
            </a:r>
            <a:endParaRPr lang="en-US" altLang="zh-CN" sz="4000" dirty="0" smtClean="0"/>
          </a:p>
          <a:p>
            <a:r>
              <a:rPr lang="zh-CN" altLang="en-US" sz="4000" dirty="0" smtClean="0"/>
              <a:t>雅比斯一生定有软弱痛苦挣扎</a:t>
            </a:r>
            <a:endParaRPr lang="en-US" altLang="zh-CN" sz="4000" dirty="0" smtClean="0"/>
          </a:p>
          <a:p>
            <a:r>
              <a:rPr lang="zh-CN" altLang="en-US" sz="4000" dirty="0" smtClean="0"/>
              <a:t>雅比斯在做求神怜悯帮助祷告</a:t>
            </a:r>
            <a:endParaRPr lang="en-US" altLang="zh-CN" sz="4000" dirty="0" smtClean="0"/>
          </a:p>
          <a:p>
            <a:r>
              <a:rPr lang="zh-CN" altLang="en-US" sz="4000" dirty="0" smtClean="0"/>
              <a:t>神喜悦患难中由衷的信心祷告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2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1.3 </a:t>
            </a:r>
            <a:r>
              <a:rPr lang="zh-CN" altLang="en-US" sz="4000" dirty="0"/>
              <a:t>合神心意</a:t>
            </a:r>
            <a:r>
              <a:rPr lang="zh-CN" altLang="en-US" sz="4000" dirty="0" smtClean="0"/>
              <a:t>的祈求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雅比斯比他众兄弟更尊贵。</a:t>
            </a:r>
            <a:endParaRPr lang="en-US" altLang="zh-CN" sz="4000" dirty="0" smtClean="0"/>
          </a:p>
          <a:p>
            <a:r>
              <a:rPr lang="zh-CN" altLang="en-US" sz="4000" dirty="0" smtClean="0"/>
              <a:t>他尊贵因首先寻求神的心意</a:t>
            </a:r>
            <a:endParaRPr lang="en-US" altLang="zh-CN" sz="4000" dirty="0" smtClean="0"/>
          </a:p>
          <a:p>
            <a:r>
              <a:rPr lang="zh-CN" altLang="en-US" sz="4000" dirty="0"/>
              <a:t>他</a:t>
            </a:r>
            <a:r>
              <a:rPr lang="zh-CN" altLang="en-US" sz="4000" dirty="0" smtClean="0"/>
              <a:t>求神赐福 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扩张我的境界</a:t>
            </a:r>
            <a:r>
              <a:rPr lang="zh-CN" altLang="en-US" sz="4000" dirty="0" smtClean="0"/>
              <a:t>”</a:t>
            </a:r>
            <a:endParaRPr lang="en-US" altLang="zh-CN" sz="4000" dirty="0" smtClean="0"/>
          </a:p>
          <a:p>
            <a:r>
              <a:rPr lang="zh-CN" altLang="en-US" sz="4000" dirty="0" smtClean="0"/>
              <a:t>他求神赐福 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常与自己同在</a:t>
            </a:r>
            <a:r>
              <a:rPr lang="zh-CN" altLang="en-US" sz="4000" dirty="0" smtClean="0"/>
              <a:t>”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58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1" y="188261"/>
            <a:ext cx="8834717" cy="6185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927847"/>
            <a:ext cx="8834717" cy="563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1.3 </a:t>
            </a:r>
            <a:r>
              <a:rPr lang="zh-CN" altLang="en-US" sz="4000" dirty="0"/>
              <a:t>合神心意</a:t>
            </a:r>
            <a:r>
              <a:rPr lang="zh-CN" altLang="en-US" sz="4000" dirty="0" smtClean="0"/>
              <a:t>的祈求</a:t>
            </a:r>
            <a:endParaRPr lang="en-US" altLang="zh-CN" sz="4000" dirty="0" smtClean="0"/>
          </a:p>
          <a:p>
            <a:r>
              <a:rPr lang="en-US" altLang="zh-CN" sz="4000" dirty="0" smtClean="0"/>
              <a:t>“</a:t>
            </a:r>
            <a:r>
              <a:rPr lang="zh-CN" altLang="en-US" sz="4000" dirty="0" smtClean="0"/>
              <a:t>求神</a:t>
            </a:r>
            <a:r>
              <a:rPr lang="zh-CN" altLang="en-US" sz="4000" dirty="0"/>
              <a:t>同</a:t>
            </a:r>
            <a:r>
              <a:rPr lang="zh-CN" altLang="en-US" sz="4000" dirty="0" smtClean="0"/>
              <a:t>在</a:t>
            </a:r>
            <a:r>
              <a:rPr lang="en-US" altLang="zh-CN" sz="4000" dirty="0" smtClean="0"/>
              <a:t>” </a:t>
            </a:r>
            <a:r>
              <a:rPr lang="zh-CN" altLang="en-US" sz="4000" dirty="0" smtClean="0"/>
              <a:t>是合神心意的</a:t>
            </a:r>
            <a:endParaRPr lang="en-US" altLang="zh-CN" sz="4000" dirty="0" smtClean="0"/>
          </a:p>
          <a:p>
            <a:r>
              <a:rPr lang="zh-CN" altLang="en-US" sz="4000" dirty="0" smtClean="0"/>
              <a:t>追随世界、犯罪可造成与神关系阻隔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那</a:t>
            </a:r>
            <a:r>
              <a:rPr lang="zh-CN" altLang="en-US" sz="40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时，我的怒气必向他们发作；我也必离弃他们，掩面不顾他们，以致他们被吞灭，并有许多的祸患灾难临到他们</a:t>
            </a:r>
            <a:r>
              <a:rPr lang="zh-CN" altLang="en-US" sz="40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40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0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zh-CN" altLang="en-US" sz="40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申命记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31</a:t>
            </a:r>
            <a:r>
              <a:rPr lang="en-CA" sz="3200" dirty="0" smtClean="0"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:1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7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F40E-42C5-46A6-8984-B53E27E51D6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0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1083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是耶和华你　神所眷顾的，从岁首到年终，耶和华你　神的眼目时常看顾那地。 申命记 11:12 </vt:lpstr>
      <vt:lpstr>PowerPoint Presentation</vt:lpstr>
      <vt:lpstr>扩 张 境 界 Enlarge my Territory</vt:lpstr>
      <vt:lpstr>新的一年 · 新的愿景</vt:lpstr>
      <vt:lpstr>1. 解经</vt:lpstr>
      <vt:lpstr>1. 解经</vt:lpstr>
      <vt:lpstr>1. 解经</vt:lpstr>
      <vt:lpstr>1. 解经</vt:lpstr>
      <vt:lpstr>1. 解经</vt:lpstr>
      <vt:lpstr>1. 解经</vt:lpstr>
      <vt:lpstr>1. 解经</vt:lpstr>
      <vt:lpstr>1. 解经</vt:lpstr>
      <vt:lpstr>2. 应用：扩张个人灵命的境界</vt:lpstr>
      <vt:lpstr>2. 应用：扩张个人灵命的境界</vt:lpstr>
      <vt:lpstr>2. 应用：扩张个人灵命的境界</vt:lpstr>
      <vt:lpstr>结语</vt:lpstr>
      <vt:lpstr>PowerPoint Presentation</vt:lpstr>
      <vt:lpstr>以弗所书4:1-3</vt:lpstr>
      <vt:lpstr>爱主更深1/2</vt:lpstr>
      <vt:lpstr>爱主更深2/2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</dc:creator>
  <cp:lastModifiedBy>LRC Sound Booth</cp:lastModifiedBy>
  <cp:revision>67</cp:revision>
  <dcterms:created xsi:type="dcterms:W3CDTF">2019-12-27T01:48:22Z</dcterms:created>
  <dcterms:modified xsi:type="dcterms:W3CDTF">2020-01-05T14:54:34Z</dcterms:modified>
</cp:coreProperties>
</file>