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0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757AB-201B-4BF7-B42A-AAAFE0CCC6A9}" type="datetimeFigureOut">
              <a:rPr lang="en-CA" smtClean="0"/>
              <a:pPr/>
              <a:t>2020-01-17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CFB1A-7A20-4FC9-8FB9-BD793320B68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82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EDCC-10D3-443A-88FE-947DDFB296DE}" type="datetime1">
              <a:rPr lang="en-CA" smtClean="0"/>
              <a:pPr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86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06242-0578-4D75-B5A7-BB25E6408283}" type="datetime1">
              <a:rPr lang="en-CA" smtClean="0"/>
              <a:pPr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283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326F-062E-4CF6-A463-5657216D3F97}" type="datetime1">
              <a:rPr lang="en-CA" smtClean="0"/>
              <a:pPr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704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80D25-C848-40F7-8AF1-FD72A8918A69}" type="datetime1">
              <a:rPr lang="en-CA" smtClean="0"/>
              <a:pPr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45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41D0-5C61-46EE-A155-8589582170F7}" type="datetime1">
              <a:rPr lang="en-CA" smtClean="0"/>
              <a:pPr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19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DCEF-AC47-4DDF-9E28-6779A9619F12}" type="datetime1">
              <a:rPr lang="en-CA" smtClean="0"/>
              <a:pPr/>
              <a:t>2020-01-17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92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5C5C-B139-45A7-84AB-5C374AB7AD63}" type="datetime1">
              <a:rPr lang="en-CA" smtClean="0"/>
              <a:pPr/>
              <a:t>2020-01-17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0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AFA9-7883-4C44-8F58-0279485F0FC0}" type="datetime1">
              <a:rPr lang="en-CA" smtClean="0"/>
              <a:pPr/>
              <a:t>2020-01-17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145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8B0A-AA0A-4F9F-A092-7344B85F7079}" type="datetime1">
              <a:rPr lang="en-CA" smtClean="0"/>
              <a:pPr/>
              <a:t>2020-01-17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52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EE3B6-1C0C-48F8-9284-D47BA27CEB49}" type="datetime1">
              <a:rPr lang="en-CA" smtClean="0"/>
              <a:pPr/>
              <a:t>2020-01-17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64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3B4B-5596-4E4E-BE77-767E86B10C0C}" type="datetime1">
              <a:rPr lang="en-CA" smtClean="0"/>
              <a:pPr/>
              <a:t>2020-01-17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35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664E-B1F8-489D-9EA7-C68E35462FC1}" type="datetime1">
              <a:rPr lang="en-CA" smtClean="0"/>
              <a:pPr/>
              <a:t>2020-01-17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4B17-CA1B-4720-93E6-90A6E34FD1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926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23514"/>
            <a:ext cx="9144000" cy="5134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2" y="282388"/>
            <a:ext cx="7691717" cy="2393577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80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扩  张  境  界</a:t>
            </a:r>
            <a:r>
              <a:rPr lang="zh-CN" altLang="en-US" sz="8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br>
              <a:rPr lang="en-US" altLang="zh-CN" sz="80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CN" dirty="0">
                <a:solidFill>
                  <a:schemeClr val="bg1"/>
                </a:solidFill>
                <a:latin typeface="Forte" panose="03060902040502070203" pitchFamily="66" charset="0"/>
                <a:ea typeface="Microsoft JhengHei" panose="020B0604030504040204" pitchFamily="34" charset="-120"/>
              </a:rPr>
              <a:t>Enlarge our territory</a:t>
            </a:r>
            <a:endParaRPr lang="en-CA" sz="4400" dirty="0">
              <a:solidFill>
                <a:schemeClr val="bg1"/>
              </a:solidFill>
              <a:latin typeface="Forte" panose="03060902040502070203" pitchFamily="66" charset="0"/>
              <a:ea typeface="Microsoft JhengHei" panose="020B0604030504040204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518" y="2528047"/>
            <a:ext cx="6858000" cy="70331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(</a:t>
            </a:r>
            <a:r>
              <a:rPr lang="zh-CN" altLang="en-US" sz="4000" dirty="0">
                <a:solidFill>
                  <a:schemeClr val="bg1"/>
                </a:solidFill>
              </a:rPr>
              <a:t>二</a:t>
            </a:r>
            <a:r>
              <a:rPr lang="en-US" altLang="zh-CN" sz="4000" dirty="0">
                <a:solidFill>
                  <a:schemeClr val="bg1"/>
                </a:solidFill>
              </a:rPr>
              <a:t>) </a:t>
            </a:r>
            <a:r>
              <a:rPr lang="zh-CN" altLang="en-US" sz="4000" dirty="0">
                <a:solidFill>
                  <a:schemeClr val="bg1"/>
                </a:solidFill>
              </a:rPr>
              <a:t>扩张宣教使命的境界</a:t>
            </a:r>
            <a:endParaRPr lang="en-C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0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88260"/>
            <a:ext cx="8821270" cy="793375"/>
          </a:xfrm>
        </p:spPr>
        <p:txBody>
          <a:bodyPr/>
          <a:lstStyle/>
          <a:p>
            <a:r>
              <a:rPr lang="en-US" altLang="zh-CN" sz="4000" dirty="0">
                <a:latin typeface="+mn-ea"/>
                <a:ea typeface="+mn-ea"/>
              </a:rPr>
              <a:t>2. </a:t>
            </a:r>
            <a:r>
              <a:rPr lang="zh-CN" altLang="en-US" sz="4000" dirty="0">
                <a:latin typeface="+mn-ea"/>
                <a:ea typeface="+mn-ea"/>
              </a:rPr>
              <a:t>应用 </a:t>
            </a:r>
            <a:r>
              <a:rPr lang="en-US" altLang="zh-CN" sz="4000" dirty="0">
                <a:latin typeface="+mn-ea"/>
                <a:ea typeface="+mn-ea"/>
              </a:rPr>
              <a:t>– </a:t>
            </a:r>
            <a:r>
              <a:rPr lang="zh-CN" altLang="en-US" sz="4000" dirty="0">
                <a:latin typeface="+mn-ea"/>
                <a:ea typeface="+mn-ea"/>
              </a:rPr>
              <a:t>扩大宣教使命境界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81635"/>
            <a:ext cx="882127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2.1 </a:t>
            </a:r>
            <a:r>
              <a:rPr lang="zh-CN" altLang="en-US" sz="4000" dirty="0"/>
              <a:t>积极的宣教动机（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不要限止）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不被自满所限止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>
                <a:solidFill>
                  <a:prstClr val="black"/>
                </a:solidFill>
              </a:rPr>
              <a:t>不被小信所限止</a:t>
            </a:r>
            <a:endParaRPr lang="en-US" altLang="zh-CN" sz="4000" dirty="0">
              <a:solidFill>
                <a:prstClr val="black"/>
              </a:solidFill>
            </a:endParaRPr>
          </a:p>
          <a:p>
            <a:r>
              <a:rPr lang="zh-CN" altLang="en-US" sz="4000" dirty="0">
                <a:solidFill>
                  <a:prstClr val="black"/>
                </a:solidFill>
              </a:rPr>
              <a:t>不被忙碌所限止</a:t>
            </a:r>
            <a:endParaRPr lang="en-US" altLang="zh-CN" sz="4000" dirty="0">
              <a:solidFill>
                <a:prstClr val="black"/>
              </a:solidFill>
            </a:endParaRPr>
          </a:p>
          <a:p>
            <a:r>
              <a:rPr lang="zh-CN" altLang="en-US" sz="4000" dirty="0">
                <a:solidFill>
                  <a:prstClr val="black"/>
                </a:solidFill>
              </a:rPr>
              <a:t>不被慵懒所限止</a:t>
            </a:r>
            <a:endParaRPr lang="en-US" altLang="zh-CN" sz="4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07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88260"/>
            <a:ext cx="8821270" cy="793375"/>
          </a:xfrm>
        </p:spPr>
        <p:txBody>
          <a:bodyPr/>
          <a:lstStyle/>
          <a:p>
            <a:r>
              <a:rPr lang="en-US" altLang="zh-CN" sz="4000" dirty="0">
                <a:latin typeface="+mn-ea"/>
                <a:ea typeface="+mn-ea"/>
              </a:rPr>
              <a:t>2. </a:t>
            </a:r>
            <a:r>
              <a:rPr lang="zh-CN" altLang="en-US" sz="4000" dirty="0">
                <a:latin typeface="+mn-ea"/>
                <a:ea typeface="+mn-ea"/>
              </a:rPr>
              <a:t>应用 </a:t>
            </a:r>
            <a:r>
              <a:rPr lang="en-US" altLang="zh-CN" sz="4000" dirty="0">
                <a:latin typeface="+mn-ea"/>
                <a:ea typeface="+mn-ea"/>
              </a:rPr>
              <a:t>– </a:t>
            </a:r>
            <a:r>
              <a:rPr lang="zh-CN" altLang="en-US" sz="4000" dirty="0">
                <a:latin typeface="+mn-ea"/>
                <a:ea typeface="+mn-ea"/>
              </a:rPr>
              <a:t>扩大宣教使命境界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81635"/>
            <a:ext cx="882127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2.2 </a:t>
            </a:r>
            <a:r>
              <a:rPr lang="zh-CN" altLang="en-US" sz="4000" dirty="0"/>
              <a:t>坚实的宣教基础（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坚固橛子）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确保圣经真理根基</a:t>
            </a:r>
            <a:endParaRPr lang="en-US" altLang="zh-CN" sz="4000" dirty="0"/>
          </a:p>
          <a:p>
            <a:r>
              <a:rPr lang="zh-CN" altLang="en-US" sz="4000" dirty="0"/>
              <a:t>保守合而为一的心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>
                <a:solidFill>
                  <a:prstClr val="black"/>
                </a:solidFill>
              </a:rPr>
              <a:t>制定扎实计划措施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836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88260"/>
            <a:ext cx="8821270" cy="793375"/>
          </a:xfrm>
        </p:spPr>
        <p:txBody>
          <a:bodyPr/>
          <a:lstStyle/>
          <a:p>
            <a:r>
              <a:rPr lang="en-US" altLang="zh-CN" sz="4000" dirty="0">
                <a:latin typeface="+mn-ea"/>
                <a:ea typeface="+mn-ea"/>
              </a:rPr>
              <a:t>2. </a:t>
            </a:r>
            <a:r>
              <a:rPr lang="zh-CN" altLang="en-US" sz="4000" dirty="0">
                <a:latin typeface="+mn-ea"/>
                <a:ea typeface="+mn-ea"/>
              </a:rPr>
              <a:t>应用 </a:t>
            </a:r>
            <a:r>
              <a:rPr lang="en-US" altLang="zh-CN" sz="4000" dirty="0">
                <a:latin typeface="+mn-ea"/>
                <a:ea typeface="+mn-ea"/>
              </a:rPr>
              <a:t>– </a:t>
            </a:r>
            <a:r>
              <a:rPr lang="zh-CN" altLang="en-US" sz="4000" dirty="0">
                <a:latin typeface="+mn-ea"/>
                <a:ea typeface="+mn-ea"/>
              </a:rPr>
              <a:t>扩大宣教使命境界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81635"/>
            <a:ext cx="882127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2.3 </a:t>
            </a:r>
            <a:r>
              <a:rPr lang="zh-CN" altLang="en-US" sz="4000" dirty="0"/>
              <a:t>开阔的宣教视野（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扩张帐幕、境界）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宣教月、培训、读书</a:t>
            </a:r>
            <a:endParaRPr lang="en-US" altLang="zh-CN" sz="4000" dirty="0"/>
          </a:p>
          <a:p>
            <a:r>
              <a:rPr lang="zh-CN" altLang="en-US" sz="4000" dirty="0"/>
              <a:t>认清我们的“耶路撒冷、犹大地、撒玛利亚”，心怀“地极”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>
                <a:solidFill>
                  <a:prstClr val="black"/>
                </a:solidFill>
              </a:rPr>
              <a:t>本地福音工场</a:t>
            </a:r>
            <a:r>
              <a:rPr lang="en-US" altLang="zh-CN" sz="4000" dirty="0">
                <a:solidFill>
                  <a:prstClr val="black"/>
                </a:solidFill>
              </a:rPr>
              <a:t>–</a:t>
            </a:r>
            <a:r>
              <a:rPr lang="zh-CN" altLang="en-US" sz="4000" dirty="0">
                <a:solidFill>
                  <a:prstClr val="black"/>
                </a:solidFill>
              </a:rPr>
              <a:t>学生、新移民</a:t>
            </a:r>
            <a:endParaRPr lang="en-US" altLang="zh-CN" sz="4000" dirty="0">
              <a:solidFill>
                <a:prstClr val="black"/>
              </a:solidFill>
            </a:endParaRPr>
          </a:p>
          <a:p>
            <a:r>
              <a:rPr lang="zh-CN" altLang="en-US" sz="4000" dirty="0">
                <a:solidFill>
                  <a:prstClr val="black"/>
                </a:solidFill>
              </a:rPr>
              <a:t>未涉足的潜在传福音领域</a:t>
            </a:r>
            <a:endParaRPr lang="en-US" altLang="zh-CN" sz="4000" dirty="0">
              <a:solidFill>
                <a:prstClr val="black"/>
              </a:solidFill>
            </a:endParaRPr>
          </a:p>
          <a:p>
            <a:r>
              <a:rPr lang="zh-CN" altLang="en-US" sz="4000" dirty="0">
                <a:solidFill>
                  <a:prstClr val="black"/>
                </a:solidFill>
              </a:rPr>
              <a:t>极目远望：跨文化？海外？</a:t>
            </a:r>
            <a:endParaRPr lang="en-US" altLang="zh-CN" sz="4000" dirty="0">
              <a:solidFill>
                <a:prstClr val="black"/>
              </a:solidFill>
            </a:endParaRPr>
          </a:p>
          <a:p>
            <a:endParaRPr lang="en-US" altLang="zh-CN" sz="4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81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88260"/>
            <a:ext cx="8821270" cy="793375"/>
          </a:xfrm>
        </p:spPr>
        <p:txBody>
          <a:bodyPr/>
          <a:lstStyle/>
          <a:p>
            <a:r>
              <a:rPr lang="en-US" altLang="zh-CN" sz="4000" dirty="0">
                <a:latin typeface="+mn-ea"/>
                <a:ea typeface="+mn-ea"/>
              </a:rPr>
              <a:t>2. </a:t>
            </a:r>
            <a:r>
              <a:rPr lang="zh-CN" altLang="en-US" sz="4000" dirty="0">
                <a:latin typeface="+mn-ea"/>
                <a:ea typeface="+mn-ea"/>
              </a:rPr>
              <a:t>应用 </a:t>
            </a:r>
            <a:r>
              <a:rPr lang="en-US" altLang="zh-CN" sz="4000" dirty="0">
                <a:latin typeface="+mn-ea"/>
                <a:ea typeface="+mn-ea"/>
              </a:rPr>
              <a:t>– </a:t>
            </a:r>
            <a:r>
              <a:rPr lang="zh-CN" altLang="en-US" sz="4000" dirty="0">
                <a:latin typeface="+mn-ea"/>
                <a:ea typeface="+mn-ea"/>
              </a:rPr>
              <a:t>扩大宣教使命境界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81635"/>
            <a:ext cx="882127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2.3 </a:t>
            </a:r>
            <a:r>
              <a:rPr lang="zh-CN" altLang="en-US" sz="4000" dirty="0"/>
              <a:t>开阔的宣教视野（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扩张帐幕、境界）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我们有能力吗？    没有！</a:t>
            </a:r>
            <a:endParaRPr lang="en-US" altLang="zh-CN" sz="4000" dirty="0"/>
          </a:p>
          <a:p>
            <a:r>
              <a:rPr lang="zh-CN" altLang="en-US" sz="4000" dirty="0">
                <a:solidFill>
                  <a:prstClr val="black"/>
                </a:solidFill>
              </a:rPr>
              <a:t>但我们不靠自己能力，靠圣灵能力</a:t>
            </a:r>
            <a:endParaRPr lang="en-US" altLang="zh-CN" sz="4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但圣灵降临在你们身上，你们就必得著能力</a:t>
            </a:r>
            <a:r>
              <a:rPr lang="zh-CN" altLang="en-US" sz="4000">
                <a:latin typeface="KaiTi" panose="02010609060101010101" pitchFamily="49" charset="-122"/>
                <a:ea typeface="KaiTi" panose="02010609060101010101" pitchFamily="49" charset="-122"/>
              </a:rPr>
              <a:t>。                  </a:t>
            </a:r>
            <a:r>
              <a:rPr lang="zh-CN" altLang="en-US" sz="320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使徒行传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1:8</a:t>
            </a:r>
            <a:endParaRPr lang="en-US" altLang="zh-CN" sz="4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4000" dirty="0">
              <a:solidFill>
                <a:prstClr val="black"/>
              </a:solidFill>
            </a:endParaRPr>
          </a:p>
          <a:p>
            <a:endParaRPr lang="en-US" altLang="zh-CN" sz="4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57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88260"/>
            <a:ext cx="8821270" cy="793375"/>
          </a:xfrm>
        </p:spPr>
        <p:txBody>
          <a:bodyPr/>
          <a:lstStyle/>
          <a:p>
            <a:r>
              <a:rPr lang="en-US" altLang="zh-CN" sz="4000" dirty="0">
                <a:latin typeface="+mn-ea"/>
                <a:ea typeface="+mn-ea"/>
              </a:rPr>
              <a:t>2. </a:t>
            </a:r>
            <a:r>
              <a:rPr lang="zh-CN" altLang="en-US" sz="4000" dirty="0">
                <a:latin typeface="+mn-ea"/>
                <a:ea typeface="+mn-ea"/>
              </a:rPr>
              <a:t>应用 </a:t>
            </a:r>
            <a:r>
              <a:rPr lang="en-US" altLang="zh-CN" sz="4000" dirty="0">
                <a:latin typeface="+mn-ea"/>
                <a:ea typeface="+mn-ea"/>
              </a:rPr>
              <a:t>– </a:t>
            </a:r>
            <a:r>
              <a:rPr lang="zh-CN" altLang="en-US" sz="4000" dirty="0">
                <a:latin typeface="+mn-ea"/>
                <a:ea typeface="+mn-ea"/>
              </a:rPr>
              <a:t>扩大宣教使命境界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81635"/>
            <a:ext cx="882127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2.4 </a:t>
            </a:r>
            <a:r>
              <a:rPr lang="zh-CN" altLang="en-US" sz="4000" dirty="0"/>
              <a:t>切实的宣教举措（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扩大幔子、放长绳子）</a:t>
            </a:r>
            <a:endParaRPr lang="en-US" altLang="zh-CN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b="1" dirty="0">
                <a:latin typeface="+mn-ea"/>
              </a:rPr>
              <a:t>请 进 来</a:t>
            </a:r>
            <a:endParaRPr lang="en-US" altLang="zh-CN" sz="3200" b="1" dirty="0">
              <a:latin typeface="+mn-ea"/>
            </a:endParaRPr>
          </a:p>
          <a:p>
            <a:r>
              <a:rPr lang="zh-CN" altLang="en-US" sz="4000" dirty="0"/>
              <a:t>请人来小组</a:t>
            </a:r>
            <a:endParaRPr lang="en-US" altLang="zh-CN" sz="4000" dirty="0"/>
          </a:p>
          <a:p>
            <a:r>
              <a:rPr lang="zh-CN" altLang="en-US" sz="4000" dirty="0">
                <a:solidFill>
                  <a:prstClr val="black"/>
                </a:solidFill>
              </a:rPr>
              <a:t>请人来教会</a:t>
            </a:r>
            <a:endParaRPr lang="en-US" altLang="zh-CN" sz="4000" dirty="0">
              <a:solidFill>
                <a:prstClr val="black"/>
              </a:solidFill>
            </a:endParaRPr>
          </a:p>
          <a:p>
            <a:r>
              <a:rPr lang="zh-CN" altLang="en-US" sz="4000" dirty="0">
                <a:solidFill>
                  <a:prstClr val="black"/>
                </a:solidFill>
              </a:rPr>
              <a:t>请人来做培训分享</a:t>
            </a:r>
            <a:endParaRPr lang="en-US" altLang="zh-CN" sz="4000" dirty="0">
              <a:solidFill>
                <a:prstClr val="black"/>
              </a:solidFill>
            </a:endParaRPr>
          </a:p>
          <a:p>
            <a:r>
              <a:rPr lang="zh-CN" altLang="en-US" sz="4000" dirty="0">
                <a:solidFill>
                  <a:prstClr val="black"/>
                </a:solidFill>
              </a:rPr>
              <a:t>请人来参加福音活动</a:t>
            </a:r>
            <a:endParaRPr lang="en-US" altLang="zh-CN" sz="4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116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88260"/>
            <a:ext cx="8821270" cy="793375"/>
          </a:xfrm>
        </p:spPr>
        <p:txBody>
          <a:bodyPr/>
          <a:lstStyle/>
          <a:p>
            <a:r>
              <a:rPr lang="en-US" altLang="zh-CN" sz="4000" dirty="0">
                <a:latin typeface="+mn-ea"/>
                <a:ea typeface="+mn-ea"/>
              </a:rPr>
              <a:t>2. </a:t>
            </a:r>
            <a:r>
              <a:rPr lang="zh-CN" altLang="en-US" sz="4000" dirty="0">
                <a:latin typeface="+mn-ea"/>
                <a:ea typeface="+mn-ea"/>
              </a:rPr>
              <a:t>应用 </a:t>
            </a:r>
            <a:r>
              <a:rPr lang="en-US" altLang="zh-CN" sz="4000" dirty="0">
                <a:latin typeface="+mn-ea"/>
                <a:ea typeface="+mn-ea"/>
              </a:rPr>
              <a:t>– </a:t>
            </a:r>
            <a:r>
              <a:rPr lang="zh-CN" altLang="en-US" sz="4000" dirty="0">
                <a:latin typeface="+mn-ea"/>
                <a:ea typeface="+mn-ea"/>
              </a:rPr>
              <a:t>扩大宣教使命境界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81635"/>
            <a:ext cx="882127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2.4 </a:t>
            </a:r>
            <a:r>
              <a:rPr lang="zh-CN" altLang="en-US" sz="4000" dirty="0"/>
              <a:t>切实的宣教举措（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扩大幔子、放长绳子）</a:t>
            </a:r>
            <a:endParaRPr lang="en-US" altLang="zh-CN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b="1" dirty="0">
                <a:latin typeface="+mn-ea"/>
              </a:rPr>
              <a:t>走 出 去</a:t>
            </a:r>
            <a:endParaRPr lang="en-US" altLang="zh-CN" sz="3200" b="1" dirty="0">
              <a:latin typeface="+mn-ea"/>
            </a:endParaRPr>
          </a:p>
          <a:p>
            <a:r>
              <a:rPr lang="zh-CN" altLang="en-US" sz="4000" dirty="0"/>
              <a:t>走进电子网路</a:t>
            </a:r>
            <a:endParaRPr lang="en-US" altLang="zh-CN" sz="4000" dirty="0"/>
          </a:p>
          <a:p>
            <a:r>
              <a:rPr lang="zh-CN" altLang="en-US" sz="4000" dirty="0">
                <a:solidFill>
                  <a:prstClr val="black"/>
                </a:solidFill>
              </a:rPr>
              <a:t>走进爱心关怀</a:t>
            </a:r>
            <a:endParaRPr lang="en-US" altLang="zh-CN" sz="4000" dirty="0">
              <a:solidFill>
                <a:prstClr val="black"/>
              </a:solidFill>
            </a:endParaRPr>
          </a:p>
          <a:p>
            <a:r>
              <a:rPr lang="zh-CN" altLang="en-US" sz="4000" dirty="0">
                <a:solidFill>
                  <a:prstClr val="black"/>
                </a:solidFill>
              </a:rPr>
              <a:t>走进未知境界</a:t>
            </a:r>
            <a:endParaRPr lang="en-US" altLang="zh-CN" sz="4000" dirty="0">
              <a:solidFill>
                <a:prstClr val="black"/>
              </a:solidFill>
            </a:endParaRPr>
          </a:p>
          <a:p>
            <a:r>
              <a:rPr lang="zh-CN" altLang="en-US" sz="4000" dirty="0">
                <a:solidFill>
                  <a:prstClr val="black"/>
                </a:solidFill>
              </a:rPr>
              <a:t>走入宣教工场</a:t>
            </a:r>
            <a:endParaRPr lang="en-US" altLang="zh-CN" sz="40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946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88260"/>
            <a:ext cx="8821270" cy="793375"/>
          </a:xfrm>
        </p:spPr>
        <p:txBody>
          <a:bodyPr/>
          <a:lstStyle/>
          <a:p>
            <a:r>
              <a:rPr lang="zh-CN" altLang="en-US" sz="4000" dirty="0">
                <a:latin typeface="+mn-ea"/>
                <a:ea typeface="+mn-ea"/>
              </a:rPr>
              <a:t>结语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81635"/>
            <a:ext cx="882127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境界是个很美的概念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境界的维度可以扩大</a:t>
            </a:r>
            <a:endParaRPr lang="en-US" altLang="zh-CN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>
                <a:solidFill>
                  <a:prstClr val="black"/>
                </a:solidFill>
              </a:rPr>
              <a:t>求神做工</a:t>
            </a:r>
            <a:endParaRPr lang="en-US" altLang="zh-CN" sz="4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zh-CN" altLang="en-US" sz="4000" dirty="0">
                <a:solidFill>
                  <a:prstClr val="black"/>
                </a:solidFill>
              </a:rPr>
              <a:t>扩张我们个人灵命的境界（更明白神的旨意、更加深与神的关系、更愿意服事教会；</a:t>
            </a:r>
            <a:endParaRPr lang="en-US" altLang="zh-CN" sz="4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zh-CN" altLang="en-US" sz="4000" dirty="0">
                <a:solidFill>
                  <a:prstClr val="black"/>
                </a:solidFill>
              </a:rPr>
              <a:t>扩张我们宣教事工的境界（有坚实的圣经基础、开阔的宣教视野、切实的事工举措）</a:t>
            </a:r>
            <a:endParaRPr lang="en-US" altLang="zh-CN" sz="4000" dirty="0">
              <a:solidFill>
                <a:prstClr val="black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731" t="1942" r="77306" b="56119"/>
          <a:stretch/>
        </p:blipFill>
        <p:spPr>
          <a:xfrm>
            <a:off x="6212115" y="188260"/>
            <a:ext cx="1727200" cy="23952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0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88260"/>
            <a:ext cx="8821270" cy="793375"/>
          </a:xfrm>
        </p:spPr>
        <p:txBody>
          <a:bodyPr/>
          <a:lstStyle/>
          <a:p>
            <a:r>
              <a:rPr lang="zh-CN" altLang="en-US" sz="4000" dirty="0">
                <a:latin typeface="+mn-ea"/>
                <a:ea typeface="+mn-ea"/>
              </a:rPr>
              <a:t>本年度教会异象主题：扩张境界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81635"/>
            <a:ext cx="8821270" cy="54864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上一讲回顾：扩张个人灵命的境界</a:t>
            </a:r>
            <a:endParaRPr lang="en-US" altLang="zh-CN" sz="4000" dirty="0"/>
          </a:p>
          <a:p>
            <a:r>
              <a:rPr lang="zh-CN" altLang="en-US" sz="4000" dirty="0"/>
              <a:t>这一讲着重：扩张宣教使命的境界</a:t>
            </a:r>
            <a:endParaRPr lang="en-US" altLang="zh-CN" sz="4000" dirty="0"/>
          </a:p>
          <a:p>
            <a:endParaRPr lang="en-US" sz="4000" dirty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90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965" y="672353"/>
            <a:ext cx="8377517" cy="5039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4000" dirty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雅比斯求告以色列的神说：「甚愿你赐福与我，扩张我的境界，常与我同在，保佑我不遭患难，不受艰苦。」神就应允他所求的。         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历代志上</a:t>
            </a:r>
            <a:r>
              <a:rPr lang="en-CA" sz="3200" dirty="0">
                <a:latin typeface="SimSun" panose="02010600030101010101" pitchFamily="2" charset="-122"/>
                <a:ea typeface="SimSun" panose="02010600030101010101" pitchFamily="2" charset="-122"/>
                <a:cs typeface="Calibri" panose="020F0502020204030204" pitchFamily="34" charset="0"/>
              </a:rPr>
              <a:t>4:10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8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4000" dirty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要扩张你帐幕之地，张大你居所的幔子，不要限止；要放长你的绳子，坚固你的橛子。                     </a:t>
            </a:r>
            <a:r>
              <a:rPr lang="en-CA" altLang="zh-CN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以赛亚书</a:t>
            </a:r>
            <a:r>
              <a:rPr lang="en-CA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54:2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55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88260"/>
            <a:ext cx="8821270" cy="793375"/>
          </a:xfrm>
        </p:spPr>
        <p:txBody>
          <a:bodyPr/>
          <a:lstStyle/>
          <a:p>
            <a:r>
              <a:rPr lang="en-US" altLang="zh-CN" sz="4000" dirty="0">
                <a:latin typeface="+mn-ea"/>
                <a:ea typeface="+mn-ea"/>
              </a:rPr>
              <a:t>1. </a:t>
            </a:r>
            <a:r>
              <a:rPr lang="zh-CN" altLang="en-US" sz="4000" dirty="0">
                <a:latin typeface="+mn-ea"/>
                <a:ea typeface="+mn-ea"/>
              </a:rPr>
              <a:t>解经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81635"/>
            <a:ext cx="8821270" cy="54864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回顾雅比斯祷告特点：神定意祝福的犹大家族后裔，在经历痛苦忧伤中，献上的合神心意的祷告。</a:t>
            </a:r>
            <a:endParaRPr lang="en-US" altLang="zh-CN" sz="4000" dirty="0"/>
          </a:p>
          <a:p>
            <a:r>
              <a:rPr lang="zh-CN" altLang="en-US" sz="4000" dirty="0"/>
              <a:t>扩张境界：直译就是扩大领土</a:t>
            </a:r>
            <a:endParaRPr lang="en-US" altLang="zh-CN" sz="4000" dirty="0"/>
          </a:p>
          <a:p>
            <a:r>
              <a:rPr lang="zh-CN" altLang="en-US" sz="4000" dirty="0"/>
              <a:t>扩张境界：引申为宣教使命扩展</a:t>
            </a:r>
            <a:endParaRPr lang="en-US" altLang="zh-CN" sz="4000" dirty="0"/>
          </a:p>
          <a:p>
            <a:endParaRPr lang="en-US" sz="4000" dirty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9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88260"/>
            <a:ext cx="8821270" cy="793375"/>
          </a:xfrm>
        </p:spPr>
        <p:txBody>
          <a:bodyPr/>
          <a:lstStyle/>
          <a:p>
            <a:r>
              <a:rPr lang="en-US" altLang="zh-CN" sz="4000" dirty="0">
                <a:latin typeface="+mn-ea"/>
                <a:ea typeface="+mn-ea"/>
              </a:rPr>
              <a:t>1. </a:t>
            </a:r>
            <a:r>
              <a:rPr lang="zh-CN" altLang="en-US" sz="4000" dirty="0">
                <a:latin typeface="+mn-ea"/>
                <a:ea typeface="+mn-ea"/>
              </a:rPr>
              <a:t>解经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81635"/>
            <a:ext cx="8821270" cy="54864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拯救万民是神永恒的旨意。</a:t>
            </a:r>
            <a:endParaRPr lang="en-US" altLang="zh-CN" sz="4000" dirty="0"/>
          </a:p>
          <a:p>
            <a:r>
              <a:rPr lang="zh-CN" altLang="en-US" sz="4000" dirty="0"/>
              <a:t>传福音到地极是主的吩咐：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所以，你们要去，使万民作我的门徒，</a:t>
            </a:r>
            <a:br>
              <a:rPr lang="en-US" altLang="zh-CN" sz="4000" dirty="0"/>
            </a:br>
            <a:r>
              <a:rPr lang="en-US" altLang="zh-CN" sz="4000" dirty="0"/>
              <a:t>                        </a:t>
            </a:r>
            <a:r>
              <a:rPr lang="zh-CN" altLang="en-US" sz="4000" dirty="0"/>
              <a:t>                           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马太福音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28:19</a:t>
            </a:r>
            <a:endParaRPr lang="zh-CN" alt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但圣灵降临在你们身上，你们就必得著能力，并要在耶路撒冷、犹太全地，和撒玛利亚，直到地极，作我的见证。</a:t>
            </a:r>
            <a:b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          </a:t>
            </a:r>
            <a:r>
              <a:rPr lang="zh-CN" altLang="en-US" sz="4000" dirty="0"/>
              <a:t>                                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使徒行传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1:8</a:t>
            </a:r>
            <a:endParaRPr lang="zh-CN" alt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US" altLang="zh-CN" sz="4000" dirty="0"/>
          </a:p>
          <a:p>
            <a:endParaRPr lang="en-US" sz="4000" dirty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4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88260"/>
            <a:ext cx="8821270" cy="793375"/>
          </a:xfrm>
        </p:spPr>
        <p:txBody>
          <a:bodyPr/>
          <a:lstStyle/>
          <a:p>
            <a:r>
              <a:rPr lang="en-US" altLang="zh-CN" sz="4000" dirty="0">
                <a:latin typeface="+mn-ea"/>
                <a:ea typeface="+mn-ea"/>
              </a:rPr>
              <a:t>1. </a:t>
            </a:r>
            <a:r>
              <a:rPr lang="zh-CN" altLang="en-US" sz="4000" dirty="0">
                <a:latin typeface="+mn-ea"/>
                <a:ea typeface="+mn-ea"/>
              </a:rPr>
              <a:t>解经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81635"/>
            <a:ext cx="8821270" cy="54864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广传福音应该是教会的重要异象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  </a:t>
            </a:r>
            <a:r>
              <a:rPr lang="zh-CN" altLang="en-US" sz="4000" b="1" dirty="0"/>
              <a:t>因圣经真理 </a:t>
            </a:r>
            <a:r>
              <a:rPr lang="en-US" altLang="zh-CN" sz="4000" b="1" dirty="0"/>
              <a:t>· </a:t>
            </a:r>
            <a:r>
              <a:rPr lang="zh-CN" altLang="en-US" sz="4000" b="1" dirty="0"/>
              <a:t>得丰盛生命 </a:t>
            </a:r>
            <a:r>
              <a:rPr lang="en-US" altLang="zh-CN" sz="4000" b="1" dirty="0"/>
              <a:t>· </a:t>
            </a:r>
            <a:r>
              <a:rPr lang="zh-CN" altLang="en-US" sz="4000" b="1" dirty="0"/>
              <a:t>以广传福音</a:t>
            </a:r>
            <a:endParaRPr lang="en-US" altLang="zh-CN" sz="4000" b="1" dirty="0"/>
          </a:p>
          <a:p>
            <a:r>
              <a:rPr lang="zh-CN" altLang="en-US" sz="4000" dirty="0"/>
              <a:t>我们教会传福音的境界需要拓宽</a:t>
            </a:r>
            <a:endParaRPr lang="en-US" altLang="zh-CN" sz="4000" dirty="0"/>
          </a:p>
          <a:p>
            <a:endParaRPr lang="en-US" altLang="zh-CN" sz="4000" dirty="0"/>
          </a:p>
          <a:p>
            <a:endParaRPr lang="en-US" sz="4000" dirty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41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88260"/>
            <a:ext cx="8821270" cy="793375"/>
          </a:xfrm>
        </p:spPr>
        <p:txBody>
          <a:bodyPr/>
          <a:lstStyle/>
          <a:p>
            <a:r>
              <a:rPr lang="en-US" altLang="zh-CN" sz="4000" dirty="0">
                <a:latin typeface="+mn-ea"/>
                <a:ea typeface="+mn-ea"/>
              </a:rPr>
              <a:t>1. </a:t>
            </a:r>
            <a:r>
              <a:rPr lang="zh-CN" altLang="en-US" sz="4000" dirty="0">
                <a:latin typeface="+mn-ea"/>
                <a:ea typeface="+mn-ea"/>
              </a:rPr>
              <a:t>解经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81635"/>
            <a:ext cx="8821270" cy="54864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解析以赛亚书经文：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要扩张你帐幕之地，张大你居所的幔子，不要限止；要放长你的绳子，坚固你的橛子。                     </a:t>
            </a:r>
            <a:r>
              <a:rPr lang="en-CA" altLang="zh-CN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以赛亚书</a:t>
            </a:r>
            <a:r>
              <a:rPr lang="en-CA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54:2</a:t>
            </a:r>
          </a:p>
          <a:p>
            <a:r>
              <a:rPr lang="zh-CN" altLang="en-US" sz="4000" dirty="0"/>
              <a:t>先知以赛亚所处的时代</a:t>
            </a:r>
            <a:endParaRPr lang="en-US" altLang="zh-CN" sz="4000" dirty="0"/>
          </a:p>
          <a:p>
            <a:r>
              <a:rPr lang="zh-CN" altLang="en-US" sz="4000" dirty="0"/>
              <a:t>警告审判 与 宣告恩典</a:t>
            </a:r>
            <a:endParaRPr lang="en-US" altLang="zh-CN" sz="4000" dirty="0"/>
          </a:p>
          <a:p>
            <a:r>
              <a:rPr lang="zh-CN" altLang="en-US" sz="4000" dirty="0"/>
              <a:t>衔接‘受苦仆人之歌’（</a:t>
            </a:r>
            <a:r>
              <a:rPr lang="en-US" altLang="zh-CN" sz="4000" dirty="0"/>
              <a:t>53</a:t>
            </a:r>
            <a:r>
              <a:rPr lang="zh-CN" altLang="en-US" sz="4000" dirty="0"/>
              <a:t>章）</a:t>
            </a:r>
            <a:endParaRPr lang="en-US" altLang="zh-CN" sz="4000" dirty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32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88260"/>
            <a:ext cx="8821270" cy="793375"/>
          </a:xfrm>
        </p:spPr>
        <p:txBody>
          <a:bodyPr/>
          <a:lstStyle/>
          <a:p>
            <a:r>
              <a:rPr lang="en-US" altLang="zh-CN" sz="4000" dirty="0">
                <a:latin typeface="+mn-ea"/>
                <a:ea typeface="+mn-ea"/>
              </a:rPr>
              <a:t>1. </a:t>
            </a:r>
            <a:r>
              <a:rPr lang="zh-CN" altLang="en-US" sz="4000" dirty="0">
                <a:latin typeface="+mn-ea"/>
                <a:ea typeface="+mn-ea"/>
              </a:rPr>
              <a:t>解经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81635"/>
            <a:ext cx="8821270" cy="54864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经文呼应（以经解经）：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/>
              <a:t>以赛亚憧</a:t>
            </a:r>
            <a:r>
              <a:rPr lang="zh-CN" altLang="en-US" sz="4000" dirty="0"/>
              <a:t>憬基督救恩</a:t>
            </a:r>
            <a:r>
              <a:rPr lang="zh-CN" altLang="en-US" sz="4000"/>
              <a:t>成就（</a:t>
            </a:r>
            <a:r>
              <a:rPr lang="en-US" altLang="zh-CN" sz="4000" dirty="0"/>
              <a:t>54</a:t>
            </a:r>
            <a:r>
              <a:rPr lang="zh-CN" altLang="en-US" sz="4000" dirty="0"/>
              <a:t>章）</a:t>
            </a:r>
            <a:endParaRPr lang="en-US" sz="4000" dirty="0"/>
          </a:p>
          <a:p>
            <a:pPr marL="0" indent="0">
              <a:buNone/>
            </a:pPr>
            <a:r>
              <a:rPr lang="zh-CN" altLang="en-US" sz="4000" dirty="0"/>
              <a:t>保罗引用以赛亚书</a:t>
            </a:r>
            <a:r>
              <a:rPr lang="en-US" altLang="zh-CN" sz="4000" dirty="0"/>
              <a:t>54</a:t>
            </a:r>
            <a:r>
              <a:rPr lang="zh-CN" altLang="en-US" sz="4000" dirty="0"/>
              <a:t>章形容新约教会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因为经上记著：不怀孕、不生养的，你要欢乐；未曾经过产难的，你要高声欢呼；因为没有丈夫的，比有丈夫的儿女更多。     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加拉太书</a:t>
            </a:r>
            <a:r>
              <a:rPr lang="en-CA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4:2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（参：以赛亚书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54:1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CA" sz="32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47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5" y="188260"/>
            <a:ext cx="8821270" cy="793375"/>
          </a:xfrm>
        </p:spPr>
        <p:txBody>
          <a:bodyPr/>
          <a:lstStyle/>
          <a:p>
            <a:r>
              <a:rPr lang="en-US" altLang="zh-CN" sz="4000" dirty="0">
                <a:latin typeface="+mn-ea"/>
                <a:ea typeface="+mn-ea"/>
              </a:rPr>
              <a:t>1. </a:t>
            </a:r>
            <a:r>
              <a:rPr lang="zh-CN" altLang="en-US" sz="4000" dirty="0">
                <a:latin typeface="+mn-ea"/>
                <a:ea typeface="+mn-ea"/>
              </a:rPr>
              <a:t>解经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981635"/>
            <a:ext cx="8821270" cy="5486400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经文呼应（以经解经）：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/>
              <a:t>保罗引用以赛亚书</a:t>
            </a:r>
            <a:r>
              <a:rPr lang="en-US" altLang="zh-CN" sz="4000" dirty="0"/>
              <a:t>54</a:t>
            </a:r>
            <a:r>
              <a:rPr lang="zh-CN" altLang="en-US" sz="4000" dirty="0"/>
              <a:t>章形容新约教会</a:t>
            </a:r>
            <a:endParaRPr lang="en-US" altLang="zh-CN" sz="4000" dirty="0"/>
          </a:p>
          <a:p>
            <a:r>
              <a:rPr lang="zh-CN" altLang="en-US" sz="4000" dirty="0"/>
              <a:t>教会是‘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应许儿女</a:t>
            </a:r>
            <a:r>
              <a:rPr lang="zh-CN" altLang="en-US" sz="4000" dirty="0"/>
              <a:t>’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（加拉太书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4:28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教会是‘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在上的耶路撒冷</a:t>
            </a:r>
            <a:r>
              <a:rPr lang="zh-CN" altLang="en-US" sz="4000" dirty="0"/>
              <a:t>’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（加拉太书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4:28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>
                <a:solidFill>
                  <a:prstClr val="black"/>
                </a:solidFill>
              </a:rPr>
              <a:t>领土、帐幕、居所幔子 </a:t>
            </a:r>
            <a:r>
              <a:rPr lang="en-US" altLang="zh-CN" sz="4000" dirty="0">
                <a:solidFill>
                  <a:prstClr val="black"/>
                </a:solidFill>
              </a:rPr>
              <a:t>→ </a:t>
            </a:r>
            <a:r>
              <a:rPr lang="zh-CN" altLang="en-US" sz="4000" dirty="0">
                <a:solidFill>
                  <a:prstClr val="black"/>
                </a:solidFill>
              </a:rPr>
              <a:t>教会</a:t>
            </a:r>
            <a:endParaRPr lang="en-US" altLang="zh-CN" sz="4000" dirty="0">
              <a:solidFill>
                <a:prstClr val="black"/>
              </a:solidFill>
            </a:endParaRPr>
          </a:p>
          <a:p>
            <a:r>
              <a:rPr lang="zh-CN" altLang="en-US" sz="4000" dirty="0">
                <a:solidFill>
                  <a:prstClr val="black"/>
                </a:solidFill>
              </a:rPr>
              <a:t>教会疆界不断扩大；神儿女无限增多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4B17-CA1B-4720-93E6-90A6E34FD1FE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808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1223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等线</vt:lpstr>
      <vt:lpstr>KaiTi</vt:lpstr>
      <vt:lpstr>Microsoft JhengHei</vt:lpstr>
      <vt:lpstr>SimSun</vt:lpstr>
      <vt:lpstr>Arial</vt:lpstr>
      <vt:lpstr>Calibri</vt:lpstr>
      <vt:lpstr>Calibri Light</vt:lpstr>
      <vt:lpstr>Forte</vt:lpstr>
      <vt:lpstr>Office Theme</vt:lpstr>
      <vt:lpstr>扩  张  境  界  Enlarge our territory</vt:lpstr>
      <vt:lpstr>本年度教会异象主题：扩张境界</vt:lpstr>
      <vt:lpstr>PowerPoint Presentation</vt:lpstr>
      <vt:lpstr>1. 解经</vt:lpstr>
      <vt:lpstr>1. 解经</vt:lpstr>
      <vt:lpstr>1. 解经</vt:lpstr>
      <vt:lpstr>1. 解经</vt:lpstr>
      <vt:lpstr>1. 解经</vt:lpstr>
      <vt:lpstr>1. 解经</vt:lpstr>
      <vt:lpstr>2. 应用 – 扩大宣教使命境界</vt:lpstr>
      <vt:lpstr>2. 应用 – 扩大宣教使命境界</vt:lpstr>
      <vt:lpstr>2. 应用 – 扩大宣教使命境界</vt:lpstr>
      <vt:lpstr>2. 应用 – 扩大宣教使命境界</vt:lpstr>
      <vt:lpstr>2. 应用 – 扩大宣教使命境界</vt:lpstr>
      <vt:lpstr>2. 应用 – 扩大宣教使命境界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扩 张 境 界  Enlarge our territory</dc:title>
  <dc:creator>Don Li</dc:creator>
  <cp:lastModifiedBy>Don Li</cp:lastModifiedBy>
  <cp:revision>56</cp:revision>
  <dcterms:created xsi:type="dcterms:W3CDTF">2020-01-02T16:09:51Z</dcterms:created>
  <dcterms:modified xsi:type="dcterms:W3CDTF">2020-01-17T14:59:46Z</dcterms:modified>
</cp:coreProperties>
</file>