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732" r:id="rId3"/>
    <p:sldId id="257" r:id="rId4"/>
    <p:sldId id="582" r:id="rId5"/>
    <p:sldId id="818" r:id="rId6"/>
    <p:sldId id="819" r:id="rId7"/>
    <p:sldId id="820" r:id="rId8"/>
    <p:sldId id="537" r:id="rId9"/>
    <p:sldId id="904" r:id="rId10"/>
    <p:sldId id="927" r:id="rId11"/>
    <p:sldId id="928" r:id="rId12"/>
    <p:sldId id="929" r:id="rId13"/>
    <p:sldId id="930" r:id="rId14"/>
    <p:sldId id="931" r:id="rId15"/>
    <p:sldId id="933" r:id="rId16"/>
    <p:sldId id="821" r:id="rId17"/>
    <p:sldId id="822" r:id="rId18"/>
    <p:sldId id="695" r:id="rId19"/>
    <p:sldId id="935" r:id="rId20"/>
    <p:sldId id="936" r:id="rId21"/>
    <p:sldId id="847" r:id="rId22"/>
    <p:sldId id="848" r:id="rId23"/>
    <p:sldId id="866" r:id="rId24"/>
    <p:sldId id="937" r:id="rId25"/>
    <p:sldId id="867" r:id="rId26"/>
    <p:sldId id="871" r:id="rId27"/>
    <p:sldId id="894" r:id="rId28"/>
    <p:sldId id="872" r:id="rId29"/>
    <p:sldId id="895" r:id="rId30"/>
    <p:sldId id="897" r:id="rId31"/>
    <p:sldId id="896" r:id="rId32"/>
    <p:sldId id="873" r:id="rId33"/>
    <p:sldId id="906" r:id="rId34"/>
    <p:sldId id="905" r:id="rId35"/>
    <p:sldId id="93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1A27"/>
    <a:srgbClr val="08EB0F"/>
    <a:srgbClr val="FFFFFF"/>
    <a:srgbClr val="FFFF00"/>
    <a:srgbClr val="2000C0"/>
    <a:srgbClr val="43B1FF"/>
    <a:srgbClr val="0F0D20"/>
    <a:srgbClr val="09DCEB"/>
    <a:srgbClr val="6AA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10"/>
      </p:cViewPr>
      <p:guideLst>
        <p:guide orient="horz" pos="2175"/>
        <p:guide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B1D-BD36-44F7-855D-50220D8F086B}" type="datetimeFigureOut">
              <a:rPr lang="en-CA" smtClean="0"/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BF212-2863-474C-B8CA-2BE03C0D32BB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11BC-A0A1-4CFE-9903-2DA64F28A69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A75D-011A-4A38-86CC-766416283D2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A163-3B05-458F-94DC-50CC1489FE7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FE37-0B27-4878-9A76-65A73C454E0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FACA-628F-4633-BC97-E7561E757E0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FEB0-805B-4B7C-A500-0B8EEA5CB78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9848-E687-47AC-B8EC-B4D943CD6D1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B59B-7FF5-4365-907A-B564BEE368B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DC13-578F-4959-93D9-5D4D582F9DF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4081-EE77-462A-AD22-E69854E629B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F945-5C19-4B62-9502-9C38609A83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CAB9-134B-41F7-9410-AF904FF6C72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5" y="264160"/>
            <a:ext cx="7772400" cy="162750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6000" dirty="0" smtClean="0"/>
              <a:t> </a:t>
            </a:r>
            <a:r>
              <a:rPr lang="en-US" altLang="zh-CN" sz="6000" dirty="0" smtClean="0">
                <a:solidFill>
                  <a:schemeClr val="bg1"/>
                </a:solidFill>
              </a:rPr>
              <a:t>   </a:t>
            </a:r>
            <a:endParaRPr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4648200" cy="1752600"/>
          </a:xfrm>
        </p:spPr>
        <p:txBody>
          <a:bodyPr/>
          <a:lstStyle/>
          <a:p>
            <a:pPr algn="dist"/>
            <a:endParaRPr lang="en-US" dirty="0" smtClean="0">
              <a:solidFill>
                <a:schemeClr val="tx1"/>
              </a:solidFill>
            </a:endParaRPr>
          </a:p>
          <a:p>
            <a:pPr algn="di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600075" y="1072515"/>
            <a:ext cx="8020685" cy="152844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引以为戒之家</a:t>
            </a:r>
            <a:endParaRPr lang="zh-CN" altLang="en-US" sz="60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pic>
        <p:nvPicPr>
          <p:cNvPr id="8" name="图片 7" descr="微信图片_202002061744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2545" y="3088640"/>
            <a:ext cx="4775200" cy="3568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655" y="3088640"/>
            <a:ext cx="4421505" cy="3568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560" y="83185"/>
            <a:ext cx="9029065" cy="6755765"/>
          </a:xfrm>
        </p:spPr>
        <p:txBody>
          <a:bodyPr>
            <a:normAutofit lnSpcReduction="20000"/>
          </a:bodyPr>
          <a:lstStyle/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3300" b="1" dirty="0" smtClean="0">
                <a:solidFill>
                  <a:schemeClr val="bg1"/>
                </a:solidFill>
                <a:sym typeface="+mn-ea"/>
              </a:rPr>
              <a:t>34第二天，大女儿对小女儿说：“我昨夜与父亲同寝，今夜我们再叫他喝酒，你可以进去与他同寝。这样，我们好从父亲存留后裔。</a:t>
            </a:r>
            <a:endParaRPr lang="zh-CN" altLang="en-US" sz="33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3300" b="1" dirty="0" smtClean="0">
                <a:solidFill>
                  <a:schemeClr val="bg1"/>
                </a:solidFill>
                <a:sym typeface="+mn-ea"/>
              </a:rPr>
              <a:t>35于是那夜，她们又叫父亲喝酒，小女儿起来与她父亲同寝。她几时躺下，几时起来，父亲都不知道。</a:t>
            </a:r>
            <a:endParaRPr lang="zh-CN" altLang="en-US" sz="33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3300" b="1" dirty="0" smtClean="0">
                <a:solidFill>
                  <a:schemeClr val="bg1"/>
                </a:solidFill>
                <a:sym typeface="+mn-ea"/>
              </a:rPr>
              <a:t>36这样，罗得的两个女儿都从她父亲怀了孕。</a:t>
            </a:r>
            <a:endParaRPr lang="zh-CN" altLang="en-US" sz="33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3300" b="1" dirty="0" smtClean="0">
                <a:solidFill>
                  <a:schemeClr val="bg1"/>
                </a:solidFill>
                <a:sym typeface="+mn-ea"/>
              </a:rPr>
              <a:t>37大女儿生了儿子，给他起名叫摩押，就是现今摩押人的始祖；</a:t>
            </a:r>
            <a:endParaRPr lang="zh-CN" altLang="en-US" sz="33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3300" b="1" dirty="0" smtClean="0">
                <a:solidFill>
                  <a:schemeClr val="bg1"/>
                </a:solidFill>
                <a:sym typeface="+mn-ea"/>
              </a:rPr>
              <a:t>38小女儿也生了儿子，给他起名叫便亚米，就是现今亚扪人的始祖。</a:t>
            </a:r>
            <a:endParaRPr lang="zh-CN" altLang="en-US" sz="3300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145" y="395605"/>
            <a:ext cx="9088120" cy="6325235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  <a:buClrTx/>
              <a:buSzTx/>
            </a:pPr>
            <a:endParaRPr lang="zh-CN" altLang="en-US" sz="355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</a:pPr>
            <a:r>
              <a:rPr lang="zh-CN" altLang="en-US" sz="3600" b="1" dirty="0" smtClean="0">
                <a:solidFill>
                  <a:schemeClr val="bg1"/>
                </a:solidFill>
                <a:sym typeface="+mn-ea"/>
              </a:rPr>
              <a:t>申23:3“亚扪人或是摩押人不可入耶和华的会；他们的子孙虽过十代，</a:t>
            </a:r>
            <a:endParaRPr lang="zh-CN" altLang="en-US" sz="36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</a:pPr>
            <a:r>
              <a:rPr lang="zh-CN" altLang="en-US" sz="3600" b="1" dirty="0" smtClean="0">
                <a:solidFill>
                  <a:schemeClr val="bg1"/>
                </a:solidFill>
                <a:sym typeface="+mn-ea"/>
              </a:rPr>
              <a:t>          也永不可入耶和华的会。</a:t>
            </a:r>
            <a:endParaRPr lang="zh-CN" altLang="en-US" sz="3600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" name="灯片编号占位符 3"/>
          <p:cNvSpPr>
            <a:spLocks noGrp="1"/>
          </p:cNvSpPr>
          <p:nvPr/>
        </p:nvSpPr>
        <p:spPr>
          <a:xfrm>
            <a:off x="319405" y="71755"/>
            <a:ext cx="8534400" cy="83883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3800" b="1">
                <a:solidFill>
                  <a:srgbClr val="08EB0F"/>
                </a:solidFill>
                <a:sym typeface="+mn-ea"/>
              </a:rPr>
              <a:t>一、</a:t>
            </a:r>
            <a:r>
              <a:rPr lang="zh-CN" sz="3800" b="1">
                <a:solidFill>
                  <a:srgbClr val="08EB0F"/>
                </a:solidFill>
                <a:sym typeface="+mn-ea"/>
              </a:rPr>
              <a:t>可 悲 的 女 儿</a:t>
            </a:r>
            <a:endParaRPr lang="zh-CN" sz="3800" b="1">
              <a:solidFill>
                <a:srgbClr val="08EB0F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51205"/>
          </a:xfrm>
        </p:spPr>
        <p:txBody>
          <a:bodyPr>
            <a:normAutofit/>
          </a:bodyPr>
          <a:p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055" y="1090295"/>
            <a:ext cx="8756650" cy="5631180"/>
          </a:xfrm>
        </p:spPr>
        <p:txBody>
          <a:bodyPr>
            <a:normAutofit/>
          </a:bodyPr>
          <a:p>
            <a:pPr marL="0" indent="0">
              <a:lnSpc>
                <a:spcPct val="90000"/>
              </a:lnSpc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</a:t>
            </a: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17领他们出来以后，就说：“逃命吧！不可回头看，也不可在平原站住，要往山上逃跑，免得你被剿灭。”</a:t>
            </a: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  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   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304800" y="44450"/>
            <a:ext cx="8534400" cy="92773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4000" b="1">
                <a:solidFill>
                  <a:srgbClr val="08EB0F"/>
                </a:solidFill>
                <a:sym typeface="+mn-ea"/>
              </a:rPr>
              <a:t>二、</a:t>
            </a:r>
            <a:r>
              <a:rPr lang="zh-CN" sz="4000" b="1">
                <a:solidFill>
                  <a:srgbClr val="08EB0F"/>
                </a:solidFill>
                <a:sym typeface="+mn-ea"/>
              </a:rPr>
              <a:t>永远鉴戒的妻子</a:t>
            </a:r>
            <a:endParaRPr lang="zh-CN" sz="4000" b="1">
              <a:solidFill>
                <a:srgbClr val="08EB0F"/>
              </a:solidFill>
              <a:sym typeface="+mn-ea"/>
            </a:endParaRPr>
          </a:p>
        </p:txBody>
      </p:sp>
      <p:sp>
        <p:nvSpPr>
          <p:cNvPr id="9" name="灯片编号占位符 3"/>
          <p:cNvSpPr>
            <a:spLocks noGrp="1"/>
          </p:cNvSpPr>
          <p:nvPr/>
        </p:nvSpPr>
        <p:spPr>
          <a:xfrm>
            <a:off x="305435" y="2640330"/>
            <a:ext cx="8575040" cy="13335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Tx/>
              <a:buSzTx/>
              <a:buFontTx/>
            </a:pPr>
            <a:r>
              <a:rPr lang="zh-CN" altLang="en-US" sz="3600" b="1">
                <a:solidFill>
                  <a:schemeClr val="tx1"/>
                </a:solidFill>
                <a:sym typeface="+mn-ea"/>
              </a:rPr>
              <a:t>26罗得的妻子在后边回头一看，</a:t>
            </a:r>
            <a:endParaRPr lang="zh-CN" altLang="en-US" sz="3600" b="1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ct val="110000"/>
              </a:lnSpc>
              <a:buClrTx/>
              <a:buSzTx/>
              <a:buFontTx/>
            </a:pPr>
            <a:r>
              <a:rPr lang="zh-CN" altLang="en-US" sz="3600" b="1">
                <a:solidFill>
                  <a:schemeClr val="tx1"/>
                </a:solidFill>
                <a:sym typeface="+mn-ea"/>
              </a:rPr>
              <a:t>就变成了一根盐柱。</a:t>
            </a:r>
            <a:endParaRPr lang="zh-CN" altLang="en-US" sz="36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 descr="brimstone-and-fire-sod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" y="3973195"/>
            <a:ext cx="4885690" cy="2748280"/>
          </a:xfrm>
          <a:prstGeom prst="rect">
            <a:avLst/>
          </a:prstGeom>
        </p:spPr>
      </p:pic>
      <p:pic>
        <p:nvPicPr>
          <p:cNvPr id="10" name="图片 9" descr="微信图片_202002061744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3973195"/>
            <a:ext cx="4100195" cy="2905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51205"/>
          </a:xfrm>
        </p:spPr>
        <p:txBody>
          <a:bodyPr>
            <a:normAutofit/>
          </a:bodyPr>
          <a:p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055" y="1090295"/>
            <a:ext cx="8756650" cy="5631180"/>
          </a:xfrm>
        </p:spPr>
        <p:txBody>
          <a:bodyPr>
            <a:normAutofit/>
          </a:bodyPr>
          <a:p>
            <a:pPr marL="0" indent="0" algn="ctr">
              <a:lnSpc>
                <a:spcPct val="110000"/>
              </a:lnSpc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</a:t>
            </a:r>
            <a:r>
              <a:rPr sz="3600" b="1">
                <a:solidFill>
                  <a:schemeClr val="bg1"/>
                </a:solidFill>
              </a:rPr>
              <a:t>来3:12弟兄们，你们要谨慎，</a:t>
            </a:r>
            <a:endParaRPr sz="3600" b="1">
              <a:solidFill>
                <a:schemeClr val="bg1"/>
              </a:solidFill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sz="3600" b="1">
                <a:solidFill>
                  <a:schemeClr val="bg1"/>
                </a:solidFill>
              </a:rPr>
              <a:t>免得你们中间或有人存着不信的恶心，</a:t>
            </a:r>
            <a:endParaRPr sz="3600" b="1">
              <a:solidFill>
                <a:schemeClr val="bg1"/>
              </a:solidFill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sz="3600" b="1">
                <a:solidFill>
                  <a:schemeClr val="bg1"/>
                </a:solidFill>
              </a:rPr>
              <a:t>       把永生　神离弃了。</a:t>
            </a:r>
            <a:r>
              <a:rPr lang="zh-CN" alt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   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304800" y="102870"/>
            <a:ext cx="8534400" cy="92773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4000" b="1">
                <a:solidFill>
                  <a:srgbClr val="08EB0F"/>
                </a:solidFill>
                <a:sym typeface="+mn-ea"/>
              </a:rPr>
              <a:t>二、</a:t>
            </a:r>
            <a:r>
              <a:rPr lang="zh-CN" sz="4000" b="1">
                <a:solidFill>
                  <a:srgbClr val="08EB0F"/>
                </a:solidFill>
                <a:sym typeface="+mn-ea"/>
              </a:rPr>
              <a:t>永远鉴戒</a:t>
            </a:r>
            <a:r>
              <a:rPr lang="zh-CN" sz="4000" b="1">
                <a:solidFill>
                  <a:srgbClr val="08EB0F"/>
                </a:solidFill>
                <a:sym typeface="+mn-ea"/>
              </a:rPr>
              <a:t>的妻子</a:t>
            </a:r>
            <a:endParaRPr lang="zh-CN" sz="4000" b="1">
              <a:solidFill>
                <a:srgbClr val="08EB0F"/>
              </a:solidFill>
              <a:sym typeface="+mn-ea"/>
            </a:endParaRPr>
          </a:p>
        </p:txBody>
      </p:sp>
      <p:pic>
        <p:nvPicPr>
          <p:cNvPr id="10" name="图片 9" descr="微信图片_202002061744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6920" y="3232785"/>
            <a:ext cx="4972050" cy="3523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51205"/>
          </a:xfrm>
        </p:spPr>
        <p:txBody>
          <a:bodyPr>
            <a:normAutofit/>
          </a:bodyPr>
          <a:p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055" y="1090295"/>
            <a:ext cx="8756650" cy="5631180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</a:t>
            </a:r>
            <a:endParaRPr lang="en-US" altLang="zh-CN" sz="3600" b="1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路</a:t>
            </a:r>
            <a:r>
              <a:rPr lang="en-US" altLang="zh-CN" sz="3600" b="1">
                <a:solidFill>
                  <a:schemeClr val="bg1"/>
                </a:solidFill>
              </a:rPr>
              <a:t>17</a:t>
            </a:r>
            <a:r>
              <a:rPr lang="zh-CN" altLang="en-US" sz="3600" b="1">
                <a:solidFill>
                  <a:schemeClr val="bg1"/>
                </a:solidFill>
              </a:rPr>
              <a:t>：</a:t>
            </a: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32你们要回想罗得的妻子。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   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304800" y="102870"/>
            <a:ext cx="8534400" cy="92773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4000" b="1">
                <a:solidFill>
                  <a:srgbClr val="08EB0F"/>
                </a:solidFill>
                <a:sym typeface="+mn-ea"/>
              </a:rPr>
              <a:t>二、</a:t>
            </a:r>
            <a:r>
              <a:rPr lang="zh-CN" sz="4000" b="1">
                <a:solidFill>
                  <a:srgbClr val="08EB0F"/>
                </a:solidFill>
                <a:sym typeface="+mn-ea"/>
              </a:rPr>
              <a:t>永远鉴戒</a:t>
            </a:r>
            <a:r>
              <a:rPr lang="zh-CN" sz="4000" b="1">
                <a:solidFill>
                  <a:srgbClr val="08EB0F"/>
                </a:solidFill>
                <a:sym typeface="+mn-ea"/>
              </a:rPr>
              <a:t>的妻子</a:t>
            </a:r>
            <a:endParaRPr lang="zh-CN" sz="4000" b="1">
              <a:solidFill>
                <a:srgbClr val="08EB0F"/>
              </a:solidFill>
              <a:sym typeface="+mn-ea"/>
            </a:endParaRPr>
          </a:p>
        </p:txBody>
      </p:sp>
      <p:pic>
        <p:nvPicPr>
          <p:cNvPr id="10" name="图片 9" descr="微信图片_202002061744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0" y="2903855"/>
            <a:ext cx="5393690" cy="3822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6675"/>
            <a:ext cx="8229600" cy="759460"/>
          </a:xfrm>
        </p:spPr>
        <p:txBody>
          <a:bodyPr>
            <a:normAutofit/>
          </a:bodyPr>
          <a:p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75" y="1150620"/>
            <a:ext cx="8736330" cy="5723255"/>
          </a:xfrm>
        </p:spPr>
        <p:txBody>
          <a:bodyPr/>
          <a:p>
            <a:pPr marL="0" indent="0"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</a:t>
            </a:r>
            <a:r>
              <a:rPr lang="zh-CN" sz="3600" b="1">
                <a:solidFill>
                  <a:schemeClr val="bg1"/>
                </a:solidFill>
              </a:rPr>
              <a:t>创</a:t>
            </a:r>
            <a:r>
              <a:rPr lang="en-US" altLang="zh-CN" sz="3600" b="1">
                <a:solidFill>
                  <a:schemeClr val="bg1"/>
                </a:solidFill>
              </a:rPr>
              <a:t>13</a:t>
            </a:r>
            <a:r>
              <a:rPr lang="zh-CN" altLang="en-US" sz="3600" b="1">
                <a:solidFill>
                  <a:schemeClr val="bg1"/>
                </a:solidFill>
              </a:rPr>
              <a:t>：</a:t>
            </a:r>
            <a:r>
              <a:rPr sz="3600" b="1">
                <a:solidFill>
                  <a:schemeClr val="bg1"/>
                </a:solidFill>
              </a:rPr>
              <a:t>10罗得举目看见约旦河的全平原，直到琐珥，都是滋润的，那地在耶和华未灭所多玛、蛾摩拉以先，如同耶和华的园子，</a:t>
            </a:r>
            <a:endParaRPr sz="3600" b="1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328930" y="43180"/>
            <a:ext cx="8485505" cy="92773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4000" b="1">
                <a:solidFill>
                  <a:srgbClr val="08EB0F"/>
                </a:solidFill>
                <a:sym typeface="+mn-ea"/>
              </a:rPr>
              <a:t>三、</a:t>
            </a:r>
            <a:r>
              <a:rPr lang="zh-CN" sz="4000" b="1">
                <a:solidFill>
                  <a:srgbClr val="08EB0F"/>
                </a:solidFill>
                <a:sym typeface="+mn-ea"/>
              </a:rPr>
              <a:t>迟延不走的丈夫</a:t>
            </a:r>
            <a:endParaRPr lang="zh-CN" altLang="en-US" sz="40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770" y="2964815"/>
            <a:ext cx="7145020" cy="3906520"/>
          </a:xfrm>
          <a:prstGeom prst="rect">
            <a:avLst/>
          </a:prstGeom>
        </p:spPr>
      </p:pic>
      <p:sp>
        <p:nvSpPr>
          <p:cNvPr id="5" name="灯片编号占位符 3"/>
          <p:cNvSpPr>
            <a:spLocks noGrp="1"/>
          </p:cNvSpPr>
          <p:nvPr/>
        </p:nvSpPr>
        <p:spPr>
          <a:xfrm>
            <a:off x="104140" y="3520440"/>
            <a:ext cx="976630" cy="312229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4000" b="1">
                <a:solidFill>
                  <a:schemeClr val="bg1"/>
                </a:solidFill>
                <a:sym typeface="+mn-ea"/>
              </a:rPr>
              <a:t>一家四口</a:t>
            </a:r>
            <a:endParaRPr lang="zh-CN" altLang="en-US" sz="4000" b="1" dirty="0" smtClean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灯片编号占位符 3"/>
          <p:cNvSpPr>
            <a:spLocks noGrp="1"/>
          </p:cNvSpPr>
          <p:nvPr/>
        </p:nvSpPr>
        <p:spPr>
          <a:xfrm>
            <a:off x="7943850" y="3462655"/>
            <a:ext cx="1075055" cy="312229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3400" b="1">
                <a:solidFill>
                  <a:schemeClr val="bg1"/>
                </a:solidFill>
                <a:sym typeface="+mn-ea"/>
              </a:rPr>
              <a:t>住在美丽而富饶的城市</a:t>
            </a:r>
            <a:endParaRPr lang="zh-CN" altLang="en-US" sz="3400" b="1" dirty="0" smtClean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6675"/>
            <a:ext cx="8229600" cy="759460"/>
          </a:xfrm>
        </p:spPr>
        <p:txBody>
          <a:bodyPr>
            <a:normAutofit/>
          </a:bodyPr>
          <a:p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75" y="1219835"/>
            <a:ext cx="8736330" cy="5654040"/>
          </a:xfrm>
        </p:spPr>
        <p:txBody>
          <a:bodyPr/>
          <a:p>
            <a:pPr marL="0" indent="0"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</a:t>
            </a:r>
            <a:r>
              <a:rPr lang="zh-CN" sz="3600" b="1">
                <a:solidFill>
                  <a:schemeClr val="bg1"/>
                </a:solidFill>
              </a:rPr>
              <a:t>创</a:t>
            </a:r>
            <a:r>
              <a:rPr lang="en-US" altLang="zh-CN" sz="3600" b="1">
                <a:solidFill>
                  <a:schemeClr val="bg1"/>
                </a:solidFill>
              </a:rPr>
              <a:t>13</a:t>
            </a:r>
            <a:r>
              <a:rPr lang="zh-CN" altLang="en-US" sz="3600" b="1">
                <a:solidFill>
                  <a:schemeClr val="bg1"/>
                </a:solidFill>
              </a:rPr>
              <a:t>：</a:t>
            </a:r>
            <a:r>
              <a:rPr sz="3600" b="1">
                <a:solidFill>
                  <a:schemeClr val="bg1"/>
                </a:solidFill>
              </a:rPr>
              <a:t>11 </a:t>
            </a:r>
            <a:r>
              <a:rPr lang="zh-CN" altLang="en-US" sz="3600" b="1">
                <a:solidFill>
                  <a:schemeClr val="bg1"/>
                </a:solidFill>
              </a:rPr>
              <a:t>于是罗得选择约旦河的全平原，往东迁移，他们就彼此分离了。</a:t>
            </a:r>
            <a:endParaRPr sz="3600" b="1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12亚伯兰住在迦南地，罗得住在平原的城邑，</a:t>
            </a:r>
            <a:endParaRPr lang="zh-CN" altLang="en-US" sz="3600" b="1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endParaRPr lang="zh-CN" altLang="en-US" sz="3600" b="1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r>
              <a:rPr lang="zh-CN" altLang="en-US" sz="4000" b="1">
                <a:solidFill>
                  <a:schemeClr val="bg1"/>
                </a:solidFill>
              </a:rPr>
              <a:t>13 所多玛人在耶和华面前罪大恶极。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328930" y="43180"/>
            <a:ext cx="8485505" cy="92773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>
                <a:solidFill>
                  <a:srgbClr val="FFFFFF"/>
                </a:solidFill>
                <a:sym typeface="+mn-ea"/>
              </a:rPr>
              <a:t>罗得</a:t>
            </a:r>
            <a:r>
              <a:rPr lang="zh-CN" altLang="en-US" sz="4000" b="1">
                <a:solidFill>
                  <a:srgbClr val="FFFFFF"/>
                </a:solidFill>
                <a:sym typeface="+mn-ea"/>
              </a:rPr>
              <a:t>一 个 错 误 的 选 择</a:t>
            </a:r>
            <a:endParaRPr lang="zh-CN" altLang="en-US" sz="4000" b="1">
              <a:solidFill>
                <a:srgbClr val="FFFFFF"/>
              </a:solidFill>
              <a:sym typeface="+mn-ea"/>
            </a:endParaRP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1233805" y="3195955"/>
            <a:ext cx="6377305" cy="77089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b="1">
                <a:solidFill>
                  <a:srgbClr val="0F0D20"/>
                </a:solidFill>
                <a:sym typeface="+mn-ea"/>
              </a:rPr>
              <a:t>渐渐挪移帐棚，直到所多玛</a:t>
            </a:r>
            <a:endParaRPr lang="zh-CN" altLang="en-US" sz="3600" b="1" dirty="0" smtClean="0">
              <a:solidFill>
                <a:srgbClr val="0F0D2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灯片编号占位符 3"/>
          <p:cNvSpPr>
            <a:spLocks noGrp="1"/>
          </p:cNvSpPr>
          <p:nvPr/>
        </p:nvSpPr>
        <p:spPr>
          <a:xfrm>
            <a:off x="2084705" y="5359400"/>
            <a:ext cx="4370070" cy="785495"/>
          </a:xfrm>
          <a:prstGeom prst="rect">
            <a:avLst/>
          </a:prstGeom>
          <a:solidFill>
            <a:srgbClr val="09DCEB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dirty="0" smtClean="0">
                <a:solidFill>
                  <a:srgbClr val="FF0000"/>
                </a:solidFill>
                <a:latin typeface="+mj-lt"/>
                <a:ea typeface="+mj-ea"/>
                <a:cs typeface="+mj-cs"/>
                <a:sym typeface="+mn-ea"/>
              </a:rPr>
              <a:t>环境对人的影响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751205"/>
          </a:xfrm>
        </p:spPr>
        <p:txBody>
          <a:bodyPr>
            <a:normAutofit/>
          </a:bodyPr>
          <a:p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" y="802005"/>
            <a:ext cx="8903970" cy="59194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</a:t>
            </a:r>
            <a:endParaRPr lang="en-US" altLang="zh-CN" sz="3600" b="1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</a:t>
            </a:r>
            <a:r>
              <a:rPr lang="zh-CN" altLang="en-US" sz="4000" b="1">
                <a:solidFill>
                  <a:schemeClr val="bg1"/>
                </a:solidFill>
              </a:rPr>
              <a:t>搬   家</a:t>
            </a:r>
            <a:endParaRPr lang="zh-CN" altLang="en-US" sz="4000" b="1">
              <a:solidFill>
                <a:srgbClr val="FFFF00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4000" b="1">
                <a:solidFill>
                  <a:srgbClr val="FFFF00"/>
                </a:solidFill>
              </a:rPr>
              <a:t>  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366395" y="50800"/>
            <a:ext cx="8485505" cy="92773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4000" b="1">
                <a:solidFill>
                  <a:srgbClr val="08EB0F"/>
                </a:solidFill>
                <a:sym typeface="+mn-ea"/>
              </a:rPr>
              <a:t>我 们 的 选择</a:t>
            </a:r>
            <a:endParaRPr lang="zh-CN" sz="4000" b="1">
              <a:solidFill>
                <a:srgbClr val="08EB0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751205"/>
          </a:xfrm>
        </p:spPr>
        <p:txBody>
          <a:bodyPr>
            <a:normAutofit/>
          </a:bodyPr>
          <a:p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" y="802005"/>
            <a:ext cx="8903970" cy="59194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</a:t>
            </a:r>
            <a:endParaRPr lang="en-US" altLang="zh-CN" sz="3600" b="1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</a:t>
            </a:r>
            <a:r>
              <a:rPr lang="zh-CN" altLang="en-US" sz="4000" b="1">
                <a:solidFill>
                  <a:schemeClr val="bg1"/>
                </a:solidFill>
              </a:rPr>
              <a:t>搬   家</a:t>
            </a:r>
            <a:endParaRPr lang="zh-CN" altLang="en-US" sz="4000" b="1">
              <a:solidFill>
                <a:srgbClr val="FFFF00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4000" b="1">
                <a:solidFill>
                  <a:srgbClr val="FFFF00"/>
                </a:solidFill>
              </a:rPr>
              <a:t>   </a:t>
            </a:r>
            <a:r>
              <a:rPr lang="zh-CN" altLang="en-US" sz="4000" b="1">
                <a:solidFill>
                  <a:schemeClr val="bg1"/>
                </a:solidFill>
              </a:rPr>
              <a:t>工   作</a:t>
            </a:r>
            <a:endParaRPr lang="zh-CN" altLang="en-US" sz="4000" b="1">
              <a:solidFill>
                <a:srgbClr val="FFFF00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4000" b="1">
                <a:solidFill>
                  <a:srgbClr val="FFFF00"/>
                </a:solidFill>
              </a:rPr>
              <a:t>   </a:t>
            </a:r>
            <a:endParaRPr lang="zh-CN" altLang="en-US" sz="4000" b="1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366395" y="50800"/>
            <a:ext cx="8485505" cy="92773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4000" b="1">
                <a:solidFill>
                  <a:srgbClr val="08EB0F"/>
                </a:solidFill>
                <a:sym typeface="+mn-ea"/>
              </a:rPr>
              <a:t>我 们 的 选择</a:t>
            </a:r>
            <a:endParaRPr lang="zh-CN" sz="4000" b="1">
              <a:solidFill>
                <a:srgbClr val="08EB0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751205"/>
          </a:xfrm>
        </p:spPr>
        <p:txBody>
          <a:bodyPr>
            <a:normAutofit/>
          </a:bodyPr>
          <a:p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" y="802005"/>
            <a:ext cx="8903970" cy="59194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</a:t>
            </a:r>
            <a:endParaRPr lang="en-US" altLang="zh-CN" sz="3600" b="1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</a:t>
            </a:r>
            <a:r>
              <a:rPr lang="zh-CN" altLang="en-US" sz="4000" b="1">
                <a:solidFill>
                  <a:schemeClr val="bg1"/>
                </a:solidFill>
              </a:rPr>
              <a:t>搬   家</a:t>
            </a:r>
            <a:endParaRPr lang="zh-CN" altLang="en-US" sz="4000" b="1">
              <a:solidFill>
                <a:srgbClr val="FFFF00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4000" b="1">
                <a:solidFill>
                  <a:srgbClr val="FFFF00"/>
                </a:solidFill>
              </a:rPr>
              <a:t>   </a:t>
            </a:r>
            <a:r>
              <a:rPr lang="zh-CN" altLang="en-US" sz="4000" b="1">
                <a:solidFill>
                  <a:schemeClr val="bg1"/>
                </a:solidFill>
              </a:rPr>
              <a:t>工   作</a:t>
            </a:r>
            <a:endParaRPr lang="zh-CN" altLang="en-US" sz="4000" b="1">
              <a:solidFill>
                <a:srgbClr val="FFFF00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4000" b="1">
                <a:solidFill>
                  <a:srgbClr val="FFFF00"/>
                </a:solidFill>
              </a:rPr>
              <a:t>   </a:t>
            </a:r>
            <a:r>
              <a:rPr lang="zh-CN" altLang="en-US" sz="4000" b="1">
                <a:solidFill>
                  <a:schemeClr val="bg1"/>
                </a:solidFill>
              </a:rPr>
              <a:t>择   偶</a:t>
            </a:r>
            <a:endParaRPr lang="zh-CN" altLang="en-US" sz="4000" b="1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366395" y="50800"/>
            <a:ext cx="8485505" cy="92773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4000" b="1">
                <a:solidFill>
                  <a:srgbClr val="08EB0F"/>
                </a:solidFill>
                <a:sym typeface="+mn-ea"/>
              </a:rPr>
              <a:t>我 们 的 选择</a:t>
            </a:r>
            <a:endParaRPr lang="zh-CN" sz="4000" b="1">
              <a:solidFill>
                <a:srgbClr val="08EB0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" y="808990"/>
            <a:ext cx="9000490" cy="591185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 sz="3500" b="1" dirty="0" smtClean="0">
                <a:solidFill>
                  <a:schemeClr val="bg1"/>
                </a:solidFill>
                <a:sym typeface="+mn-ea"/>
              </a:rPr>
              <a:t>12二人对罗得说：“你这里还有什么人吗？无论是女婿，是儿女和这城中一切属你的人，你都要将他们从这地方带出去。</a:t>
            </a:r>
            <a:endParaRPr lang="zh-CN" altLang="en-US" sz="35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sz="3500" b="1" dirty="0" smtClean="0">
                <a:solidFill>
                  <a:schemeClr val="bg1"/>
                </a:solidFill>
                <a:sym typeface="+mn-ea"/>
              </a:rPr>
              <a:t>13我们要毁灭这地方，因为城内罪恶的声音在耶和华面前甚大，耶和华差我们来，要毁灭这地方。”</a:t>
            </a:r>
            <a:endParaRPr lang="zh-CN" altLang="en-US" sz="35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sz="3500" b="1" dirty="0" smtClean="0">
                <a:solidFill>
                  <a:schemeClr val="bg1"/>
                </a:solidFill>
                <a:sym typeface="+mn-ea"/>
              </a:rPr>
              <a:t>14罗得就出去，告诉娶了他女儿的女婿们说：“你们起来离开这地方，因为耶和华要毁灭这城。”他女婿们却以为他说的是戏言。</a:t>
            </a:r>
            <a:endParaRPr lang="zh-CN" altLang="en-US" sz="35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</a:pPr>
            <a:endParaRPr lang="zh-CN" altLang="en-US" sz="3500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775" y="102235"/>
            <a:ext cx="76244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创</a:t>
            </a:r>
            <a:r>
              <a:rPr lang="en-US" altLang="zh-CN" sz="4000" dirty="0" smtClean="0">
                <a:solidFill>
                  <a:schemeClr val="bg1"/>
                </a:solidFill>
              </a:rPr>
              <a:t>19</a:t>
            </a:r>
            <a:r>
              <a:rPr lang="zh-CN" altLang="en-US" sz="4000" dirty="0" smtClean="0">
                <a:solidFill>
                  <a:schemeClr val="bg1"/>
                </a:solidFill>
              </a:rPr>
              <a:t>：</a:t>
            </a:r>
            <a:r>
              <a:rPr lang="en-US" altLang="zh-CN" sz="4000" dirty="0" smtClean="0">
                <a:solidFill>
                  <a:schemeClr val="bg1"/>
                </a:solidFill>
              </a:rPr>
              <a:t>12--17</a:t>
            </a:r>
            <a:r>
              <a:rPr lang="zh-CN" altLang="en-US" sz="4000" dirty="0" smtClean="0">
                <a:solidFill>
                  <a:schemeClr val="bg1"/>
                </a:solidFill>
              </a:rPr>
              <a:t>，</a:t>
            </a:r>
            <a:r>
              <a:rPr lang="en-US" altLang="zh-CN" sz="4000" dirty="0" smtClean="0">
                <a:solidFill>
                  <a:schemeClr val="bg1"/>
                </a:solidFill>
              </a:rPr>
              <a:t>23-26</a:t>
            </a:r>
            <a:r>
              <a:rPr lang="zh-CN" altLang="en-US" sz="4000" dirty="0" smtClean="0">
                <a:solidFill>
                  <a:schemeClr val="bg1"/>
                </a:solidFill>
              </a:rPr>
              <a:t>，</a:t>
            </a:r>
            <a:r>
              <a:rPr lang="en-US" altLang="zh-CN" sz="4000" dirty="0" smtClean="0">
                <a:solidFill>
                  <a:schemeClr val="bg1"/>
                </a:solidFill>
              </a:rPr>
              <a:t>30-38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055" y="268605"/>
            <a:ext cx="8756650" cy="645287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</a:t>
            </a:r>
            <a:endParaRPr lang="zh-CN" altLang="en-US" sz="38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12二人对罗得说：“你这里还有什么人吗？无论是女婿，是儿女和这城中</a:t>
            </a:r>
            <a:r>
              <a:rPr lang="zh-CN" altLang="en-US" sz="38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一切属你的人</a:t>
            </a: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，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你都要将他们从这地方带出去。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13我们要毁灭这地方，因为城内罪恶的声音在耶和华面前甚大，耶和华差我们来，要毁灭这地方。”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14罗得就出去，告诉娶了他女儿的女婿们（“娶了”或作“将要娶”）说：“你们起来离开这地方，因为耶和华要毁灭这城。”他女婿们却以为他说的是戏言。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3569970" y="917575"/>
            <a:ext cx="4340225" cy="55499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400" b="1">
                <a:solidFill>
                  <a:srgbClr val="0F0D20"/>
                </a:solidFill>
                <a:sym typeface="+mn-ea"/>
              </a:rPr>
              <a:t>你这里还有什么人吗？</a:t>
            </a:r>
            <a:endParaRPr lang="zh-CN" altLang="en-US" sz="3400" b="1" dirty="0" smtClean="0">
              <a:solidFill>
                <a:srgbClr val="0F0D2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7" name="灯片编号占位符 3"/>
          <p:cNvSpPr>
            <a:spLocks noGrp="1"/>
          </p:cNvSpPr>
          <p:nvPr/>
        </p:nvSpPr>
        <p:spPr>
          <a:xfrm>
            <a:off x="1008380" y="77470"/>
            <a:ext cx="6377305" cy="77089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3600" b="1">
                <a:solidFill>
                  <a:srgbClr val="08EB0F"/>
                </a:solidFill>
                <a:sym typeface="+mn-ea"/>
              </a:rPr>
              <a:t>罗 得 </a:t>
            </a:r>
            <a:r>
              <a:rPr lang="zh-CN" altLang="en-US" sz="3600" b="1">
                <a:solidFill>
                  <a:srgbClr val="08EB0F"/>
                </a:solidFill>
                <a:sym typeface="+mn-ea"/>
              </a:rPr>
              <a:t>没 领 人 归   神</a:t>
            </a:r>
            <a:endParaRPr lang="zh-CN" altLang="en-US" sz="3600" b="1">
              <a:solidFill>
                <a:srgbClr val="08EB0F"/>
              </a:solidFill>
              <a:sym typeface="+mn-ea"/>
            </a:endParaRPr>
          </a:p>
        </p:txBody>
      </p:sp>
      <p:sp>
        <p:nvSpPr>
          <p:cNvPr id="8" name="灯片编号占位符 3"/>
          <p:cNvSpPr>
            <a:spLocks noGrp="1"/>
          </p:cNvSpPr>
          <p:nvPr/>
        </p:nvSpPr>
        <p:spPr>
          <a:xfrm>
            <a:off x="5154930" y="1541145"/>
            <a:ext cx="2872740" cy="554990"/>
          </a:xfrm>
          <a:prstGeom prst="rect">
            <a:avLst/>
          </a:prstGeom>
          <a:solidFill>
            <a:srgbClr val="09DCEB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400" dirty="0" smtClean="0">
                <a:solidFill>
                  <a:srgbClr val="FF0000"/>
                </a:solidFill>
                <a:latin typeface="+mj-lt"/>
                <a:ea typeface="+mj-ea"/>
                <a:cs typeface="+mj-cs"/>
                <a:sym typeface="+mn-ea"/>
              </a:rPr>
              <a:t>一切属你的人</a:t>
            </a:r>
            <a:endParaRPr lang="zh-CN" altLang="en-US" sz="3400" b="1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51205"/>
          </a:xfrm>
        </p:spPr>
        <p:txBody>
          <a:bodyPr>
            <a:normAutofit/>
          </a:bodyPr>
          <a:p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055" y="1165860"/>
            <a:ext cx="8756650" cy="555561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</a:t>
            </a:r>
            <a:r>
              <a:rPr lang="zh-CN" altLang="en-US" sz="38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罗得迟延不走</a:t>
            </a:r>
            <a:endParaRPr lang="zh-CN" altLang="en-US" sz="3800" b="1">
              <a:solidFill>
                <a:srgbClr val="FFC000"/>
              </a:solidFill>
            </a:endParaRPr>
          </a:p>
          <a:p>
            <a:pPr marL="0" algn="l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14罗得就出去，告诉娶了他女儿的女婿们说：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   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  16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304800" y="120650"/>
            <a:ext cx="8534400" cy="92773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4000" b="1">
                <a:solidFill>
                  <a:srgbClr val="08EB0F"/>
                </a:solidFill>
                <a:sym typeface="+mn-ea"/>
              </a:rPr>
              <a:t>引  以  为  戒  之  家</a:t>
            </a:r>
            <a:endParaRPr lang="zh-CN" altLang="en-US" sz="4000" b="1" dirty="0" smtClean="0">
              <a:solidFill>
                <a:srgbClr val="08EB0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灯片编号占位符 3"/>
          <p:cNvSpPr>
            <a:spLocks noGrp="1"/>
          </p:cNvSpPr>
          <p:nvPr/>
        </p:nvSpPr>
        <p:spPr>
          <a:xfrm>
            <a:off x="2183130" y="4393565"/>
            <a:ext cx="4370070" cy="785495"/>
          </a:xfrm>
          <a:prstGeom prst="rect">
            <a:avLst/>
          </a:prstGeom>
          <a:solidFill>
            <a:srgbClr val="09DCEB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dirty="0" smtClean="0">
                <a:solidFill>
                  <a:srgbClr val="FF0000"/>
                </a:solidFill>
                <a:latin typeface="+mj-lt"/>
                <a:ea typeface="+mj-ea"/>
                <a:cs typeface="+mj-cs"/>
                <a:sym typeface="+mn-ea"/>
              </a:rPr>
              <a:t>但罗得迟延不走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996950" y="2607945"/>
            <a:ext cx="7257415" cy="1431925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rgbClr val="2000C0"/>
                </a:solidFill>
                <a:latin typeface="+mj-lt"/>
                <a:ea typeface="+mj-ea"/>
                <a:cs typeface="+mj-cs"/>
                <a:sym typeface="+mn-ea"/>
              </a:rPr>
              <a:t>“</a:t>
            </a:r>
            <a:r>
              <a:rPr lang="zh-CN" altLang="en-US" sz="4000" dirty="0" smtClean="0">
                <a:solidFill>
                  <a:srgbClr val="2000C0"/>
                </a:solidFill>
                <a:latin typeface="+mj-lt"/>
                <a:ea typeface="+mj-ea"/>
                <a:cs typeface="+mj-cs"/>
                <a:sym typeface="+mn-ea"/>
              </a:rPr>
              <a:t>你们起来离开这地方，</a:t>
            </a:r>
            <a:endParaRPr lang="zh-CN" altLang="en-US" sz="4000" dirty="0" smtClean="0">
              <a:solidFill>
                <a:srgbClr val="2000C0"/>
              </a:solidFill>
              <a:latin typeface="+mj-lt"/>
              <a:ea typeface="+mj-ea"/>
              <a:cs typeface="+mj-cs"/>
              <a:sym typeface="+mn-ea"/>
            </a:endParaRPr>
          </a:p>
          <a:p>
            <a:pPr algn="ctr"/>
            <a:r>
              <a:rPr lang="zh-CN" altLang="en-US" sz="4000" b="1">
                <a:solidFill>
                  <a:srgbClr val="0F0D20"/>
                </a:solidFill>
                <a:sym typeface="+mn-ea"/>
              </a:rPr>
              <a:t>因为耶和华要毁灭这城</a:t>
            </a:r>
            <a:r>
              <a:rPr lang="zh-CN" altLang="en-US" sz="3600" dirty="0" smtClean="0">
                <a:solidFill>
                  <a:srgbClr val="2000C0"/>
                </a:solidFill>
                <a:latin typeface="+mj-lt"/>
                <a:ea typeface="+mj-ea"/>
                <a:cs typeface="+mj-cs"/>
                <a:sym typeface="+mn-ea"/>
              </a:rPr>
              <a:t>。”</a:t>
            </a:r>
            <a:endParaRPr lang="zh-CN" altLang="en-US" sz="3600" b="1" dirty="0" smtClean="0">
              <a:solidFill>
                <a:srgbClr val="200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51205"/>
          </a:xfrm>
        </p:spPr>
        <p:txBody>
          <a:bodyPr>
            <a:normAutofit/>
          </a:bodyPr>
          <a:p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055" y="1165860"/>
            <a:ext cx="8756650" cy="555561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</a:t>
            </a:r>
            <a:r>
              <a:rPr lang="zh-CN" altLang="en-US" sz="38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罗得迟延不走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15天明了，天使催逼罗得说：“起来！带着你的妻子和你在这里的两个女儿出去，免得你因这城里的罪恶同被剿灭。”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   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   16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304800" y="120650"/>
            <a:ext cx="8534400" cy="92773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4000" b="1">
                <a:solidFill>
                  <a:srgbClr val="08EB0F"/>
                </a:solidFill>
                <a:sym typeface="+mn-ea"/>
              </a:rPr>
              <a:t>引  以  为  戒  之  家</a:t>
            </a:r>
            <a:endParaRPr lang="zh-CN" altLang="en-US" sz="4000" b="1" dirty="0" smtClean="0">
              <a:solidFill>
                <a:srgbClr val="08EB0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灯片编号占位符 3"/>
          <p:cNvSpPr>
            <a:spLocks noGrp="1"/>
          </p:cNvSpPr>
          <p:nvPr/>
        </p:nvSpPr>
        <p:spPr>
          <a:xfrm>
            <a:off x="2183130" y="4351655"/>
            <a:ext cx="4370070" cy="785495"/>
          </a:xfrm>
          <a:prstGeom prst="rect">
            <a:avLst/>
          </a:prstGeom>
          <a:solidFill>
            <a:srgbClr val="09DCEB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dirty="0" smtClean="0">
                <a:solidFill>
                  <a:srgbClr val="FF0000"/>
                </a:solidFill>
                <a:latin typeface="+mj-lt"/>
                <a:ea typeface="+mj-ea"/>
                <a:cs typeface="+mj-cs"/>
                <a:sym typeface="+mn-ea"/>
              </a:rPr>
              <a:t>但罗得迟延不走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7" name="灯片编号占位符 3"/>
          <p:cNvSpPr>
            <a:spLocks noGrp="1"/>
          </p:cNvSpPr>
          <p:nvPr/>
        </p:nvSpPr>
        <p:spPr>
          <a:xfrm>
            <a:off x="2524125" y="1903730"/>
            <a:ext cx="3327400" cy="554990"/>
          </a:xfrm>
          <a:prstGeom prst="rect">
            <a:avLst/>
          </a:prstGeom>
          <a:solidFill>
            <a:srgbClr val="09DCEB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3400" dirty="0" smtClean="0">
                <a:solidFill>
                  <a:srgbClr val="FF0000"/>
                </a:solidFill>
                <a:latin typeface="+mj-lt"/>
                <a:ea typeface="+mj-ea"/>
                <a:cs typeface="+mj-cs"/>
                <a:sym typeface="+mn-ea"/>
              </a:rPr>
              <a:t>天使催逼罗得说</a:t>
            </a:r>
            <a:endParaRPr lang="zh-CN" altLang="en-US" sz="3400" dirty="0" smtClean="0">
              <a:solidFill>
                <a:srgbClr val="FF0000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51205"/>
          </a:xfrm>
        </p:spPr>
        <p:txBody>
          <a:bodyPr>
            <a:normAutofit/>
          </a:bodyPr>
          <a:p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055" y="1090295"/>
            <a:ext cx="8756650" cy="5631180"/>
          </a:xfrm>
        </p:spPr>
        <p:txBody>
          <a:bodyPr>
            <a:normAutofit/>
          </a:bodyPr>
          <a:p>
            <a:pPr marL="0" indent="0" algn="ctr">
              <a:lnSpc>
                <a:spcPct val="110000"/>
              </a:lnSpc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罗8:5因为随从肉体的人体贴肉体的事；</a:t>
            </a:r>
            <a:endParaRPr lang="en-US" altLang="zh-CN" sz="3600" b="1">
              <a:solidFill>
                <a:schemeClr val="bg1"/>
              </a:solidFill>
            </a:endParaRPr>
          </a:p>
          <a:p>
            <a:pPr marL="0" indent="0" algn="ctr">
              <a:lnSpc>
                <a:spcPct val="110000"/>
              </a:lnSpc>
              <a:buNone/>
            </a:pPr>
            <a:endParaRPr lang="en-US" altLang="zh-CN" sz="3600" b="1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6体贴肉体的就是死，</a:t>
            </a:r>
            <a:endParaRPr lang="en-US" altLang="zh-CN" sz="3600" b="1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altLang="zh-CN" sz="3600" b="1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罗8:13你们若顺从肉体活着，必要死；</a:t>
            </a: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   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   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灯片编号占位符 3"/>
          <p:cNvSpPr>
            <a:spLocks noGrp="1"/>
          </p:cNvSpPr>
          <p:nvPr/>
        </p:nvSpPr>
        <p:spPr>
          <a:xfrm>
            <a:off x="1656715" y="1807845"/>
            <a:ext cx="5970905" cy="722630"/>
          </a:xfrm>
          <a:prstGeom prst="rect">
            <a:avLst/>
          </a:prstGeom>
          <a:solidFill>
            <a:srgbClr val="09DCEB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3600" dirty="0" smtClean="0">
                <a:solidFill>
                  <a:srgbClr val="FF0000"/>
                </a:solidFill>
                <a:latin typeface="+mj-lt"/>
                <a:ea typeface="+mj-ea"/>
                <a:cs typeface="+mj-cs"/>
                <a:sym typeface="+mn-ea"/>
              </a:rPr>
              <a:t>随从圣灵的人体贴圣灵的事</a:t>
            </a:r>
            <a:endParaRPr lang="zh-CN" altLang="en-US" sz="3600" dirty="0" smtClean="0">
              <a:solidFill>
                <a:srgbClr val="FF0000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1619250" y="3310890"/>
            <a:ext cx="5919470" cy="751205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SzTx/>
              <a:buFontTx/>
            </a:pPr>
            <a:r>
              <a:rPr lang="en-US" altLang="zh-CN" sz="3600" b="1">
                <a:solidFill>
                  <a:srgbClr val="2C1A27"/>
                </a:solidFill>
                <a:sym typeface="+mn-ea"/>
              </a:rPr>
              <a:t>体贴圣灵的乃是生命平安</a:t>
            </a:r>
            <a:endParaRPr lang="en-US" altLang="zh-CN" sz="3600" b="1">
              <a:solidFill>
                <a:srgbClr val="2C1A27"/>
              </a:solidFill>
              <a:sym typeface="+mn-ea"/>
            </a:endParaRPr>
          </a:p>
        </p:txBody>
      </p:sp>
      <p:sp>
        <p:nvSpPr>
          <p:cNvPr id="7" name="灯片编号占位符 3"/>
          <p:cNvSpPr>
            <a:spLocks noGrp="1"/>
          </p:cNvSpPr>
          <p:nvPr/>
        </p:nvSpPr>
        <p:spPr>
          <a:xfrm>
            <a:off x="462280" y="4843145"/>
            <a:ext cx="8234045" cy="92773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3600" b="1">
                <a:solidFill>
                  <a:srgbClr val="08EB0F"/>
                </a:solidFill>
                <a:sym typeface="+mn-ea"/>
              </a:rPr>
              <a:t>若靠着圣灵治死身体的恶行，必要活着</a:t>
            </a:r>
            <a:endParaRPr lang="zh-CN" altLang="en-US" sz="3600" b="1" dirty="0" smtClean="0">
              <a:solidFill>
                <a:srgbClr val="08EB0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51205"/>
          </a:xfrm>
        </p:spPr>
        <p:txBody>
          <a:bodyPr>
            <a:normAutofit/>
          </a:bodyPr>
          <a:p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" y="1089660"/>
            <a:ext cx="8884920" cy="5631180"/>
          </a:xfrm>
        </p:spPr>
        <p:txBody>
          <a:bodyPr>
            <a:normAutofit lnSpcReduction="10000"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</a:t>
            </a: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16但罗得迟延不走。二人因为耶和华怜恤罗得，就拉着他的手和他妻子的手，并他两个女儿的手，把他们领出来，安置在城外；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   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304800" y="44450"/>
            <a:ext cx="8534400" cy="92773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4000" b="1">
                <a:solidFill>
                  <a:srgbClr val="08EB0F"/>
                </a:solidFill>
                <a:sym typeface="+mn-ea"/>
              </a:rPr>
              <a:t>罗得迟延不走的原因</a:t>
            </a:r>
            <a:endParaRPr lang="zh-CN" altLang="en-US" sz="4000" b="1" dirty="0" smtClean="0">
              <a:solidFill>
                <a:srgbClr val="08EB0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3"/>
          <p:cNvSpPr>
            <a:spLocks noGrp="1"/>
          </p:cNvSpPr>
          <p:nvPr/>
        </p:nvSpPr>
        <p:spPr>
          <a:xfrm>
            <a:off x="934085" y="3092450"/>
            <a:ext cx="7185025" cy="82931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4000" b="1">
                <a:solidFill>
                  <a:srgbClr val="FF0000"/>
                </a:solidFill>
                <a:sym typeface="+mn-ea"/>
              </a:rPr>
              <a:t>家人、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牛、羊、房子财产很多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灯片编号占位符 3"/>
          <p:cNvSpPr>
            <a:spLocks noGrp="1"/>
          </p:cNvSpPr>
          <p:nvPr/>
        </p:nvSpPr>
        <p:spPr>
          <a:xfrm>
            <a:off x="1786255" y="1669415"/>
            <a:ext cx="2974975" cy="554990"/>
          </a:xfrm>
          <a:prstGeom prst="rect">
            <a:avLst/>
          </a:prstGeom>
          <a:solidFill>
            <a:srgbClr val="09DCEB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3600" dirty="0" smtClean="0">
                <a:solidFill>
                  <a:srgbClr val="FF0000"/>
                </a:solidFill>
                <a:latin typeface="+mj-lt"/>
                <a:ea typeface="+mj-ea"/>
                <a:cs typeface="+mj-cs"/>
                <a:sym typeface="+mn-ea"/>
              </a:rPr>
              <a:t>就拉着他的手</a:t>
            </a:r>
            <a:endParaRPr lang="zh-CN" altLang="en-US" sz="3600" dirty="0" smtClean="0">
              <a:solidFill>
                <a:srgbClr val="FF0000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51205"/>
          </a:xfrm>
        </p:spPr>
        <p:txBody>
          <a:bodyPr>
            <a:normAutofit/>
          </a:bodyPr>
          <a:p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85" y="1090295"/>
            <a:ext cx="8884920" cy="5631180"/>
          </a:xfrm>
        </p:spPr>
        <p:txBody>
          <a:bodyPr>
            <a:normAutofit lnSpcReduction="10000"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</a:t>
            </a: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16但罗得迟延不走。二人因为耶和华怜恤罗得，就拉着他的手和他妻子的手，并他两个女儿的手，把他们领出来，安置在城外；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   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304800" y="44450"/>
            <a:ext cx="8534400" cy="92773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4000" b="1">
                <a:solidFill>
                  <a:srgbClr val="08EB0F"/>
                </a:solidFill>
                <a:sym typeface="+mn-ea"/>
              </a:rPr>
              <a:t>罗得迟延不走的原因</a:t>
            </a:r>
            <a:endParaRPr lang="zh-CN" altLang="en-US" sz="4000" b="1" dirty="0" smtClean="0">
              <a:solidFill>
                <a:srgbClr val="08EB0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3"/>
          <p:cNvSpPr>
            <a:spLocks noGrp="1"/>
          </p:cNvSpPr>
          <p:nvPr/>
        </p:nvSpPr>
        <p:spPr>
          <a:xfrm>
            <a:off x="1045845" y="2865755"/>
            <a:ext cx="7076440" cy="82931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4000" b="1">
                <a:solidFill>
                  <a:srgbClr val="FF0000"/>
                </a:solidFill>
                <a:sym typeface="+mn-ea"/>
              </a:rPr>
              <a:t>家人、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牛、羊、房子财产很多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灯片编号占位符 3"/>
          <p:cNvSpPr>
            <a:spLocks noGrp="1"/>
          </p:cNvSpPr>
          <p:nvPr/>
        </p:nvSpPr>
        <p:spPr>
          <a:xfrm>
            <a:off x="1311910" y="1709420"/>
            <a:ext cx="5774055" cy="554990"/>
          </a:xfrm>
          <a:prstGeom prst="rect">
            <a:avLst/>
          </a:prstGeom>
          <a:solidFill>
            <a:srgbClr val="09DCEB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3600" dirty="0" smtClean="0">
                <a:solidFill>
                  <a:srgbClr val="FF0000"/>
                </a:solidFill>
                <a:latin typeface="+mj-lt"/>
                <a:ea typeface="+mj-ea"/>
                <a:cs typeface="+mj-cs"/>
                <a:sym typeface="+mn-ea"/>
              </a:rPr>
              <a:t>就拉着他的手</a:t>
            </a:r>
            <a:r>
              <a:rPr lang="zh-CN" altLang="en-US" sz="3600" dirty="0" smtClean="0">
                <a:solidFill>
                  <a:srgbClr val="FF0000"/>
                </a:solidFill>
                <a:latin typeface="+mj-lt"/>
                <a:ea typeface="+mj-ea"/>
                <a:cs typeface="+mj-cs"/>
                <a:sym typeface="+mn-ea"/>
              </a:rPr>
              <a:t>和他妻子的手</a:t>
            </a:r>
            <a:endParaRPr lang="zh-CN" altLang="en-US" sz="3600" dirty="0" smtClean="0">
              <a:solidFill>
                <a:srgbClr val="FF0000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8" name="灯片编号占位符 3"/>
          <p:cNvSpPr>
            <a:spLocks noGrp="1"/>
          </p:cNvSpPr>
          <p:nvPr/>
        </p:nvSpPr>
        <p:spPr>
          <a:xfrm>
            <a:off x="2183130" y="3789680"/>
            <a:ext cx="4370070" cy="78549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妻子不愿走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700" y="3641725"/>
            <a:ext cx="2479040" cy="31680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3035"/>
            <a:ext cx="8229600" cy="920115"/>
          </a:xfrm>
        </p:spPr>
        <p:txBody>
          <a:bodyPr/>
          <a:p>
            <a:endParaRPr lang="zh-CN" alt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" y="1072515"/>
            <a:ext cx="8747760" cy="5053965"/>
          </a:xfrm>
        </p:spPr>
        <p:txBody>
          <a:bodyPr/>
          <a:p>
            <a:r>
              <a:rPr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摩3:3“二人若不同心，岂能同行呢？</a:t>
            </a:r>
            <a:endParaRPr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15" y="2244090"/>
            <a:ext cx="7959090" cy="44773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51205"/>
          </a:xfrm>
        </p:spPr>
        <p:txBody>
          <a:bodyPr>
            <a:normAutofit/>
          </a:bodyPr>
          <a:p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85" y="1090295"/>
            <a:ext cx="8884920" cy="5631180"/>
          </a:xfrm>
        </p:spPr>
        <p:txBody>
          <a:bodyPr>
            <a:normAutofit lnSpcReduction="10000"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</a:t>
            </a: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16但罗得迟延不走。二人因为耶和华怜恤罗得，就拉着他的手和他妻子的手，并他两个女儿的手，把他们领出来，安置在城外；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   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304800" y="44450"/>
            <a:ext cx="8534400" cy="92773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4000" b="1">
                <a:solidFill>
                  <a:srgbClr val="08EB0F"/>
                </a:solidFill>
                <a:sym typeface="+mn-ea"/>
              </a:rPr>
              <a:t>罗得迟延不走的原因</a:t>
            </a:r>
            <a:endParaRPr lang="zh-CN" altLang="en-US" sz="4000" b="1" dirty="0" smtClean="0">
              <a:solidFill>
                <a:srgbClr val="08EB0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3"/>
          <p:cNvSpPr>
            <a:spLocks noGrp="1"/>
          </p:cNvSpPr>
          <p:nvPr/>
        </p:nvSpPr>
        <p:spPr>
          <a:xfrm>
            <a:off x="872490" y="2865755"/>
            <a:ext cx="7446010" cy="82931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4000" b="1">
                <a:solidFill>
                  <a:srgbClr val="FF0000"/>
                </a:solidFill>
                <a:sym typeface="+mn-ea"/>
              </a:rPr>
              <a:t>家人、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牛、羊、房子财产很多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灯片编号占位符 3"/>
          <p:cNvSpPr>
            <a:spLocks noGrp="1"/>
          </p:cNvSpPr>
          <p:nvPr/>
        </p:nvSpPr>
        <p:spPr>
          <a:xfrm>
            <a:off x="1311910" y="1709420"/>
            <a:ext cx="5774055" cy="554990"/>
          </a:xfrm>
          <a:prstGeom prst="rect">
            <a:avLst/>
          </a:prstGeom>
          <a:solidFill>
            <a:srgbClr val="09DCEB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3600" dirty="0" smtClean="0">
                <a:solidFill>
                  <a:srgbClr val="FF0000"/>
                </a:solidFill>
                <a:latin typeface="+mj-lt"/>
                <a:ea typeface="+mj-ea"/>
                <a:cs typeface="+mj-cs"/>
                <a:sym typeface="+mn-ea"/>
              </a:rPr>
              <a:t>就拉着他的手</a:t>
            </a:r>
            <a:r>
              <a:rPr lang="zh-CN" altLang="en-US" sz="3600" dirty="0" smtClean="0">
                <a:solidFill>
                  <a:srgbClr val="FF0000"/>
                </a:solidFill>
                <a:latin typeface="+mj-lt"/>
                <a:ea typeface="+mj-ea"/>
                <a:cs typeface="+mj-cs"/>
                <a:sym typeface="+mn-ea"/>
              </a:rPr>
              <a:t>和他妻子的手</a:t>
            </a:r>
            <a:endParaRPr lang="zh-CN" altLang="en-US" sz="3600" dirty="0" smtClean="0">
              <a:solidFill>
                <a:srgbClr val="FF0000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8" name="灯片编号占位符 3"/>
          <p:cNvSpPr>
            <a:spLocks noGrp="1"/>
          </p:cNvSpPr>
          <p:nvPr/>
        </p:nvSpPr>
        <p:spPr>
          <a:xfrm>
            <a:off x="2183130" y="3789680"/>
            <a:ext cx="4370070" cy="78549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妻子不愿走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1097915" y="4659630"/>
            <a:ext cx="6377305" cy="82931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  <a:buFontTx/>
            </a:pPr>
            <a:r>
              <a:rPr lang="zh-CN" altLang="en-US" sz="4000" b="1">
                <a:solidFill>
                  <a:srgbClr val="08EB0F"/>
                </a:solidFill>
                <a:sym typeface="+mn-ea"/>
              </a:rPr>
              <a:t>两个女儿也不想走</a:t>
            </a:r>
            <a:endParaRPr lang="zh-CN" altLang="en-US" sz="4000" b="1">
              <a:solidFill>
                <a:srgbClr val="08EB0F"/>
              </a:solidFill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00" y="3738880"/>
            <a:ext cx="2174240" cy="30708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世界如同吸铁石把人</a:t>
            </a:r>
            <a:r>
              <a:rPr lang="zh-CN" altLang="en-US"/>
              <a:t>吸住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 l="3201" t="2193" r="1334" b="2756"/>
          <a:stretch>
            <a:fillRect/>
          </a:stretch>
        </p:blipFill>
        <p:spPr>
          <a:xfrm>
            <a:off x="2122805" y="1971040"/>
            <a:ext cx="4090670" cy="40728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" y="260350"/>
            <a:ext cx="8899525" cy="6358255"/>
          </a:xfrm>
        </p:spPr>
        <p:txBody>
          <a:bodyPr>
            <a:normAutofit/>
          </a:bodyPr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加6:14但我断不以别的夸口，只夸我们主耶稣基督的十字架。因这十字架，就我而论，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世界已经钉在十字架上；就世界而论，我已经钉在十字架上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05" y="259080"/>
            <a:ext cx="8902700" cy="6461760"/>
          </a:xfrm>
        </p:spPr>
        <p:txBody>
          <a:bodyPr>
            <a:normAutofit lnSpcReduction="20000"/>
          </a:bodyPr>
          <a:lstStyle/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3800" b="1" dirty="0" smtClean="0">
                <a:solidFill>
                  <a:schemeClr val="bg1"/>
                </a:solidFill>
                <a:sym typeface="+mn-ea"/>
              </a:rPr>
              <a:t>15天明了，天使催逼罗得说：“起来！带着你的妻子和你在这里的两个女儿出去，免得你因这城里的罪恶同被剿灭。”</a:t>
            </a:r>
            <a:endParaRPr lang="zh-CN" altLang="en-US" sz="38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3800" b="1" dirty="0" smtClean="0">
                <a:solidFill>
                  <a:schemeClr val="bg1"/>
                </a:solidFill>
                <a:sym typeface="+mn-ea"/>
              </a:rPr>
              <a:t>16但罗得迟延不走。二人因为耶和华怜恤罗得，就拉着他的手和他妻子的手，并他两个女儿的手，把他们领出来，安置在城外；</a:t>
            </a:r>
            <a:endParaRPr lang="zh-CN" altLang="en-US" sz="38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3800" b="1" dirty="0" smtClean="0">
                <a:solidFill>
                  <a:schemeClr val="bg1"/>
                </a:solidFill>
                <a:sym typeface="+mn-ea"/>
              </a:rPr>
              <a:t>17领他们出来以后，就说：“逃命吧！不可回头看，也不可在平原站住，要往山上逃跑，免得你被剿灭。”</a:t>
            </a:r>
            <a:endParaRPr lang="zh-CN" altLang="en-US" sz="3800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51205"/>
          </a:xfrm>
        </p:spPr>
        <p:txBody>
          <a:bodyPr>
            <a:normAutofit/>
          </a:bodyPr>
          <a:p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055" y="1090295"/>
            <a:ext cx="8756650" cy="5631180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</a:t>
            </a: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15天明了，天使催逼罗得说：“起来！带着你的妻子和你在这里的两个女儿出去，免得你因这城里的罪恶同被剿灭。”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17领他们出来以后，就说：“逃命吧！不可回头看，也不可在平原站住，要往山上逃跑，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   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   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304800" y="44450"/>
            <a:ext cx="8534400" cy="92773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4000" b="1">
                <a:solidFill>
                  <a:srgbClr val="08EB0F"/>
                </a:solidFill>
                <a:sym typeface="+mn-ea"/>
              </a:rPr>
              <a:t>罗得迟延不走的后果</a:t>
            </a:r>
            <a:endParaRPr lang="zh-CN" sz="4000" b="1">
              <a:solidFill>
                <a:srgbClr val="08EB0F"/>
              </a:solidFill>
              <a:sym typeface="+mn-ea"/>
            </a:endParaRPr>
          </a:p>
        </p:txBody>
      </p:sp>
      <p:sp>
        <p:nvSpPr>
          <p:cNvPr id="9" name="灯片编号占位符 3"/>
          <p:cNvSpPr>
            <a:spLocks noGrp="1"/>
          </p:cNvSpPr>
          <p:nvPr/>
        </p:nvSpPr>
        <p:spPr>
          <a:xfrm>
            <a:off x="4869180" y="2205990"/>
            <a:ext cx="2132965" cy="63246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SzTx/>
              <a:buFontTx/>
            </a:pPr>
            <a:r>
              <a:rPr lang="en-US" altLang="zh-CN" sz="3600" b="1">
                <a:solidFill>
                  <a:srgbClr val="2C1A27"/>
                </a:solidFill>
                <a:sym typeface="+mn-ea"/>
              </a:rPr>
              <a:t>同被剿灭</a:t>
            </a:r>
            <a:endParaRPr lang="zh-CN" altLang="en-US" sz="3600" b="1" dirty="0" smtClean="0">
              <a:solidFill>
                <a:srgbClr val="2C1A27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1386205" y="4027805"/>
            <a:ext cx="3110865" cy="63246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SzTx/>
              <a:buFontTx/>
            </a:pPr>
            <a:r>
              <a:rPr lang="en-US" altLang="zh-CN" sz="3600" b="1">
                <a:solidFill>
                  <a:srgbClr val="2C1A27"/>
                </a:solidFill>
                <a:sym typeface="+mn-ea"/>
              </a:rPr>
              <a:t>免得你被剿灭</a:t>
            </a:r>
            <a:endParaRPr lang="zh-CN" altLang="en-US" sz="3600" b="1" dirty="0" smtClean="0">
              <a:solidFill>
                <a:srgbClr val="2C1A27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51205"/>
          </a:xfrm>
        </p:spPr>
        <p:txBody>
          <a:bodyPr>
            <a:normAutofit/>
          </a:bodyPr>
          <a:p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055" y="1090295"/>
            <a:ext cx="8756650" cy="5631180"/>
          </a:xfrm>
        </p:spPr>
        <p:txBody>
          <a:bodyPr>
            <a:normAutofit/>
          </a:bodyPr>
          <a:p>
            <a:pPr marL="0" indent="0">
              <a:lnSpc>
                <a:spcPct val="90000"/>
              </a:lnSpc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</a:t>
            </a: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23罗得到了琐珥，日头已经出来了。         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   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304800" y="44450"/>
            <a:ext cx="8534400" cy="92773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4000" b="1">
                <a:solidFill>
                  <a:srgbClr val="08EB0F"/>
                </a:solidFill>
                <a:sym typeface="+mn-ea"/>
              </a:rPr>
              <a:t>罗得迟延不走的后果</a:t>
            </a:r>
            <a:endParaRPr lang="zh-CN" sz="4000" b="1">
              <a:solidFill>
                <a:srgbClr val="08EB0F"/>
              </a:solidFill>
              <a:sym typeface="+mn-ea"/>
            </a:endParaRPr>
          </a:p>
        </p:txBody>
      </p:sp>
      <p:sp>
        <p:nvSpPr>
          <p:cNvPr id="9" name="灯片编号占位符 3"/>
          <p:cNvSpPr>
            <a:spLocks noGrp="1"/>
          </p:cNvSpPr>
          <p:nvPr/>
        </p:nvSpPr>
        <p:spPr>
          <a:xfrm>
            <a:off x="28575" y="1743075"/>
            <a:ext cx="9090025" cy="23431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Tx/>
              <a:buSzTx/>
              <a:buFontTx/>
            </a:pPr>
            <a:r>
              <a:rPr lang="zh-CN" altLang="en-US" sz="3600" b="1">
                <a:solidFill>
                  <a:schemeClr val="tx1"/>
                </a:solidFill>
                <a:sym typeface="+mn-ea"/>
              </a:rPr>
              <a:t>24当时，耶和华将硫磺与火，从天上耶和华那里，降与所多玛和蛾摩拉，</a:t>
            </a:r>
            <a:endParaRPr lang="zh-CN" altLang="en-US" sz="3600" b="1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ct val="110000"/>
              </a:lnSpc>
              <a:buClrTx/>
              <a:buSzTx/>
              <a:buFontTx/>
            </a:pPr>
            <a:r>
              <a:rPr lang="zh-CN" altLang="en-US" sz="36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25把那些城和全平原，并城里所有的居民，连地上生长的都毁灭了。</a:t>
            </a:r>
            <a:endParaRPr lang="zh-CN" altLang="en-US" sz="3600" b="1" dirty="0" smtClean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7" name="图片 6" descr="Fire-Sod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6970" y="4189730"/>
            <a:ext cx="3669030" cy="2608580"/>
          </a:xfrm>
          <a:prstGeom prst="rect">
            <a:avLst/>
          </a:prstGeom>
        </p:spPr>
      </p:pic>
      <p:pic>
        <p:nvPicPr>
          <p:cNvPr id="8" name="图片 7" descr="所多玛被焚烧（大全景）-min-640x3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4189095"/>
            <a:ext cx="3648075" cy="26092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7680" y="4463415"/>
            <a:ext cx="1849120" cy="1989455"/>
          </a:xfrm>
        </p:spPr>
        <p:txBody>
          <a:bodyPr>
            <a:normAutofit fontScale="90000"/>
          </a:bodyPr>
          <a:p>
            <a:r>
              <a:rPr lang="zh-CN" altLang="en-US"/>
              <a:t>凌晨</a:t>
            </a:r>
            <a:br>
              <a:rPr lang="zh-CN" altLang="en-US"/>
            </a:br>
            <a:r>
              <a:rPr lang="zh-CN" altLang="en-US"/>
              <a:t>大逃亡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5" name="图片 4" descr="武汉人凌晨大逃亡"/>
          <p:cNvPicPr>
            <a:picLocks noChangeAspect="1"/>
          </p:cNvPicPr>
          <p:nvPr/>
        </p:nvPicPr>
        <p:blipFill>
          <a:blip r:embed="rId1"/>
          <a:srcRect t="6611"/>
          <a:stretch>
            <a:fillRect/>
          </a:stretch>
        </p:blipFill>
        <p:spPr>
          <a:xfrm>
            <a:off x="187325" y="3567430"/>
            <a:ext cx="6029325" cy="315404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rcRect l="5185" r="4978"/>
          <a:stretch>
            <a:fillRect/>
          </a:stretch>
        </p:blipFill>
        <p:spPr>
          <a:xfrm>
            <a:off x="151765" y="60325"/>
            <a:ext cx="6064885" cy="3397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53835" y="160655"/>
            <a:ext cx="22523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2020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年</a:t>
            </a: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月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23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日</a:t>
            </a:r>
            <a:endParaRPr lang="zh-CN" altLang="en-US"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凌晨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点武汉发布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10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点封城</a:t>
            </a:r>
            <a:endParaRPr lang="zh-CN" altLang="en-US"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1755" y="196215"/>
            <a:ext cx="3220720" cy="271018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endParaRPr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4648200" cy="1752600"/>
          </a:xfrm>
        </p:spPr>
        <p:txBody>
          <a:bodyPr/>
          <a:lstStyle/>
          <a:p>
            <a:pPr algn="dist"/>
            <a:endParaRPr lang="en-US" dirty="0" smtClean="0">
              <a:solidFill>
                <a:schemeClr val="tx1"/>
              </a:solidFill>
            </a:endParaRPr>
          </a:p>
          <a:p>
            <a:pPr algn="di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05" y="3495040"/>
            <a:ext cx="6237605" cy="33451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" y="580390"/>
            <a:ext cx="4423410" cy="24771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095" y="5715"/>
            <a:ext cx="4413250" cy="35039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055" y="116205"/>
            <a:ext cx="8756650" cy="6605270"/>
          </a:xfrm>
        </p:spPr>
        <p:txBody>
          <a:bodyPr>
            <a:normAutofit/>
          </a:bodyPr>
          <a:p>
            <a:pPr marL="0" indent="0">
              <a:lnSpc>
                <a:spcPct val="90000"/>
              </a:lnSpc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</a:t>
            </a:r>
            <a:r>
              <a:rPr lang="zh-CN" altLang="en-US" b="1">
                <a:solidFill>
                  <a:schemeClr val="bg1"/>
                </a:solidFill>
              </a:rPr>
              <a:t>彼后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：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6又判定所多玛、蛾摩拉，将二城倾覆，焚烧成灰，作为后世不敬虔人的鉴戒。  </a:t>
            </a:r>
            <a:endParaRPr lang="zh-CN" altLang="en-US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彼后</a:t>
            </a:r>
            <a:r>
              <a:rPr lang="en-US" altLang="zh-CN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：7但现在的天地还是凭着那命存留，直留到不敬虔之人受审判遭沉沦的日子，用火焚烧。</a:t>
            </a: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 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        </a:t>
            </a:r>
            <a:endParaRPr lang="zh-CN" altLang="en-US" sz="360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9" name="灯片编号占位符 3"/>
          <p:cNvSpPr>
            <a:spLocks noGrp="1"/>
          </p:cNvSpPr>
          <p:nvPr/>
        </p:nvSpPr>
        <p:spPr>
          <a:xfrm>
            <a:off x="15875" y="2371725"/>
            <a:ext cx="9090025" cy="440880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3600" b="1">
                <a:solidFill>
                  <a:schemeClr val="tx1"/>
                </a:solidFill>
                <a:sym typeface="+mn-ea"/>
              </a:rPr>
              <a:t>10但主的日子要像贼来到一样，那日，天必大有响声废去，有形质的都要被烈火销化，地和其上的物都要烧尽了。</a:t>
            </a:r>
            <a:endParaRPr lang="zh-CN" altLang="en-US" sz="3600" b="1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ct val="110000"/>
              </a:lnSpc>
              <a:buClrTx/>
              <a:buSzTx/>
              <a:buFontTx/>
            </a:pPr>
            <a:endParaRPr lang="zh-CN" altLang="en-US" sz="3600" b="1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ct val="110000"/>
              </a:lnSpc>
              <a:buClrTx/>
              <a:buSzTx/>
              <a:buFontTx/>
            </a:pPr>
            <a:endParaRPr lang="zh-CN" altLang="en-US" sz="3600" b="1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ct val="110000"/>
              </a:lnSpc>
              <a:buClrTx/>
              <a:buSzTx/>
              <a:buFontTx/>
            </a:pPr>
            <a:r>
              <a:rPr lang="zh-CN" altLang="en-US" sz="3600" b="1">
                <a:solidFill>
                  <a:schemeClr val="tx1"/>
                </a:solidFill>
                <a:sym typeface="+mn-ea"/>
              </a:rPr>
              <a:t>12切切仰望　神的日子来到。在那日，天被火烧就销化了，有形质的都要被烈火熔化。</a:t>
            </a:r>
            <a:endParaRPr lang="zh-CN" altLang="en-US" sz="36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灯片编号占位符 3"/>
          <p:cNvSpPr>
            <a:spLocks noGrp="1"/>
          </p:cNvSpPr>
          <p:nvPr/>
        </p:nvSpPr>
        <p:spPr>
          <a:xfrm>
            <a:off x="281940" y="4180205"/>
            <a:ext cx="8580755" cy="1255395"/>
          </a:xfrm>
          <a:prstGeom prst="rect">
            <a:avLst/>
          </a:prstGeom>
          <a:solidFill>
            <a:srgbClr val="09DCEB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3600" b="1">
                <a:solidFill>
                  <a:schemeClr val="tx1"/>
                </a:solidFill>
                <a:sym typeface="+mn-ea"/>
              </a:rPr>
              <a:t>11 </a:t>
            </a:r>
            <a:r>
              <a:rPr lang="zh-CN" altLang="en-US" sz="3600" dirty="0" smtClean="0">
                <a:solidFill>
                  <a:srgbClr val="FF0000"/>
                </a:solidFill>
                <a:latin typeface="+mj-lt"/>
                <a:ea typeface="+mj-ea"/>
                <a:cs typeface="+mj-cs"/>
                <a:sym typeface="+mn-ea"/>
              </a:rPr>
              <a:t>这一切既然都要如此销化，</a:t>
            </a:r>
            <a:endParaRPr lang="zh-CN" altLang="en-US" sz="3600" dirty="0" smtClean="0">
              <a:solidFill>
                <a:srgbClr val="FF0000"/>
              </a:solidFill>
              <a:latin typeface="+mj-lt"/>
              <a:ea typeface="+mj-ea"/>
              <a:cs typeface="+mj-cs"/>
              <a:sym typeface="+mn-ea"/>
            </a:endParaRPr>
          </a:p>
          <a:p>
            <a:pPr algn="ctr">
              <a:buClrTx/>
              <a:buSzTx/>
              <a:buFontTx/>
            </a:pPr>
            <a:r>
              <a:rPr lang="zh-CN" altLang="en-US" sz="3600" dirty="0" smtClean="0">
                <a:solidFill>
                  <a:srgbClr val="FF0000"/>
                </a:solidFill>
                <a:latin typeface="+mj-lt"/>
                <a:ea typeface="+mj-ea"/>
                <a:cs typeface="+mj-cs"/>
                <a:sym typeface="+mn-ea"/>
              </a:rPr>
              <a:t>你们为人该当怎样圣洁、怎样敬虔，</a:t>
            </a:r>
            <a:endParaRPr lang="zh-CN" altLang="en-US" sz="3600" dirty="0" smtClean="0">
              <a:solidFill>
                <a:srgbClr val="FF0000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259080"/>
            <a:ext cx="8705850" cy="6461760"/>
          </a:xfrm>
        </p:spPr>
        <p:txBody>
          <a:bodyPr>
            <a:normAutofit lnSpcReduction="20000"/>
          </a:bodyPr>
          <a:lstStyle/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3800" b="1" dirty="0" smtClean="0">
                <a:solidFill>
                  <a:schemeClr val="bg1"/>
                </a:solidFill>
                <a:sym typeface="+mn-ea"/>
              </a:rPr>
              <a:t>23罗得到了琐珥，日头已经出来了。</a:t>
            </a:r>
            <a:endParaRPr lang="zh-CN" altLang="en-US" sz="38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3800" b="1" dirty="0" smtClean="0">
                <a:solidFill>
                  <a:schemeClr val="bg1"/>
                </a:solidFill>
                <a:sym typeface="+mn-ea"/>
              </a:rPr>
              <a:t>24当时，耶和华将硫磺与火，从天上耶和华那里，降与所多玛和蛾摩拉，</a:t>
            </a:r>
            <a:endParaRPr lang="zh-CN" altLang="en-US" sz="38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3800" b="1" dirty="0" smtClean="0">
                <a:solidFill>
                  <a:schemeClr val="bg1"/>
                </a:solidFill>
                <a:sym typeface="+mn-ea"/>
              </a:rPr>
              <a:t>25把那些城和全平原，并城里所有的居民，连地上生长的都毁灭了。</a:t>
            </a:r>
            <a:endParaRPr lang="zh-CN" altLang="en-US" sz="38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3800" b="1" dirty="0" smtClean="0">
                <a:solidFill>
                  <a:schemeClr val="bg1"/>
                </a:solidFill>
                <a:sym typeface="+mn-ea"/>
              </a:rPr>
              <a:t>26罗得的妻子在后边回头一看，就变成了一根盐柱。</a:t>
            </a:r>
            <a:endParaRPr lang="zh-CN" altLang="en-US" sz="3800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71755"/>
            <a:ext cx="8705850" cy="6649085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  <a:buClrTx/>
              <a:buSzTx/>
            </a:pPr>
            <a:r>
              <a:rPr lang="zh-CN" altLang="en-US" sz="3550" b="1" dirty="0" smtClean="0">
                <a:solidFill>
                  <a:schemeClr val="bg1"/>
                </a:solidFill>
                <a:sym typeface="+mn-ea"/>
              </a:rPr>
              <a:t>30罗得因为怕住在琐珥，就同他两个女儿，从琐珥上去住在山里。他和两个女儿住在一个洞里。</a:t>
            </a:r>
            <a:endParaRPr lang="zh-CN" altLang="en-US" sz="355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</a:pPr>
            <a:r>
              <a:rPr lang="zh-CN" altLang="en-US" sz="3550" b="1" dirty="0" smtClean="0">
                <a:solidFill>
                  <a:schemeClr val="bg1"/>
                </a:solidFill>
                <a:sym typeface="+mn-ea"/>
              </a:rPr>
              <a:t>31大女儿对小女儿说：“我们的父亲老了，地上又无人按着世上的常规进到我们这里。32来！我们可以叫父亲喝酒，与他同寝。这样，我们好从他存留后裔。”</a:t>
            </a:r>
            <a:endParaRPr lang="zh-CN" altLang="en-US" sz="355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</a:pPr>
            <a:r>
              <a:rPr lang="zh-CN" altLang="en-US" sz="3550" b="1" dirty="0" smtClean="0">
                <a:solidFill>
                  <a:schemeClr val="bg1"/>
                </a:solidFill>
                <a:sym typeface="+mn-ea"/>
              </a:rPr>
              <a:t>33于是那夜，她们叫父亲喝酒，大女儿就进去和她父亲同寝。她几时躺下，几时起来，父亲都不知道。</a:t>
            </a:r>
            <a:endParaRPr lang="zh-CN" altLang="en-US" sz="3550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51130"/>
            <a:ext cx="8980805" cy="6569710"/>
          </a:xfrm>
        </p:spPr>
        <p:txBody>
          <a:bodyPr>
            <a:normAutofit fontScale="90000"/>
          </a:bodyPr>
          <a:lstStyle/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3800" b="1" dirty="0" smtClean="0">
                <a:solidFill>
                  <a:schemeClr val="bg1"/>
                </a:solidFill>
                <a:sym typeface="+mn-ea"/>
              </a:rPr>
              <a:t>34第二天，大女儿对小女儿说：“我昨夜与父亲同寝，今夜我们再叫他喝酒，你可以进去与他同寝。这样，我们好从父亲存留后裔。</a:t>
            </a:r>
            <a:endParaRPr lang="zh-CN" altLang="en-US" sz="38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3800" b="1" dirty="0" smtClean="0">
                <a:solidFill>
                  <a:schemeClr val="bg1"/>
                </a:solidFill>
                <a:sym typeface="+mn-ea"/>
              </a:rPr>
              <a:t>36这样，罗得的两个女儿都从她父亲怀了孕。</a:t>
            </a:r>
            <a:endParaRPr lang="zh-CN" altLang="en-US" sz="38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3800" b="1" dirty="0" smtClean="0">
                <a:solidFill>
                  <a:schemeClr val="bg1"/>
                </a:solidFill>
                <a:sym typeface="+mn-ea"/>
              </a:rPr>
              <a:t>37大女儿生了儿子，给他起名叫摩押，就是现今摩押人的始祖；</a:t>
            </a:r>
            <a:endParaRPr lang="zh-CN" altLang="en-US" sz="38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3800" b="1" dirty="0" smtClean="0">
                <a:solidFill>
                  <a:schemeClr val="bg1"/>
                </a:solidFill>
                <a:sym typeface="+mn-ea"/>
              </a:rPr>
              <a:t>38小女儿也生了儿子，给他起名叫便亚米，就是现今亚扪人的始祖。</a:t>
            </a:r>
            <a:endParaRPr lang="zh-CN" altLang="en-US" sz="3800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631825"/>
            <a:ext cx="7274560" cy="595820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夫妻同心的榜样</a:t>
            </a:r>
            <a:endParaRPr lang="zh-CN" altLang="en-US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罗得家庭情况</a:t>
            </a:r>
            <a:endParaRPr lang="zh-CN" altLang="en-US" sz="4000" dirty="0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5" y="264160"/>
            <a:ext cx="7772400" cy="162750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6000" dirty="0" smtClean="0"/>
              <a:t> </a:t>
            </a:r>
            <a:r>
              <a:rPr lang="en-US" altLang="zh-CN" sz="6000" dirty="0" smtClean="0">
                <a:solidFill>
                  <a:schemeClr val="bg1"/>
                </a:solidFill>
              </a:rPr>
              <a:t>   </a:t>
            </a:r>
            <a:endParaRPr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4648200" cy="1752600"/>
          </a:xfrm>
        </p:spPr>
        <p:txBody>
          <a:bodyPr/>
          <a:lstStyle/>
          <a:p>
            <a:pPr algn="dist"/>
            <a:endParaRPr lang="en-US" dirty="0" smtClean="0">
              <a:solidFill>
                <a:schemeClr val="tx1"/>
              </a:solidFill>
            </a:endParaRPr>
          </a:p>
          <a:p>
            <a:pPr algn="di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600075" y="1072515"/>
            <a:ext cx="8020685" cy="152844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引以为戒之家</a:t>
            </a:r>
            <a:endParaRPr lang="zh-CN" altLang="en-US" sz="60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pic>
        <p:nvPicPr>
          <p:cNvPr id="8" name="图片 7" descr="微信图片_202002061744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2545" y="3088640"/>
            <a:ext cx="4617085" cy="3568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0" y="3088640"/>
            <a:ext cx="4264660" cy="3568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145" y="278130"/>
            <a:ext cx="9088120" cy="6442710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  <a:buClrTx/>
              <a:buSzTx/>
            </a:pPr>
            <a:endParaRPr lang="zh-CN" altLang="en-US" sz="355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</a:pPr>
            <a:r>
              <a:rPr lang="zh-CN" altLang="en-US" sz="3100" b="1" dirty="0" smtClean="0">
                <a:solidFill>
                  <a:schemeClr val="bg1"/>
                </a:solidFill>
                <a:sym typeface="+mn-ea"/>
              </a:rPr>
              <a:t>30罗得因为怕住在琐珥，就同他两个女儿，从琐珥上去住在山里。他和两个女儿住在一个洞里。</a:t>
            </a:r>
            <a:endParaRPr lang="zh-CN" altLang="en-US" sz="31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</a:pPr>
            <a:r>
              <a:rPr lang="zh-CN" altLang="en-US" sz="3400" b="1" dirty="0" smtClean="0">
                <a:solidFill>
                  <a:schemeClr val="bg1"/>
                </a:solidFill>
                <a:sym typeface="+mn-ea"/>
              </a:rPr>
              <a:t>31大女儿对小女儿说：“我们的父亲老了，地上又无人按着世上的常规进到我们这里。32来！我们可以叫父亲喝酒，与他同寝。这样，我们好从他存留后裔。”</a:t>
            </a:r>
            <a:endParaRPr lang="zh-CN" altLang="en-US" sz="34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</a:pPr>
            <a:r>
              <a:rPr lang="zh-CN" altLang="en-US" sz="3400" b="1" dirty="0" smtClean="0">
                <a:solidFill>
                  <a:schemeClr val="bg1"/>
                </a:solidFill>
                <a:sym typeface="+mn-ea"/>
              </a:rPr>
              <a:t>33于是那夜，她们叫父亲喝酒，大女儿就进去和她父亲同寝。她几时躺下，几时起来，父亲都不知道。</a:t>
            </a:r>
            <a:endParaRPr lang="zh-CN" altLang="en-US" sz="3400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" name="灯片编号占位符 3"/>
          <p:cNvSpPr>
            <a:spLocks noGrp="1"/>
          </p:cNvSpPr>
          <p:nvPr/>
        </p:nvSpPr>
        <p:spPr>
          <a:xfrm>
            <a:off x="319405" y="71755"/>
            <a:ext cx="8534400" cy="83883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3800" b="1">
                <a:solidFill>
                  <a:srgbClr val="08EB0F"/>
                </a:solidFill>
                <a:sym typeface="+mn-ea"/>
              </a:rPr>
              <a:t>一、</a:t>
            </a:r>
            <a:r>
              <a:rPr lang="zh-CN" sz="3800" b="1">
                <a:solidFill>
                  <a:srgbClr val="08EB0F"/>
                </a:solidFill>
                <a:sym typeface="+mn-ea"/>
              </a:rPr>
              <a:t>可 悲 的 女 儿</a:t>
            </a:r>
            <a:endParaRPr lang="zh-CN" sz="3800" b="1">
              <a:solidFill>
                <a:srgbClr val="08EB0F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3175</Words>
  <Application>WPS 演示</Application>
  <PresentationFormat>On-screen Show (4:3)</PresentationFormat>
  <Paragraphs>317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Theme</vt:lpstr>
      <vt:lpstr>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世界如同吸铁石把人吸住</vt:lpstr>
      <vt:lpstr>PowerPoint 演示文稿</vt:lpstr>
      <vt:lpstr>PowerPoint 演示文稿</vt:lpstr>
      <vt:lpstr>PowerPoint 演示文稿</vt:lpstr>
      <vt:lpstr>凌晨 大逃亡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把 基督信仰 带给  你的</dc:title>
  <dc:creator>Don Li</dc:creator>
  <cp:lastModifiedBy>LJZ</cp:lastModifiedBy>
  <cp:revision>157</cp:revision>
  <dcterms:created xsi:type="dcterms:W3CDTF">2006-08-16T00:00:00Z</dcterms:created>
  <dcterms:modified xsi:type="dcterms:W3CDTF">2020-02-16T13:12:17Z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