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74" r:id="rId11"/>
    <p:sldId id="273" r:id="rId12"/>
    <p:sldId id="264" r:id="rId13"/>
    <p:sldId id="265" r:id="rId14"/>
    <p:sldId id="266" r:id="rId15"/>
    <p:sldId id="275" r:id="rId16"/>
    <p:sldId id="267" r:id="rId17"/>
    <p:sldId id="268" r:id="rId18"/>
    <p:sldId id="276" r:id="rId19"/>
    <p:sldId id="269" r:id="rId20"/>
    <p:sldId id="278" r:id="rId21"/>
    <p:sldId id="277" r:id="rId22"/>
    <p:sldId id="270" r:id="rId23"/>
    <p:sldId id="280" r:id="rId24"/>
    <p:sldId id="279" r:id="rId25"/>
    <p:sldId id="282" r:id="rId26"/>
    <p:sldId id="27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52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5663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97d428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97d428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a97d428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a97d428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aa229e46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aa229e46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a97d428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a97d428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97d428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97d428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97d4289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97d4289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97d4289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97d4289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a229e46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a229e46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aa229e467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aa229e46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aa229e46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aa229e46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44ebcb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44ebcb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4ebc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44ebc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b44ebf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b44ebf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b44ebf2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b44ebf2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aa229e46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aa229e46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a229e46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a229e46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b44ebf2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b44ebf2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b44ebf2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b44ebf2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19-01-13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1" y="2206952"/>
            <a:ext cx="7147931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208476"/>
            <a:ext cx="1190348" cy="184480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2352494"/>
            <a:ext cx="910224" cy="1556766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4" y="2291716"/>
            <a:ext cx="6947845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468951"/>
            <a:ext cx="762000" cy="3429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1" name="Rectangle 10"/>
          <p:cNvSpPr/>
          <p:nvPr/>
        </p:nvSpPr>
        <p:spPr>
          <a:xfrm>
            <a:off x="541822" y="3419458"/>
            <a:ext cx="6755166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2354580"/>
            <a:ext cx="6760868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486150"/>
            <a:ext cx="6553200" cy="3429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420275"/>
            <a:ext cx="6629400" cy="9144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19-01-13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171450"/>
            <a:ext cx="1859280" cy="4591976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6" y="263557"/>
            <a:ext cx="1672235" cy="440776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8" y="296571"/>
            <a:ext cx="1485531" cy="4341736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172200" cy="434340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19-01-13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19-01-13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19-01-13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209800"/>
            <a:ext cx="8265160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2286001"/>
            <a:ext cx="8033800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2400300"/>
            <a:ext cx="7696200" cy="97155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3406141"/>
            <a:ext cx="7818120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455633"/>
            <a:ext cx="7696200" cy="392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8" y="2343150"/>
            <a:ext cx="7817599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19-01-13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291828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19-01-13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19-01-13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19-01-13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14350"/>
            <a:ext cx="4572000" cy="3943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19-01-13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8" name="Rectangle 7"/>
          <p:cNvSpPr/>
          <p:nvPr/>
        </p:nvSpPr>
        <p:spPr>
          <a:xfrm>
            <a:off x="560034" y="1129284"/>
            <a:ext cx="2716566" cy="26426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231854"/>
            <a:ext cx="2483254" cy="2425746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228850"/>
            <a:ext cx="2298634" cy="131445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300734"/>
            <a:ext cx="2298634" cy="893715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66078"/>
            <a:ext cx="7772400" cy="3248673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19-01-13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0" name="Rectangle 9"/>
          <p:cNvSpPr/>
          <p:nvPr/>
        </p:nvSpPr>
        <p:spPr>
          <a:xfrm>
            <a:off x="685800" y="3714750"/>
            <a:ext cx="7772400" cy="10287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3771900"/>
            <a:ext cx="7600765" cy="902193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4229100"/>
            <a:ext cx="7328514" cy="338772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3806190"/>
            <a:ext cx="7946136" cy="82296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4242418"/>
            <a:ext cx="7244736" cy="301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29051"/>
            <a:ext cx="7328514" cy="392282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82296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19-01-13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274320" y="208625"/>
            <a:ext cx="8595360" cy="99441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279647"/>
            <a:ext cx="8380520" cy="83894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642805" y="3374612"/>
            <a:ext cx="65532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2"/>
                </a:solidFill>
                <a:highlight>
                  <a:srgbClr val="FFFFFF"/>
                </a:highlight>
              </a:rPr>
              <a:t>因 为 神 本 性 一 切 的 丰 盛 ， 都 有 形 有 体 的 居 住 在 基 督 里 面 </a:t>
            </a:r>
            <a:r>
              <a:rPr lang="en" sz="1800" b="1" dirty="0" smtClean="0">
                <a:solidFill>
                  <a:schemeClr val="accent2"/>
                </a:solidFill>
                <a:highlight>
                  <a:srgbClr val="FFFFFF"/>
                </a:highlight>
              </a:rPr>
              <a:t>。</a:t>
            </a:r>
            <a:r>
              <a:rPr lang="en-CA" b="1" dirty="0">
                <a:solidFill>
                  <a:schemeClr val="accent2"/>
                </a:solidFill>
                <a:highlight>
                  <a:srgbClr val="FFFFFF"/>
                </a:highlight>
              </a:rPr>
              <a:t> </a:t>
            </a:r>
            <a:r>
              <a:rPr lang="en-CA" b="1" dirty="0" smtClean="0">
                <a:solidFill>
                  <a:schemeClr val="accent2"/>
                </a:solidFill>
                <a:highlight>
                  <a:srgbClr val="FFFFFF"/>
                </a:highlight>
              </a:rPr>
              <a:t>             </a:t>
            </a:r>
            <a:r>
              <a:rPr lang="en" sz="1800" b="1" dirty="0" smtClean="0">
                <a:solidFill>
                  <a:schemeClr val="accent2"/>
                </a:solidFill>
                <a:highlight>
                  <a:srgbClr val="FFFFFF"/>
                </a:highlight>
              </a:rPr>
              <a:t>歌 </a:t>
            </a:r>
            <a:r>
              <a:rPr lang="en" sz="1800" b="1" dirty="0">
                <a:solidFill>
                  <a:schemeClr val="accent2"/>
                </a:solidFill>
                <a:highlight>
                  <a:srgbClr val="FFFFFF"/>
                </a:highlight>
              </a:rPr>
              <a:t>罗 西 书 2:9</a:t>
            </a:r>
            <a:endParaRPr sz="1800" b="1" dirty="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accent2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642805" y="2631661"/>
            <a:ext cx="6629400" cy="9144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基督教义</a:t>
            </a:r>
            <a:br>
              <a:rPr lang="en-US" dirty="0" smtClean="0"/>
            </a:br>
            <a:r>
              <a:rPr lang="en" sz="3500" dirty="0" smtClean="0"/>
              <a:t>The </a:t>
            </a:r>
            <a:r>
              <a:rPr lang="en" sz="3500" dirty="0"/>
              <a:t>Doctrine </a:t>
            </a:r>
            <a:r>
              <a:rPr lang="en" sz="3500" dirty="0" smtClean="0"/>
              <a:t>of</a:t>
            </a:r>
            <a:r>
              <a:rPr lang="en-CA" sz="3500" dirty="0" smtClean="0"/>
              <a:t> </a:t>
            </a:r>
            <a:r>
              <a:rPr lang="en" sz="3500" dirty="0" smtClean="0"/>
              <a:t>Christ</a:t>
            </a:r>
            <a:endParaRPr sz="3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727" y="1232922"/>
            <a:ext cx="82780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因 </a:t>
            </a:r>
            <a:r>
              <a:rPr lang="zh-TW" altLang="en-US" sz="2400" dirty="0"/>
              <a:t>我 们 的 大 祭 司 ， 并 非 不 能 体 恤 我 们 的 软 弱 。 他 也 曾 凡 事 受 过 试 探 ， 与 我 们 一 样 。 只 是 他 没 有 犯 罪 </a:t>
            </a:r>
            <a:r>
              <a:rPr lang="zh-TW" altLang="en-US" sz="2400" dirty="0" smtClean="0"/>
              <a:t>。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所 </a:t>
            </a:r>
            <a:r>
              <a:rPr lang="zh-TW" altLang="en-US" sz="2400" dirty="0"/>
              <a:t>以 我 们 只 管 坦 然 无 惧 地 ， 来 到 施 恩 的 宝 座 前 ， 为 要 得 怜 恤 ， 蒙 恩 惠 作 随 时 的 帮 助 。	</a:t>
            </a:r>
            <a:endParaRPr lang="en-CA" altLang="zh-TW" sz="2400" dirty="0" smtClean="0"/>
          </a:p>
          <a:p>
            <a:r>
              <a:rPr lang="zh-TW" altLang="en-US" sz="2400" b="1" dirty="0" smtClean="0"/>
              <a:t>希 </a:t>
            </a:r>
            <a:r>
              <a:rPr lang="zh-TW" altLang="en-US" sz="2400" b="1" dirty="0"/>
              <a:t>伯 来 </a:t>
            </a:r>
            <a:r>
              <a:rPr lang="zh-TW" altLang="en-US" sz="2400" b="1" dirty="0" smtClean="0"/>
              <a:t>书</a:t>
            </a:r>
            <a:r>
              <a:rPr lang="en-US" altLang="zh-TW" sz="2400" dirty="0" smtClean="0"/>
              <a:t> </a:t>
            </a:r>
            <a:r>
              <a:rPr lang="en-CA" altLang="zh-TW" sz="2400" dirty="0" smtClean="0"/>
              <a:t>4:15-16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736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CN" altLang="en-US" sz="3000" dirty="0"/>
              <a:t>基督的</a:t>
            </a:r>
            <a:r>
              <a:rPr lang="zh-CN" altLang="en-US" sz="3000" dirty="0" smtClean="0"/>
              <a:t>人性</a:t>
            </a:r>
            <a:r>
              <a:rPr lang="en-US" altLang="zh-CN" sz="3000" dirty="0" smtClean="0"/>
              <a:t> </a:t>
            </a:r>
            <a:r>
              <a:rPr lang="en" sz="3000" dirty="0" smtClean="0"/>
              <a:t>The </a:t>
            </a:r>
            <a:r>
              <a:rPr lang="en" sz="3000" dirty="0"/>
              <a:t>Humanity of </a:t>
            </a:r>
            <a:r>
              <a:rPr lang="en" sz="3000" dirty="0" smtClean="0"/>
              <a:t>Christ</a:t>
            </a:r>
            <a:endParaRPr sz="3000"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CN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由童女所生：耶稣是以圣灵感孕的神迹方式，孕育在玛利亚的子宫中，没有男人</a:t>
            </a:r>
            <a:r>
              <a:rPr lang="en-US" altLang="zh-C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zh-CN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丈夫的参与。太</a:t>
            </a:r>
            <a:r>
              <a:rPr lang="en-US" altLang="zh-C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altLang="zh-C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lang="zh-CN" altLang="en-US"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CA" altLang="zh-CN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</a:t>
            </a:r>
            <a:r>
              <a:rPr lang="zh-CN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是完全的人：他有人的软弱和情感。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zh-TW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耶稣作为人和我们的不同是：他没有犯罪。约</a:t>
            </a:r>
            <a:r>
              <a:rPr lang="en-US" altLang="zh-TW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书</a:t>
            </a:r>
            <a:r>
              <a:rPr lang="en-US" altLang="zh-TW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</a:t>
            </a:r>
            <a:r>
              <a:rPr lang="en-US" altLang="zh-TW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  <a:p>
            <a:pPr marL="0" indent="0">
              <a:buNone/>
            </a:pPr>
            <a:endParaRPr lang="en-US" altLang="zh-TW"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zh-TW" altLang="en-US"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Virgin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birth - Jesus was conceived in Mary’s womb, by a miraculous work of the Holy Spirit, without the work of a man or a husband. - Matthew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1:18</a:t>
            </a:r>
            <a:endParaRPr lang="en-US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Jesus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fully man - had human weaknesses and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emotions</a:t>
            </a: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aspect of Jesus humanity is </a:t>
            </a:r>
            <a:r>
              <a:rPr lang="en" sz="17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us is that He was </a:t>
            </a:r>
            <a:r>
              <a:rPr lang="en" sz="17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sin. I John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3:5</a:t>
            </a:r>
            <a:endParaRPr lang="en-CA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917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248752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2600" dirty="0"/>
              <a:t>基督的人性为何如此重要？</a:t>
            </a:r>
            <a:br>
              <a:rPr lang="zh-TW" altLang="en-US" sz="2600" dirty="0"/>
            </a:br>
            <a:r>
              <a:rPr lang="en" sz="2600" dirty="0" smtClean="0"/>
              <a:t>Why </a:t>
            </a:r>
            <a:r>
              <a:rPr lang="en" sz="2600" dirty="0"/>
              <a:t>is the Humanity of Christ important</a:t>
            </a:r>
            <a:r>
              <a:rPr lang="en" sz="2600" dirty="0" smtClean="0"/>
              <a:t>?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endParaRPr sz="2600"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843851"/>
            <a:ext cx="8520600" cy="2648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Clr>
                <a:srgbClr val="000000"/>
              </a:buClr>
              <a:buNone/>
            </a:pPr>
            <a:r>
              <a:rPr lang="en-CA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因为</a:t>
            </a:r>
            <a:r>
              <a:rPr lang="zh-CN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基督的人性，他可以代表我们（罗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5:18)</a:t>
            </a:r>
            <a:endParaRPr lang="zh-CN" alt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Clr>
                <a:srgbClr val="000000"/>
              </a:buClr>
              <a:buNone/>
            </a:pPr>
            <a:r>
              <a:rPr lang="en-CA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只</a:t>
            </a:r>
            <a:r>
              <a:rPr lang="zh-CN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有基督是人，他才能为我们代死，神是不会死的。      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Clr>
                <a:srgbClr val="000000"/>
              </a:buClr>
              <a:buNone/>
            </a:pPr>
            <a:r>
              <a:rPr lang="en-CA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为了使基督成为我们</a:t>
            </a:r>
            <a:r>
              <a:rPr lang="zh-CN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的榜样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en-CA" altLang="zh-CN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Clr>
                <a:srgbClr val="000000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CA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humanity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 represents us (Rom 5:18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CA" altLang="zh-CN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CA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as a man Christ could die.  God cannot die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  <a:endParaRPr lang="en-CA" altLang="zh-CN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CA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Christ can be an example for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</a:t>
            </a:r>
            <a:endParaRPr lang="en-US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lang="en-US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3000" dirty="0"/>
              <a:t>基督的</a:t>
            </a:r>
            <a:r>
              <a:rPr lang="zh-TW" altLang="en-US" sz="3000" dirty="0" smtClean="0"/>
              <a:t>神性</a:t>
            </a:r>
            <a:r>
              <a:rPr lang="en-US" altLang="zh-TW" sz="3000" dirty="0" smtClean="0"/>
              <a:t>  </a:t>
            </a:r>
            <a:r>
              <a:rPr lang="en" sz="3000" dirty="0" smtClean="0"/>
              <a:t>The </a:t>
            </a:r>
            <a:r>
              <a:rPr lang="en" sz="3000" dirty="0"/>
              <a:t>Deity of </a:t>
            </a:r>
            <a:r>
              <a:rPr lang="en" sz="3000" dirty="0" smtClean="0"/>
              <a:t>Christ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endParaRPr sz="3000"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446602"/>
            <a:ext cx="8520600" cy="3287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他有上帝的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属性</a:t>
            </a:r>
            <a:endParaRPr lang="en-CA" altLang="zh-CN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CA" altLang="zh-TW" sz="1400" dirty="0" smtClean="0"/>
              <a:t>“</a:t>
            </a:r>
            <a:r>
              <a:rPr lang="zh-TW" altLang="en-US" sz="1400" dirty="0"/>
              <a:t>你 们 的 祖 宗 亚 伯 拉 罕 欢 欢 喜 喜 地 仰 望 我 的 日 子 。 既 看 见 了 ， 就 快 乐 。犹 太 人 说 ， 你 还 没 有 五 十 岁 ， 岂 见 过 亚 伯 拉 罕 呢 ？	耶 稣 说 ， 我 实 实 在 在 地 告 诉 你 们 ， 还 没 有 亚 伯 拉 罕 ， 就 有 了 我 。	</a:t>
            </a:r>
            <a:r>
              <a:rPr lang="zh-TW" altLang="en-US" sz="1400" b="1" dirty="0"/>
              <a:t>约 翰 福 音</a:t>
            </a:r>
            <a:r>
              <a:rPr lang="en-US" altLang="zh-TW" sz="1400" b="1" dirty="0"/>
              <a:t> </a:t>
            </a:r>
            <a:r>
              <a:rPr lang="en-US" altLang="zh-TW" sz="1400" dirty="0"/>
              <a:t>8:56-58 </a:t>
            </a:r>
            <a:r>
              <a:rPr lang="en-US" altLang="zh-TW" sz="1400" dirty="0" smtClean="0"/>
              <a:t>“</a:t>
            </a:r>
          </a:p>
          <a:p>
            <a:pPr marL="0" indent="0">
              <a:buNone/>
            </a:pPr>
            <a:endParaRPr lang="zh-CN" alt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他的工作就是上帝的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工作</a:t>
            </a:r>
            <a:endParaRPr lang="en-CA" altLang="zh-CN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 the attributes of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God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zh-CN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were the works of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God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CN" altLang="en-US" sz="3000" dirty="0"/>
              <a:t>基督的</a:t>
            </a:r>
            <a:r>
              <a:rPr lang="zh-CN" altLang="en-US" sz="3000" dirty="0" smtClean="0"/>
              <a:t>神性</a:t>
            </a:r>
            <a:r>
              <a:rPr lang="en-US" altLang="zh-CN" sz="3000" dirty="0" smtClean="0"/>
              <a:t>  </a:t>
            </a:r>
            <a:r>
              <a:rPr lang="en" sz="3000" dirty="0" smtClean="0"/>
              <a:t>The </a:t>
            </a:r>
            <a:r>
              <a:rPr lang="en" sz="3000" dirty="0"/>
              <a:t>Deity of </a:t>
            </a:r>
            <a:r>
              <a:rPr lang="en" sz="3000" dirty="0" smtClean="0"/>
              <a:t>Christ</a:t>
            </a:r>
            <a:endParaRPr sz="3000" dirty="0"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基督的神性对于人类的救赎至关重要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lang="en-CA" altLang="zh-CN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None/>
            </a:pPr>
            <a:endParaRPr lang="en-US" altLang="zh-CN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 只有无限上帝的人才能承受人类所有罪恶的全部惩罚</a:t>
            </a:r>
          </a:p>
          <a:p>
            <a:pPr marL="0" lvl="0" indent="0">
              <a:buNone/>
            </a:pPr>
            <a:r>
              <a:rPr lang="en-CA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这告诉我们，救恩来自于主</a:t>
            </a:r>
            <a:endParaRPr lang="en-US" altLang="zh-CN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只有完全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</a:t>
            </a: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上帝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才能成为人与上帝之间的中保</a:t>
            </a:r>
          </a:p>
          <a:p>
            <a:pPr marL="0" lvl="0" indent="0">
              <a:buNone/>
            </a:pPr>
            <a:endParaRPr lang="en-US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deity of Christ is essential for man’s salvation:</a:t>
            </a:r>
            <a:endParaRPr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spcBef>
                <a:spcPts val="1600"/>
              </a:spcBef>
              <a:buClr>
                <a:srgbClr val="000000"/>
              </a:buClr>
              <a:buNone/>
            </a:pPr>
            <a:r>
              <a:rPr lang="en-US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one who is infinite God can bear the full penalty for all the sin of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mankind</a:t>
            </a:r>
            <a:endParaRPr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tell us that salvation is from the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Lord</a:t>
            </a:r>
            <a:endParaRPr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Clr>
                <a:srgbClr val="000000"/>
              </a:buClr>
              <a:buNone/>
            </a:pPr>
            <a:r>
              <a:rPr lang="en-US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who is fully God can be a mediator between man and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God</a:t>
            </a:r>
            <a:endParaRPr lang="en-US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Clr>
                <a:srgbClr val="000000"/>
              </a:buClr>
              <a:buNone/>
            </a:pP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273" y="1340644"/>
            <a:ext cx="82203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谁 </a:t>
            </a:r>
            <a:r>
              <a:rPr lang="zh-TW" altLang="en-US" sz="2400" dirty="0"/>
              <a:t>是 说 谎 话 的 呢 ？ 不 是 那 不 认 耶 稣 为 基 督 的 吗 ？ 不 认 父 与 子 的 ， 这 就 是 敌 基 督 的 </a:t>
            </a:r>
            <a:r>
              <a:rPr lang="zh-TW" altLang="en-US" sz="2400" dirty="0" smtClean="0"/>
              <a:t>。凡 </a:t>
            </a:r>
            <a:r>
              <a:rPr lang="zh-TW" altLang="en-US" sz="2400" dirty="0"/>
              <a:t>不 认 子 的 就 没 有 父 。 认 子 的 连 父 也 有 了 </a:t>
            </a:r>
            <a:r>
              <a:rPr lang="zh-TW" altLang="en-US" sz="2400" dirty="0" smtClean="0"/>
              <a:t>。</a:t>
            </a:r>
            <a:r>
              <a:rPr lang="zh-TW" altLang="en-US" sz="2400" b="1" dirty="0"/>
              <a:t>约 翰 一 </a:t>
            </a:r>
            <a:r>
              <a:rPr lang="zh-TW" altLang="en-US" sz="2400" b="1" dirty="0" smtClean="0"/>
              <a:t>书</a:t>
            </a:r>
            <a:r>
              <a:rPr lang="en-US" altLang="zh-TW" sz="2400" b="1" dirty="0" smtClean="0"/>
              <a:t> 2:22-23</a:t>
            </a:r>
            <a:r>
              <a:rPr lang="zh-TW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074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3000" dirty="0"/>
              <a:t>基督的</a:t>
            </a:r>
            <a:r>
              <a:rPr lang="zh-TW" altLang="en-US" sz="3000" dirty="0" smtClean="0"/>
              <a:t>工作</a:t>
            </a:r>
            <a:r>
              <a:rPr lang="en-US" altLang="zh-TW" sz="3000" dirty="0" smtClean="0"/>
              <a:t>  </a:t>
            </a:r>
            <a:r>
              <a:rPr lang="en" sz="3000" dirty="0" smtClean="0"/>
              <a:t>The </a:t>
            </a:r>
            <a:r>
              <a:rPr lang="en" sz="3000" dirty="0"/>
              <a:t>Work of </a:t>
            </a:r>
            <a:r>
              <a:rPr lang="en" sz="3000" dirty="0" smtClean="0"/>
              <a:t>Christ</a:t>
            </a:r>
            <a:endParaRPr sz="3000"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基督成为人的目的：救主 ——拯救人脱离罪恶，使人归向上帝</a:t>
            </a:r>
          </a:p>
          <a:p>
            <a:pPr marL="0" indent="0">
              <a:buNone/>
            </a:pPr>
            <a:endParaRPr lang="en-US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圣经记录的基督拯救工作的四种方式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lang="en-CA" altLang="zh-CN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CA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赎价（太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20:28;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彼前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l:18;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提前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2:6;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加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3:13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endParaRPr lang="en-US" altLang="zh-CN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CA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挽回祭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罗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3:25;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约一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2:2;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来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2:17)</a:t>
            </a:r>
            <a:endParaRPr lang="en-US" altLang="zh-CN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神人和好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（罗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5:10; 2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西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5:18, 19;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弗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2:16;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西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1:20)</a:t>
            </a:r>
            <a:endParaRPr lang="en-US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代死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（赛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53:6;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彼前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2:24, 3:18; 2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林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5:21)</a:t>
            </a:r>
            <a:r>
              <a:rPr 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sz="15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purpose of Christ coming as man</a:t>
            </a:r>
            <a:r>
              <a:rPr lang="en-US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Savior 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to save people from sin and restore man to </a:t>
            </a:r>
            <a:r>
              <a:rPr lang="en-US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God</a:t>
            </a:r>
            <a:endParaRPr lang="en-US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 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ways the Bible portrays Christ’s saving </a:t>
            </a:r>
            <a:r>
              <a:rPr lang="en-US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endParaRPr lang="en-US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Ransom 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Matt.20:28; 1 Pet. l:18; 1 Tim.2:6; Gal.3:13)</a:t>
            </a:r>
            <a:endParaRPr lang="en-CA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CA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Propitiation 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(Rom.3:25; 1 John 2:2; </a:t>
            </a:r>
            <a:r>
              <a:rPr lang="en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Heb.2:17)</a:t>
            </a:r>
            <a:endParaRPr lang="en-CA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CA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Reconciliation 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(Rom.5:10; 2 Cor.5:18, 19; Eph.2:16; </a:t>
            </a:r>
            <a:r>
              <a:rPr lang="en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Col.1:20)</a:t>
            </a:r>
            <a:endParaRPr lang="en-CA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CA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" sz="15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Substitution </a:t>
            </a: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(Isa.53:6; 1 Pet.2:24, 3:18; 2 Cor.5:21)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28338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2800" dirty="0"/>
              <a:t>基督的复活和</a:t>
            </a:r>
            <a:r>
              <a:rPr lang="zh-TW" altLang="en-US" sz="2800" dirty="0" smtClean="0"/>
              <a:t>升天</a:t>
            </a:r>
            <a:r>
              <a:rPr lang="en-US" altLang="zh-TW" sz="2800" dirty="0" smtClean="0"/>
              <a:t>  </a:t>
            </a:r>
            <a:r>
              <a:rPr lang="en" sz="2800" dirty="0" smtClean="0"/>
              <a:t>The </a:t>
            </a:r>
            <a:r>
              <a:rPr lang="en" sz="2800" dirty="0"/>
              <a:t>Resurrection and Ascension of </a:t>
            </a:r>
            <a:r>
              <a:rPr lang="en" sz="2800" dirty="0" smtClean="0"/>
              <a:t>Christ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sz="2800"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759185"/>
            <a:ext cx="8520600" cy="280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耶稣死而复活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耶稣有真实的身体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耶稣“复活的身体”与我们的身体</a:t>
            </a:r>
            <a:r>
              <a:rPr lang="zh-TW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不同</a:t>
            </a:r>
            <a:endParaRPr lang="en-CA" altLang="zh-TW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zh-TW" alt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Jesus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died and rose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again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Jesus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 a real physical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Jesus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 a “resurrection body” which is not like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ours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999" y="1033217"/>
            <a:ext cx="81857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说 </a:t>
            </a:r>
            <a:r>
              <a:rPr lang="zh-TW" altLang="en-US" sz="2400" dirty="0"/>
              <a:t>了 这 话 ， 他 们 正 看 的 时 候 ， 他 就 被 取 上 升 ， 有 一 朵 云 彩 把 他 接 去 ， 便 看 不 见 他 了 </a:t>
            </a:r>
            <a:r>
              <a:rPr lang="zh-TW" altLang="en-US" sz="2400" dirty="0" smtClean="0"/>
              <a:t>。当 </a:t>
            </a:r>
            <a:r>
              <a:rPr lang="zh-TW" altLang="en-US" sz="2400" dirty="0"/>
              <a:t>他 往 上 去 ， 他 们 定 睛 望 天 的 时 候 ， 忽 然 有 两 个 人 ， 身 穿 白 衣 ， 站 在 旁 边 ， 说 </a:t>
            </a:r>
            <a:r>
              <a:rPr lang="zh-TW" altLang="en-US" sz="2400" dirty="0" smtClean="0"/>
              <a:t>，加 </a:t>
            </a:r>
            <a:r>
              <a:rPr lang="zh-TW" altLang="en-US" sz="2400" dirty="0"/>
              <a:t>利 利 人 哪 ， 你 们 为 什 么 站 着 望 天 呢 ？ 这 离 开 你 们 被 接 升 天 的 耶 稣 ， 你 们 见 他 怎 样 往 天 上 去 ， 他 还 要 怎 样 来 。	</a:t>
            </a:r>
            <a:r>
              <a:rPr lang="zh-TW" altLang="en-US" sz="2400" b="1" dirty="0"/>
              <a:t>使 徒 行 </a:t>
            </a:r>
            <a:r>
              <a:rPr lang="zh-TW" altLang="en-US" sz="2400" b="1" dirty="0" smtClean="0"/>
              <a:t>传</a:t>
            </a:r>
            <a:r>
              <a:rPr lang="en-US" altLang="zh-TW" sz="2400" b="1" dirty="0" smtClean="0"/>
              <a:t> </a:t>
            </a:r>
            <a:r>
              <a:rPr lang="en-US" altLang="zh-TW" sz="2400" dirty="0" smtClean="0"/>
              <a:t>1</a:t>
            </a:r>
            <a:r>
              <a:rPr lang="en-US" altLang="zh-TW" sz="2400" dirty="0"/>
              <a:t>:</a:t>
            </a:r>
            <a:r>
              <a:rPr lang="en-US" altLang="zh-TW" sz="2400" dirty="0" smtClean="0"/>
              <a:t>9-11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4929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3000" dirty="0"/>
              <a:t>基督的</a:t>
            </a:r>
            <a:r>
              <a:rPr lang="zh-TW" altLang="en-US" sz="3000" dirty="0" smtClean="0"/>
              <a:t>再来</a:t>
            </a:r>
            <a:r>
              <a:rPr lang="en-US" altLang="zh-TW" sz="3000" dirty="0" smtClean="0"/>
              <a:t>  </a:t>
            </a:r>
            <a:r>
              <a:rPr lang="en" sz="3000" dirty="0" smtClean="0"/>
              <a:t>The </a:t>
            </a:r>
            <a:r>
              <a:rPr lang="en" sz="3000" dirty="0"/>
              <a:t>Return of </a:t>
            </a:r>
            <a:r>
              <a:rPr lang="en" sz="3000" dirty="0" smtClean="0"/>
              <a:t>Christ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sz="3000" dirty="0"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364930"/>
            <a:ext cx="8520600" cy="2903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Clr>
                <a:srgbClr val="000000"/>
              </a:buClr>
              <a:buNone/>
            </a:pPr>
            <a:r>
              <a:rPr lang="en-CA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基督的再来是突然临到的</a:t>
            </a:r>
            <a:r>
              <a:rPr lang="en-US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“像贼一样”（帖前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5:2-3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endParaRPr lang="en-US" altLang="zh-CN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基督的再来是可见的（启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1:7)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没有人知道基督再来的时间（太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24:42)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altLang="zh-CN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zh-CN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耶稣基督将要再来施行审判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zh-CN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对信徒和非信徒。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zh-CN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buClr>
                <a:srgbClr val="000000"/>
              </a:buClr>
              <a:buNone/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1.Will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sudden - “like a thief” (I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Thess.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5:2-3)</a:t>
            </a:r>
          </a:p>
          <a:p>
            <a:pPr marL="114300" indent="0">
              <a:buClr>
                <a:srgbClr val="000000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Will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visible (Rev 1:7)</a:t>
            </a:r>
          </a:p>
          <a:p>
            <a:pPr marL="114300" indent="0">
              <a:buClr>
                <a:srgbClr val="000000"/>
              </a:buClr>
              <a:buNone/>
            </a:pPr>
            <a:r>
              <a:rPr lang="en-CA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knows the time (Matt 24:42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CA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Clr>
                <a:srgbClr val="000000"/>
              </a:buClr>
              <a:buNone/>
            </a:pPr>
            <a:endParaRPr lang="en-CA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Clr>
                <a:srgbClr val="000000"/>
              </a:buClr>
              <a:buNone/>
            </a:pP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Jesus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 will return to judge - believers and non-believers.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0" y="603975"/>
            <a:ext cx="9144000" cy="23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哥 林 多 前 书 15:3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我 当 日 所 领 受 又 传 给 你 们 的 ， 第 一 ， 就 是 基 督 照 圣 经 所 说 ， 为 我 们 的 罪 死 了 。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999" y="1340644"/>
            <a:ext cx="8439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因 </a:t>
            </a:r>
            <a:r>
              <a:rPr lang="zh-TW" altLang="en-US" sz="2400" dirty="0"/>
              <a:t>为 你 们 自 己 明 明 晓 得 ， 主 的 日 子 来 到 ， 好 像 夜 间 的 贼 一 样 </a:t>
            </a:r>
            <a:r>
              <a:rPr lang="zh-TW" altLang="en-US" sz="2400" dirty="0" smtClean="0"/>
              <a:t>。人 </a:t>
            </a:r>
            <a:r>
              <a:rPr lang="zh-TW" altLang="en-US" sz="2400" dirty="0"/>
              <a:t>正 说 平 安 稳 妥 的 时 候 ， 灾 祸 忽 然 临 到 他 们 ， 如 同 产 难 临 到 怀 胎 的 妇 人 一 样 ， 他 们 绝 不 能 逃 脱 </a:t>
            </a:r>
            <a:r>
              <a:rPr lang="zh-TW" altLang="en-US" sz="2400" dirty="0" smtClean="0"/>
              <a:t>。</a:t>
            </a:r>
            <a:endParaRPr lang="en-CA" altLang="zh-TW" sz="2400" dirty="0" smtClean="0"/>
          </a:p>
          <a:p>
            <a:endParaRPr lang="en-CA" altLang="zh-TW" sz="2400" b="1" dirty="0" smtClean="0"/>
          </a:p>
          <a:p>
            <a:r>
              <a:rPr lang="zh-TW" altLang="en-US" sz="2400" b="1" dirty="0" smtClean="0"/>
              <a:t>帖 </a:t>
            </a:r>
            <a:r>
              <a:rPr lang="zh-TW" altLang="en-US" sz="2400" b="1" dirty="0"/>
              <a:t>撒 罗 尼 迦 前 </a:t>
            </a:r>
            <a:r>
              <a:rPr lang="zh-TW" altLang="en-US" sz="2400" b="1" dirty="0" smtClean="0"/>
              <a:t>书</a:t>
            </a:r>
            <a:r>
              <a:rPr lang="en-US" altLang="zh-TW" sz="2400" b="1" dirty="0" smtClean="0"/>
              <a:t> 5:2-3</a:t>
            </a:r>
            <a:r>
              <a:rPr lang="zh-TW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96838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3000" dirty="0"/>
              <a:t>基督的</a:t>
            </a:r>
            <a:r>
              <a:rPr lang="zh-TW" altLang="en-US" sz="3000" dirty="0" smtClean="0"/>
              <a:t>再来</a:t>
            </a:r>
            <a:r>
              <a:rPr lang="en-US" altLang="zh-TW" sz="3000" dirty="0" smtClean="0"/>
              <a:t>  </a:t>
            </a:r>
            <a:r>
              <a:rPr lang="en" sz="3000" dirty="0" smtClean="0"/>
              <a:t>The </a:t>
            </a:r>
            <a:r>
              <a:rPr lang="en" sz="3000" dirty="0"/>
              <a:t>Return of </a:t>
            </a:r>
            <a:r>
              <a:rPr lang="en" sz="3000" dirty="0" smtClean="0"/>
              <a:t>Christ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sz="3000" dirty="0"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364930"/>
            <a:ext cx="8520600" cy="2903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Clr>
                <a:srgbClr val="000000"/>
              </a:buClr>
              <a:buNone/>
            </a:pPr>
            <a:r>
              <a:rPr lang="en-CA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基督的再来是突然临到的</a:t>
            </a:r>
            <a:r>
              <a:rPr lang="en-US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“像贼一样”（帖前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5:2-3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endParaRPr lang="en-US" altLang="zh-CN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基督的再来是可见的（启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1:7)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没有人知道基督再来的时间（太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24:42)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altLang="zh-CN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zh-CN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耶稣基督将要再来施行审判 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zh-CN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对信徒和非信徒。</a:t>
            </a:r>
            <a:r>
              <a:rPr lang="en-US" altLang="zh-C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zh-CN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buClr>
                <a:srgbClr val="000000"/>
              </a:buClr>
              <a:buNone/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buClr>
                <a:srgbClr val="000000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1.Will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sudden - “like a thief” (I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Thess.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5:2-3)</a:t>
            </a:r>
          </a:p>
          <a:p>
            <a:pPr marL="114300" indent="0">
              <a:buClr>
                <a:srgbClr val="000000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Will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visible (Rev 1:7)</a:t>
            </a:r>
          </a:p>
          <a:p>
            <a:pPr marL="114300" indent="0">
              <a:buClr>
                <a:srgbClr val="000000"/>
              </a:buClr>
              <a:buNone/>
            </a:pPr>
            <a:r>
              <a:rPr lang="en-CA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knows the time (Matt 24:42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CA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Clr>
                <a:srgbClr val="000000"/>
              </a:buClr>
              <a:buNone/>
            </a:pPr>
            <a:endParaRPr lang="en-CA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Clr>
                <a:srgbClr val="000000"/>
              </a:buClr>
              <a:buNone/>
            </a:pP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Jesus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 will return to judge - believers and non-believers.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388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3000" dirty="0"/>
              <a:t>基督的</a:t>
            </a:r>
            <a:r>
              <a:rPr lang="zh-TW" altLang="en-US" sz="3000" dirty="0" smtClean="0"/>
              <a:t>再来</a:t>
            </a:r>
            <a:r>
              <a:rPr lang="en-US" altLang="zh-TW" sz="3000" dirty="0" smtClean="0"/>
              <a:t>  </a:t>
            </a:r>
            <a:r>
              <a:rPr lang="en" sz="3000" dirty="0" smtClean="0"/>
              <a:t>The </a:t>
            </a:r>
            <a:r>
              <a:rPr lang="en" sz="3000" dirty="0"/>
              <a:t>Return of </a:t>
            </a:r>
            <a:r>
              <a:rPr lang="en" sz="3000" dirty="0" smtClean="0"/>
              <a:t>Christ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sz="3000" dirty="0"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566760"/>
            <a:ext cx="8520600" cy="2725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基督再来的审判：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1.对非基督徒的审判（启 20：12）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2.对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基督徒的审判（林后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endParaRPr lang="en-US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to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judge:</a:t>
            </a:r>
            <a:endParaRPr lang="en-CA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Judge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unbelievers (Rev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20:12)</a:t>
            </a:r>
            <a:endParaRPr lang="en-CA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Judge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believers (II Cor 5:10)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182" y="279741"/>
            <a:ext cx="83473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我 </a:t>
            </a:r>
            <a:r>
              <a:rPr lang="zh-TW" altLang="en-US" sz="2400" dirty="0"/>
              <a:t>又 看 见 死 了 的 人 ， 无 论 大 小 ， 都 站 在 宝 座 前 。 案 卷 展 开 了 。 并 且 另 有 一 卷 展 开 ， 就 是 生 命 册 。 死 了 的 人 都 凭 着 这 些 案 卷 所 记 载 的 ， 照 他 们 所 行 的 受 审 判 </a:t>
            </a:r>
            <a:r>
              <a:rPr lang="zh-TW" altLang="en-US" sz="2400" dirty="0" smtClean="0"/>
              <a:t>。</a:t>
            </a:r>
            <a:endParaRPr lang="en-CA" altLang="zh-TW" sz="2400" dirty="0" smtClean="0"/>
          </a:p>
          <a:p>
            <a:endParaRPr lang="en-CA" altLang="zh-TW" sz="2400" b="1" dirty="0"/>
          </a:p>
          <a:p>
            <a:r>
              <a:rPr lang="zh-TW" altLang="en-US" sz="2400" b="1" dirty="0" smtClean="0"/>
              <a:t>启 </a:t>
            </a:r>
            <a:r>
              <a:rPr lang="zh-TW" altLang="en-US" sz="2400" b="1" dirty="0"/>
              <a:t>示 </a:t>
            </a:r>
            <a:r>
              <a:rPr lang="zh-TW" altLang="en-US" sz="2400" b="1" dirty="0" smtClean="0"/>
              <a:t>录</a:t>
            </a:r>
            <a:r>
              <a:rPr lang="en-US" altLang="zh-TW" sz="2400" b="1" dirty="0" smtClean="0"/>
              <a:t> </a:t>
            </a:r>
            <a:r>
              <a:rPr lang="en-US" altLang="zh-TW" sz="2400" dirty="0" smtClean="0"/>
              <a:t>20</a:t>
            </a:r>
            <a:r>
              <a:rPr lang="en-US" altLang="zh-TW" sz="2400" dirty="0"/>
              <a:t>:12 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因 </a:t>
            </a:r>
            <a:r>
              <a:rPr lang="zh-TW" altLang="en-US" sz="2400" dirty="0"/>
              <a:t>为 我 们 众 人 ， 必 要 在 基 督 台 前 显 露 出 来 ， 叫 各 人 按 着 本 身 所 行 的 ， 或 善 或 恶 受 报 </a:t>
            </a:r>
            <a:r>
              <a:rPr lang="zh-TW" altLang="en-US" sz="2400" dirty="0" smtClean="0"/>
              <a:t>。</a:t>
            </a:r>
            <a:endParaRPr lang="en-CA" altLang="zh-TW" sz="2400" dirty="0" smtClean="0"/>
          </a:p>
          <a:p>
            <a:endParaRPr lang="en-CA" altLang="zh-TW" sz="2400" b="1" dirty="0"/>
          </a:p>
          <a:p>
            <a:r>
              <a:rPr lang="zh-TW" altLang="en-US" sz="2400" b="1" dirty="0" smtClean="0"/>
              <a:t>哥 </a:t>
            </a:r>
            <a:r>
              <a:rPr lang="zh-TW" altLang="en-US" sz="2400" b="1" dirty="0"/>
              <a:t>林 多 后 </a:t>
            </a:r>
            <a:r>
              <a:rPr lang="zh-TW" altLang="en-US" sz="2400" b="1" dirty="0" smtClean="0"/>
              <a:t>书</a:t>
            </a:r>
            <a:r>
              <a:rPr lang="en-US" altLang="zh-TW" sz="2400" dirty="0"/>
              <a:t>5:10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378364" y="35301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2758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3000" dirty="0"/>
              <a:t>基督的</a:t>
            </a:r>
            <a:r>
              <a:rPr lang="zh-TW" altLang="en-US" sz="3000" dirty="0" smtClean="0"/>
              <a:t>再来</a:t>
            </a:r>
            <a:r>
              <a:rPr lang="en-US" altLang="zh-TW" sz="3000" dirty="0" smtClean="0"/>
              <a:t>  </a:t>
            </a:r>
            <a:r>
              <a:rPr lang="en" sz="3000" dirty="0" smtClean="0"/>
              <a:t>The </a:t>
            </a:r>
            <a:r>
              <a:rPr lang="en" sz="3000" dirty="0"/>
              <a:t>Return of </a:t>
            </a:r>
            <a:r>
              <a:rPr lang="en" sz="3000" dirty="0" smtClean="0"/>
              <a:t>Christ</a:t>
            </a:r>
            <a:r>
              <a:rPr lang="en-US" sz="3000" dirty="0" smtClean="0"/>
              <a:t/>
            </a:r>
            <a:br>
              <a:rPr lang="en-US" sz="3000" dirty="0" smtClean="0"/>
            </a:br>
            <a:endParaRPr sz="3000" dirty="0"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566760"/>
            <a:ext cx="8520600" cy="2725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基督再来的审判：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1.对非基督徒的审判（启 20：12）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2.对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基督徒的审判（林后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altLang="zh-C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zh-CN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endParaRPr lang="en-US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to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judge:</a:t>
            </a:r>
            <a:endParaRPr lang="en-CA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Judge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unbelievers (Rev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20:12)</a:t>
            </a:r>
            <a:endParaRPr lang="en-CA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Judge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believers (II Cor 5:10)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8013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182" y="279741"/>
            <a:ext cx="83473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我 </a:t>
            </a:r>
            <a:r>
              <a:rPr lang="zh-TW" altLang="en-US" sz="2400" dirty="0"/>
              <a:t>又 看 见 死 了 的 人 ， 无 论 大 小 ， 都 站 在 宝 座 前 。 案 卷 展 开 了 。 并 且 另 有 一 卷 展 开 ， 就 是 生 命 册 。 死 了 的 人 都 凭 着 这 些 案 卷 所 记 载 的 ， 照 他 们 所 行 的 受 审 判 </a:t>
            </a:r>
            <a:r>
              <a:rPr lang="zh-TW" altLang="en-US" sz="2400" dirty="0" smtClean="0"/>
              <a:t>。</a:t>
            </a:r>
            <a:endParaRPr lang="en-CA" altLang="zh-TW" sz="2400" dirty="0" smtClean="0"/>
          </a:p>
          <a:p>
            <a:endParaRPr lang="en-CA" altLang="zh-TW" sz="2400" b="1" dirty="0"/>
          </a:p>
          <a:p>
            <a:r>
              <a:rPr lang="zh-TW" altLang="en-US" sz="2400" b="1" dirty="0" smtClean="0"/>
              <a:t>启 </a:t>
            </a:r>
            <a:r>
              <a:rPr lang="zh-TW" altLang="en-US" sz="2400" b="1" dirty="0"/>
              <a:t>示 </a:t>
            </a:r>
            <a:r>
              <a:rPr lang="zh-TW" altLang="en-US" sz="2400" b="1" dirty="0" smtClean="0"/>
              <a:t>录</a:t>
            </a:r>
            <a:r>
              <a:rPr lang="en-US" altLang="zh-TW" sz="2400" b="1" dirty="0" smtClean="0"/>
              <a:t> </a:t>
            </a:r>
            <a:r>
              <a:rPr lang="en-US" altLang="zh-TW" sz="2400" dirty="0" smtClean="0"/>
              <a:t>20</a:t>
            </a:r>
            <a:r>
              <a:rPr lang="en-US" altLang="zh-TW" sz="2400" dirty="0"/>
              <a:t>:12 </a:t>
            </a:r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因 </a:t>
            </a:r>
            <a:r>
              <a:rPr lang="zh-TW" altLang="en-US" sz="2400" dirty="0"/>
              <a:t>为 我 们 众 人 ， 必 要 在 基 督 台 前 显 露 出 来 ， 叫 各 人 按 着 本 身 所 行 的 ， 或 善 或 恶 受 报 </a:t>
            </a:r>
            <a:r>
              <a:rPr lang="zh-TW" altLang="en-US" sz="2400" dirty="0" smtClean="0"/>
              <a:t>。</a:t>
            </a:r>
            <a:endParaRPr lang="en-CA" altLang="zh-TW" sz="2400" dirty="0" smtClean="0"/>
          </a:p>
          <a:p>
            <a:endParaRPr lang="en-CA" altLang="zh-TW" sz="2400" b="1" dirty="0"/>
          </a:p>
          <a:p>
            <a:r>
              <a:rPr lang="zh-TW" altLang="en-US" sz="2400" b="1" dirty="0" smtClean="0"/>
              <a:t>哥 </a:t>
            </a:r>
            <a:r>
              <a:rPr lang="zh-TW" altLang="en-US" sz="2400" b="1" dirty="0"/>
              <a:t>林 多 后 </a:t>
            </a:r>
            <a:r>
              <a:rPr lang="zh-TW" altLang="en-US" sz="2400" b="1" dirty="0" smtClean="0"/>
              <a:t>书</a:t>
            </a:r>
            <a:r>
              <a:rPr lang="en-US" altLang="zh-TW" sz="2400" dirty="0"/>
              <a:t>5:10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378364" y="353014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68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3000" dirty="0"/>
              <a:t>总结</a:t>
            </a:r>
            <a:r>
              <a:rPr lang="zh-TW" altLang="en-US" sz="3000" dirty="0" smtClean="0"/>
              <a:t>：</a:t>
            </a:r>
            <a:r>
              <a:rPr lang="en-US" altLang="zh-TW" sz="3000" dirty="0" smtClean="0"/>
              <a:t> </a:t>
            </a:r>
            <a:r>
              <a:rPr lang="en" sz="3000" dirty="0" smtClean="0"/>
              <a:t>Conclusion:</a:t>
            </a:r>
            <a:endParaRPr sz="3000" dirty="0"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“因 为 神 本 性 一 切 的 丰 盛 ， 都 有 形 有 体 的 居 住 在 基 督 里 面 。”   歌 罗 西 书 2:9</a:t>
            </a: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“叫 一 切 在 天 上 的 ， 地 上 的 ， 和 地 底 下 的 ， 因 耶 稣 的 名 ， 无 不 屈 膝 ，无 不 口 称 耶 稣 基 督 为 主 ， 使 荣 耀 归 与 父 神 。”    腓 立 比 书 2:10-11</a:t>
            </a:r>
            <a:br>
              <a:rPr lang="en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“若 有 人 用 金 ， 银 ， 宝 石 ， 草 木 ， 禾 楷 ， 在 这 根 基 上 建 造 。各 人 的 工 程 必 然 显 露 。 因 为 那 日 子 要 将 它 表 明 出 来 ， 有 火 发 现 。 这 火 要 试 验 各 人 的 工 程 怎 样 。人 在 那 根 基 上 所 建 造 的 工 程 ， 若 存 得 住 ， 他 就 要 得 赏 赐 。人 的 工 程 若 被 烧 了 ， 他 就 要 受 亏 损 。 自 己 却 要 得 救 。 虽 然 得 救 乃 像 从 火 里 经 过 的 一 样 。  哥 林 多 前 书 3:12-15</a:t>
            </a:r>
            <a:endParaRPr sz="1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23720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000" dirty="0"/>
              <a:t>何为圣经</a:t>
            </a:r>
            <a:r>
              <a:rPr lang="en-US" sz="3000" dirty="0" smtClean="0"/>
              <a:t>教义? </a:t>
            </a:r>
            <a:r>
              <a:rPr lang="en" sz="3000" dirty="0" smtClean="0"/>
              <a:t>What </a:t>
            </a:r>
            <a:r>
              <a:rPr lang="en" sz="3000" dirty="0"/>
              <a:t>is </a:t>
            </a:r>
            <a:r>
              <a:rPr lang="en" sz="3000" dirty="0" smtClean="0"/>
              <a:t>Biblical</a:t>
            </a:r>
            <a:r>
              <a:rPr lang="en-CA" sz="3000" dirty="0" smtClean="0"/>
              <a:t> </a:t>
            </a:r>
            <a:r>
              <a:rPr lang="en" sz="3000" dirty="0" smtClean="0"/>
              <a:t>doctrine?</a:t>
            </a:r>
            <a:r>
              <a:rPr lang="en-US" sz="3000" dirty="0" smtClean="0"/>
              <a:t> </a:t>
            </a:r>
            <a:endParaRPr sz="3000"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圣经教义：圣经关于某一话题教导的总纲</a:t>
            </a:r>
            <a:r>
              <a:rPr lang="zh-CN" alt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en-CA" altLang="zh-CN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CA" altLang="zh-CN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基督的教义：整本圣经从创世记到启示录关于基督的教导的总纲。</a:t>
            </a: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Biblical </a:t>
            </a: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doctrine - the total sum of what the Bible teaches about a topic</a:t>
            </a:r>
            <a:r>
              <a:rPr lang="en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Doctrine </a:t>
            </a:r>
            <a:r>
              <a:rPr lang="en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Christ - the total sum of what the entire Bible, from the book of Genesis to Revelation, teaches about </a:t>
            </a:r>
            <a:r>
              <a:rPr lang="en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Christ.</a:t>
            </a:r>
            <a:endParaRPr lang="en-US" sz="2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1600"/>
              </a:spcBef>
              <a:buNone/>
            </a:pPr>
            <a:endParaRPr sz="24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206963"/>
            <a:ext cx="8520600" cy="945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3000" dirty="0"/>
              <a:t>对于基督的身份的误解：</a:t>
            </a:r>
            <a:br>
              <a:rPr lang="zh-TW" altLang="en-US" sz="3000" dirty="0"/>
            </a:br>
            <a:r>
              <a:rPr lang="en" sz="3000" dirty="0" smtClean="0"/>
              <a:t>Errors </a:t>
            </a:r>
            <a:r>
              <a:rPr lang="en" sz="3000" dirty="0"/>
              <a:t>about who Christ is</a:t>
            </a:r>
            <a:r>
              <a:rPr lang="en" sz="3000" dirty="0" smtClean="0"/>
              <a:t>:</a:t>
            </a:r>
            <a:r>
              <a:rPr lang="en-US" sz="3000" dirty="0" smtClean="0"/>
              <a:t>  </a:t>
            </a:r>
            <a:br>
              <a:rPr lang="en-US" sz="3000" dirty="0" smtClean="0"/>
            </a:br>
            <a:endParaRPr sz="3000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448741"/>
            <a:ext cx="8520600" cy="3120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Clr>
                <a:srgbClr val="000000"/>
              </a:buClr>
              <a:buNone/>
            </a:pPr>
            <a:r>
              <a:rPr lang="en-CA" altLang="zh-TW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CA" altLang="zh-TW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zh-TW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</a:t>
            </a:r>
            <a:r>
              <a:rPr lang="zh-TW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是人，他是一个很好的教师。</a:t>
            </a:r>
          </a:p>
          <a:p>
            <a:pPr marL="114300" indent="0">
              <a:buClr>
                <a:srgbClr val="000000"/>
              </a:buClr>
              <a:buNone/>
            </a:pPr>
            <a:r>
              <a:rPr lang="en-CA" altLang="zh-TW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zh-TW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</a:t>
            </a:r>
            <a:r>
              <a:rPr lang="zh-TW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一半是神、一半是人。</a:t>
            </a:r>
          </a:p>
          <a:p>
            <a:pPr marL="114300" indent="0">
              <a:buClr>
                <a:srgbClr val="000000"/>
              </a:buClr>
              <a:buNone/>
            </a:pPr>
            <a:r>
              <a:rPr lang="en-CA" altLang="zh-TW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zh-TW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</a:t>
            </a:r>
            <a:r>
              <a:rPr lang="zh-TW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大部分是神、小部分是人（或者大部分是人、小部分是神）。</a:t>
            </a:r>
          </a:p>
          <a:p>
            <a:pPr marL="114300" indent="0">
              <a:buClr>
                <a:srgbClr val="000000"/>
              </a:buClr>
              <a:buNone/>
            </a:pPr>
            <a:r>
              <a:rPr lang="en-CA" altLang="zh-TW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zh-TW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耶稣是像我们一样</a:t>
            </a:r>
            <a:r>
              <a:rPr lang="zh-TW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的人，他跟我们没有什么不同，他只是拥有很高的道德水准和使命而已。</a:t>
            </a:r>
          </a:p>
          <a:p>
            <a:pPr marL="114300" indent="0">
              <a:buClr>
                <a:srgbClr val="000000"/>
              </a:buClr>
              <a:buNone/>
            </a:pPr>
            <a:r>
              <a:rPr lang="en-CA" altLang="zh-TW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zh-TW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</a:t>
            </a:r>
            <a:r>
              <a:rPr lang="zh-TW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是神，他根本不是人</a:t>
            </a:r>
            <a:r>
              <a:rPr lang="zh-TW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en-CA" altLang="zh-TW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Clr>
                <a:srgbClr val="000000"/>
              </a:buClr>
              <a:buNone/>
            </a:pPr>
            <a:endParaRPr lang="zh-TW" altLang="en-US"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>
              <a:lnSpc>
                <a:spcPct val="100000"/>
              </a:lnSpc>
              <a:buClr>
                <a:srgbClr val="000000"/>
              </a:buClr>
              <a:buNone/>
            </a:pPr>
            <a:r>
              <a:rPr lang="en-CA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Jesus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man and a good teacher. </a:t>
            </a: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CA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Jesus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one-half God and one-half man. </a:t>
            </a: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CA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Jesus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mostly God and a little bit man or Jesus is mostly man and a bit of God. </a:t>
            </a:r>
            <a:endParaRPr lang="en-CA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CA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Jesus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man as we are men. He is no different from us, except that He attained a high level of morality and mission. </a:t>
            </a: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CA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Jesus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God and really not a man at all. </a:t>
            </a: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3000" dirty="0"/>
              <a:t>关于</a:t>
            </a:r>
            <a:r>
              <a:rPr lang="zh-TW" altLang="en-US" sz="3000" dirty="0" smtClean="0"/>
              <a:t>基督的教义</a:t>
            </a:r>
            <a:r>
              <a:rPr lang="en-US" altLang="zh-TW" sz="3000" dirty="0" smtClean="0"/>
              <a:t> </a:t>
            </a:r>
            <a:r>
              <a:rPr lang="en" sz="3000" dirty="0" smtClean="0"/>
              <a:t>The </a:t>
            </a:r>
            <a:r>
              <a:rPr lang="en" sz="3000" dirty="0"/>
              <a:t>Doctrine of </a:t>
            </a:r>
            <a:r>
              <a:rPr lang="en" sz="3000" dirty="0" smtClean="0"/>
              <a:t>Christ</a:t>
            </a:r>
            <a:r>
              <a:rPr lang="en-US" sz="3000" dirty="0" smtClean="0"/>
              <a:t> </a:t>
            </a:r>
            <a:br>
              <a:rPr lang="en-US" sz="3000" dirty="0" smtClean="0"/>
            </a:br>
            <a:endParaRPr sz="3000"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404269"/>
            <a:ext cx="8520600" cy="2772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基督的人性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基督的神性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基督的工作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基督的复活与升天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基督的</a:t>
            </a:r>
            <a:r>
              <a:rPr lang="zh-TW" alt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再来</a:t>
            </a:r>
            <a:endParaRPr lang="en-CA" altLang="zh-TW" sz="20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zh-TW" alt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Humanity of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Deity of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of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Resurrection and Ascension of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of </a:t>
            </a:r>
            <a:r>
              <a:rPr lang="en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091" y="2006146"/>
            <a:ext cx="8335818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耶 </a:t>
            </a:r>
            <a:r>
              <a:rPr lang="zh-TW" altLang="en-US" sz="2400" dirty="0"/>
              <a:t>稣 基 督 降 生 的 事 ， 记 在 下 面 。 他 母 亲 马 利 亚 已 经 许 配 了 约 瑟 ， </a:t>
            </a:r>
            <a:r>
              <a:rPr lang="zh-TW" altLang="en-US" sz="2400" dirty="0" smtClean="0"/>
              <a:t>还 没 有 迎 </a:t>
            </a:r>
            <a:r>
              <a:rPr lang="zh-TW" altLang="en-US" sz="2400" dirty="0"/>
              <a:t>娶 ， 马 利 亚 就 从 圣 灵 怀 了 孕 。	</a:t>
            </a:r>
            <a:r>
              <a:rPr lang="zh-TW" altLang="en-US" sz="2400" b="1" dirty="0"/>
              <a:t>马 太 福 </a:t>
            </a:r>
            <a:r>
              <a:rPr lang="zh-TW" altLang="en-US" sz="2400" b="1" dirty="0" smtClean="0"/>
              <a:t>音</a:t>
            </a:r>
            <a:r>
              <a:rPr lang="en-US" altLang="zh-TW" sz="2400" b="1" dirty="0" smtClean="0"/>
              <a:t> </a:t>
            </a:r>
            <a:r>
              <a:rPr lang="en-US" altLang="zh-TW" sz="2400" dirty="0" smtClean="0"/>
              <a:t>1</a:t>
            </a:r>
            <a:r>
              <a:rPr lang="en-US" altLang="zh-TW" sz="2400" dirty="0"/>
              <a:t>:18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85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TW" altLang="en-US" sz="3000" dirty="0"/>
              <a:t>基督的</a:t>
            </a:r>
            <a:r>
              <a:rPr lang="zh-TW" altLang="en-US" sz="3000" dirty="0" smtClean="0"/>
              <a:t>人性</a:t>
            </a:r>
            <a:r>
              <a:rPr lang="en-US" altLang="zh-TW" sz="3000" dirty="0" smtClean="0"/>
              <a:t>  </a:t>
            </a:r>
            <a:r>
              <a:rPr lang="en" sz="3000" dirty="0" smtClean="0"/>
              <a:t>The </a:t>
            </a:r>
            <a:r>
              <a:rPr lang="en" sz="3000" dirty="0"/>
              <a:t>Humanity of </a:t>
            </a:r>
            <a:r>
              <a:rPr lang="en" sz="3000" dirty="0" smtClean="0"/>
              <a:t>Christ</a:t>
            </a:r>
            <a:endParaRPr sz="300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</a:t>
            </a:r>
            <a:r>
              <a:rPr lang="en-US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由童贞女所生</a:t>
            </a:r>
            <a:r>
              <a:rPr lang="en-US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的意义</a:t>
            </a:r>
            <a:r>
              <a:rPr lang="en-US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spcBef>
                <a:spcPts val="1600"/>
              </a:spcBef>
              <a:buClr>
                <a:srgbClr val="000000"/>
              </a:buClr>
              <a:buNone/>
            </a:pPr>
            <a:r>
              <a:rPr lang="en-CA" altLang="zh-TW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zh-TW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人的救</a:t>
            </a:r>
            <a:r>
              <a:rPr lang="zh-TW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恩最终来自上帝；</a:t>
            </a:r>
          </a:p>
          <a:p>
            <a:pPr marL="114300" indent="0">
              <a:spcBef>
                <a:spcPts val="1600"/>
              </a:spcBef>
              <a:buClr>
                <a:srgbClr val="000000"/>
              </a:buClr>
              <a:buNone/>
            </a:pPr>
            <a:r>
              <a:rPr lang="en-CA" altLang="zh-TW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zh-TW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zh-TW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由童贞女所生”使基督的“完全神性”和“完全人性”得以结合起来；</a:t>
            </a:r>
          </a:p>
          <a:p>
            <a:pPr marL="114300" indent="0">
              <a:spcBef>
                <a:spcPts val="1600"/>
              </a:spcBef>
              <a:buClr>
                <a:srgbClr val="000000"/>
              </a:buClr>
              <a:buNone/>
            </a:pPr>
            <a:r>
              <a:rPr lang="en-CA" altLang="zh-TW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zh-TW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zh-TW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由童贞女所生” 使基督成为人，但没有继承人的罪性</a:t>
            </a:r>
            <a:r>
              <a:rPr lang="zh-TW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lang="en-CA" altLang="zh-TW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spcBef>
                <a:spcPts val="1600"/>
              </a:spcBef>
              <a:buClr>
                <a:srgbClr val="000000"/>
              </a:buClr>
              <a:buNone/>
            </a:pP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implications of Virgin Birth of Christ:</a:t>
            </a:r>
            <a:r>
              <a:rPr 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</a:t>
            </a:r>
          </a:p>
          <a:p>
            <a:pPr marL="114300" indent="0">
              <a:spcBef>
                <a:spcPts val="1600"/>
              </a:spcBef>
              <a:buClr>
                <a:srgbClr val="000000"/>
              </a:buClr>
              <a:buNone/>
            </a:pPr>
            <a:r>
              <a:rPr lang="en-CA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Man’s salvation comes ultimately from God</a:t>
            </a: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</a:t>
            </a:r>
          </a:p>
          <a:p>
            <a:pPr marL="114300" indent="0">
              <a:buClr>
                <a:srgbClr val="000000"/>
              </a:buClr>
              <a:buNone/>
            </a:pPr>
            <a:r>
              <a:rPr lang="en-CA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“virgin birth” makes it possible for uniting the “fully deity” and “fully humanity” of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CA" altLang="zh-CN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indent="0">
              <a:buClr>
                <a:srgbClr val="000000"/>
              </a:buClr>
              <a:buNone/>
            </a:pPr>
            <a:r>
              <a:rPr lang="en-CA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“virgin birth” makes it possible for Christ to come as a man and yet did not inherit the seed of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</a:t>
            </a: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</a:t>
            </a:r>
          </a:p>
          <a:p>
            <a:pPr marL="114300" indent="0">
              <a:buClr>
                <a:srgbClr val="000000"/>
              </a:buClr>
              <a:buNone/>
            </a:pPr>
            <a:r>
              <a:rPr lang="en-US" altLang="zh-C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CN" altLang="en-US" sz="3000" dirty="0"/>
              <a:t>基督的</a:t>
            </a:r>
            <a:r>
              <a:rPr lang="zh-CN" altLang="en-US" sz="3000" dirty="0" smtClean="0"/>
              <a:t>神性</a:t>
            </a:r>
            <a:r>
              <a:rPr lang="en-US" altLang="zh-CN" sz="3000" dirty="0" smtClean="0"/>
              <a:t>  </a:t>
            </a:r>
            <a:r>
              <a:rPr lang="en" sz="3000" dirty="0" smtClean="0"/>
              <a:t>The </a:t>
            </a:r>
            <a:r>
              <a:rPr lang="en" sz="3000" dirty="0"/>
              <a:t>Humanity of </a:t>
            </a:r>
            <a:r>
              <a:rPr lang="en" sz="3000" dirty="0" smtClean="0"/>
              <a:t>Christ</a:t>
            </a:r>
            <a:endParaRPr sz="3000" dirty="0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3425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CN" altLang="en-US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道成肉</a:t>
            </a:r>
            <a:r>
              <a:rPr lang="zh-CN" altLang="en-US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身</a:t>
            </a:r>
            <a:endParaRPr lang="en-CA" altLang="zh-CN" sz="23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zh-TW" altLang="en-US" sz="2300" dirty="0"/>
              <a:t>	</a:t>
            </a:r>
            <a:endParaRPr lang="en-CA" altLang="zh-CN" sz="23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zh-CN" altLang="mr-IN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基督倒空自己（腓</a:t>
            </a:r>
            <a:r>
              <a:rPr lang="mr-IN" altLang="zh-CN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CA" altLang="zh-CN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mr-IN" altLang="zh-CN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mr-IN" altLang="zh-CN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r>
              <a:rPr lang="zh-CN" altLang="mr-IN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lang="en-US" altLang="zh-TW" sz="2300" dirty="0"/>
              <a:t>2</a:t>
            </a:r>
            <a:r>
              <a:rPr lang="en-US" altLang="zh-TW" sz="2300" dirty="0" smtClean="0"/>
              <a:t>:6-8 “</a:t>
            </a:r>
            <a:r>
              <a:rPr lang="zh-TW" altLang="en-US" sz="2300" dirty="0" smtClean="0"/>
              <a:t>他 </a:t>
            </a:r>
            <a:r>
              <a:rPr lang="zh-TW" altLang="en-US" sz="2300" dirty="0"/>
              <a:t>本 有 神 的 形 像 ， 不 以 自 己 与 神 同 等 为 强 夺 的 </a:t>
            </a:r>
            <a:r>
              <a:rPr lang="zh-TW" altLang="en-US" sz="2300" dirty="0" smtClean="0"/>
              <a:t>。反 </a:t>
            </a:r>
            <a:r>
              <a:rPr lang="zh-TW" altLang="en-US" sz="2300" dirty="0"/>
              <a:t>倒 虚 己 </a:t>
            </a:r>
            <a:r>
              <a:rPr lang="en-CA" altLang="zh-TW" sz="2300" dirty="0" smtClean="0"/>
              <a:t>, </a:t>
            </a:r>
            <a:r>
              <a:rPr lang="zh-TW" altLang="en-US" sz="2300" dirty="0" smtClean="0"/>
              <a:t>取 </a:t>
            </a:r>
            <a:r>
              <a:rPr lang="zh-TW" altLang="en-US" sz="2300" dirty="0"/>
              <a:t>了 奴 仆 的 形 像 ， 成 为 人 的 样 式 </a:t>
            </a:r>
            <a:r>
              <a:rPr lang="zh-TW" altLang="en-US" sz="2300" dirty="0" smtClean="0"/>
              <a:t>。既 </a:t>
            </a:r>
            <a:r>
              <a:rPr lang="zh-TW" altLang="en-US" sz="2300" dirty="0"/>
              <a:t>有 人 的 样 子 ， 就 自 己 卑 微 ， 存 心 顺 服 ， 以 至 于 死 ， 且 死 在 十 字 架 </a:t>
            </a:r>
            <a:r>
              <a:rPr lang="zh-TW" altLang="en-US" sz="2300" dirty="0" smtClean="0"/>
              <a:t>上</a:t>
            </a:r>
            <a:r>
              <a:rPr lang="en-CA" altLang="zh-TW" sz="2300" dirty="0" smtClean="0"/>
              <a:t>”</a:t>
            </a:r>
            <a:r>
              <a:rPr lang="zh-TW" altLang="en-US" sz="2300" dirty="0" smtClean="0"/>
              <a:t> </a:t>
            </a:r>
            <a:endParaRPr lang="mr-IN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zh-CN" altLang="en-US"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Incarnation</a:t>
            </a:r>
            <a:r>
              <a:rPr lang="zh-CN" altLang="en-US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altLang="zh-CN" sz="23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 </a:t>
            </a:r>
            <a:r>
              <a:rPr lang="en" sz="23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empty Himself (Phil 2:6-8</a:t>
            </a:r>
            <a:r>
              <a:rPr lang="en" sz="23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231014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6272" y="344159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。</a:t>
            </a:r>
            <a:r>
              <a:rPr lang="zh-TW" altLang="en-US" dirty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zh-CN" altLang="en-US" sz="3000" dirty="0"/>
              <a:t>基督的</a:t>
            </a:r>
            <a:r>
              <a:rPr lang="zh-CN" altLang="en-US" sz="3000" dirty="0" smtClean="0"/>
              <a:t>人性</a:t>
            </a:r>
            <a:r>
              <a:rPr lang="en-US" altLang="zh-CN" sz="3000" dirty="0" smtClean="0"/>
              <a:t> </a:t>
            </a:r>
            <a:r>
              <a:rPr lang="en" sz="3000" dirty="0" smtClean="0"/>
              <a:t>The </a:t>
            </a:r>
            <a:r>
              <a:rPr lang="en" sz="3000" dirty="0"/>
              <a:t>Humanity of </a:t>
            </a:r>
            <a:r>
              <a:rPr lang="en" sz="3000" dirty="0" smtClean="0"/>
              <a:t>Christ</a:t>
            </a:r>
            <a:endParaRPr sz="3000" dirty="0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CN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由童女所生：耶稣是以圣灵感孕的神迹方式，孕育在玛利亚的子宫中，没有男人</a:t>
            </a:r>
            <a:r>
              <a:rPr lang="en-US" altLang="zh-C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zh-CN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丈夫的参与。太</a:t>
            </a:r>
            <a:r>
              <a:rPr lang="en-US" altLang="zh-C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CN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-US" altLang="zh-C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lang="zh-CN" altLang="en-US"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CA" altLang="zh-CN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zh-CN" alt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</a:t>
            </a:r>
            <a:r>
              <a:rPr lang="zh-CN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是完全的人：他有人的软弱和情感。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zh-TW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耶稣作为人和我们的不同是：他没有犯罪。约</a:t>
            </a:r>
            <a:r>
              <a:rPr lang="en-US" altLang="zh-TW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zh-TW" alt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书</a:t>
            </a:r>
            <a:r>
              <a:rPr lang="en-US" altLang="zh-TW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</a:t>
            </a:r>
            <a:r>
              <a:rPr lang="en-US" altLang="zh-TW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  <a:p>
            <a:pPr marL="0" indent="0">
              <a:buNone/>
            </a:pPr>
            <a:endParaRPr lang="en-US" altLang="zh-TW"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zh-TW" altLang="en-US" sz="1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Virgin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birth - Jesus was conceived in Mary’s womb, by a miraculous work of the Holy Spirit, without the work of a man or a husband. - Matthew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1:18</a:t>
            </a:r>
            <a:endParaRPr lang="en-US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Jesus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 fully man - had human weaknesses and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emotions</a:t>
            </a:r>
            <a:r>
              <a:rPr lang="en-US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aspect of Jesus humanity is </a:t>
            </a:r>
            <a:r>
              <a:rPr lang="en" sz="17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us is that He was </a:t>
            </a:r>
            <a:r>
              <a:rPr lang="en" sz="17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</a:t>
            </a:r>
            <a:r>
              <a:rPr lang="en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sin. I John </a:t>
            </a:r>
            <a:r>
              <a:rPr lang="en" sz="17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3:5</a:t>
            </a:r>
            <a:endParaRPr lang="en-CA" sz="170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8799</TotalTime>
  <Words>2204</Words>
  <Application>Microsoft Macintosh PowerPoint</Application>
  <PresentationFormat>On-screen Show (16:9)</PresentationFormat>
  <Paragraphs>201</Paragraphs>
  <Slides>26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Apothecary</vt:lpstr>
      <vt:lpstr> 基督教义 The Doctrine of Christ</vt:lpstr>
      <vt:lpstr>PowerPoint Presentation</vt:lpstr>
      <vt:lpstr>何为圣经教义? What is Biblical doctrine? </vt:lpstr>
      <vt:lpstr>对于基督的身份的误解： Errors about who Christ is:   </vt:lpstr>
      <vt:lpstr>关于基督的教义 The Doctrine of Christ  </vt:lpstr>
      <vt:lpstr>PowerPoint Presentation</vt:lpstr>
      <vt:lpstr>基督的人性  The Humanity of Christ</vt:lpstr>
      <vt:lpstr>基督的神性  The Humanity of Christ</vt:lpstr>
      <vt:lpstr>基督的人性 The Humanity of Christ</vt:lpstr>
      <vt:lpstr>PowerPoint Presentation</vt:lpstr>
      <vt:lpstr>基督的人性 The Humanity of Christ</vt:lpstr>
      <vt:lpstr>基督的人性为何如此重要？ Why is the Humanity of Christ important?  </vt:lpstr>
      <vt:lpstr>基督的神性  The Deity of Christ  </vt:lpstr>
      <vt:lpstr>基督的神性  The Deity of Christ</vt:lpstr>
      <vt:lpstr>PowerPoint Presentation</vt:lpstr>
      <vt:lpstr>基督的工作  The Work of Christ</vt:lpstr>
      <vt:lpstr>基督的复活和升天  The Resurrection and Ascension of Christ </vt:lpstr>
      <vt:lpstr>PowerPoint Presentation</vt:lpstr>
      <vt:lpstr>基督的再来  The Return of Christ </vt:lpstr>
      <vt:lpstr>PowerPoint Presentation</vt:lpstr>
      <vt:lpstr>基督的再来  The Return of Christ </vt:lpstr>
      <vt:lpstr>基督的再来  The Return of Christ </vt:lpstr>
      <vt:lpstr>PowerPoint Presentation</vt:lpstr>
      <vt:lpstr>基督的再来  The Return of Christ </vt:lpstr>
      <vt:lpstr>PowerPoint Presentation</vt:lpstr>
      <vt:lpstr>总结： 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Doctrine of Christ 基督教义</dc:title>
  <cp:lastModifiedBy>Joshua Tjong</cp:lastModifiedBy>
  <cp:revision>33</cp:revision>
  <dcterms:created xsi:type="dcterms:W3CDTF">2019-01-08T16:48:41Z</dcterms:created>
  <dcterms:modified xsi:type="dcterms:W3CDTF">2019-01-13T12:54:06Z</dcterms:modified>
</cp:coreProperties>
</file>