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60" r:id="rId4"/>
    <p:sldId id="259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74" r:id="rId13"/>
    <p:sldId id="267" r:id="rId14"/>
    <p:sldId id="269" r:id="rId15"/>
    <p:sldId id="270" r:id="rId16"/>
    <p:sldId id="271" r:id="rId17"/>
    <p:sldId id="272" r:id="rId18"/>
    <p:sldId id="268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E"/>
    <a:srgbClr val="FEBCBE"/>
    <a:srgbClr val="FFFFFF"/>
    <a:srgbClr val="FEBCBD"/>
    <a:srgbClr val="E8E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1150B-D0F5-4810-ACB9-8A0CF84073EA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6494D-E795-4602-A08F-ACDE6372A9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80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86E-177F-4E67-AE24-AC22A1C35745}" type="datetime1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04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C0A-659F-40C6-B886-F0C2AB0D9849}" type="datetime1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19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2E-06BD-4C93-B7E5-51A532D40290}" type="datetime1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47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6478-2AA2-49FD-A3D7-856E294E4B93}" type="datetime1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1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8D3F-DFDC-47DC-803A-EEA35D523D23}" type="datetime1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06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F75C-9204-42D3-874D-F489317A95CD}" type="datetime1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4B50-984F-4805-A8E3-71265EFE296C}" type="datetime1">
              <a:rPr lang="en-CA" smtClean="0"/>
              <a:t>2019-02-03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5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EF9B-4716-4289-A67C-EE879C81E79C}" type="datetime1">
              <a:rPr lang="en-CA" smtClean="0"/>
              <a:t>2019-02-03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578-2847-4243-BF94-568E5A16FADF}" type="datetime1">
              <a:rPr lang="en-CA" smtClean="0"/>
              <a:t>2019-02-03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8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9EE2-E72A-4F8D-81D6-ABC5CA4D3A70}" type="datetime1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B89-5CCE-4475-9A27-1C5FFECACF5C}" type="datetime1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48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D489-5D69-4DFA-9C60-5426B03E9182}" type="datetime1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4392-EA36-46D8-B3E8-B5ACAAEA3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0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C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5"/>
          <a:stretch/>
        </p:blipFill>
        <p:spPr>
          <a:xfrm>
            <a:off x="0" y="2032001"/>
            <a:ext cx="9144000" cy="482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72" y="2658619"/>
            <a:ext cx="3497942" cy="578072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二  月  份</a:t>
            </a:r>
            <a:endParaRPr lang="en-CA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73" t="21481" r="5700" b="17733"/>
          <a:stretch/>
        </p:blipFill>
        <p:spPr>
          <a:xfrm>
            <a:off x="2612572" y="1116474"/>
            <a:ext cx="3497942" cy="1600200"/>
          </a:xfrm>
          <a:prstGeom prst="rect">
            <a:avLst/>
          </a:prstGeom>
          <a:solidFill>
            <a:srgbClr val="FEBCBE"/>
          </a:solidFill>
        </p:spPr>
      </p:pic>
      <p:sp>
        <p:nvSpPr>
          <p:cNvPr id="6" name="TextBox 5"/>
          <p:cNvSpPr txBox="1"/>
          <p:nvPr/>
        </p:nvSpPr>
        <p:spPr>
          <a:xfrm>
            <a:off x="722086" y="357529"/>
            <a:ext cx="1415772" cy="2902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8000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春节</a:t>
            </a:r>
            <a:endParaRPr lang="en-CA" sz="8000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5228" y="232233"/>
            <a:ext cx="1415772" cy="319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家庭</a:t>
            </a:r>
            <a:endParaRPr lang="en-CA" sz="8000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3316" y="2245489"/>
            <a:ext cx="1185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日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713316" y="2245488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6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2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婚姻誓约及其意义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基督</a:t>
            </a:r>
            <a:r>
              <a:rPr lang="zh-CN" altLang="en-US" sz="4000" dirty="0" smtClean="0"/>
              <a:t>教传统的婚姻誓约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3200" y="1642798"/>
            <a:ext cx="8679541" cy="456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>
                <a:ea typeface="汉鼎简隶变" pitchFamily="49" charset="-122"/>
              </a:rPr>
              <a:t>我</a:t>
            </a:r>
            <a:r>
              <a:rPr lang="zh-CN" altLang="en-US" sz="3200" dirty="0" smtClean="0">
                <a:ea typeface="汉鼎简隶变" pitchFamily="49" charset="-122"/>
              </a:rPr>
              <a:t>，</a:t>
            </a:r>
            <a:r>
              <a:rPr lang="en-CA" sz="3200" dirty="0" smtClean="0">
                <a:ea typeface="汉鼎简隶变" pitchFamily="49" charset="-122"/>
              </a:rPr>
              <a:t>_____</a:t>
            </a:r>
            <a:r>
              <a:rPr lang="zh-CN" altLang="en-US" sz="3200" dirty="0">
                <a:ea typeface="汉鼎简隶变" pitchFamily="49" charset="-122"/>
              </a:rPr>
              <a:t>，在慈爱圣洁公义的上帝面前，并众位亲友</a:t>
            </a:r>
            <a:r>
              <a:rPr lang="zh-CN" altLang="en-US" sz="3200" dirty="0" smtClean="0">
                <a:ea typeface="汉鼎简隶变" pitchFamily="49" charset="-122"/>
              </a:rPr>
              <a:t>、弟</a:t>
            </a:r>
            <a:r>
              <a:rPr lang="zh-CN" altLang="en-US" sz="3200" dirty="0">
                <a:ea typeface="汉鼎简隶变" pitchFamily="49" charset="-122"/>
              </a:rPr>
              <a:t>兄姊妹面前，郑重地宣告：我愿意娶</a:t>
            </a:r>
            <a:r>
              <a:rPr lang="zh-CN" altLang="en-US" sz="3200" dirty="0" smtClean="0">
                <a:ea typeface="汉鼎简隶变" pitchFamily="49" charset="-122"/>
              </a:rPr>
              <a:t>你</a:t>
            </a:r>
            <a:r>
              <a:rPr lang="en-CA" sz="3200" dirty="0" smtClean="0">
                <a:ea typeface="汉鼎简隶变" pitchFamily="49" charset="-122"/>
              </a:rPr>
              <a:t>_____</a:t>
            </a:r>
            <a:r>
              <a:rPr lang="zh-CN" altLang="en-US" sz="3200" dirty="0">
                <a:ea typeface="汉鼎简隶变" pitchFamily="49" charset="-122"/>
              </a:rPr>
              <a:t>为妻，与你结成一生一世的神圣婚约。无论</a:t>
            </a:r>
            <a:r>
              <a:rPr lang="zh-CN" altLang="en-US" sz="3200" dirty="0" smtClean="0">
                <a:ea typeface="汉鼎简隶变" pitchFamily="49" charset="-122"/>
              </a:rPr>
              <a:t>是疾</a:t>
            </a:r>
            <a:r>
              <a:rPr lang="zh-CN" altLang="en-US" sz="3200" dirty="0">
                <a:ea typeface="汉鼎简隶变" pitchFamily="49" charset="-122"/>
              </a:rPr>
              <a:t>病还是健康，无论是贫穷还是富有，无论</a:t>
            </a:r>
            <a:r>
              <a:rPr lang="zh-CN" altLang="en-US" sz="3200" dirty="0" smtClean="0">
                <a:ea typeface="汉鼎简隶变" pitchFamily="49" charset="-122"/>
              </a:rPr>
              <a:t>是逆</a:t>
            </a:r>
            <a:r>
              <a:rPr lang="zh-CN" altLang="en-US" sz="3200" dirty="0">
                <a:ea typeface="汉鼎简隶变" pitchFamily="49" charset="-122"/>
              </a:rPr>
              <a:t>境还是顺</a:t>
            </a:r>
            <a:r>
              <a:rPr lang="zh-CN" altLang="en-US" sz="3200" dirty="0" smtClean="0">
                <a:ea typeface="汉鼎简隶变" pitchFamily="49" charset="-122"/>
              </a:rPr>
              <a:t>境，</a:t>
            </a:r>
            <a:r>
              <a:rPr lang="zh-CN" altLang="en-US" sz="3200" dirty="0">
                <a:ea typeface="汉鼎简隶变" pitchFamily="49" charset="-122"/>
              </a:rPr>
              <a:t>我都以最深的爱爱你</a:t>
            </a:r>
            <a:r>
              <a:rPr lang="zh-CN" altLang="en-US" sz="3200" dirty="0" smtClean="0">
                <a:ea typeface="汉鼎简隶变" pitchFamily="49" charset="-122"/>
              </a:rPr>
              <a:t>，尽</a:t>
            </a:r>
            <a:r>
              <a:rPr lang="zh-CN" altLang="en-US" sz="3200" dirty="0">
                <a:ea typeface="汉鼎简隶变" pitchFamily="49" charset="-122"/>
              </a:rPr>
              <a:t>心尽力照顾你，用我所有</a:t>
            </a:r>
            <a:r>
              <a:rPr lang="zh-CN" altLang="en-US" sz="3200" dirty="0" smtClean="0">
                <a:ea typeface="汉鼎简隶变" pitchFamily="49" charset="-122"/>
              </a:rPr>
              <a:t>的真</a:t>
            </a:r>
            <a:r>
              <a:rPr lang="zh-CN" altLang="en-US" sz="3200" dirty="0">
                <a:ea typeface="汉鼎简隶变" pitchFamily="49" charset="-122"/>
              </a:rPr>
              <a:t>诚尊重你，尽我一切的力</a:t>
            </a:r>
            <a:r>
              <a:rPr lang="zh-CN" altLang="en-US" sz="3200" dirty="0" smtClean="0">
                <a:ea typeface="汉鼎简隶变" pitchFamily="49" charset="-122"/>
              </a:rPr>
              <a:t>量保</a:t>
            </a:r>
            <a:r>
              <a:rPr lang="zh-CN" altLang="en-US" sz="3200" dirty="0">
                <a:ea typeface="汉鼎简隶变" pitchFamily="49" charset="-122"/>
              </a:rPr>
              <a:t>护你，一生以忠诚相待</a:t>
            </a:r>
            <a:r>
              <a:rPr lang="zh-CN" altLang="en-US" sz="3200" dirty="0" smtClean="0">
                <a:ea typeface="汉鼎简隶变" pitchFamily="49" charset="-122"/>
              </a:rPr>
              <a:t>，终</a:t>
            </a:r>
            <a:r>
              <a:rPr lang="zh-CN" altLang="en-US" sz="3200" dirty="0">
                <a:ea typeface="汉鼎简隶变" pitchFamily="49" charset="-122"/>
              </a:rPr>
              <a:t>身相守，至死不渝。</a:t>
            </a:r>
            <a:endParaRPr lang="en-US" sz="3200" dirty="0">
              <a:ea typeface="汉鼎简隶变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1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婚姻誓约及其意义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婚姻誓约的意义</a:t>
            </a:r>
            <a:endParaRPr lang="en-US" altLang="zh-CN" sz="4000" dirty="0" smtClean="0"/>
          </a:p>
          <a:p>
            <a:r>
              <a:rPr lang="zh-CN" altLang="en-US" sz="4000" dirty="0"/>
              <a:t>尊</a:t>
            </a:r>
            <a:r>
              <a:rPr lang="zh-CN" altLang="en-US" sz="4000" dirty="0" smtClean="0"/>
              <a:t>重神至高无上的主权和地位</a:t>
            </a:r>
            <a:endParaRPr lang="en-US" altLang="zh-CN" sz="4000" dirty="0" smtClean="0"/>
          </a:p>
          <a:p>
            <a:r>
              <a:rPr lang="zh-CN" altLang="en-US" sz="4000" dirty="0"/>
              <a:t>重</a:t>
            </a:r>
            <a:r>
              <a:rPr lang="zh-CN" altLang="en-US" sz="4000" dirty="0" smtClean="0"/>
              <a:t>申神定立的婚姻定义：</a:t>
            </a:r>
            <a:endParaRPr lang="en-US" altLang="zh-CN" sz="4000" dirty="0" smtClean="0"/>
          </a:p>
          <a:p>
            <a:pPr marL="261938" indent="0">
              <a:buNone/>
            </a:pPr>
            <a:r>
              <a:rPr lang="zh-CN" altLang="en-US" sz="4000" dirty="0" smtClean="0"/>
              <a:t>婚姻是 一</a:t>
            </a:r>
            <a:r>
              <a:rPr lang="zh-CN" altLang="en-US" sz="4000" dirty="0"/>
              <a:t>男一</a:t>
            </a:r>
            <a:r>
              <a:rPr lang="zh-CN" altLang="en-US" sz="4000" dirty="0" smtClean="0"/>
              <a:t>女、一夫一妻、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   </a:t>
            </a:r>
            <a:r>
              <a:rPr lang="zh-CN" altLang="en-US" sz="4000" dirty="0" smtClean="0"/>
              <a:t>一生一世的圣神盟约</a:t>
            </a:r>
            <a:endParaRPr lang="en-US" altLang="zh-CN" sz="4000" dirty="0" smtClean="0"/>
          </a:p>
          <a:p>
            <a:r>
              <a:rPr lang="zh-CN" altLang="en-US" sz="4000" dirty="0"/>
              <a:t>确</a:t>
            </a:r>
            <a:r>
              <a:rPr lang="zh-CN" altLang="en-US" sz="4000" dirty="0" smtClean="0"/>
              <a:t>立夫妻关系的永久性质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07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3. </a:t>
            </a:r>
            <a:r>
              <a:rPr lang="zh-CN" altLang="en-US" b="1" dirty="0"/>
              <a:t>重</a:t>
            </a:r>
            <a:r>
              <a:rPr lang="zh-CN" altLang="en-US" b="1" dirty="0" smtClean="0"/>
              <a:t>新坚立婚姻誓约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为已婚的弟兄姊妹提供的机会</a:t>
            </a:r>
            <a:endParaRPr lang="en-US" altLang="zh-CN" sz="4000" dirty="0" smtClean="0"/>
          </a:p>
          <a:p>
            <a:r>
              <a:rPr lang="zh-CN" altLang="en-US" sz="4000" dirty="0"/>
              <a:t>其</a:t>
            </a:r>
            <a:r>
              <a:rPr lang="zh-CN" altLang="en-US" sz="4000" dirty="0" smtClean="0"/>
              <a:t>它情况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未婚年轻人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配偶一方暂时不在这里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各</a:t>
            </a:r>
            <a:r>
              <a:rPr lang="zh-CN" altLang="en-US" sz="4000" dirty="0" smtClean="0"/>
              <a:t>种原因失去心爱的人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观</a:t>
            </a:r>
            <a:r>
              <a:rPr lang="zh-CN" altLang="en-US" sz="4000" dirty="0" smtClean="0"/>
              <a:t>礼，默祷，求</a:t>
            </a:r>
            <a:r>
              <a:rPr lang="zh-CN" altLang="en-US" sz="4000" dirty="0" smtClean="0"/>
              <a:t>神带领、旨</a:t>
            </a:r>
            <a:r>
              <a:rPr lang="zh-CN" altLang="en-US" sz="4000" dirty="0" smtClean="0"/>
              <a:t>意成就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3. </a:t>
            </a:r>
            <a:r>
              <a:rPr lang="zh-CN" altLang="en-US" b="1" dirty="0"/>
              <a:t>重</a:t>
            </a:r>
            <a:r>
              <a:rPr lang="zh-CN" altLang="en-US" b="1" dirty="0" smtClean="0"/>
              <a:t>新坚立婚姻誓约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结婚时还没有信主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信主后结婚但没有条件办基督徒婚礼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信主</a:t>
            </a:r>
            <a:r>
              <a:rPr lang="zh-CN" altLang="en-US" sz="4000" dirty="0" smtClean="0"/>
              <a:t>后结婚举办了基督徒婚礼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让我们在神的殿堂、神的面前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800" b="1" dirty="0" smtClean="0">
                <a:solidFill>
                  <a:srgbClr val="C00000"/>
                </a:solidFill>
              </a:rPr>
              <a:t>重</a:t>
            </a:r>
            <a:r>
              <a:rPr lang="zh-CN" altLang="en-US" sz="4800" b="1" dirty="0">
                <a:solidFill>
                  <a:srgbClr val="C00000"/>
                </a:solidFill>
              </a:rPr>
              <a:t>新坚</a:t>
            </a:r>
            <a:r>
              <a:rPr lang="zh-CN" altLang="en-US" sz="4800" b="1" dirty="0" smtClean="0">
                <a:solidFill>
                  <a:srgbClr val="C00000"/>
                </a:solidFill>
              </a:rPr>
              <a:t>立</a:t>
            </a:r>
            <a:r>
              <a:rPr lang="zh-CN" altLang="en-US" sz="4000" dirty="0" smtClean="0"/>
              <a:t>婚姻誓约！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8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www.celinerussell.com/fullsize/www.pptback.com/uploads/love-wedding-pink-rose-and-rings-backgrounds-powerpoint.jpg"/>
          <p:cNvPicPr>
            <a:picLocks noChangeAspect="1" noChangeArrowheads="1"/>
          </p:cNvPicPr>
          <p:nvPr/>
        </p:nvPicPr>
        <p:blipFill rotWithShape="1">
          <a:blip r:embed="rId2" cstate="print"/>
          <a:srcRect l="27657" b="4405"/>
          <a:stretch/>
        </p:blipFill>
        <p:spPr bwMode="auto">
          <a:xfrm>
            <a:off x="5907314" y="4209141"/>
            <a:ext cx="2978604" cy="2464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78975" y="290284"/>
            <a:ext cx="7576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200" dirty="0" smtClean="0"/>
              <a:t>我（</a:t>
            </a:r>
            <a:r>
              <a:rPr lang="zh-CN" altLang="en-US" sz="4200" u="sng" dirty="0" smtClean="0"/>
              <a:t>自己的名字</a:t>
            </a:r>
            <a:r>
              <a:rPr lang="zh-CN" altLang="en-US" sz="4200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在慈爱圣洁公义的上帝面前，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并众位亲友、弟兄姊妹面前，</a:t>
            </a:r>
            <a:endParaRPr lang="en-US" altLang="zh-CN" sz="4200" dirty="0" smtClean="0"/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郑重地宣告：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975" y="290284"/>
            <a:ext cx="757645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200" dirty="0" smtClean="0"/>
              <a:t>我愿意把你（</a:t>
            </a:r>
            <a:r>
              <a:rPr lang="zh-CN" altLang="en-US" sz="4200" u="sng" dirty="0" smtClean="0"/>
              <a:t>对方的名字</a:t>
            </a:r>
            <a:r>
              <a:rPr lang="zh-CN" altLang="en-US" sz="4200" dirty="0" smtClean="0"/>
              <a:t>）</a:t>
            </a:r>
            <a:endParaRPr lang="en-US" altLang="zh-CN" sz="4200" dirty="0" smtClean="0"/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作为我终生的（丈夫</a:t>
            </a:r>
            <a:r>
              <a:rPr lang="en-US" altLang="zh-CN" sz="4200" dirty="0" smtClean="0"/>
              <a:t>/</a:t>
            </a:r>
            <a:r>
              <a:rPr lang="zh-CN" altLang="en-US" sz="4200" dirty="0" smtClean="0"/>
              <a:t>妻子），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与你持守一生一世的神圣婚约。</a:t>
            </a:r>
          </a:p>
        </p:txBody>
      </p:sp>
      <p:pic>
        <p:nvPicPr>
          <p:cNvPr id="6" name="Picture 6" descr="http://www.celinerussell.com/fullsize/www.pptback.com/uploads/love-wedding-pink-rose-and-rings-backgrounds-powerpoint.jpg"/>
          <p:cNvPicPr>
            <a:picLocks noChangeAspect="1" noChangeArrowheads="1"/>
          </p:cNvPicPr>
          <p:nvPr/>
        </p:nvPicPr>
        <p:blipFill rotWithShape="1">
          <a:blip r:embed="rId2" cstate="print"/>
          <a:srcRect l="27657" b="4405"/>
          <a:stretch/>
        </p:blipFill>
        <p:spPr bwMode="auto">
          <a:xfrm>
            <a:off x="5907314" y="4209141"/>
            <a:ext cx="2978604" cy="2464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0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975" y="290284"/>
            <a:ext cx="7576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200" dirty="0" smtClean="0"/>
              <a:t>无论是疾病还是健康，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无论是贫穷还是富有，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无论</a:t>
            </a:r>
            <a:r>
              <a:rPr lang="zh-CN" altLang="en-US" sz="4200" dirty="0" smtClean="0"/>
              <a:t>是逆</a:t>
            </a:r>
            <a:r>
              <a:rPr lang="zh-CN" altLang="en-US" sz="4200" dirty="0" smtClean="0"/>
              <a:t>境还是顺境，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我都以最深的爱爱你，</a:t>
            </a:r>
          </a:p>
        </p:txBody>
      </p:sp>
      <p:pic>
        <p:nvPicPr>
          <p:cNvPr id="6" name="Picture 6" descr="http://www.celinerussell.com/fullsize/www.pptback.com/uploads/love-wedding-pink-rose-and-rings-backgrounds-powerpoint.jpg"/>
          <p:cNvPicPr>
            <a:picLocks noChangeAspect="1" noChangeArrowheads="1"/>
          </p:cNvPicPr>
          <p:nvPr/>
        </p:nvPicPr>
        <p:blipFill rotWithShape="1">
          <a:blip r:embed="rId2" cstate="print"/>
          <a:srcRect l="27657" b="4405"/>
          <a:stretch/>
        </p:blipFill>
        <p:spPr bwMode="auto">
          <a:xfrm>
            <a:off x="5907314" y="4209141"/>
            <a:ext cx="2978604" cy="2464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1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975" y="290284"/>
            <a:ext cx="757645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200" dirty="0" smtClean="0"/>
              <a:t>尽心尽力照顾你，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用我所有的真诚尊重你，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尽我一切的力量支持你，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一生以忠诚相待，</a:t>
            </a:r>
          </a:p>
          <a:p>
            <a:pPr>
              <a:lnSpc>
                <a:spcPct val="150000"/>
              </a:lnSpc>
            </a:pPr>
            <a:r>
              <a:rPr lang="zh-CN" altLang="en-US" sz="4200" dirty="0" smtClean="0"/>
              <a:t>终身相守，至死不渝。</a:t>
            </a:r>
            <a:endParaRPr lang="zh-CN" altLang="en-US" sz="4200" dirty="0"/>
          </a:p>
        </p:txBody>
      </p:sp>
      <p:pic>
        <p:nvPicPr>
          <p:cNvPr id="6" name="Picture 6" descr="http://www.celinerussell.com/fullsize/www.pptback.com/uploads/love-wedding-pink-rose-and-rings-backgrounds-powerpoint.jpg"/>
          <p:cNvPicPr>
            <a:picLocks noChangeAspect="1" noChangeArrowheads="1"/>
          </p:cNvPicPr>
          <p:nvPr/>
        </p:nvPicPr>
        <p:blipFill rotWithShape="1">
          <a:blip r:embed="rId2" cstate="print"/>
          <a:srcRect l="27657" b="4405"/>
          <a:stretch/>
        </p:blipFill>
        <p:spPr bwMode="auto">
          <a:xfrm>
            <a:off x="5907314" y="4209141"/>
            <a:ext cx="2978604" cy="2464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4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48701"/>
          </a:xfrm>
        </p:spPr>
        <p:txBody>
          <a:bodyPr>
            <a:normAutofit fontScale="90000"/>
          </a:bodyPr>
          <a:lstStyle/>
          <a:p>
            <a:pPr algn="dist"/>
            <a:r>
              <a:rPr lang="zh-CN" altLang="en-US" sz="7200" b="1" dirty="0" smtClean="0"/>
              <a:t>圣餐</a:t>
            </a:r>
            <a:r>
              <a:rPr lang="zh-CN" altLang="en-US" sz="7200" dirty="0" smtClean="0"/>
              <a:t> </a:t>
            </a:r>
            <a:r>
              <a:rPr lang="en-US" altLang="zh-CN" sz="7200" dirty="0" smtClean="0"/>
              <a:t>Communion</a:t>
            </a:r>
            <a:endParaRPr lang="en-CA" sz="7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43" y="1413829"/>
            <a:ext cx="7649027" cy="52836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3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059" y="116116"/>
            <a:ext cx="8940801" cy="662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当日传给你们的，原是从主领受的，就是主耶稣被卖的那一夜，拿起饼来，祝谢了，就擘开，说：「这是我的身体，为你们舍的，你们应当如此行，为的是记念我。」也照样拿起杯来，说：「这杯是用我的血所立的新约，你们每逢喝的时候，要如此行，为的是记念我。」你们每逢吃这饼，喝这杯，是表明主的死，直等到他来。所以，无论何人，不按理吃主的饼，喝主的杯，就是干犯主的身、主的血了。人应当自己省察，然後吃这饼、喝这杯。因为人吃喝，若不分辨是主的身体，就是吃喝自己的罪了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</a:t>
            </a:r>
            <a:r>
              <a:rPr lang="zh-CN" altLang="en-US" dirty="0" smtClean="0"/>
              <a:t>（哥</a:t>
            </a:r>
            <a:r>
              <a:rPr lang="zh-CN" altLang="en-US" dirty="0"/>
              <a:t>林多前书</a:t>
            </a:r>
            <a:r>
              <a:rPr lang="en-US" altLang="zh-CN" dirty="0" smtClean="0"/>
              <a:t>11:23-29</a:t>
            </a:r>
            <a:r>
              <a:rPr lang="zh-CN" altLang="en-US" dirty="0" smtClean="0"/>
              <a:t>）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4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" y="-1"/>
            <a:ext cx="9127671" cy="6085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9003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C00000"/>
                </a:solidFill>
                <a:effectLst>
                  <a:glow rad="457200">
                    <a:schemeClr val="bg1"/>
                  </a:glow>
                </a:effectLst>
                <a:latin typeface="+mn-ea"/>
                <a:ea typeface="+mn-ea"/>
              </a:rPr>
              <a:t>  重新坚立</a:t>
            </a:r>
            <a:r>
              <a:rPr lang="en-US" altLang="zh-CN" sz="6600" b="1" dirty="0" smtClean="0">
                <a:solidFill>
                  <a:srgbClr val="C00000"/>
                </a:solidFill>
                <a:effectLst>
                  <a:glow rad="457200">
                    <a:schemeClr val="bg1"/>
                  </a:glow>
                </a:effectLst>
                <a:latin typeface="+mn-ea"/>
                <a:ea typeface="+mn-ea"/>
              </a:rPr>
              <a:t/>
            </a:r>
            <a:br>
              <a:rPr lang="en-US" altLang="zh-CN" sz="6600" b="1" dirty="0" smtClean="0">
                <a:solidFill>
                  <a:srgbClr val="C00000"/>
                </a:solidFill>
                <a:effectLst>
                  <a:glow rad="457200">
                    <a:schemeClr val="bg1"/>
                  </a:glow>
                </a:effectLst>
                <a:latin typeface="+mn-ea"/>
                <a:ea typeface="+mn-ea"/>
              </a:rPr>
            </a:br>
            <a:r>
              <a:rPr lang="zh-CN" altLang="en-US" sz="6600" b="1" dirty="0" smtClean="0">
                <a:solidFill>
                  <a:srgbClr val="C00000"/>
                </a:solidFill>
                <a:effectLst>
                  <a:glow rad="457200">
                    <a:schemeClr val="bg1"/>
                  </a:glow>
                </a:effectLst>
                <a:latin typeface="+mn-ea"/>
                <a:ea typeface="+mn-ea"/>
              </a:rPr>
              <a:t>婚姻誓约</a:t>
            </a:r>
            <a:endParaRPr lang="en-CA" sz="6600" b="1" dirty="0">
              <a:solidFill>
                <a:srgbClr val="C00000"/>
              </a:solidFill>
              <a:effectLst>
                <a:glow rad="457200">
                  <a:schemeClr val="bg1"/>
                </a:glow>
              </a:effectLst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799" y="6110514"/>
            <a:ext cx="4470401" cy="584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dist"/>
            <a:r>
              <a:rPr lang="zh-CN" altLang="en-US" sz="3600" dirty="0"/>
              <a:t>林肯路教会国语堂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9891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引</a:t>
            </a:r>
            <a:r>
              <a:rPr lang="zh-CN" altLang="en-US" b="1" dirty="0" smtClean="0"/>
              <a:t>言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885370"/>
            <a:ext cx="8461829" cy="564605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婚姻的甜、婚姻的苦</a:t>
            </a:r>
            <a:endParaRPr lang="en-CA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2" y="1763400"/>
            <a:ext cx="3178175" cy="23290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1" y="4219190"/>
            <a:ext cx="3486830" cy="23203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1595">
            <a:off x="4655228" y="1625601"/>
            <a:ext cx="3300971" cy="2196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0876" t="34820" r="23618"/>
          <a:stretch/>
        </p:blipFill>
        <p:spPr>
          <a:xfrm>
            <a:off x="5048223" y="4151085"/>
            <a:ext cx="3467127" cy="24204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4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引</a:t>
            </a:r>
            <a:r>
              <a:rPr lang="zh-CN" altLang="en-US" b="1" dirty="0" smtClean="0"/>
              <a:t>言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885370"/>
            <a:ext cx="8461829" cy="564605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婚姻是一个神圣的盟约</a:t>
            </a:r>
            <a:endParaRPr lang="en-US" altLang="zh-CN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5400" dirty="0" smtClean="0"/>
          </a:p>
          <a:p>
            <a:r>
              <a:rPr lang="zh-CN" altLang="en-US" sz="4000" dirty="0" smtClean="0"/>
              <a:t>盟约需要坚守、坚立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38" y="1494969"/>
            <a:ext cx="6868678" cy="30189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7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116116"/>
            <a:ext cx="883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有法利赛人来试探耶稣，说：「人无论什麽缘故都可以休妻吗？」 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耶稣回答说：「那起初造人的，是造男造女， 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并且说：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因此，人要离开父母，与妻子连合，二人成为一体。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这经你们没有念过吗？      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既然如此，夫妻不再是两个人，乃是一体的了。所以，神配合的，人不可分开。」  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7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法利赛人说：「这样，摩西为什麽吩咐给妻子休书，就可以休他呢？」 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耶稣说：「摩西因为你们的心硬，所以许你们休妻，但起初并不是这样</a:t>
            </a:r>
            <a:r>
              <a:rPr lang="zh-CN" altLang="en-US" sz="3600" dirty="0" smtClean="0"/>
              <a:t>。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马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太福音 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19:3-8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起初的婚姻誓约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法利赛人的挑战</a:t>
            </a:r>
            <a:endParaRPr lang="en-US" altLang="zh-CN" sz="4000" dirty="0"/>
          </a:p>
          <a:p>
            <a:r>
              <a:rPr lang="zh-CN" altLang="en-US" sz="4000" dirty="0"/>
              <a:t>耶稣的回应：起初并不是这样</a:t>
            </a:r>
            <a:endParaRPr lang="en-US" sz="4000" dirty="0"/>
          </a:p>
          <a:p>
            <a:r>
              <a:rPr lang="zh-CN" altLang="en-US" sz="4000" dirty="0" smtClean="0"/>
              <a:t>起初，婚姻是个盟约：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合约 </a:t>
            </a:r>
            <a:r>
              <a:rPr lang="en-US" altLang="zh-CN" sz="4000" dirty="0" smtClean="0"/>
              <a:t>vs </a:t>
            </a:r>
            <a:r>
              <a:rPr lang="zh-CN" altLang="en-US" sz="4000" dirty="0" smtClean="0"/>
              <a:t>盟约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2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起初的婚姻誓约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回</a:t>
            </a:r>
            <a:r>
              <a:rPr lang="zh-CN" altLang="en-US" sz="4000" dirty="0" smtClean="0"/>
              <a:t>到起初（创世记）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1:27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神就照著自己的形像造人，乃是照著他的形像造男造女。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2:18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 神说：「那人独居不好，我要为他造一个配偶帮助他。」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7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起初的婚姻誓约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2:21-24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 神使他沉睡，他就睡了；於是取下他的一条肋骨，又把肉合起来。耶和华 神就用那人身上所取的肋骨造成一个女人，领他到那人跟前。那人说：这是我骨中的骨，肉中的肉，可以称他为「女人」，因为他是从「男人」身上取出来的。因此，人要离开父母，与妻子连合，二人成为一体。</a:t>
            </a:r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771"/>
            <a:ext cx="7886700" cy="60959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起初的婚姻誓约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3" y="1001486"/>
            <a:ext cx="8461829" cy="55299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神造人独具匠心</a:t>
            </a:r>
            <a:endParaRPr lang="en-US" altLang="zh-CN" sz="4000" dirty="0" smtClean="0"/>
          </a:p>
          <a:p>
            <a:r>
              <a:rPr lang="zh-CN" altLang="en-US" sz="4000" dirty="0"/>
              <a:t>神造</a:t>
            </a:r>
            <a:r>
              <a:rPr lang="zh-CN" altLang="en-US" sz="4000" dirty="0" smtClean="0"/>
              <a:t>的是连与一体的夫妻</a:t>
            </a:r>
            <a:endParaRPr lang="en-US" altLang="zh-CN" sz="4000" dirty="0" smtClean="0"/>
          </a:p>
          <a:p>
            <a:r>
              <a:rPr lang="zh-CN" altLang="en-US" sz="4000" dirty="0"/>
              <a:t>神造</a:t>
            </a:r>
            <a:r>
              <a:rPr lang="zh-CN" altLang="en-US" sz="4000" dirty="0" smtClean="0"/>
              <a:t>的婚姻是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一男一女、一夫一妻、一生一世</a:t>
            </a:r>
            <a:endParaRPr lang="en-US" altLang="zh-CN" sz="4000" dirty="0"/>
          </a:p>
          <a:p>
            <a:r>
              <a:rPr lang="zh-CN" altLang="en-US" sz="4000" dirty="0" smtClean="0"/>
              <a:t>神亲自带领他们盟立婚姻誓约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392-EA36-46D8-B3E8-B5ACAAEA3CC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1309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KaiTi</vt:lpstr>
      <vt:lpstr>SimSun</vt:lpstr>
      <vt:lpstr>汉鼎简隶变</vt:lpstr>
      <vt:lpstr>Arial</vt:lpstr>
      <vt:lpstr>Calibri</vt:lpstr>
      <vt:lpstr>Calibri Light</vt:lpstr>
      <vt:lpstr>Office Theme</vt:lpstr>
      <vt:lpstr>PowerPoint Presentation</vt:lpstr>
      <vt:lpstr>  重新坚立 婚姻誓约</vt:lpstr>
      <vt:lpstr>引言</vt:lpstr>
      <vt:lpstr>引言</vt:lpstr>
      <vt:lpstr>PowerPoint Presentation</vt:lpstr>
      <vt:lpstr>1. 起初的婚姻誓约</vt:lpstr>
      <vt:lpstr>1. 起初的婚姻誓约</vt:lpstr>
      <vt:lpstr>1. 起初的婚姻誓约</vt:lpstr>
      <vt:lpstr>1. 起初的婚姻誓约</vt:lpstr>
      <vt:lpstr>2. 婚姻誓约及其意义</vt:lpstr>
      <vt:lpstr>2. 婚姻誓约及其意义</vt:lpstr>
      <vt:lpstr>3. 重新坚立婚姻誓约</vt:lpstr>
      <vt:lpstr>3. 重新坚立婚姻誓约</vt:lpstr>
      <vt:lpstr>PowerPoint Presentation</vt:lpstr>
      <vt:lpstr>PowerPoint Presentation</vt:lpstr>
      <vt:lpstr>PowerPoint Presentation</vt:lpstr>
      <vt:lpstr>PowerPoint Presentation</vt:lpstr>
      <vt:lpstr>圣餐 Communion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重立婚姻誓约</dc:title>
  <dc:creator>Don Li</dc:creator>
  <cp:lastModifiedBy>Don Li</cp:lastModifiedBy>
  <cp:revision>40</cp:revision>
  <dcterms:created xsi:type="dcterms:W3CDTF">2019-01-12T11:56:05Z</dcterms:created>
  <dcterms:modified xsi:type="dcterms:W3CDTF">2019-02-03T11:51:38Z</dcterms:modified>
</cp:coreProperties>
</file>