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E39"/>
    <a:srgbClr val="2E2430"/>
    <a:srgbClr val="595063"/>
    <a:srgbClr val="534C5F"/>
    <a:srgbClr val="C2BBAC"/>
    <a:srgbClr val="817879"/>
    <a:srgbClr val="422F41"/>
    <a:srgbClr val="554657"/>
    <a:srgbClr val="090A0C"/>
    <a:srgbClr val="1819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043D7-E920-4CDF-AED8-91C5B1CFA947}" type="datetimeFigureOut">
              <a:rPr lang="en-CA" smtClean="0"/>
              <a:t>2019-03-02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259D8-CEB3-4396-BB51-6CA98BB84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26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1EFB-63A5-47D4-8220-8FD0D9C7A460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04CDA-1227-44E9-B5A3-8F08572BB5BF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D5FA-444B-4669-8EBD-D70F2F91A648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2856F-D06C-4379-850E-FBD7211BD6DF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87367-22AC-4B78-BAD9-F3244B0DE739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0A32-25CD-402B-ADCE-28BF2D9CD3F0}" type="datetime1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7B47-536A-42D0-BA40-24214C2D349A}" type="datetime1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B553D-80C8-437A-8FEC-2D40FE2BAFEC}" type="datetime1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E1FC-AD26-4129-BA49-FCA60ED2864D}" type="datetime1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C14DE-D688-4CF1-9C62-C62CF6D4E7D0}" type="datetime1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F992-E751-4828-B703-98EEA4BB6609}" type="datetime1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02D8A-C6AA-471A-B74D-94D54EA63B39}" type="datetime1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A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8128000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"/>
            <a:ext cx="5486400" cy="1470025"/>
          </a:xfrm>
        </p:spPr>
        <p:txBody>
          <a:bodyPr>
            <a:normAutofit/>
          </a:bodyPr>
          <a:lstStyle/>
          <a:p>
            <a:pPr algn="dist"/>
            <a:r>
              <a:rPr lang="zh-CN" altLang="en-US" sz="7200" dirty="0" smtClean="0">
                <a:solidFill>
                  <a:schemeClr val="bg1"/>
                </a:solidFill>
              </a:rPr>
              <a:t>信心伟人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600200"/>
            <a:ext cx="6400800" cy="762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旧约人物系列 </a:t>
            </a:r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</a:rPr>
              <a:t>摩西（</a:t>
            </a:r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3. </a:t>
            </a:r>
            <a:r>
              <a:rPr lang="zh-CN" altLang="en-US" sz="4000" dirty="0" smtClean="0"/>
              <a:t>信心的见证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dirty="0" smtClean="0"/>
              <a:t>进入信心名人堂定有过</a:t>
            </a:r>
            <a:r>
              <a:rPr lang="zh-CN" altLang="en-US" sz="4000" dirty="0"/>
              <a:t>人的信</a:t>
            </a:r>
            <a:r>
              <a:rPr lang="zh-CN" altLang="en-US" sz="4000" dirty="0" smtClean="0"/>
              <a:t>心</a:t>
            </a:r>
            <a:endParaRPr lang="en-US" altLang="zh-CN" sz="4000" dirty="0" smtClean="0"/>
          </a:p>
          <a:p>
            <a:r>
              <a:rPr lang="zh-CN" altLang="en-US" sz="4000" dirty="0" smtClean="0"/>
              <a:t>为成就神的旨意直面暴君</a:t>
            </a:r>
            <a:endParaRPr lang="en-US" altLang="zh-CN" sz="4000" dirty="0" smtClean="0"/>
          </a:p>
          <a:p>
            <a:pPr marL="3175" indent="-3175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他因著信，就离开埃及，不怕王怒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.</a:t>
            </a:r>
            <a:r>
              <a:rPr lang="en-US" altLang="zh-CN" dirty="0" smtClean="0">
                <a:latin typeface="KaiTi" pitchFamily="49" charset="-122"/>
                <a:ea typeface="KaiTi" pitchFamily="49" charset="-122"/>
              </a:rPr>
              <a:t>27</a:t>
            </a:r>
          </a:p>
          <a:p>
            <a:pPr marL="3175" indent="-3175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耶和华以色列的神这样说：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『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容我的百姓去，在旷野向我守节。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』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出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5:1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3. </a:t>
            </a:r>
            <a:r>
              <a:rPr lang="zh-CN" altLang="en-US" sz="4000" dirty="0" smtClean="0"/>
              <a:t>信心的见证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dirty="0" smtClean="0"/>
              <a:t>进入信心名人堂定有过</a:t>
            </a:r>
            <a:r>
              <a:rPr lang="zh-CN" altLang="en-US" sz="4000" dirty="0"/>
              <a:t>人的信心</a:t>
            </a:r>
            <a:endParaRPr lang="en-US" altLang="zh-CN" sz="4000" dirty="0" smtClean="0"/>
          </a:p>
          <a:p>
            <a:r>
              <a:rPr lang="zh-CN" altLang="en-US" sz="4000" dirty="0" smtClean="0"/>
              <a:t>为持守神的托付忍辱负重</a:t>
            </a:r>
            <a:endParaRPr lang="en-US" altLang="zh-CN" sz="4000" dirty="0" smtClean="0"/>
          </a:p>
          <a:p>
            <a:endParaRPr lang="en-US" altLang="zh-CN" sz="4000" dirty="0" smtClean="0"/>
          </a:p>
          <a:p>
            <a:pPr>
              <a:buNone/>
            </a:pPr>
            <a:r>
              <a:rPr lang="zh-CN" altLang="en-US" sz="4000" dirty="0" smtClean="0"/>
              <a:t>愿我们都有信心的见证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4. </a:t>
            </a:r>
            <a:r>
              <a:rPr lang="zh-CN" altLang="en-US" sz="4000" dirty="0" smtClean="0"/>
              <a:t>信心的意义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在基督里蒙救赎是恩典</a:t>
            </a:r>
            <a:endParaRPr lang="en-US" altLang="zh-CN" sz="4000" dirty="0" smtClean="0"/>
          </a:p>
          <a:p>
            <a:r>
              <a:rPr lang="zh-CN" altLang="en-US" sz="4000" dirty="0" smtClean="0"/>
              <a:t>在基督里蒙救赎靠信心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你们得救是本乎恩，也因著信；这并不是出於自己，乃是神所赐的；也不是出於行为，免得有人自夸。 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/>
            </a:r>
            <a:br>
              <a:rPr lang="en-US" altLang="zh-CN" sz="4000" dirty="0" smtClean="0">
                <a:latin typeface="KaiTi" pitchFamily="49" charset="-122"/>
                <a:ea typeface="KaiTi" pitchFamily="49" charset="-122"/>
              </a:rPr>
            </a:b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 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以弗所书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2:8-9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4. </a:t>
            </a:r>
            <a:r>
              <a:rPr lang="zh-CN" altLang="en-US" sz="4000" dirty="0" smtClean="0"/>
              <a:t>信心的意义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信心是以色列人蒙救赎的关键</a:t>
            </a:r>
            <a:endParaRPr lang="en-US" altLang="zh-CN" sz="4000" dirty="0" smtClean="0"/>
          </a:p>
          <a:p>
            <a:r>
              <a:rPr lang="zh-CN" altLang="en-US" sz="4000" dirty="0" smtClean="0"/>
              <a:t>摩西的信心使以色列人出埃及</a:t>
            </a:r>
            <a:endParaRPr lang="en-US" altLang="zh-CN" sz="4000" dirty="0" smtClean="0"/>
          </a:p>
          <a:p>
            <a:r>
              <a:rPr lang="zh-CN" altLang="en-US" sz="4000" dirty="0" smtClean="0"/>
              <a:t>出埃及经过是基督救赎的预表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他看为基督受的凌辱比埃及的财物更宝贵，因他想望所要得的赏赐。因为他恒心忍耐，如同看见那不能看见的主。                       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26-27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5000">
              <a:schemeClr val="bg1">
                <a:lumMod val="95000"/>
              </a:schemeClr>
            </a:gs>
            <a:gs pos="81000">
              <a:srgbClr val="534C5F"/>
            </a:gs>
            <a:gs pos="100000">
              <a:srgbClr val="422F4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effectLst>
                  <a:glow rad="139700">
                    <a:schemeClr val="bg1"/>
                  </a:glow>
                </a:effectLst>
              </a:rPr>
              <a:t>总结：</a:t>
            </a:r>
            <a:endParaRPr lang="en-US" sz="4000" dirty="0">
              <a:effectLst>
                <a:glow rad="139700">
                  <a:schemeClr val="bg1"/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摩西是信心伟人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摩西的信心来自经历神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摩西的信心是对基督信心的预表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  <a:latin typeface="+mn-ea"/>
            </a:endParaRPr>
          </a:p>
          <a:p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  <a:latin typeface="+mn-ea"/>
              </a:rPr>
              <a:t>因信称义是神永恒的救赎旨意</a:t>
            </a:r>
            <a:endParaRPr lang="en-US" altLang="zh-CN" sz="4000" dirty="0" smtClean="0">
              <a:effectLst>
                <a:glow rad="1270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1508" b="19637"/>
          <a:stretch/>
        </p:blipFill>
        <p:spPr>
          <a:xfrm>
            <a:off x="2000250" y="5105400"/>
            <a:ext cx="5086350" cy="1676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2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304800"/>
            <a:ext cx="8382000" cy="54864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dirty="0">
                <a:solidFill>
                  <a:schemeClr val="bg1"/>
                </a:solidFill>
              </a:rPr>
              <a:t>我当日传给你们的，原是从主领受的，就是主耶稣被卖的那一夜，拿起饼来</a:t>
            </a:r>
            <a:r>
              <a:rPr lang="zh-CN" altLang="en-US" sz="4000" dirty="0" smtClean="0">
                <a:solidFill>
                  <a:schemeClr val="bg1"/>
                </a:solidFill>
              </a:rPr>
              <a:t>，祝</a:t>
            </a:r>
            <a:r>
              <a:rPr lang="zh-CN" altLang="en-US" sz="4000" dirty="0">
                <a:solidFill>
                  <a:schemeClr val="bg1"/>
                </a:solidFill>
              </a:rPr>
              <a:t>谢了，就擘开，说：「这是我的身体，为你们</a:t>
            </a:r>
            <a:r>
              <a:rPr lang="zh-CN" altLang="en-US" sz="4000" dirty="0" smtClean="0">
                <a:solidFill>
                  <a:schemeClr val="bg1"/>
                </a:solidFill>
              </a:rPr>
              <a:t>舍的</a:t>
            </a:r>
            <a:r>
              <a:rPr lang="zh-CN" altLang="en-US" sz="4000" dirty="0">
                <a:solidFill>
                  <a:schemeClr val="bg1"/>
                </a:solidFill>
              </a:rPr>
              <a:t>，你们应当如此行，为的是记念我。</a:t>
            </a:r>
            <a:r>
              <a:rPr lang="zh-CN" altLang="en-US" sz="4000" dirty="0" smtClean="0">
                <a:solidFill>
                  <a:schemeClr val="bg1"/>
                </a:solidFill>
              </a:rPr>
              <a:t>」饭</a:t>
            </a:r>
            <a:r>
              <a:rPr lang="zh-CN" altLang="en-US" sz="4000" dirty="0">
                <a:solidFill>
                  <a:schemeClr val="bg1"/>
                </a:solidFill>
              </a:rPr>
              <a:t>後，也照样拿起杯来，说：「这杯是用我的血所立的新约，你们每逢喝的时候，要如此行，为的是记念我。</a:t>
            </a:r>
            <a:r>
              <a:rPr lang="zh-CN" altLang="en-US" sz="4000" dirty="0" smtClean="0">
                <a:solidFill>
                  <a:schemeClr val="bg1"/>
                </a:solidFill>
              </a:rPr>
              <a:t>」你</a:t>
            </a:r>
            <a:r>
              <a:rPr lang="zh-CN" altLang="en-US" sz="4000" dirty="0">
                <a:solidFill>
                  <a:schemeClr val="bg1"/>
                </a:solidFill>
              </a:rPr>
              <a:t>们每逢吃这饼，喝这杯，是表明主的死，直等到他来。</a:t>
            </a:r>
            <a:r>
              <a:rPr lang="en-US" altLang="zh-CN" sz="2800" dirty="0" smtClean="0">
                <a:solidFill>
                  <a:schemeClr val="bg1"/>
                </a:solidFill>
              </a:rPr>
              <a:t>						    </a:t>
            </a:r>
            <a:r>
              <a:rPr lang="zh-CN" altLang="en-US" sz="2800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林前</a:t>
            </a:r>
            <a:r>
              <a:rPr lang="en-US" altLang="zh-CN" sz="2800" dirty="0" smtClean="0">
                <a:solidFill>
                  <a:schemeClr val="bg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11:23-26</a:t>
            </a:r>
            <a:endParaRPr lang="en-CA" sz="3600" dirty="0">
              <a:solidFill>
                <a:schemeClr val="bg1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432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381000"/>
            <a:ext cx="7543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求主使我近十架，因有寶貴泉源，</a:t>
            </a:r>
          </a:p>
          <a:p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醫治活水免代價，由各各他流下</a:t>
            </a:r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。</a:t>
            </a:r>
            <a:endParaRPr lang="en-US" altLang="zh-TW" sz="4000" dirty="0" smtClean="0">
              <a:effectLst>
                <a:glow rad="127000">
                  <a:schemeClr val="bg1"/>
                </a:glow>
              </a:effectLst>
            </a:endParaRPr>
          </a:p>
          <a:p>
            <a:endParaRPr lang="en-US" altLang="zh-TW" sz="14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副</a:t>
            </a:r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歌</a:t>
            </a:r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：</a:t>
            </a:r>
            <a:endParaRPr lang="en-US" altLang="zh-TW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十</a:t>
            </a:r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字架，十字架</a:t>
            </a:r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，</a:t>
            </a:r>
            <a:endParaRPr lang="en-US" altLang="zh-TW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永</a:t>
            </a:r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遠是我榮耀</a:t>
            </a:r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，</a:t>
            </a:r>
            <a:endParaRPr lang="en-US" altLang="zh-TW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直</a:t>
            </a:r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到我歡聚天家</a:t>
            </a:r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，</a:t>
            </a:r>
            <a:endParaRPr lang="en-US" altLang="zh-TW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仍</a:t>
            </a:r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誇主十字架。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60198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靠近十架</a:t>
            </a:r>
            <a:r>
              <a:rPr lang="en-US" altLang="zh-CN" sz="3200" dirty="0" smtClean="0">
                <a:solidFill>
                  <a:schemeClr val="bg1"/>
                </a:solidFill>
              </a:rPr>
              <a:t>(1/2)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8E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9144000" cy="4572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381000"/>
            <a:ext cx="7543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儆醒等候十架前，信心盼望日堅，</a:t>
            </a:r>
          </a:p>
          <a:p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直到渡過死之河，安抵黃金美岸</a:t>
            </a:r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。</a:t>
            </a:r>
            <a:endParaRPr lang="en-US" altLang="zh-TW" sz="4000" dirty="0" smtClean="0">
              <a:effectLst>
                <a:glow rad="127000">
                  <a:schemeClr val="bg1"/>
                </a:glow>
              </a:effectLst>
            </a:endParaRPr>
          </a:p>
          <a:p>
            <a:endParaRPr lang="en-US" altLang="zh-TW" sz="14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副</a:t>
            </a:r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歌</a:t>
            </a:r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：</a:t>
            </a:r>
            <a:endParaRPr lang="en-US" altLang="zh-TW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十</a:t>
            </a:r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字架，十字架</a:t>
            </a:r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，</a:t>
            </a:r>
            <a:endParaRPr lang="en-US" altLang="zh-TW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永</a:t>
            </a:r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遠是我榮耀</a:t>
            </a:r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，</a:t>
            </a:r>
            <a:endParaRPr lang="en-US" altLang="zh-TW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直</a:t>
            </a:r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到我歡聚天家</a:t>
            </a:r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，</a:t>
            </a:r>
            <a:endParaRPr lang="en-US" altLang="zh-TW" sz="4000" dirty="0" smtClean="0">
              <a:effectLst>
                <a:glow rad="127000">
                  <a:schemeClr val="bg1"/>
                </a:glow>
              </a:effectLst>
            </a:endParaRPr>
          </a:p>
          <a:p>
            <a:r>
              <a:rPr lang="zh-TW" altLang="en-US" sz="4000" dirty="0" smtClean="0">
                <a:effectLst>
                  <a:glow rad="127000">
                    <a:schemeClr val="bg1"/>
                  </a:glow>
                </a:effectLst>
              </a:rPr>
              <a:t>仍</a:t>
            </a:r>
            <a:r>
              <a:rPr lang="zh-TW" altLang="en-US" sz="4000" dirty="0">
                <a:effectLst>
                  <a:glow rad="127000">
                    <a:schemeClr val="bg1"/>
                  </a:glow>
                </a:effectLst>
              </a:rPr>
              <a:t>誇主十字架。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60198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靠近十架</a:t>
            </a:r>
            <a:r>
              <a:rPr lang="en-US" altLang="zh-CN" sz="3200" dirty="0" smtClean="0">
                <a:solidFill>
                  <a:schemeClr val="bg1"/>
                </a:solidFill>
              </a:rPr>
              <a:t>(2/2)</a:t>
            </a: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3048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因著信，长大了就不肯称为法老女儿之子。他宁可和神的百姓同受苦害，也不愿暂时享受罪中之乐。他看为基督受的凌辱比埃及的财物更宝贵，因他想望所要得的赏赐。他因著信，就离开埃及，不怕王怒；因为他恒心忍耐，如同看见那不能看见的主。他因著信，就守逾越节，行洒血的礼，免得那灭长子的临近以色列人。他们因著信，过红海如行乾地；埃及人试著要过去，就被吞灭了。</a:t>
            </a:r>
            <a:endParaRPr lang="en-US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48553" y="586740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希伯来书</a:t>
            </a:r>
            <a:r>
              <a:rPr lang="en-CA" sz="2800" dirty="0" smtClean="0">
                <a:latin typeface="SimSun" pitchFamily="2" charset="-122"/>
                <a:ea typeface="SimSun" pitchFamily="2" charset="-122"/>
              </a:rPr>
              <a:t>11:24-29</a:t>
            </a:r>
            <a:endParaRPr lang="en-US" sz="28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2. </a:t>
            </a:r>
            <a:r>
              <a:rPr lang="zh-CN" altLang="en-US" sz="4000" dirty="0" smtClean="0"/>
              <a:t>信心的培养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dirty="0" smtClean="0"/>
              <a:t>信心都是在生活境遇中培养出来的</a:t>
            </a:r>
            <a:endParaRPr lang="en-US" altLang="zh-CN" sz="4000" dirty="0" smtClean="0"/>
          </a:p>
          <a:p>
            <a:r>
              <a:rPr lang="zh-CN" altLang="en-US" sz="4000" dirty="0" smtClean="0"/>
              <a:t>在特殊经历中经历神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叹为观止的旷野经历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云柱、火柱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天降吗哪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磐石出水 </a:t>
            </a:r>
            <a:r>
              <a:rPr lang="en-US" altLang="zh-CN" sz="4000" dirty="0" smtClean="0"/>
              <a:t>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/>
              <a:t>引言：信心伟人是怎样炼成的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信心是什么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信就是所望之事的实底，是未见之事的确据。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希伯来书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11:1</a:t>
            </a:r>
            <a:endParaRPr lang="en-US" sz="4000" dirty="0" smtClean="0">
              <a:latin typeface="SimSun" pitchFamily="2" charset="-122"/>
              <a:ea typeface="SimSun" pitchFamily="2" charset="-122"/>
            </a:endParaRPr>
          </a:p>
          <a:p>
            <a:r>
              <a:rPr lang="zh-CN" altLang="en-US" sz="4000" dirty="0" smtClean="0"/>
              <a:t>圣经自始至终强调信心</a:t>
            </a:r>
            <a:endParaRPr lang="en-US" altLang="zh-CN" sz="4000" dirty="0" smtClean="0"/>
          </a:p>
          <a:p>
            <a:r>
              <a:rPr lang="zh-CN" altLang="en-US" sz="4000" dirty="0" smtClean="0"/>
              <a:t>摩西的信心如何建立的？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1. </a:t>
            </a:r>
            <a:r>
              <a:rPr lang="zh-CN" altLang="en-US" sz="4000" dirty="0" smtClean="0"/>
              <a:t>信心的基础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神的保守（童年的经历）</a:t>
            </a:r>
            <a:endParaRPr lang="en-US" altLang="zh-CN" sz="4000" dirty="0" smtClean="0"/>
          </a:p>
          <a:p>
            <a:pPr indent="-1588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摩西因著信，长大了就不肯称为法老女儿之子。               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24</a:t>
            </a:r>
          </a:p>
          <a:p>
            <a:r>
              <a:rPr lang="zh-CN" altLang="en-US" sz="4000" dirty="0" smtClean="0"/>
              <a:t>神的引领（宫廷的生活）</a:t>
            </a:r>
            <a:endParaRPr lang="en-US" altLang="zh-CN" sz="4000" dirty="0" smtClean="0"/>
          </a:p>
          <a:p>
            <a:r>
              <a:rPr lang="zh-CN" altLang="en-US" sz="4000" dirty="0" smtClean="0"/>
              <a:t>神如何保守、引领你？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2. </a:t>
            </a:r>
            <a:r>
              <a:rPr lang="zh-CN" altLang="en-US" sz="4000" dirty="0" smtClean="0"/>
              <a:t>信心的培养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dirty="0" smtClean="0"/>
              <a:t>信心都是在生活境遇中培养出来的</a:t>
            </a:r>
            <a:endParaRPr lang="en-US" altLang="zh-CN" sz="4000" dirty="0" smtClean="0"/>
          </a:p>
          <a:p>
            <a:r>
              <a:rPr lang="zh-CN" altLang="en-US" sz="4000" dirty="0" smtClean="0"/>
              <a:t>在与神互动关系中升华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与神在山上</a:t>
            </a:r>
            <a:r>
              <a:rPr lang="en-US" altLang="zh-CN" sz="4000" dirty="0" smtClean="0"/>
              <a:t>40 </a:t>
            </a:r>
            <a:r>
              <a:rPr lang="zh-CN" altLang="en-US" sz="4000" dirty="0" smtClean="0"/>
              <a:t>昼夜交谈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遇到问题都是神替他解决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2. </a:t>
            </a:r>
            <a:r>
              <a:rPr lang="zh-CN" altLang="en-US" sz="4000" dirty="0" smtClean="0"/>
              <a:t>信心的培养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dirty="0" smtClean="0"/>
              <a:t>信心都是在生活境遇中培养出来的</a:t>
            </a:r>
            <a:endParaRPr lang="en-US" altLang="zh-CN" sz="4000" dirty="0" smtClean="0"/>
          </a:p>
          <a:p>
            <a:r>
              <a:rPr lang="zh-CN" altLang="en-US" sz="4000" dirty="0" smtClean="0"/>
              <a:t>在特殊经历中经历神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轰轰烈烈的‘十灾’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针对埃及所拜的诸神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十灾彰显神的权柄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2. </a:t>
            </a:r>
            <a:r>
              <a:rPr lang="zh-CN" altLang="en-US" sz="4000" dirty="0" smtClean="0"/>
              <a:t>信心的培养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dirty="0" smtClean="0"/>
              <a:t>信心都是在生活境遇中培养出来的</a:t>
            </a:r>
            <a:endParaRPr lang="en-US" altLang="zh-CN" sz="4000" dirty="0" smtClean="0"/>
          </a:p>
          <a:p>
            <a:r>
              <a:rPr lang="zh-CN" altLang="en-US" sz="4000" dirty="0" smtClean="0"/>
              <a:t>在特殊经历中经历神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惊险壮观的‘过红海’</a:t>
            </a:r>
            <a:endParaRPr lang="en-US" altLang="zh-CN" sz="4000" dirty="0" smtClean="0"/>
          </a:p>
          <a:p>
            <a:pPr marL="3175" indent="-3175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不要惧怕，只管站住！看耶和华今天向你们所要施行的救恩。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出</a:t>
            </a:r>
            <a:r>
              <a:rPr lang="en-CA" dirty="0" smtClean="0">
                <a:latin typeface="SimSun" pitchFamily="2" charset="-122"/>
                <a:ea typeface="SimSun" pitchFamily="2" charset="-122"/>
              </a:rPr>
              <a:t>14:13</a:t>
            </a:r>
          </a:p>
          <a:p>
            <a:pPr marL="3175" indent="-3175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他们因著信，过红海如行乾地；埃及人试著要过去，就被吞灭了。</a:t>
            </a:r>
            <a:r>
              <a:rPr lang="zh-CN" altLang="en-US" sz="4000" dirty="0" smtClean="0"/>
              <a:t>     </a:t>
            </a:r>
            <a:r>
              <a:rPr lang="en-CA" dirty="0" smtClean="0">
                <a:latin typeface="SimSun" pitchFamily="2" charset="-122"/>
                <a:ea typeface="SimSun" pitchFamily="2" charset="-122"/>
              </a:rPr>
              <a:t>29</a:t>
            </a:r>
            <a:endParaRPr lang="en-US" altLang="zh-CN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2. </a:t>
            </a:r>
            <a:r>
              <a:rPr lang="zh-CN" altLang="en-US" sz="4000" dirty="0" smtClean="0"/>
              <a:t>信心的培养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dirty="0" smtClean="0"/>
              <a:t>信心都是在生活境遇中培养出来的</a:t>
            </a:r>
            <a:endParaRPr lang="en-US" altLang="zh-CN" sz="4000" dirty="0" smtClean="0"/>
          </a:p>
          <a:p>
            <a:r>
              <a:rPr lang="zh-CN" altLang="en-US" sz="4000" dirty="0" smtClean="0"/>
              <a:t>在失败中成长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/>
              <a:t>暴</a:t>
            </a:r>
            <a:r>
              <a:rPr lang="zh-CN" altLang="en-US" sz="4000" dirty="0" smtClean="0"/>
              <a:t>力革命失败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| </a:t>
            </a:r>
            <a:r>
              <a:rPr lang="zh-CN" altLang="en-US" sz="4000" dirty="0" smtClean="0"/>
              <a:t>奉命谈判成功 </a:t>
            </a:r>
            <a:r>
              <a:rPr lang="en-US" altLang="zh-CN" sz="4000" dirty="0" smtClean="0"/>
              <a:t>……</a:t>
            </a:r>
            <a:endParaRPr lang="en-US" altLang="zh-CN" sz="4000" dirty="0" smtClean="0"/>
          </a:p>
          <a:p>
            <a:r>
              <a:rPr lang="zh-CN" altLang="en-US" sz="4000" dirty="0" smtClean="0"/>
              <a:t>我们的信心</a:t>
            </a:r>
            <a:r>
              <a:rPr lang="zh-CN" altLang="en-US" sz="4000" dirty="0"/>
              <a:t>是怎</a:t>
            </a:r>
            <a:r>
              <a:rPr lang="zh-CN" altLang="en-US" sz="4000" dirty="0" smtClean="0"/>
              <a:t>么培养起来的？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9144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3. </a:t>
            </a:r>
            <a:r>
              <a:rPr lang="zh-CN" altLang="en-US" sz="4000" dirty="0" smtClean="0"/>
              <a:t>信心的见证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4000" dirty="0" smtClean="0"/>
              <a:t>进入信心名人堂定有过人的信心</a:t>
            </a:r>
            <a:endParaRPr lang="en-US" altLang="zh-CN" sz="4000" dirty="0" smtClean="0"/>
          </a:p>
          <a:p>
            <a:r>
              <a:rPr lang="zh-CN" altLang="en-US" sz="4000" dirty="0" smtClean="0"/>
              <a:t>为神的呼召抛弃荣华富贵</a:t>
            </a:r>
            <a:endParaRPr lang="en-US" altLang="zh-CN" sz="4000" dirty="0" smtClean="0"/>
          </a:p>
          <a:p>
            <a:pPr marL="3175" indent="-3175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摩西因著信，长大了就不肯称为法老女儿之子。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						</a:t>
            </a:r>
            <a:r>
              <a:rPr lang="en-US" altLang="zh-CN" dirty="0" smtClean="0">
                <a:latin typeface="KaiTi" pitchFamily="49" charset="-122"/>
                <a:ea typeface="KaiTi" pitchFamily="49" charset="-122"/>
              </a:rPr>
              <a:t>24</a:t>
            </a:r>
          </a:p>
          <a:p>
            <a:pPr marL="3175" indent="-3175"/>
            <a:r>
              <a:rPr lang="zh-CN" altLang="en-US" sz="4000" dirty="0" smtClean="0">
                <a:latin typeface="+mn-ea"/>
              </a:rPr>
              <a:t>为完成神的使命选择受苦</a:t>
            </a:r>
            <a:endParaRPr lang="en-US" altLang="zh-CN" sz="4000" dirty="0" smtClean="0">
              <a:latin typeface="+mn-ea"/>
            </a:endParaRPr>
          </a:p>
          <a:p>
            <a:pPr marL="3175" indent="-3175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他宁可和神的百姓同受苦害，也不愿暂时享受罪中之乐。 </a:t>
            </a:r>
            <a:r>
              <a:rPr lang="en-CA" sz="4000" dirty="0" smtClean="0">
                <a:latin typeface="KaiTi" pitchFamily="49" charset="-122"/>
                <a:ea typeface="KaiTi" pitchFamily="49" charset="-122"/>
              </a:rPr>
              <a:t>          </a:t>
            </a:r>
            <a:r>
              <a:rPr lang="en-US" altLang="zh-CN" dirty="0" smtClean="0">
                <a:latin typeface="KaiTi" pitchFamily="49" charset="-122"/>
                <a:ea typeface="KaiTi" pitchFamily="49" charset="-122"/>
              </a:rPr>
              <a:t>25</a:t>
            </a:r>
            <a:endParaRPr lang="en-US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DengXian"/>
        <a:cs typeface=""/>
      </a:majorFont>
      <a:minorFont>
        <a:latin typeface="Calibri"/>
        <a:ea typeface="DengXi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1168</Words>
  <Application>Microsoft Office PowerPoint</Application>
  <PresentationFormat>On-screen Show 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DengXian</vt:lpstr>
      <vt:lpstr>KaiTi</vt:lpstr>
      <vt:lpstr>SimSun</vt:lpstr>
      <vt:lpstr>Arial</vt:lpstr>
      <vt:lpstr>Calibri</vt:lpstr>
      <vt:lpstr>Office Theme</vt:lpstr>
      <vt:lpstr>信心伟人</vt:lpstr>
      <vt:lpstr>PowerPoint Presentation</vt:lpstr>
      <vt:lpstr>引言：信心伟人是怎样炼成的</vt:lpstr>
      <vt:lpstr>1. 信心的基础</vt:lpstr>
      <vt:lpstr>2. 信心的培养</vt:lpstr>
      <vt:lpstr>2. 信心的培养</vt:lpstr>
      <vt:lpstr>2. 信心的培养</vt:lpstr>
      <vt:lpstr>2. 信心的培养</vt:lpstr>
      <vt:lpstr>3. 信心的见证</vt:lpstr>
      <vt:lpstr>3. 信心的见证</vt:lpstr>
      <vt:lpstr>3. 信心的见证</vt:lpstr>
      <vt:lpstr>4. 信心的意义</vt:lpstr>
      <vt:lpstr>4. 信心的意义</vt:lpstr>
      <vt:lpstr>总结：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信心的培养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信心伟人</dc:title>
  <dc:creator>Don Li</dc:creator>
  <cp:lastModifiedBy>Don Li</cp:lastModifiedBy>
  <cp:revision>54</cp:revision>
  <dcterms:created xsi:type="dcterms:W3CDTF">2006-08-16T00:00:00Z</dcterms:created>
  <dcterms:modified xsi:type="dcterms:W3CDTF">2019-03-02T14:03:02Z</dcterms:modified>
</cp:coreProperties>
</file>