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9"/>
  </p:notesMasterIdLst>
  <p:sldIdLst>
    <p:sldId id="256" r:id="rId2"/>
    <p:sldId id="259" r:id="rId3"/>
    <p:sldId id="257" r:id="rId4"/>
    <p:sldId id="258" r:id="rId5"/>
    <p:sldId id="260" r:id="rId6"/>
    <p:sldId id="261" r:id="rId7"/>
    <p:sldId id="270" r:id="rId8"/>
    <p:sldId id="262" r:id="rId9"/>
    <p:sldId id="263" r:id="rId10"/>
    <p:sldId id="264" r:id="rId11"/>
    <p:sldId id="265" r:id="rId12"/>
    <p:sldId id="266" r:id="rId13"/>
    <p:sldId id="271" r:id="rId14"/>
    <p:sldId id="267" r:id="rId15"/>
    <p:sldId id="272" r:id="rId16"/>
    <p:sldId id="268" r:id="rId17"/>
    <p:sldId id="269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0305"/>
    <a:srgbClr val="F9EBD3"/>
    <a:srgbClr val="180205"/>
    <a:srgbClr val="FAFDDE"/>
    <a:srgbClr val="630B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15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2A5EDA-730C-4C7E-B2C7-AD3B67A9C98D}" type="datetimeFigureOut">
              <a:rPr lang="en-CA" smtClean="0"/>
              <a:t>2019-03-15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6DE3BB-B555-4E05-B882-A380F140CE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96865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F1C1F-6E80-481A-9859-AC53540E868F}" type="datetime1">
              <a:rPr lang="en-CA" smtClean="0"/>
              <a:t>2019-03-15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9BE5-8423-4D60-9470-BBFA2C9D1BC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99630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D8320-B851-4868-BC59-656ED642ACA1}" type="datetime1">
              <a:rPr lang="en-CA" smtClean="0"/>
              <a:t>2019-03-15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9BE5-8423-4D60-9470-BBFA2C9D1BC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4529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F1321-33E2-4613-B011-A904596A5700}" type="datetime1">
              <a:rPr lang="en-CA" smtClean="0"/>
              <a:t>2019-03-15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9BE5-8423-4D60-9470-BBFA2C9D1BC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37447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4686C-FDAB-4653-A3A2-1AC4CC48B894}" type="datetime1">
              <a:rPr lang="en-CA" smtClean="0"/>
              <a:t>2019-03-15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9BE5-8423-4D60-9470-BBFA2C9D1BC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67103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A7CA2-57F5-4DA0-B778-B64D809DAC2C}" type="datetime1">
              <a:rPr lang="en-CA" smtClean="0"/>
              <a:t>2019-03-15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9BE5-8423-4D60-9470-BBFA2C9D1BC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19890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E8F57-642E-49CC-957C-467E9D0FC56B}" type="datetime1">
              <a:rPr lang="en-CA" smtClean="0"/>
              <a:t>2019-03-15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9BE5-8423-4D60-9470-BBFA2C9D1BC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86424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7EC26-A10C-4A62-B36C-AE7E1F5CDCBC}" type="datetime1">
              <a:rPr lang="en-CA" smtClean="0"/>
              <a:t>2019-03-15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9BE5-8423-4D60-9470-BBFA2C9D1BC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29543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76F57-54E8-4CFC-8328-EDB79C72C0AA}" type="datetime1">
              <a:rPr lang="en-CA" smtClean="0"/>
              <a:t>2019-03-15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9BE5-8423-4D60-9470-BBFA2C9D1BC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82620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FD575-DC07-4084-B8F2-0315111BE03C}" type="datetime1">
              <a:rPr lang="en-CA" smtClean="0"/>
              <a:t>2019-03-15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9BE5-8423-4D60-9470-BBFA2C9D1BC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02657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7FC31-BCC7-4AA6-89D5-31F01BC30D2D}" type="datetime1">
              <a:rPr lang="en-CA" smtClean="0"/>
              <a:t>2019-03-15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9BE5-8423-4D60-9470-BBFA2C9D1BC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62630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7A9FF-77CC-46F9-9BFD-1FE7451588E8}" type="datetime1">
              <a:rPr lang="en-CA" smtClean="0"/>
              <a:t>2019-03-15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9BE5-8423-4D60-9470-BBFA2C9D1BC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81435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297EDE-4258-4F57-B81A-2B4205089551}" type="datetime1">
              <a:rPr lang="en-CA" smtClean="0"/>
              <a:t>2019-03-15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389BE5-8423-4D60-9470-BBFA2C9D1BC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55056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25156" b="9734"/>
          <a:stretch/>
        </p:blipFill>
        <p:spPr>
          <a:xfrm>
            <a:off x="0" y="1"/>
            <a:ext cx="9144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630057" y="5778000"/>
            <a:ext cx="4513943" cy="1080000"/>
          </a:xfrm>
          <a:prstGeom prst="rect">
            <a:avLst/>
          </a:prstGeom>
          <a:solidFill>
            <a:srgbClr val="630B07"/>
          </a:solidFill>
          <a:effectLst/>
        </p:spPr>
        <p:txBody>
          <a:bodyPr wrap="square" rtlCol="0" anchor="ctr" anchorCtr="0">
            <a:spAutoFit/>
          </a:bodyPr>
          <a:lstStyle/>
          <a:p>
            <a:r>
              <a:rPr lang="zh-CN" altLang="en-US" sz="3200" b="1" dirty="0" smtClean="0">
                <a:solidFill>
                  <a:srgbClr val="FAFDDE"/>
                </a:solidFill>
              </a:rPr>
              <a:t>旧约人物系列：摩西</a:t>
            </a:r>
            <a:r>
              <a:rPr lang="en-US" altLang="zh-CN" sz="3200" b="1" dirty="0" smtClean="0">
                <a:solidFill>
                  <a:srgbClr val="FAFDDE"/>
                </a:solidFill>
              </a:rPr>
              <a:t>3</a:t>
            </a:r>
            <a:endParaRPr lang="en-CA" sz="3200" b="1" dirty="0">
              <a:solidFill>
                <a:srgbClr val="FAFDDE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43000" y="1122363"/>
            <a:ext cx="6680200" cy="2201408"/>
          </a:xfrm>
          <a:prstGeom prst="rect">
            <a:avLst/>
          </a:prstGeom>
          <a:noFill/>
        </p:spPr>
        <p:txBody>
          <a:bodyPr wrap="square" rtlCol="0">
            <a:prstTxWarp prst="textArchUp">
              <a:avLst/>
            </a:prstTxWarp>
            <a:spAutoFit/>
          </a:bodyPr>
          <a:lstStyle/>
          <a:p>
            <a:pPr algn="dist"/>
            <a:r>
              <a:rPr lang="zh-CN" altLang="en-US" sz="5400" dirty="0" smtClean="0">
                <a:effectLst>
                  <a:glow rad="177800">
                    <a:srgbClr val="F9EBD3"/>
                  </a:glow>
                </a:effectLst>
              </a:rPr>
              <a:t>   </a:t>
            </a:r>
            <a:r>
              <a:rPr lang="zh-CN" altLang="en-US" sz="5400" dirty="0" smtClean="0">
                <a:solidFill>
                  <a:srgbClr val="170305"/>
                </a:solidFill>
                <a:effectLst>
                  <a:glow rad="177800">
                    <a:srgbClr val="F9EBD3"/>
                  </a:glow>
                </a:effectLst>
              </a:rPr>
              <a:t>烈 火 荆 棘 中 的 呼 召</a:t>
            </a:r>
            <a:endParaRPr lang="en-CA" sz="5400" dirty="0">
              <a:solidFill>
                <a:srgbClr val="170305"/>
              </a:solidFill>
              <a:effectLst>
                <a:glow rad="177800">
                  <a:srgbClr val="F9EBD3"/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64925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0286" y="290286"/>
            <a:ext cx="8534400" cy="841829"/>
          </a:xfrm>
        </p:spPr>
        <p:txBody>
          <a:bodyPr>
            <a:normAutofit/>
          </a:bodyPr>
          <a:lstStyle/>
          <a:p>
            <a:r>
              <a:rPr lang="zh-CN" altLang="en-US" sz="4000" dirty="0">
                <a:latin typeface="+mn-ea"/>
                <a:ea typeface="+mn-ea"/>
              </a:rPr>
              <a:t>上</a:t>
            </a:r>
            <a:r>
              <a:rPr lang="zh-CN" altLang="en-US" sz="4000" dirty="0" smtClean="0">
                <a:latin typeface="+mn-ea"/>
                <a:ea typeface="+mn-ea"/>
              </a:rPr>
              <a:t>：神的呼召</a:t>
            </a:r>
            <a:endParaRPr lang="en-CA" sz="4000" dirty="0">
              <a:latin typeface="+mn-ea"/>
              <a:ea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286" y="1132115"/>
            <a:ext cx="8534400" cy="5044848"/>
          </a:xfrm>
        </p:spPr>
        <p:txBody>
          <a:bodyPr>
            <a:normAutofit/>
          </a:bodyPr>
          <a:lstStyle/>
          <a:p>
            <a:r>
              <a:rPr lang="zh-CN" altLang="en-US" sz="4000" dirty="0" smtClean="0"/>
              <a:t>神</a:t>
            </a:r>
            <a:r>
              <a:rPr lang="zh-CN" altLang="en-US" sz="4000" dirty="0"/>
              <a:t>赐</a:t>
            </a:r>
            <a:r>
              <a:rPr lang="zh-CN" altLang="en-US" sz="4000" dirty="0" smtClean="0"/>
              <a:t>下证据</a:t>
            </a:r>
            <a:endParaRPr lang="en-US" altLang="zh-CN" sz="4000" dirty="0" smtClean="0"/>
          </a:p>
          <a:p>
            <a:pPr marL="0" indent="0">
              <a:buNone/>
            </a:pPr>
            <a:r>
              <a:rPr lang="zh-CN" altLang="en-US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「</a:t>
            </a:r>
            <a:r>
              <a:rPr lang="zh-CN" altLang="en-US" sz="4000" dirty="0" smtClean="0">
                <a:solidFill>
                  <a:srgbClr val="C0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我</a:t>
            </a:r>
            <a:r>
              <a:rPr lang="zh-CN" altLang="en-US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必</a:t>
            </a:r>
            <a:r>
              <a:rPr lang="zh-CN" altLang="en-US" sz="4000" dirty="0" smtClean="0">
                <a:solidFill>
                  <a:srgbClr val="C0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与你同在</a:t>
            </a:r>
            <a:r>
              <a:rPr lang="zh-CN" altLang="en-US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。你将百姓从埃及领出来之後，</a:t>
            </a:r>
            <a:r>
              <a:rPr lang="zh-CN" altLang="en-US" sz="4000" dirty="0" smtClean="0">
                <a:solidFill>
                  <a:srgbClr val="C0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你们</a:t>
            </a:r>
            <a:r>
              <a:rPr lang="zh-CN" altLang="en-US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必在这山上</a:t>
            </a:r>
            <a:r>
              <a:rPr lang="zh-CN" altLang="en-US" sz="4000" dirty="0" smtClean="0">
                <a:solidFill>
                  <a:srgbClr val="C0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事奉我</a:t>
            </a:r>
            <a:r>
              <a:rPr lang="zh-CN" altLang="en-US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；这就是我打发你去的</a:t>
            </a:r>
            <a:r>
              <a:rPr lang="zh-CN" altLang="en-US" sz="4000" dirty="0" smtClean="0">
                <a:solidFill>
                  <a:srgbClr val="C0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证据</a:t>
            </a:r>
            <a:r>
              <a:rPr lang="zh-CN" altLang="en-US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。」  </a:t>
            </a:r>
            <a:r>
              <a:rPr lang="en-CA" altLang="zh-CN" sz="3200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en-CA" altLang="zh-CN" sz="3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  12</a:t>
            </a:r>
          </a:p>
          <a:p>
            <a:pPr marL="0" indent="0">
              <a:buNone/>
            </a:pPr>
            <a:r>
              <a:rPr lang="zh-CN" altLang="en-US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神对摩西说：“</a:t>
            </a:r>
            <a:r>
              <a:rPr lang="zh-CN" altLang="en-US" sz="4000" dirty="0" smtClean="0">
                <a:solidFill>
                  <a:srgbClr val="C0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我是</a:t>
            </a:r>
            <a:r>
              <a:rPr lang="zh-CN" altLang="en-US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自由永有的。”又说</a:t>
            </a:r>
            <a:r>
              <a:rPr lang="en-US" altLang="zh-CN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…</a:t>
            </a:r>
            <a:r>
              <a:rPr lang="zh-CN" altLang="en-US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“耶和华是</a:t>
            </a:r>
            <a:r>
              <a:rPr lang="zh-CN" altLang="en-US" sz="4000" dirty="0" smtClean="0">
                <a:solidFill>
                  <a:srgbClr val="C0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我们的名</a:t>
            </a:r>
            <a:r>
              <a:rPr lang="zh-CN" altLang="en-US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，直到永远，这也是我的纪念，直到万代。”</a:t>
            </a:r>
            <a:endParaRPr lang="en-US" altLang="zh-CN" sz="4000" dirty="0" smtClean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marL="0" indent="0">
              <a:buNone/>
            </a:pPr>
            <a:r>
              <a:rPr lang="en-US" altLang="zh-CN" sz="4000" dirty="0">
                <a:latin typeface="KaiTi" panose="02010609060101010101" pitchFamily="49" charset="-122"/>
                <a:ea typeface="KaiTi" panose="02010609060101010101" pitchFamily="49" charset="-122"/>
              </a:rPr>
              <a:t>	</a:t>
            </a:r>
            <a:r>
              <a:rPr lang="en-US" altLang="zh-CN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					     </a:t>
            </a:r>
            <a:r>
              <a:rPr lang="en-US" altLang="zh-CN" sz="3200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en-US" altLang="zh-CN" sz="3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 14-15</a:t>
            </a:r>
            <a:endParaRPr lang="en-US" altLang="zh-CN" sz="400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9BE5-8423-4D60-9470-BBFA2C9D1BC4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08302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0286" y="290286"/>
            <a:ext cx="8534400" cy="841829"/>
          </a:xfrm>
        </p:spPr>
        <p:txBody>
          <a:bodyPr>
            <a:normAutofit/>
          </a:bodyPr>
          <a:lstStyle/>
          <a:p>
            <a:r>
              <a:rPr lang="zh-CN" altLang="en-US" sz="4000" dirty="0">
                <a:latin typeface="+mn-ea"/>
                <a:ea typeface="+mn-ea"/>
              </a:rPr>
              <a:t>上</a:t>
            </a:r>
            <a:r>
              <a:rPr lang="zh-CN" altLang="en-US" sz="4000" dirty="0" smtClean="0">
                <a:latin typeface="+mn-ea"/>
                <a:ea typeface="+mn-ea"/>
              </a:rPr>
              <a:t>：神的呼召</a:t>
            </a:r>
            <a:endParaRPr lang="en-CA" sz="4000" dirty="0">
              <a:latin typeface="+mn-ea"/>
              <a:ea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286" y="1132115"/>
            <a:ext cx="8534400" cy="5044848"/>
          </a:xfrm>
        </p:spPr>
        <p:txBody>
          <a:bodyPr>
            <a:normAutofit/>
          </a:bodyPr>
          <a:lstStyle/>
          <a:p>
            <a:r>
              <a:rPr lang="zh-CN" altLang="en-US" sz="4000" dirty="0" smtClean="0"/>
              <a:t>神预备帮助</a:t>
            </a:r>
            <a:endParaRPr lang="en-US" altLang="zh-CN" sz="4000" dirty="0" smtClean="0"/>
          </a:p>
          <a:p>
            <a:endParaRPr lang="en-US" altLang="zh-CN" sz="4000" dirty="0"/>
          </a:p>
          <a:p>
            <a:r>
              <a:rPr lang="zh-CN" altLang="en-US" sz="4000" dirty="0" smtClean="0"/>
              <a:t>神如此奇妙、清晰、确切的呼召，人如何回应？</a:t>
            </a:r>
            <a:endParaRPr lang="en-US" altLang="zh-CN" sz="4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9BE5-8423-4D60-9470-BBFA2C9D1BC4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91558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0286" y="290286"/>
            <a:ext cx="8534400" cy="841829"/>
          </a:xfrm>
        </p:spPr>
        <p:txBody>
          <a:bodyPr>
            <a:normAutofit/>
          </a:bodyPr>
          <a:lstStyle/>
          <a:p>
            <a:r>
              <a:rPr lang="zh-CN" altLang="en-US" sz="4000" dirty="0" smtClean="0">
                <a:latin typeface="+mn-ea"/>
                <a:ea typeface="+mn-ea"/>
              </a:rPr>
              <a:t>下：人的回应</a:t>
            </a:r>
            <a:endParaRPr lang="en-CA" sz="4000" dirty="0">
              <a:latin typeface="+mn-ea"/>
              <a:ea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286" y="1132115"/>
            <a:ext cx="8534400" cy="5044848"/>
          </a:xfrm>
        </p:spPr>
        <p:txBody>
          <a:bodyPr>
            <a:normAutofit/>
          </a:bodyPr>
          <a:lstStyle/>
          <a:p>
            <a:r>
              <a:rPr lang="zh-CN" altLang="en-US" sz="4000" dirty="0"/>
              <a:t>敬</a:t>
            </a:r>
            <a:r>
              <a:rPr lang="zh-CN" altLang="en-US" sz="4000" dirty="0" smtClean="0"/>
              <a:t>畏永生真神</a:t>
            </a:r>
            <a:endParaRPr lang="en-US" altLang="zh-CN" sz="4000" dirty="0" smtClean="0"/>
          </a:p>
          <a:p>
            <a:pPr marL="0" indent="0">
              <a:buNone/>
            </a:pPr>
            <a:r>
              <a:rPr lang="zh-CN" altLang="en-US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摩西蒙上脸，因为怕看神。</a:t>
            </a:r>
            <a:r>
              <a:rPr lang="en-CA" altLang="zh-CN" sz="4000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en-CA" altLang="zh-CN" sz="3200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en-CA" altLang="zh-CN" sz="3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       6</a:t>
            </a:r>
          </a:p>
          <a:p>
            <a:r>
              <a:rPr lang="zh-CN" altLang="en-US" sz="4000" dirty="0" smtClean="0"/>
              <a:t>蒙神不弃呼召是莫大的荣耀</a:t>
            </a:r>
            <a:endParaRPr lang="en-US" altLang="zh-CN" sz="400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9BE5-8423-4D60-9470-BBFA2C9D1BC4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78699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0286" y="290286"/>
            <a:ext cx="8534400" cy="841829"/>
          </a:xfrm>
        </p:spPr>
        <p:txBody>
          <a:bodyPr>
            <a:normAutofit/>
          </a:bodyPr>
          <a:lstStyle/>
          <a:p>
            <a:r>
              <a:rPr lang="zh-CN" altLang="en-US" sz="4000" dirty="0" smtClean="0">
                <a:latin typeface="+mn-ea"/>
                <a:ea typeface="+mn-ea"/>
              </a:rPr>
              <a:t>下：人的回应</a:t>
            </a:r>
            <a:endParaRPr lang="en-CA" sz="4000" dirty="0">
              <a:latin typeface="+mn-ea"/>
              <a:ea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286" y="1132115"/>
            <a:ext cx="8534400" cy="5044848"/>
          </a:xfrm>
        </p:spPr>
        <p:txBody>
          <a:bodyPr>
            <a:normAutofit/>
          </a:bodyPr>
          <a:lstStyle/>
          <a:p>
            <a:r>
              <a:rPr lang="zh-CN" altLang="en-US" sz="4000" dirty="0" smtClean="0"/>
              <a:t>自洁脱离卑贱</a:t>
            </a:r>
            <a:endParaRPr lang="en-CA" altLang="zh-CN" sz="4000" dirty="0" smtClean="0"/>
          </a:p>
          <a:p>
            <a:pPr marL="0" indent="0">
              <a:buNone/>
            </a:pPr>
            <a:r>
              <a:rPr lang="zh-CN" altLang="en-US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神说：不要近前来。当把你脚上的鞋脱下来，因为你所站之地是圣地；</a:t>
            </a:r>
            <a:r>
              <a:rPr lang="en-CA" altLang="zh-CN" sz="4000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en-CA" altLang="zh-CN" sz="3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5</a:t>
            </a:r>
            <a:endParaRPr lang="en-CA" altLang="zh-CN" sz="4000" dirty="0" smtClean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marL="0" indent="0">
              <a:buNone/>
            </a:pPr>
            <a:r>
              <a:rPr lang="zh-CN" altLang="en-US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人若自洁，脱离卑贱的事，就必作贵重的器皿，成为圣洁，合乎主用，预备行各样的善事。     </a:t>
            </a:r>
            <a:r>
              <a:rPr lang="zh-CN" altLang="en-US" sz="3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提摩太后书</a:t>
            </a:r>
            <a:r>
              <a:rPr lang="en-US" altLang="zh-CN" sz="3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2:21</a:t>
            </a:r>
            <a:endParaRPr lang="en-US" altLang="zh-CN" sz="400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9BE5-8423-4D60-9470-BBFA2C9D1BC4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19005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0286" y="290286"/>
            <a:ext cx="8534400" cy="841829"/>
          </a:xfrm>
        </p:spPr>
        <p:txBody>
          <a:bodyPr>
            <a:normAutofit/>
          </a:bodyPr>
          <a:lstStyle/>
          <a:p>
            <a:r>
              <a:rPr lang="zh-CN" altLang="en-US" sz="4000" dirty="0" smtClean="0">
                <a:latin typeface="+mn-ea"/>
                <a:ea typeface="+mn-ea"/>
              </a:rPr>
              <a:t>下：人的回应</a:t>
            </a:r>
            <a:endParaRPr lang="en-CA" sz="4000" dirty="0">
              <a:latin typeface="+mn-ea"/>
              <a:ea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286" y="1132115"/>
            <a:ext cx="8534400" cy="5044848"/>
          </a:xfrm>
        </p:spPr>
        <p:txBody>
          <a:bodyPr>
            <a:normAutofit/>
          </a:bodyPr>
          <a:lstStyle/>
          <a:p>
            <a:r>
              <a:rPr lang="zh-CN" altLang="en-US" sz="4000" dirty="0" smtClean="0"/>
              <a:t>顺服神的旨意</a:t>
            </a:r>
            <a:endParaRPr lang="en-US" altLang="zh-CN" sz="4000" dirty="0" smtClean="0"/>
          </a:p>
          <a:p>
            <a:pPr marL="0" indent="0">
              <a:buNone/>
            </a:pPr>
            <a:r>
              <a:rPr lang="zh-CN" altLang="en-US" sz="4000" dirty="0">
                <a:latin typeface="KaiTi" panose="02010609060101010101" pitchFamily="49" charset="-122"/>
                <a:ea typeface="KaiTi" panose="02010609060101010101" pitchFamily="49" charset="-122"/>
                <a:cs typeface="Times New Roman" panose="02020603050405020304" pitchFamily="18" charset="0"/>
              </a:rPr>
              <a:t>他说</a:t>
            </a:r>
            <a:r>
              <a:rPr lang="en-US" altLang="zh-CN" sz="4000" dirty="0">
                <a:latin typeface="KaiTi" panose="02010609060101010101" pitchFamily="49" charset="-122"/>
                <a:ea typeface="KaiTi" panose="02010609060101010101" pitchFamily="49" charset="-122"/>
                <a:cs typeface="Times New Roman" panose="02020603050405020304" pitchFamily="18" charset="0"/>
              </a:rPr>
              <a:t>:</a:t>
            </a:r>
            <a:r>
              <a:rPr lang="zh-CN" altLang="en-US" sz="4000" dirty="0">
                <a:latin typeface="KaiTi" panose="02010609060101010101" pitchFamily="49" charset="-122"/>
                <a:ea typeface="KaiTi" panose="02010609060101010101" pitchFamily="49" charset="-122"/>
                <a:cs typeface="Times New Roman" panose="02020603050405020304" pitchFamily="18" charset="0"/>
              </a:rPr>
              <a:t>「我在这里。</a:t>
            </a:r>
            <a:r>
              <a:rPr lang="zh-CN" altLang="en-US" sz="4000" dirty="0" smtClean="0">
                <a:latin typeface="KaiTi" panose="02010609060101010101" pitchFamily="49" charset="-122"/>
                <a:ea typeface="KaiTi" panose="02010609060101010101" pitchFamily="49" charset="-122"/>
                <a:cs typeface="Times New Roman" panose="02020603050405020304" pitchFamily="18" charset="0"/>
              </a:rPr>
              <a:t>」            </a:t>
            </a:r>
            <a:r>
              <a:rPr lang="en-US" altLang="zh-CN" sz="3200" dirty="0" smtClean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4</a:t>
            </a:r>
            <a:endParaRPr lang="en-US" altLang="zh-CN" sz="4000" dirty="0" smtClean="0">
              <a:latin typeface="KaiTi" panose="02010609060101010101" pitchFamily="49" charset="-122"/>
              <a:ea typeface="KaiTi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4000" dirty="0" smtClean="0">
                <a:latin typeface="KaiTi" panose="02010609060101010101" pitchFamily="49" charset="-122"/>
                <a:ea typeface="KaiTi" panose="02010609060101010101" pitchFamily="49" charset="-122"/>
                <a:cs typeface="Times New Roman" panose="02020603050405020304" pitchFamily="18" charset="0"/>
              </a:rPr>
              <a:t>“我在这里，请差遣我。”    </a:t>
            </a:r>
            <a:r>
              <a:rPr lang="zh-CN" altLang="en-US" sz="3200" dirty="0" smtClean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赛</a:t>
            </a:r>
            <a:r>
              <a:rPr lang="en-US" altLang="zh-CN" sz="3200" dirty="0" smtClean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6</a:t>
            </a:r>
            <a:r>
              <a:rPr lang="en-US" altLang="zh-CN" sz="320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:</a:t>
            </a:r>
            <a:r>
              <a:rPr lang="en-US" altLang="zh-CN" sz="3200" dirty="0" smtClean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8</a:t>
            </a:r>
            <a:endParaRPr lang="en-US" altLang="zh-CN" sz="400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4000" dirty="0">
                <a:latin typeface="KaiTi" panose="02010609060101010101" pitchFamily="49" charset="-122"/>
                <a:ea typeface="KaiTi" panose="02010609060101010101" pitchFamily="49" charset="-122"/>
              </a:rPr>
              <a:t>他看见许多的人，就怜悯他们；因为他们困苦流离，如同羊没有牧人一般</a:t>
            </a:r>
            <a:r>
              <a:rPr lang="zh-CN" altLang="en-US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。於</a:t>
            </a:r>
            <a:r>
              <a:rPr lang="zh-CN" altLang="en-US" sz="4000" dirty="0">
                <a:latin typeface="KaiTi" panose="02010609060101010101" pitchFamily="49" charset="-122"/>
                <a:ea typeface="KaiTi" panose="02010609060101010101" pitchFamily="49" charset="-122"/>
              </a:rPr>
              <a:t>是对门徒说：「要收的庄稼多，做工的人少</a:t>
            </a:r>
            <a:r>
              <a:rPr lang="zh-CN" altLang="en-US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。你们当求庄稼</a:t>
            </a:r>
            <a:r>
              <a:rPr lang="zh-CN" altLang="en-US" sz="4000" dirty="0">
                <a:latin typeface="KaiTi" panose="02010609060101010101" pitchFamily="49" charset="-122"/>
                <a:ea typeface="KaiTi" panose="02010609060101010101" pitchFamily="49" charset="-122"/>
              </a:rPr>
              <a:t>的主打发工人出去收他的庄稼。</a:t>
            </a:r>
            <a:r>
              <a:rPr lang="zh-CN" altLang="en-US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」</a:t>
            </a:r>
            <a:r>
              <a:rPr lang="zh-CN" altLang="en-US" sz="3200" dirty="0" smtClean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马</a:t>
            </a:r>
            <a:r>
              <a:rPr lang="zh-CN" altLang="en-US" sz="3200" dirty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太福</a:t>
            </a:r>
            <a:r>
              <a:rPr lang="zh-CN" altLang="en-US" sz="3200" dirty="0" smtClean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音</a:t>
            </a:r>
            <a:r>
              <a:rPr lang="en-US" altLang="zh-CN" sz="3200" dirty="0" smtClean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9:36-38</a:t>
            </a:r>
            <a:endParaRPr lang="en-US" altLang="zh-CN" sz="4000" dirty="0" smtClean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9BE5-8423-4D60-9470-BBFA2C9D1BC4}" type="slidenum">
              <a:rPr lang="en-CA" smtClean="0"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01708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0286" y="290286"/>
            <a:ext cx="8534400" cy="841829"/>
          </a:xfrm>
        </p:spPr>
        <p:txBody>
          <a:bodyPr>
            <a:normAutofit/>
          </a:bodyPr>
          <a:lstStyle/>
          <a:p>
            <a:r>
              <a:rPr lang="zh-CN" altLang="en-US" sz="4000" dirty="0" smtClean="0">
                <a:latin typeface="+mn-ea"/>
                <a:ea typeface="+mn-ea"/>
              </a:rPr>
              <a:t>下：人的回应</a:t>
            </a:r>
            <a:endParaRPr lang="en-CA" sz="4000" dirty="0">
              <a:latin typeface="+mn-ea"/>
              <a:ea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286" y="1132115"/>
            <a:ext cx="8534400" cy="5044848"/>
          </a:xfrm>
        </p:spPr>
        <p:txBody>
          <a:bodyPr>
            <a:normAutofit/>
          </a:bodyPr>
          <a:lstStyle/>
          <a:p>
            <a:r>
              <a:rPr lang="zh-CN" altLang="en-US" sz="4000" dirty="0" smtClean="0"/>
              <a:t>放弃世俗享乐</a:t>
            </a:r>
            <a:endParaRPr lang="en-CA" altLang="zh-CN" sz="4000" dirty="0" smtClean="0"/>
          </a:p>
          <a:p>
            <a:pPr marL="0" indent="0">
              <a:buNone/>
            </a:pPr>
            <a:r>
              <a:rPr lang="zh-CN" altLang="en-US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摩西因著信，长大了就不肯称为法老女儿之子。他宁可和神的百姓同受苦害，也不愿暂时享受罪中之乐。</a:t>
            </a:r>
            <a:endParaRPr lang="en-CA" altLang="zh-CN" sz="4000" dirty="0" smtClean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marL="0" indent="0">
              <a:buNone/>
            </a:pPr>
            <a:r>
              <a:rPr lang="zh-CN" altLang="en-US" sz="3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                        希伯来书</a:t>
            </a:r>
            <a:r>
              <a:rPr lang="en-US" altLang="zh-CN" sz="3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11:24-25</a:t>
            </a:r>
            <a:endParaRPr lang="en-US" altLang="zh-CN" sz="400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9BE5-8423-4D60-9470-BBFA2C9D1BC4}" type="slidenum">
              <a:rPr lang="en-CA" smtClean="0"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11457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0286" y="290286"/>
            <a:ext cx="8534400" cy="841829"/>
          </a:xfrm>
        </p:spPr>
        <p:txBody>
          <a:bodyPr>
            <a:normAutofit/>
          </a:bodyPr>
          <a:lstStyle/>
          <a:p>
            <a:r>
              <a:rPr lang="zh-CN" altLang="en-US" sz="4000" dirty="0" smtClean="0">
                <a:latin typeface="+mn-ea"/>
                <a:ea typeface="+mn-ea"/>
              </a:rPr>
              <a:t>下：人的回应</a:t>
            </a:r>
            <a:endParaRPr lang="en-CA" sz="4000" dirty="0">
              <a:latin typeface="+mn-ea"/>
              <a:ea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286" y="1132115"/>
            <a:ext cx="8534400" cy="5044848"/>
          </a:xfrm>
        </p:spPr>
        <p:txBody>
          <a:bodyPr>
            <a:normAutofit/>
          </a:bodyPr>
          <a:lstStyle/>
          <a:p>
            <a:r>
              <a:rPr lang="zh-CN" altLang="en-US" sz="4000" dirty="0" smtClean="0"/>
              <a:t>放弃世俗享乐</a:t>
            </a:r>
            <a:endParaRPr lang="en-CA" altLang="zh-CN" sz="4000" dirty="0" smtClean="0"/>
          </a:p>
          <a:p>
            <a:pPr marL="0" indent="0">
              <a:buNone/>
            </a:pPr>
            <a:r>
              <a:rPr lang="zh-CN" altLang="en-US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不但如此，我也将万事当作有损的，因我以认识我主基督耶稣为至宝。我为他已经丢弃万事，看作粪土，为要得著基督；</a:t>
            </a:r>
            <a:r>
              <a:rPr lang="zh-CN" altLang="en-US" sz="3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               </a:t>
            </a:r>
            <a:r>
              <a:rPr lang="zh-CN" altLang="en-US" sz="3200" dirty="0">
                <a:latin typeface="SimSun" panose="02010600030101010101" pitchFamily="2" charset="-122"/>
                <a:ea typeface="SimSun" panose="02010600030101010101" pitchFamily="2" charset="-122"/>
              </a:rPr>
              <a:t>腓立比</a:t>
            </a:r>
            <a:r>
              <a:rPr lang="zh-CN" altLang="en-US" sz="3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书</a:t>
            </a:r>
            <a:r>
              <a:rPr lang="en-US" altLang="zh-CN" sz="3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3:8</a:t>
            </a:r>
            <a:endParaRPr lang="en-US" altLang="zh-CN" sz="400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9BE5-8423-4D60-9470-BBFA2C9D1BC4}" type="slidenum">
              <a:rPr lang="en-CA" smtClean="0"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4111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0286" y="290286"/>
            <a:ext cx="8534400" cy="841829"/>
          </a:xfrm>
        </p:spPr>
        <p:txBody>
          <a:bodyPr>
            <a:normAutofit/>
          </a:bodyPr>
          <a:lstStyle/>
          <a:p>
            <a:r>
              <a:rPr lang="zh-CN" altLang="en-US" sz="4000" dirty="0">
                <a:latin typeface="+mn-ea"/>
                <a:ea typeface="+mn-ea"/>
              </a:rPr>
              <a:t>结语</a:t>
            </a:r>
            <a:r>
              <a:rPr lang="zh-CN" altLang="en-US" sz="4000" dirty="0" smtClean="0">
                <a:latin typeface="+mn-ea"/>
                <a:ea typeface="+mn-ea"/>
              </a:rPr>
              <a:t>：你的呼召</a:t>
            </a:r>
            <a:endParaRPr lang="en-CA" sz="4000" dirty="0">
              <a:latin typeface="+mn-ea"/>
              <a:ea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286" y="1132115"/>
            <a:ext cx="8534400" cy="5044848"/>
          </a:xfrm>
        </p:spPr>
        <p:txBody>
          <a:bodyPr>
            <a:normAutofit/>
          </a:bodyPr>
          <a:lstStyle/>
          <a:p>
            <a:r>
              <a:rPr lang="zh-CN" altLang="en-US" sz="4000" dirty="0" smtClean="0"/>
              <a:t>你蒙呼召的经历</a:t>
            </a:r>
            <a:endParaRPr lang="en-US" altLang="zh-CN" sz="4000" dirty="0" smtClean="0"/>
          </a:p>
          <a:p>
            <a:r>
              <a:rPr lang="zh-CN" altLang="en-US" sz="4000" dirty="0" smtClean="0"/>
              <a:t>你呼召的具体内容</a:t>
            </a:r>
            <a:endParaRPr lang="en-US" altLang="zh-CN" sz="4000" dirty="0" smtClean="0"/>
          </a:p>
          <a:p>
            <a:r>
              <a:rPr lang="zh-CN" altLang="en-US" sz="4000" dirty="0"/>
              <a:t>神对</a:t>
            </a:r>
            <a:r>
              <a:rPr lang="zh-CN" altLang="en-US" sz="4000" dirty="0" smtClean="0"/>
              <a:t>你有特别的呼召</a:t>
            </a:r>
            <a:endParaRPr lang="en-US" altLang="zh-CN" sz="4000" dirty="0" smtClean="0"/>
          </a:p>
          <a:p>
            <a:r>
              <a:rPr lang="zh-CN" altLang="en-US" sz="4000" dirty="0" smtClean="0"/>
              <a:t>神期待你做出正确回应</a:t>
            </a:r>
            <a:endParaRPr lang="en-CA" altLang="zh-CN" sz="4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9BE5-8423-4D60-9470-BBFA2C9D1BC4}" type="slidenum">
              <a:rPr lang="en-CA" smtClean="0"/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37698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2229" y="161678"/>
            <a:ext cx="8723085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出埃及记</a:t>
            </a:r>
            <a:r>
              <a:rPr lang="en-CA" sz="320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 3:1-10</a:t>
            </a:r>
            <a:r>
              <a:rPr lang="en-CA" sz="40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  </a:t>
            </a:r>
            <a:endParaRPr lang="en-CA" sz="4000" dirty="0" smtClean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4000" dirty="0" smtClean="0">
                <a:latin typeface="KaiTi" panose="02010609060101010101" pitchFamily="49" charset="-122"/>
                <a:ea typeface="KaiTi" panose="02010609060101010101" pitchFamily="49" charset="-122"/>
                <a:cs typeface="Times New Roman" panose="02020603050405020304" pitchFamily="18" charset="0"/>
              </a:rPr>
              <a:t>摩</a:t>
            </a:r>
            <a:r>
              <a:rPr lang="zh-CN" altLang="en-US" sz="4000" dirty="0">
                <a:latin typeface="KaiTi" panose="02010609060101010101" pitchFamily="49" charset="-122"/>
                <a:ea typeface="KaiTi" panose="02010609060101010101" pitchFamily="49" charset="-122"/>
                <a:cs typeface="Times New Roman" panose="02020603050405020304" pitchFamily="18" charset="0"/>
              </a:rPr>
              <a:t>西牧养他岳父米甸祭司叶忒罗的羊群；一日领羊群往野外去，到了神的山，就是何烈山。耶和华的使者从荆棘里火焰中向摩西显现。摩西观看，不料，荆棘被火烧著，却没有烧毁。摩西说：「我要过去看这大异象，这荆棘为何没有烧坏呢？」耶和</a:t>
            </a:r>
            <a:r>
              <a:rPr lang="zh-CN" altLang="en-US" sz="4000" dirty="0" smtClean="0">
                <a:latin typeface="KaiTi" panose="02010609060101010101" pitchFamily="49" charset="-122"/>
                <a:ea typeface="KaiTi" panose="02010609060101010101" pitchFamily="49" charset="-122"/>
                <a:cs typeface="Times New Roman" panose="02020603050405020304" pitchFamily="18" charset="0"/>
              </a:rPr>
              <a:t>华 神</a:t>
            </a:r>
            <a:r>
              <a:rPr lang="zh-CN" altLang="en-US" sz="4000" dirty="0">
                <a:latin typeface="KaiTi" panose="02010609060101010101" pitchFamily="49" charset="-122"/>
                <a:ea typeface="KaiTi" panose="02010609060101010101" pitchFamily="49" charset="-122"/>
                <a:cs typeface="Times New Roman" panose="02020603050405020304" pitchFamily="18" charset="0"/>
              </a:rPr>
              <a:t>见他过去要看，就从荆棘里呼叫说：「摩西！摩西！」他</a:t>
            </a:r>
            <a:r>
              <a:rPr lang="zh-CN" altLang="en-US" sz="4000" dirty="0" smtClean="0">
                <a:latin typeface="KaiTi" panose="02010609060101010101" pitchFamily="49" charset="-122"/>
                <a:ea typeface="KaiTi" panose="02010609060101010101" pitchFamily="49" charset="-122"/>
                <a:cs typeface="Times New Roman" panose="02020603050405020304" pitchFamily="18" charset="0"/>
              </a:rPr>
              <a:t>说</a:t>
            </a:r>
            <a:r>
              <a:rPr lang="en-US" altLang="zh-CN" sz="4000" dirty="0" smtClean="0">
                <a:latin typeface="KaiTi" panose="02010609060101010101" pitchFamily="49" charset="-122"/>
                <a:ea typeface="KaiTi" panose="02010609060101010101" pitchFamily="49" charset="-122"/>
                <a:cs typeface="Times New Roman" panose="02020603050405020304" pitchFamily="18" charset="0"/>
              </a:rPr>
              <a:t>:</a:t>
            </a:r>
            <a:r>
              <a:rPr lang="zh-CN" altLang="en-US" sz="4000" dirty="0" smtClean="0">
                <a:latin typeface="KaiTi" panose="02010609060101010101" pitchFamily="49" charset="-122"/>
                <a:ea typeface="KaiTi" panose="02010609060101010101" pitchFamily="49" charset="-122"/>
                <a:cs typeface="Times New Roman" panose="02020603050405020304" pitchFamily="18" charset="0"/>
              </a:rPr>
              <a:t>「</a:t>
            </a:r>
            <a:r>
              <a:rPr lang="zh-CN" altLang="en-US" sz="4000" dirty="0">
                <a:latin typeface="KaiTi" panose="02010609060101010101" pitchFamily="49" charset="-122"/>
                <a:ea typeface="KaiTi" panose="02010609060101010101" pitchFamily="49" charset="-122"/>
                <a:cs typeface="Times New Roman" panose="02020603050405020304" pitchFamily="18" charset="0"/>
              </a:rPr>
              <a:t>我在这里。</a:t>
            </a:r>
            <a:r>
              <a:rPr lang="zh-CN" altLang="en-US" sz="4000" dirty="0" smtClean="0">
                <a:latin typeface="KaiTi" panose="02010609060101010101" pitchFamily="49" charset="-122"/>
                <a:ea typeface="KaiTi" panose="02010609060101010101" pitchFamily="49" charset="-122"/>
                <a:cs typeface="Times New Roman" panose="02020603050405020304" pitchFamily="18" charset="0"/>
              </a:rPr>
              <a:t>」</a:t>
            </a:r>
            <a:endParaRPr lang="en-CA" sz="4000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9BE5-8423-4D60-9470-BBFA2C9D1BC4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29926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2229" y="277790"/>
            <a:ext cx="8723085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000" dirty="0" smtClean="0">
                <a:latin typeface="KaiTi" panose="02010609060101010101" pitchFamily="49" charset="-122"/>
                <a:ea typeface="KaiTi" panose="02010609060101010101" pitchFamily="49" charset="-122"/>
                <a:cs typeface="Times New Roman" panose="02020603050405020304" pitchFamily="18" charset="0"/>
              </a:rPr>
              <a:t>神说：「不要近前来。当</a:t>
            </a:r>
            <a:r>
              <a:rPr lang="zh-CN" altLang="en-US" sz="4000" dirty="0">
                <a:latin typeface="KaiTi" panose="02010609060101010101" pitchFamily="49" charset="-122"/>
                <a:ea typeface="KaiTi" panose="02010609060101010101" pitchFamily="49" charset="-122"/>
                <a:cs typeface="Times New Roman" panose="02020603050405020304" pitchFamily="18" charset="0"/>
              </a:rPr>
              <a:t>把你脚上的鞋脱下来，因为你所站之地是圣地」；又说：「我是你父亲的神，是亚伯拉罕的神，以撒的神，雅各的神。」摩西蒙上脸，因为怕看神。耶和华说：「我的百姓在埃及所受的困苦，我实在看见了；他们因受督工的辖制所发的哀声，我也听见了。我原知道他们的痛苦，我下来是要救他们脱离埃及人的手，领他们出了那地，到美好</a:t>
            </a:r>
            <a:r>
              <a:rPr lang="zh-CN" altLang="en-US" sz="4000" dirty="0" smtClean="0">
                <a:latin typeface="KaiTi" panose="02010609060101010101" pitchFamily="49" charset="-122"/>
                <a:ea typeface="KaiTi" panose="02010609060101010101" pitchFamily="49" charset="-122"/>
                <a:cs typeface="Times New Roman" panose="02020603050405020304" pitchFamily="18" charset="0"/>
              </a:rPr>
              <a:t>、</a:t>
            </a:r>
            <a:endParaRPr lang="en-CA" sz="4000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9BE5-8423-4D60-9470-BBFA2C9D1BC4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4048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2229" y="335846"/>
            <a:ext cx="8723085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000" dirty="0" smtClean="0">
                <a:latin typeface="KaiTi" panose="02010609060101010101" pitchFamily="49" charset="-122"/>
                <a:ea typeface="KaiTi" panose="02010609060101010101" pitchFamily="49" charset="-122"/>
                <a:cs typeface="Times New Roman" panose="02020603050405020304" pitchFamily="18" charset="0"/>
              </a:rPr>
              <a:t>宽</a:t>
            </a:r>
            <a:r>
              <a:rPr lang="zh-CN" altLang="en-US" sz="4000" dirty="0">
                <a:latin typeface="KaiTi" panose="02010609060101010101" pitchFamily="49" charset="-122"/>
                <a:ea typeface="KaiTi" panose="02010609060101010101" pitchFamily="49" charset="-122"/>
                <a:cs typeface="Times New Roman" panose="02020603050405020304" pitchFamily="18" charset="0"/>
              </a:rPr>
              <a:t>阔、流奶与蜜之地，就是到迦南人、赫人、亚摩利人、比利洗人、希未人、耶布斯人之地。现在以色列人的哀声达到我耳中，我也看见埃及人怎样欺压他们。故此，我要打发你去见法老，使你可以将我的百姓以色列人从埃及领出来。」</a:t>
            </a:r>
            <a:endParaRPr lang="en-CA" sz="4000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9BE5-8423-4D60-9470-BBFA2C9D1BC4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97879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0286" y="290286"/>
            <a:ext cx="8534400" cy="841829"/>
          </a:xfrm>
        </p:spPr>
        <p:txBody>
          <a:bodyPr>
            <a:normAutofit/>
          </a:bodyPr>
          <a:lstStyle/>
          <a:p>
            <a:r>
              <a:rPr lang="zh-CN" altLang="en-US" sz="4000" dirty="0" smtClean="0">
                <a:latin typeface="+mn-ea"/>
                <a:ea typeface="+mn-ea"/>
              </a:rPr>
              <a:t>前言：神 </a:t>
            </a:r>
            <a:r>
              <a:rPr lang="en-US" altLang="zh-CN" sz="4000" dirty="0" smtClean="0">
                <a:latin typeface="+mn-ea"/>
                <a:ea typeface="+mn-ea"/>
              </a:rPr>
              <a:t>vs </a:t>
            </a:r>
            <a:r>
              <a:rPr lang="zh-CN" altLang="en-US" sz="4000" dirty="0" smtClean="0">
                <a:latin typeface="+mn-ea"/>
                <a:ea typeface="+mn-ea"/>
              </a:rPr>
              <a:t>摩西</a:t>
            </a:r>
            <a:endParaRPr lang="en-CA" sz="4000" dirty="0">
              <a:latin typeface="+mn-ea"/>
              <a:ea typeface="+mn-e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9BE5-8423-4D60-9470-BBFA2C9D1BC4}" type="slidenum">
              <a:rPr lang="en-CA" smtClean="0"/>
              <a:t>5</a:t>
            </a:fld>
            <a:endParaRPr lang="en-CA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90286" y="2493031"/>
            <a:ext cx="8534400" cy="15349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4000" dirty="0" smtClean="0"/>
              <a:t>神的呼召</a:t>
            </a:r>
            <a:endParaRPr lang="en-CA" altLang="zh-CN" sz="4000" dirty="0" smtClean="0"/>
          </a:p>
          <a:p>
            <a:r>
              <a:rPr lang="zh-CN" altLang="en-US" sz="4000" dirty="0" smtClean="0"/>
              <a:t>人的回应</a:t>
            </a:r>
            <a:endParaRPr lang="en-CA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286" y="1132115"/>
            <a:ext cx="8534400" cy="3243115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zh-CN" altLang="en-US" sz="4000" dirty="0" smtClean="0"/>
              <a:t>米甸的磨炼是神旨意的一部分</a:t>
            </a:r>
            <a:endParaRPr lang="en-US" altLang="zh-CN" sz="4000" dirty="0" smtClean="0"/>
          </a:p>
          <a:p>
            <a:r>
              <a:rPr lang="zh-CN" altLang="en-US" sz="4000" dirty="0"/>
              <a:t>神</a:t>
            </a:r>
            <a:r>
              <a:rPr lang="zh-CN" altLang="en-US" sz="4000" dirty="0" smtClean="0"/>
              <a:t>的呼召在神所定的时间临到</a:t>
            </a:r>
            <a:endParaRPr lang="en-US" altLang="zh-CN" sz="4000" dirty="0" smtClean="0"/>
          </a:p>
          <a:p>
            <a:r>
              <a:rPr lang="zh-CN" altLang="en-US" sz="4000" dirty="0"/>
              <a:t>神</a:t>
            </a:r>
            <a:r>
              <a:rPr lang="zh-CN" altLang="en-US" sz="4000" dirty="0" smtClean="0"/>
              <a:t>的呼召是以特定的方式临到</a:t>
            </a:r>
            <a:endParaRPr lang="en-CA" altLang="zh-CN" sz="4000" dirty="0" smtClean="0"/>
          </a:p>
          <a:p>
            <a:r>
              <a:rPr lang="zh-CN" altLang="en-US" sz="4000" dirty="0" smtClean="0"/>
              <a:t>人需要以正确的心态回应呼召</a:t>
            </a:r>
            <a:endParaRPr lang="en-CA" sz="4000" dirty="0"/>
          </a:p>
        </p:txBody>
      </p:sp>
    </p:spTree>
    <p:extLst>
      <p:ext uri="{BB962C8B-B14F-4D97-AF65-F5344CB8AC3E}">
        <p14:creationId xmlns:p14="http://schemas.microsoft.com/office/powerpoint/2010/main" val="3050448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0286" y="290286"/>
            <a:ext cx="8534400" cy="841829"/>
          </a:xfrm>
        </p:spPr>
        <p:txBody>
          <a:bodyPr>
            <a:normAutofit/>
          </a:bodyPr>
          <a:lstStyle/>
          <a:p>
            <a:r>
              <a:rPr lang="zh-CN" altLang="en-US" sz="4000" dirty="0">
                <a:latin typeface="+mn-ea"/>
                <a:ea typeface="+mn-ea"/>
              </a:rPr>
              <a:t>上</a:t>
            </a:r>
            <a:r>
              <a:rPr lang="zh-CN" altLang="en-US" sz="4000" dirty="0" smtClean="0">
                <a:latin typeface="+mn-ea"/>
                <a:ea typeface="+mn-ea"/>
              </a:rPr>
              <a:t>：神的呼召</a:t>
            </a:r>
            <a:endParaRPr lang="en-CA" sz="4000" dirty="0">
              <a:latin typeface="+mn-ea"/>
              <a:ea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286" y="1132115"/>
            <a:ext cx="8534400" cy="5044848"/>
          </a:xfrm>
        </p:spPr>
        <p:txBody>
          <a:bodyPr>
            <a:normAutofit/>
          </a:bodyPr>
          <a:lstStyle/>
          <a:p>
            <a:r>
              <a:rPr lang="zh-CN" altLang="en-US" sz="4000" dirty="0" smtClean="0"/>
              <a:t>神</a:t>
            </a:r>
            <a:r>
              <a:rPr lang="zh-CN" altLang="en-US" sz="4000" dirty="0"/>
              <a:t>呼</a:t>
            </a:r>
            <a:r>
              <a:rPr lang="zh-CN" altLang="en-US" sz="4000" dirty="0" smtClean="0"/>
              <a:t>召的概念</a:t>
            </a:r>
            <a:endParaRPr lang="en-US" altLang="zh-CN" sz="4000" dirty="0" smtClean="0"/>
          </a:p>
          <a:p>
            <a:pPr marL="0" indent="0">
              <a:buNone/>
            </a:pPr>
            <a:r>
              <a:rPr lang="zh-CN" altLang="en-US" sz="4000" dirty="0">
                <a:latin typeface="KaiTi" panose="02010609060101010101" pitchFamily="49" charset="-122"/>
                <a:ea typeface="KaiTi" panose="02010609060101010101" pitchFamily="49" charset="-122"/>
              </a:rPr>
              <a:t>奉神旨意，</a:t>
            </a:r>
            <a:r>
              <a:rPr lang="zh-CN" altLang="en-US" sz="4000" dirty="0">
                <a:solidFill>
                  <a:srgbClr val="C0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蒙召作耶稣基督使徒</a:t>
            </a:r>
            <a:r>
              <a:rPr lang="zh-CN" altLang="en-US" sz="4000" dirty="0">
                <a:latin typeface="KaiTi" panose="02010609060101010101" pitchFamily="49" charset="-122"/>
                <a:ea typeface="KaiTi" panose="02010609060101010101" pitchFamily="49" charset="-122"/>
              </a:rPr>
              <a:t>的保</a:t>
            </a:r>
            <a:r>
              <a:rPr lang="zh-CN" altLang="en-US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罗</a:t>
            </a:r>
            <a:r>
              <a:rPr lang="en-US" altLang="zh-CN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, </a:t>
            </a:r>
            <a:r>
              <a:rPr lang="en-CA" altLang="zh-CN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… </a:t>
            </a:r>
            <a:r>
              <a:rPr lang="zh-CN" altLang="en-US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写信给</a:t>
            </a:r>
            <a:r>
              <a:rPr lang="en-US" altLang="zh-CN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…</a:t>
            </a:r>
            <a:r>
              <a:rPr lang="zh-CN" altLang="en-US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在</a:t>
            </a:r>
            <a:r>
              <a:rPr lang="zh-CN" altLang="en-US" sz="4000" dirty="0">
                <a:latin typeface="KaiTi" panose="02010609060101010101" pitchFamily="49" charset="-122"/>
                <a:ea typeface="KaiTi" panose="02010609060101010101" pitchFamily="49" charset="-122"/>
              </a:rPr>
              <a:t>基督耶稣里成圣、</a:t>
            </a:r>
            <a:r>
              <a:rPr lang="zh-CN" altLang="en-US" sz="4000" dirty="0">
                <a:solidFill>
                  <a:srgbClr val="C0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蒙召作圣徒</a:t>
            </a:r>
            <a:r>
              <a:rPr lang="zh-CN" altLang="en-US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的。</a:t>
            </a:r>
            <a:r>
              <a:rPr lang="en-US" altLang="zh-CN" sz="4000" dirty="0">
                <a:latin typeface="KaiTi" panose="02010609060101010101" pitchFamily="49" charset="-122"/>
                <a:ea typeface="KaiTi" panose="02010609060101010101" pitchFamily="49" charset="-122"/>
              </a:rPr>
              <a:t> </a:t>
            </a:r>
            <a:r>
              <a:rPr lang="en-US" altLang="zh-CN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     </a:t>
            </a:r>
            <a:r>
              <a:rPr lang="zh-CN" altLang="en-US" sz="3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哥林多前书</a:t>
            </a:r>
            <a:r>
              <a:rPr lang="en-US" altLang="zh-CN" sz="3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1:1-2</a:t>
            </a:r>
            <a:endParaRPr lang="en-CA" altLang="zh-CN" sz="400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sz="4000" dirty="0"/>
              <a:t>也包括职业的圣召</a:t>
            </a:r>
            <a:endParaRPr lang="en-US" altLang="zh-CN" sz="4000" dirty="0"/>
          </a:p>
          <a:p>
            <a:pPr marL="0" indent="0">
              <a:buNone/>
            </a:pPr>
            <a:r>
              <a:rPr lang="zh-CN" altLang="en-US" sz="4000" dirty="0" smtClean="0"/>
              <a:t>尼希米作省长</a:t>
            </a:r>
            <a:r>
              <a:rPr lang="en-US" altLang="zh-CN" sz="4000" dirty="0" smtClean="0"/>
              <a:t>· </a:t>
            </a:r>
            <a:r>
              <a:rPr lang="zh-CN" altLang="en-US" sz="4000" dirty="0" smtClean="0"/>
              <a:t>以斯帖做皇后</a:t>
            </a:r>
            <a:r>
              <a:rPr lang="en-US" altLang="zh-CN" sz="4000" dirty="0" smtClean="0"/>
              <a:t>· </a:t>
            </a:r>
            <a:r>
              <a:rPr lang="zh-CN" altLang="en-US" sz="4000" dirty="0" smtClean="0"/>
              <a:t>尼哥德慕作政府官员 </a:t>
            </a:r>
            <a:r>
              <a:rPr lang="en-US" altLang="zh-CN" sz="4000" dirty="0" smtClean="0"/>
              <a:t>· </a:t>
            </a:r>
            <a:r>
              <a:rPr lang="zh-CN" altLang="en-US" sz="4000" dirty="0" smtClean="0"/>
              <a:t>亚居拉夫妇作企业家</a:t>
            </a:r>
            <a:endParaRPr lang="en-US" altLang="zh-CN" sz="4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9BE5-8423-4D60-9470-BBFA2C9D1BC4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76877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0286" y="290286"/>
            <a:ext cx="8534400" cy="841829"/>
          </a:xfrm>
        </p:spPr>
        <p:txBody>
          <a:bodyPr>
            <a:normAutofit/>
          </a:bodyPr>
          <a:lstStyle/>
          <a:p>
            <a:r>
              <a:rPr lang="zh-CN" altLang="en-US" sz="4000" dirty="0">
                <a:latin typeface="+mn-ea"/>
                <a:ea typeface="+mn-ea"/>
              </a:rPr>
              <a:t>上</a:t>
            </a:r>
            <a:r>
              <a:rPr lang="zh-CN" altLang="en-US" sz="4000" dirty="0" smtClean="0">
                <a:latin typeface="+mn-ea"/>
                <a:ea typeface="+mn-ea"/>
              </a:rPr>
              <a:t>：神的呼召</a:t>
            </a:r>
            <a:endParaRPr lang="en-CA" sz="4000" dirty="0">
              <a:latin typeface="+mn-ea"/>
              <a:ea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286" y="1132115"/>
            <a:ext cx="8534400" cy="5044848"/>
          </a:xfrm>
        </p:spPr>
        <p:txBody>
          <a:bodyPr>
            <a:normAutofit/>
          </a:bodyPr>
          <a:lstStyle/>
          <a:p>
            <a:r>
              <a:rPr lang="zh-CN" altLang="en-US" sz="4000" dirty="0" smtClean="0"/>
              <a:t>神主动介入</a:t>
            </a:r>
            <a:endParaRPr lang="en-US" altLang="zh-CN" sz="4000" dirty="0" smtClean="0"/>
          </a:p>
          <a:p>
            <a:pPr marL="0" indent="0">
              <a:buNone/>
            </a:pPr>
            <a:r>
              <a:rPr lang="zh-CN" altLang="en-US" sz="4000" dirty="0">
                <a:solidFill>
                  <a:srgbClr val="C0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耶和华的使者</a:t>
            </a:r>
            <a:r>
              <a:rPr lang="zh-CN" altLang="en-US" sz="4000" dirty="0">
                <a:latin typeface="KaiTi" panose="02010609060101010101" pitchFamily="49" charset="-122"/>
                <a:ea typeface="KaiTi" panose="02010609060101010101" pitchFamily="49" charset="-122"/>
              </a:rPr>
              <a:t>从荆棘里火焰中向摩西</a:t>
            </a:r>
            <a:r>
              <a:rPr lang="zh-CN" altLang="en-US" sz="4000" dirty="0">
                <a:solidFill>
                  <a:srgbClr val="C0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显</a:t>
            </a:r>
            <a:r>
              <a:rPr lang="zh-CN" altLang="en-US" sz="4000" dirty="0" smtClean="0">
                <a:solidFill>
                  <a:srgbClr val="C0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现</a:t>
            </a:r>
            <a:r>
              <a:rPr lang="zh-CN" altLang="en-US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。                        </a:t>
            </a:r>
            <a:r>
              <a:rPr lang="en-US" altLang="zh-CN" sz="3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2</a:t>
            </a:r>
            <a:endParaRPr lang="en-US" altLang="zh-CN" sz="400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sz="4000" dirty="0" smtClean="0"/>
              <a:t>神清楚呼召</a:t>
            </a:r>
            <a:endParaRPr lang="en-US" altLang="zh-CN" sz="4000" dirty="0" smtClean="0"/>
          </a:p>
          <a:p>
            <a:pPr marL="0" indent="0">
              <a:buNone/>
            </a:pPr>
            <a:r>
              <a:rPr lang="zh-CN" altLang="en-US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耶和华 神见他过去要看，就从荆棘里</a:t>
            </a:r>
            <a:r>
              <a:rPr lang="zh-CN" altLang="en-US" sz="4000" dirty="0" smtClean="0">
                <a:solidFill>
                  <a:srgbClr val="C0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呼叫说：「摩西！摩西！」    </a:t>
            </a:r>
            <a:r>
              <a:rPr lang="en-US" altLang="zh-CN" sz="3200" dirty="0" smtClean="0">
                <a:solidFill>
                  <a:srgbClr val="170305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4</a:t>
            </a:r>
            <a:endParaRPr lang="en-US" altLang="zh-CN" sz="4000" dirty="0" smtClean="0">
              <a:solidFill>
                <a:srgbClr val="170305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sz="4000" dirty="0"/>
              <a:t>神</a:t>
            </a:r>
            <a:r>
              <a:rPr lang="zh-CN" altLang="en-US" sz="4000" dirty="0" smtClean="0"/>
              <a:t>的呼召一定是清楚明确的</a:t>
            </a:r>
            <a:endParaRPr lang="en-CA" sz="4000" dirty="0">
              <a:solidFill>
                <a:srgbClr val="C00000"/>
              </a:solidFill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9BE5-8423-4D60-9470-BBFA2C9D1BC4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95400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0286" y="290286"/>
            <a:ext cx="8534400" cy="841829"/>
          </a:xfrm>
        </p:spPr>
        <p:txBody>
          <a:bodyPr>
            <a:normAutofit/>
          </a:bodyPr>
          <a:lstStyle/>
          <a:p>
            <a:r>
              <a:rPr lang="zh-CN" altLang="en-US" sz="4000" dirty="0">
                <a:latin typeface="+mn-ea"/>
                <a:ea typeface="+mn-ea"/>
              </a:rPr>
              <a:t>上</a:t>
            </a:r>
            <a:r>
              <a:rPr lang="zh-CN" altLang="en-US" sz="4000" dirty="0" smtClean="0">
                <a:latin typeface="+mn-ea"/>
                <a:ea typeface="+mn-ea"/>
              </a:rPr>
              <a:t>：神的呼召</a:t>
            </a:r>
            <a:endParaRPr lang="en-CA" sz="4000" dirty="0">
              <a:latin typeface="+mn-ea"/>
              <a:ea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286" y="1132115"/>
            <a:ext cx="8534400" cy="5044848"/>
          </a:xfrm>
        </p:spPr>
        <p:txBody>
          <a:bodyPr>
            <a:normAutofit/>
          </a:bodyPr>
          <a:lstStyle/>
          <a:p>
            <a:r>
              <a:rPr lang="zh-CN" altLang="en-US" sz="4000" dirty="0" smtClean="0"/>
              <a:t>神</a:t>
            </a:r>
            <a:r>
              <a:rPr lang="zh-CN" altLang="en-US" sz="4000" dirty="0"/>
              <a:t>奇</a:t>
            </a:r>
            <a:r>
              <a:rPr lang="zh-CN" altLang="en-US" sz="4000" dirty="0" smtClean="0"/>
              <a:t>妙显现</a:t>
            </a:r>
            <a:endParaRPr lang="en-US" altLang="zh-CN" sz="4000" dirty="0" smtClean="0"/>
          </a:p>
          <a:p>
            <a:pPr marL="0" indent="0">
              <a:buNone/>
            </a:pPr>
            <a:r>
              <a:rPr lang="zh-CN" altLang="en-US" sz="4000" dirty="0">
                <a:latin typeface="KaiTi" panose="02010609060101010101" pitchFamily="49" charset="-122"/>
                <a:ea typeface="KaiTi" panose="02010609060101010101" pitchFamily="49" charset="-122"/>
              </a:rPr>
              <a:t>耶和华的使者从</a:t>
            </a:r>
            <a:r>
              <a:rPr lang="zh-CN" altLang="en-US" sz="4000" dirty="0">
                <a:solidFill>
                  <a:srgbClr val="C0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荆棘里火焰中</a:t>
            </a:r>
            <a:r>
              <a:rPr lang="zh-CN" altLang="en-US" sz="4000" dirty="0">
                <a:latin typeface="KaiTi" panose="02010609060101010101" pitchFamily="49" charset="-122"/>
                <a:ea typeface="KaiTi" panose="02010609060101010101" pitchFamily="49" charset="-122"/>
              </a:rPr>
              <a:t>向摩西显</a:t>
            </a:r>
            <a:r>
              <a:rPr lang="zh-CN" altLang="en-US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现。</a:t>
            </a:r>
            <a:r>
              <a:rPr lang="zh-CN" altLang="en-US" sz="4000" dirty="0" smtClean="0">
                <a:latin typeface="KaiTi" panose="02010609060101010101" pitchFamily="49" charset="-122"/>
                <a:ea typeface="KaiTi" panose="02010609060101010101" pitchFamily="49" charset="-122"/>
                <a:cs typeface="Times New Roman" panose="02020603050405020304" pitchFamily="18" charset="0"/>
              </a:rPr>
              <a:t>摩西观看，不料，</a:t>
            </a:r>
            <a:r>
              <a:rPr lang="zh-CN" altLang="en-US" sz="4000" dirty="0" smtClean="0">
                <a:solidFill>
                  <a:srgbClr val="C00000"/>
                </a:solidFill>
                <a:latin typeface="KaiTi" panose="02010609060101010101" pitchFamily="49" charset="-122"/>
                <a:ea typeface="KaiTi" panose="02010609060101010101" pitchFamily="49" charset="-122"/>
                <a:cs typeface="Times New Roman" panose="02020603050405020304" pitchFamily="18" charset="0"/>
              </a:rPr>
              <a:t>荆棘被火烧著，却没有烧毁</a:t>
            </a:r>
            <a:r>
              <a:rPr lang="zh-CN" altLang="en-US" sz="4000" dirty="0" smtClean="0">
                <a:solidFill>
                  <a:srgbClr val="C00000"/>
                </a:solidFill>
                <a:latin typeface="KaiTi" panose="02010609060101010101" pitchFamily="49" charset="-122"/>
                <a:ea typeface="KaiTi" panose="02010609060101010101" pitchFamily="49" charset="-122"/>
                <a:cs typeface="Times New Roman" panose="02020603050405020304" pitchFamily="18" charset="0"/>
              </a:rPr>
              <a:t>。</a:t>
            </a:r>
            <a:r>
              <a:rPr lang="zh-CN" altLang="en-US" sz="4000" dirty="0" smtClean="0">
                <a:latin typeface="KaiTi" panose="02010609060101010101" pitchFamily="49" charset="-122"/>
                <a:ea typeface="KaiTi" panose="02010609060101010101" pitchFamily="49" charset="-122"/>
                <a:cs typeface="Times New Roman" panose="02020603050405020304" pitchFamily="18" charset="0"/>
              </a:rPr>
              <a:t>             </a:t>
            </a:r>
            <a:r>
              <a:rPr lang="en-US" altLang="zh-CN" sz="3200" dirty="0" smtClean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2-3</a:t>
            </a:r>
            <a:endParaRPr lang="zh-CN" altLang="en-US" sz="4000" dirty="0" smtClean="0">
              <a:latin typeface="SimSun" panose="02010600030101010101" pitchFamily="2" charset="-122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4000" dirty="0"/>
              <a:t>神</a:t>
            </a:r>
            <a:r>
              <a:rPr lang="zh-CN" altLang="en-US" sz="4000" dirty="0" smtClean="0"/>
              <a:t>的呼召方式不同，但都很奇妙</a:t>
            </a:r>
            <a:endParaRPr lang="en-US" altLang="zh-CN" sz="4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9BE5-8423-4D60-9470-BBFA2C9D1BC4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70978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0286" y="290286"/>
            <a:ext cx="8534400" cy="841829"/>
          </a:xfrm>
        </p:spPr>
        <p:txBody>
          <a:bodyPr>
            <a:normAutofit/>
          </a:bodyPr>
          <a:lstStyle/>
          <a:p>
            <a:r>
              <a:rPr lang="zh-CN" altLang="en-US" sz="4000" dirty="0">
                <a:latin typeface="+mn-ea"/>
                <a:ea typeface="+mn-ea"/>
              </a:rPr>
              <a:t>上</a:t>
            </a:r>
            <a:r>
              <a:rPr lang="zh-CN" altLang="en-US" sz="4000" dirty="0" smtClean="0">
                <a:latin typeface="+mn-ea"/>
                <a:ea typeface="+mn-ea"/>
              </a:rPr>
              <a:t>：神的呼召</a:t>
            </a:r>
            <a:endParaRPr lang="en-CA" sz="4000" dirty="0">
              <a:latin typeface="+mn-ea"/>
              <a:ea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286" y="1132115"/>
            <a:ext cx="8534400" cy="5044848"/>
          </a:xfrm>
        </p:spPr>
        <p:txBody>
          <a:bodyPr>
            <a:normAutofit/>
          </a:bodyPr>
          <a:lstStyle/>
          <a:p>
            <a:r>
              <a:rPr lang="zh-CN" altLang="en-US" sz="4000" dirty="0" smtClean="0"/>
              <a:t>神亲自启示</a:t>
            </a:r>
            <a:endParaRPr lang="en-US" altLang="zh-CN" sz="4000" dirty="0" smtClean="0"/>
          </a:p>
          <a:p>
            <a:pPr marL="0" indent="0">
              <a:buNone/>
            </a:pPr>
            <a:r>
              <a:rPr lang="zh-CN" altLang="en-US" sz="4000" dirty="0" smtClean="0">
                <a:solidFill>
                  <a:srgbClr val="C0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我是</a:t>
            </a:r>
            <a:r>
              <a:rPr lang="zh-CN" altLang="en-US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你父亲的神，是亚伯拉罕的神，以撒的神，雅各的神。 </a:t>
            </a:r>
            <a:r>
              <a:rPr lang="en-US" altLang="zh-CN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…  </a:t>
            </a:r>
            <a:r>
              <a:rPr lang="zh-CN" altLang="en-US" sz="4000" dirty="0" smtClean="0">
                <a:solidFill>
                  <a:srgbClr val="C0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我</a:t>
            </a:r>
            <a:r>
              <a:rPr lang="zh-CN" altLang="en-US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的百姓在埃及所受的困苦，</a:t>
            </a:r>
            <a:r>
              <a:rPr lang="zh-CN" altLang="en-US" sz="4000" dirty="0" smtClean="0">
                <a:solidFill>
                  <a:srgbClr val="C0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我</a:t>
            </a:r>
            <a:r>
              <a:rPr lang="zh-CN" altLang="en-US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实在看见了； </a:t>
            </a:r>
            <a:r>
              <a:rPr lang="en-US" altLang="zh-CN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… </a:t>
            </a:r>
            <a:r>
              <a:rPr lang="zh-CN" altLang="en-US" sz="4000" dirty="0" smtClean="0">
                <a:solidFill>
                  <a:srgbClr val="C0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我</a:t>
            </a:r>
            <a:r>
              <a:rPr lang="zh-CN" altLang="en-US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下来是要救他们脱离埃及人的手</a:t>
            </a:r>
            <a:r>
              <a:rPr lang="en-US" altLang="zh-CN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,  … </a:t>
            </a:r>
            <a:r>
              <a:rPr lang="zh-CN" altLang="en-US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故此，</a:t>
            </a:r>
            <a:r>
              <a:rPr lang="zh-CN" altLang="en-US" sz="4000" dirty="0" smtClean="0">
                <a:solidFill>
                  <a:srgbClr val="C0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我</a:t>
            </a:r>
            <a:r>
              <a:rPr lang="zh-CN" altLang="en-US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要打发你去见法老，使你可以将</a:t>
            </a:r>
            <a:r>
              <a:rPr lang="zh-CN" altLang="en-US" sz="4000" dirty="0" smtClean="0">
                <a:solidFill>
                  <a:srgbClr val="C0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我</a:t>
            </a:r>
            <a:r>
              <a:rPr lang="zh-CN" altLang="en-US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的百姓以色列人从埃及领出来。」            </a:t>
            </a:r>
            <a:r>
              <a:rPr lang="en-US" altLang="zh-CN" sz="3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6-10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9BE5-8423-4D60-9470-BBFA2C9D1BC4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2845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447</TotalTime>
  <Words>1280</Words>
  <Application>Microsoft Office PowerPoint</Application>
  <PresentationFormat>On-screen Show (4:3)</PresentationFormat>
  <Paragraphs>81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DengXian</vt:lpstr>
      <vt:lpstr>DengXian</vt:lpstr>
      <vt:lpstr>KaiTi</vt:lpstr>
      <vt:lpstr>SimSun</vt:lpstr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前言：神 vs 摩西</vt:lpstr>
      <vt:lpstr>上：神的呼召</vt:lpstr>
      <vt:lpstr>上：神的呼召</vt:lpstr>
      <vt:lpstr>上：神的呼召</vt:lpstr>
      <vt:lpstr>上：神的呼召</vt:lpstr>
      <vt:lpstr>上：神的呼召</vt:lpstr>
      <vt:lpstr>上：神的呼召</vt:lpstr>
      <vt:lpstr>下：人的回应</vt:lpstr>
      <vt:lpstr>下：人的回应</vt:lpstr>
      <vt:lpstr>下：人的回应</vt:lpstr>
      <vt:lpstr>下：人的回应</vt:lpstr>
      <vt:lpstr>下：人的回应</vt:lpstr>
      <vt:lpstr>结语：你的呼召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烈火荆棘中 的 呼召</dc:title>
  <dc:creator>Don Li</dc:creator>
  <cp:lastModifiedBy>Don Li</cp:lastModifiedBy>
  <cp:revision>61</cp:revision>
  <dcterms:created xsi:type="dcterms:W3CDTF">2019-02-17T22:32:14Z</dcterms:created>
  <dcterms:modified xsi:type="dcterms:W3CDTF">2019-03-15T14:02:25Z</dcterms:modified>
</cp:coreProperties>
</file>