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7" r:id="rId1"/>
  </p:sldMasterIdLst>
  <p:notesMasterIdLst>
    <p:notesMasterId r:id="rId20"/>
  </p:notesMasterIdLst>
  <p:sldIdLst>
    <p:sldId id="256" r:id="rId2"/>
    <p:sldId id="299" r:id="rId3"/>
    <p:sldId id="257" r:id="rId4"/>
    <p:sldId id="258" r:id="rId5"/>
    <p:sldId id="304" r:id="rId6"/>
    <p:sldId id="306" r:id="rId7"/>
    <p:sldId id="307" r:id="rId8"/>
    <p:sldId id="309" r:id="rId9"/>
    <p:sldId id="308" r:id="rId10"/>
    <p:sldId id="310" r:id="rId11"/>
    <p:sldId id="312" r:id="rId12"/>
    <p:sldId id="313" r:id="rId13"/>
    <p:sldId id="314" r:id="rId14"/>
    <p:sldId id="315" r:id="rId15"/>
    <p:sldId id="316" r:id="rId16"/>
    <p:sldId id="317" r:id="rId17"/>
    <p:sldId id="318" r:id="rId18"/>
    <p:sldId id="319" r:id="rId19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mc="http://schemas.openxmlformats.org/markup-compatibility/2006" xmlns:mv="urn:schemas-microsoft-com:mac:vml" xmlns=""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mc="http://schemas.openxmlformats.org/markup-compatibility/2006" xmlns:mv="urn:schemas-microsoft-com:mac:vml"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544" y="-104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notesMaster" Target="notesMasters/notes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8556638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60138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44ebcb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44ebcb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605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44ebcb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44ebcb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605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44ebcb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44ebcb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60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44ebcb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44ebcb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60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3b44ebcb5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3b44ebcb5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16060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b44ebcb5_0_1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b44ebcb5_0_1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564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D8D91A-A2EE-4B54-B3C6-F6C67903BA9C}" type="datetime1">
              <a:rPr lang="en-US" smtClean="0"/>
              <a:pPr/>
              <a:t>19-04-07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1" y="2206952"/>
            <a:ext cx="7147931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208476"/>
            <a:ext cx="1190348" cy="1844802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2352494"/>
            <a:ext cx="910224" cy="1556766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4" y="2291716"/>
            <a:ext cx="6947845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3468951"/>
            <a:ext cx="762000" cy="3429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A84A37A-AFC2-4A01-80A1-FC20F2C0D5B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41822" y="3419458"/>
            <a:ext cx="6755166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2354580"/>
            <a:ext cx="6760868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3486150"/>
            <a:ext cx="6553200" cy="3429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2420275"/>
            <a:ext cx="6629400" cy="9144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785C6-EBAF-49D5-AD4D-BABF4DFAAD59}" type="datetime1">
              <a:rPr lang="en-US" smtClean="0"/>
              <a:pPr/>
              <a:t>19-04-07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171450"/>
            <a:ext cx="1859280" cy="4591976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6" y="263557"/>
            <a:ext cx="1672235" cy="4407763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8" y="296571"/>
            <a:ext cx="1485531" cy="4341736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85750"/>
            <a:ext cx="6172200" cy="4343401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404122-9A3A-4FD8-98B8-22631F32846C}" type="datetime1">
              <a:rPr lang="en-US" smtClean="0"/>
              <a:pPr/>
              <a:t>19-04-07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59A7B8-0EC4-44C9-AFEF-25E144F11C06}" type="datetime1">
              <a:rPr lang="en-US" smtClean="0"/>
              <a:pPr/>
              <a:t>19-04-07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B47B5-C739-4DAE-AACD-CC58CA843AC4}" type="datetime1">
              <a:rPr lang="en-US" smtClean="0"/>
              <a:pPr/>
              <a:t>19-04-07</a:t>
            </a:fld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451976" y="2209800"/>
            <a:ext cx="8265160" cy="184785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2286001"/>
            <a:ext cx="8033800" cy="168401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2400300"/>
            <a:ext cx="7696200" cy="97155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3406141"/>
            <a:ext cx="7818120" cy="498275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3455633"/>
            <a:ext cx="7696200" cy="39283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8" y="2343150"/>
            <a:ext cx="7817599" cy="155829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89303"/>
            <a:ext cx="4038600" cy="330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2AE48-94E6-46E0-BE32-5F0716DE9115}" type="datetime1">
              <a:rPr lang="en-US" smtClean="0"/>
              <a:pPr/>
              <a:t>19-04-07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291828"/>
            <a:ext cx="4040188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1828800"/>
            <a:ext cx="4040188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291828"/>
            <a:ext cx="4041775" cy="47982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828800"/>
            <a:ext cx="4041775" cy="276582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84C285-8BCE-48FC-97D9-E2837AF38351}" type="datetime1">
              <a:rPr lang="en-US" smtClean="0"/>
              <a:pPr/>
              <a:t>19-04-07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D3E6-EF16-4488-94A4-211508FE4682}" type="datetime1">
              <a:rPr lang="en-US" smtClean="0"/>
              <a:pPr/>
              <a:t>19-04-07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7FB3B-20DA-4D0E-BF16-8262B7156612}" type="datetime1">
              <a:rPr lang="en-US" smtClean="0"/>
              <a:pPr/>
              <a:t>19-04-07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514350"/>
            <a:ext cx="4572000" cy="39433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273C2C-6BD0-40EC-8D8D-4D51F089C5EB}" type="datetime1">
              <a:rPr lang="en-US" smtClean="0"/>
              <a:pPr/>
              <a:t>19-04-07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129284"/>
            <a:ext cx="2716566" cy="264261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231854"/>
            <a:ext cx="2483254" cy="2425746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228850"/>
            <a:ext cx="2298634" cy="131445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300734"/>
            <a:ext cx="2298634" cy="893715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466078"/>
            <a:ext cx="7772400" cy="3248673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CA" smtClean="0"/>
              <a:t>Drag picture to placeholder or click icon to add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377F5C-EDA7-4864-9756-35769B0E62CF}" type="datetime1">
              <a:rPr lang="en-US" smtClean="0"/>
              <a:pPr/>
              <a:t>19-04-07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10" name="Rectangle 9"/>
          <p:cNvSpPr/>
          <p:nvPr/>
        </p:nvSpPr>
        <p:spPr>
          <a:xfrm>
            <a:off x="685800" y="3714750"/>
            <a:ext cx="7772400" cy="10287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2000" y="3771900"/>
            <a:ext cx="7600765" cy="902193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4229100"/>
            <a:ext cx="7328514" cy="338772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3806190"/>
            <a:ext cx="7946136" cy="82296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4242418"/>
            <a:ext cx="7244736" cy="30128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829051"/>
            <a:ext cx="7328514" cy="392282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76200"/>
            <a:ext cx="8961120" cy="499872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14451"/>
            <a:ext cx="8229600" cy="32801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88B99C93-F56F-46AB-9EB8-53614A95B15F}" type="datetime1">
              <a:rPr lang="en-US" smtClean="0"/>
              <a:pPr/>
              <a:t>19-04-07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-UA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uk-UA"/>
          </a:p>
        </p:txBody>
      </p:sp>
      <p:sp>
        <p:nvSpPr>
          <p:cNvPr id="9" name="Rectangle 8"/>
          <p:cNvSpPr/>
          <p:nvPr/>
        </p:nvSpPr>
        <p:spPr>
          <a:xfrm>
            <a:off x="274320" y="208625"/>
            <a:ext cx="8595360" cy="99441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279647"/>
            <a:ext cx="8380520" cy="838940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306280"/>
            <a:ext cx="8260672" cy="779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Romans  </a:t>
            </a:r>
            <a:r>
              <a:rPr lang="zh-TW" altLang="en-US" dirty="0" smtClean="0"/>
              <a:t>罗</a:t>
            </a:r>
            <a:r>
              <a:rPr lang="en-US" dirty="0" smtClean="0"/>
              <a:t>15:1-13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66605" y="2571751"/>
            <a:ext cx="6629400" cy="914401"/>
          </a:xfrm>
        </p:spPr>
        <p:txBody>
          <a:bodyPr/>
          <a:lstStyle/>
          <a:p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  <a:cs typeface="宋体"/>
              </a:rPr>
              <a:t>教会中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  <a:cs typeface="宋体"/>
              </a:rPr>
              <a:t>兄弟姐妹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  <a:cs typeface="宋体"/>
              </a:rPr>
              <a:t>存在</a:t>
            </a:r>
            <a:r>
              <a:rPr lang="en-US" sz="2800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  <a:cs typeface="宋体"/>
              </a:rPr>
              <a:t>的</a:t>
            </a:r>
            <a:r>
              <a:rPr lang="zh-CN" altLang="en-US" sz="2800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  <a:cs typeface="宋体"/>
              </a:rPr>
              <a:t>分歧</a:t>
            </a:r>
            <a:r>
              <a:rPr lang="en-US" altLang="zh-CN" sz="2800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  <a:cs typeface="宋体"/>
              </a:rPr>
              <a:t> </a:t>
            </a:r>
            <a:r>
              <a:rPr lang="en-CA" altLang="zh-CN" sz="2800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  <a:cs typeface="宋体"/>
              </a:rPr>
              <a:t>-3</a:t>
            </a:r>
            <a:br>
              <a:rPr lang="en-CA" altLang="zh-CN" sz="2800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  <a:cs typeface="宋体"/>
              </a:rPr>
            </a:br>
            <a:r>
              <a:rPr lang="en-CA" sz="1600" dirty="0" smtClean="0">
                <a:solidFill>
                  <a:schemeClr val="tx2">
                    <a:lumMod val="75000"/>
                  </a:schemeClr>
                </a:solidFill>
              </a:rPr>
              <a:t>When </a:t>
            </a:r>
            <a:r>
              <a:rPr lang="en-CA" sz="1600" dirty="0">
                <a:solidFill>
                  <a:schemeClr val="tx2">
                    <a:lumMod val="75000"/>
                  </a:schemeClr>
                </a:solidFill>
              </a:rPr>
              <a:t>Christian brothers and sisters disagree - part </a:t>
            </a:r>
            <a:r>
              <a:rPr lang="en-CA" sz="1600" dirty="0" smtClean="0">
                <a:solidFill>
                  <a:schemeClr val="tx2">
                    <a:lumMod val="75000"/>
                  </a:schemeClr>
                </a:solidFill>
              </a:rPr>
              <a:t>3</a:t>
            </a:r>
            <a:endParaRPr lang="en-CA" altLang="zh-TW" sz="1600" b="1" dirty="0">
              <a:solidFill>
                <a:schemeClr val="tx2">
                  <a:lumMod val="75000"/>
                </a:schemeClr>
              </a:solidFill>
              <a:latin typeface="宋体"/>
              <a:ea typeface="宋体"/>
              <a:cs typeface="宋体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131505"/>
            <a:ext cx="8520600" cy="917240"/>
          </a:xfrm>
        </p:spPr>
        <p:txBody>
          <a:bodyPr>
            <a:normAutofit fontScale="90000"/>
          </a:bodyPr>
          <a:lstStyle/>
          <a:p>
            <a:r>
              <a:rPr lang="en-US" dirty="0"/>
              <a:t>教会的合一</a:t>
            </a:r>
            <a:br>
              <a:rPr lang="en-US" dirty="0"/>
            </a:br>
            <a:r>
              <a:rPr lang="en-US" dirty="0"/>
              <a:t>Unity </a:t>
            </a:r>
            <a:r>
              <a:rPr lang="en-US" dirty="0" smtClean="0"/>
              <a:t>in the church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1700" y="1721555"/>
            <a:ext cx="8520600" cy="2847469"/>
          </a:xfrm>
        </p:spPr>
        <p:txBody>
          <a:bodyPr/>
          <a:lstStyle/>
          <a:p>
            <a:r>
              <a:rPr lang="zh-TW" altLang="en-US" dirty="0">
                <a:solidFill>
                  <a:srgbClr val="FF0000"/>
                </a:solidFill>
              </a:rPr>
              <a:t>诗 </a:t>
            </a:r>
            <a:r>
              <a:rPr lang="zh-TW" altLang="en-US" dirty="0" smtClean="0">
                <a:solidFill>
                  <a:srgbClr val="FF0000"/>
                </a:solidFill>
              </a:rPr>
              <a:t>篇</a:t>
            </a:r>
            <a:r>
              <a:rPr lang="en-US" altLang="zh-TW" dirty="0" smtClean="0">
                <a:solidFill>
                  <a:srgbClr val="FF0000"/>
                </a:solidFill>
              </a:rPr>
              <a:t> 133:1 “</a:t>
            </a:r>
            <a:r>
              <a:rPr lang="zh-TW" altLang="en-US" dirty="0" smtClean="0">
                <a:solidFill>
                  <a:srgbClr val="FF0000"/>
                </a:solidFill>
              </a:rPr>
              <a:t>看 </a:t>
            </a:r>
            <a:r>
              <a:rPr lang="zh-TW" altLang="en-US" dirty="0">
                <a:solidFill>
                  <a:srgbClr val="FF0000"/>
                </a:solidFill>
              </a:rPr>
              <a:t>哪 ， 弟 兄 和 睦 同 居 ， 是 何 等 的 善 ， 何 等 的 美 </a:t>
            </a:r>
            <a:r>
              <a:rPr lang="en-CA" altLang="zh-TW" dirty="0" smtClean="0">
                <a:solidFill>
                  <a:srgbClr val="FF0000"/>
                </a:solidFill>
              </a:rPr>
              <a:t>“</a:t>
            </a:r>
          </a:p>
          <a:p>
            <a:endParaRPr lang="en-CA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约 翰 福 </a:t>
            </a:r>
            <a:r>
              <a:rPr lang="zh-TW" altLang="en-US" dirty="0" smtClean="0">
                <a:solidFill>
                  <a:srgbClr val="FF0000"/>
                </a:solidFill>
              </a:rPr>
              <a:t>音</a:t>
            </a:r>
            <a:r>
              <a:rPr lang="en-US" altLang="zh-TW" dirty="0" smtClean="0">
                <a:solidFill>
                  <a:srgbClr val="FF0000"/>
                </a:solidFill>
              </a:rPr>
              <a:t> 13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35 “</a:t>
            </a:r>
            <a:r>
              <a:rPr lang="zh-TW" altLang="en-US" dirty="0" smtClean="0">
                <a:solidFill>
                  <a:srgbClr val="FF0000"/>
                </a:solidFill>
              </a:rPr>
              <a:t>你 </a:t>
            </a:r>
            <a:r>
              <a:rPr lang="zh-TW" altLang="en-US" dirty="0">
                <a:solidFill>
                  <a:srgbClr val="FF0000"/>
                </a:solidFill>
              </a:rPr>
              <a:t>们 若 有 彼 此 相 爱 的 心 ， 众 人 因 此 就 认 出 你 们 是 我 的 门 徒 </a:t>
            </a:r>
            <a:r>
              <a:rPr lang="zh-TW" altLang="en-US" dirty="0" smtClean="0">
                <a:solidFill>
                  <a:srgbClr val="FF0000"/>
                </a:solidFill>
              </a:rPr>
              <a:t>了</a:t>
            </a:r>
            <a:r>
              <a:rPr lang="en-CA" altLang="zh-TW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80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81180"/>
            <a:ext cx="8520600" cy="3756580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endParaRPr lang="en-CA" altLang="zh-TW" b="1" dirty="0" smtClean="0"/>
          </a:p>
          <a:p>
            <a:r>
              <a:rPr lang="zh-TW" altLang="en-US" dirty="0" smtClean="0">
                <a:solidFill>
                  <a:srgbClr val="FF0000"/>
                </a:solidFill>
              </a:rPr>
              <a:t>罗 </a:t>
            </a:r>
            <a:r>
              <a:rPr lang="zh-TW" altLang="en-US" dirty="0">
                <a:solidFill>
                  <a:srgbClr val="FF0000"/>
                </a:solidFill>
              </a:rPr>
              <a:t>马 书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1  </a:t>
            </a:r>
            <a:r>
              <a:rPr lang="zh-TW" altLang="en-US" dirty="0" smtClean="0">
                <a:solidFill>
                  <a:srgbClr val="FF0000"/>
                </a:solidFill>
              </a:rPr>
              <a:t>我 </a:t>
            </a:r>
            <a:r>
              <a:rPr lang="zh-TW" altLang="en-US" dirty="0">
                <a:solidFill>
                  <a:srgbClr val="FF0000"/>
                </a:solidFill>
              </a:rPr>
              <a:t>们 坚 固 的 人 ， 应 该 担 代 不 坚 固 人 的 软 弱 ， 不 求 自 己 的 喜 </a:t>
            </a:r>
            <a:r>
              <a:rPr lang="zh-TW" altLang="en-US" dirty="0" smtClean="0">
                <a:solidFill>
                  <a:srgbClr val="FF0000"/>
                </a:solidFill>
              </a:rPr>
              <a:t>悦</a:t>
            </a:r>
            <a:r>
              <a:rPr lang="en-CA" altLang="zh-TW" dirty="0" smtClean="0">
                <a:solidFill>
                  <a:srgbClr val="FF0000"/>
                </a:solidFill>
              </a:rPr>
              <a:t>. </a:t>
            </a:r>
            <a:r>
              <a:rPr lang="en-US" altLang="zh-TW" dirty="0" smtClean="0">
                <a:solidFill>
                  <a:srgbClr val="FF0000"/>
                </a:solidFill>
              </a:rPr>
              <a:t> 2.  </a:t>
            </a:r>
            <a:r>
              <a:rPr lang="zh-TW" altLang="en-US" dirty="0">
                <a:solidFill>
                  <a:srgbClr val="FF0000"/>
                </a:solidFill>
              </a:rPr>
              <a:t>我 们 各 人 务 要 叫 邻 舍 喜 悦 ， 使 他 得 益 处 ， 建 立 德 行 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zh-TW" altLang="en-US" dirty="0" smtClean="0">
              <a:solidFill>
                <a:srgbClr val="FF0000"/>
              </a:solidFill>
            </a:endParaRPr>
          </a:p>
          <a:p>
            <a:r>
              <a:rPr lang="en-US" altLang="zh-TW" dirty="0" smtClean="0"/>
              <a:t>“</a:t>
            </a:r>
            <a:r>
              <a:rPr lang="zh-TW" altLang="en-US" dirty="0" smtClean="0"/>
              <a:t>坚固的人</a:t>
            </a:r>
            <a:r>
              <a:rPr lang="en-US" altLang="zh-TW" dirty="0" smtClean="0"/>
              <a:t>” </a:t>
            </a:r>
            <a:r>
              <a:rPr lang="en-US" altLang="en-US" dirty="0" smtClean="0"/>
              <a:t>对 “</a:t>
            </a:r>
            <a:r>
              <a:rPr lang="en-US" altLang="en-US" dirty="0" err="1" smtClean="0"/>
              <a:t>软弱的人”负有更大的责任</a:t>
            </a:r>
            <a:r>
              <a:rPr lang="en-US" altLang="en-US" dirty="0" smtClean="0"/>
              <a:t>。</a:t>
            </a:r>
          </a:p>
          <a:p>
            <a:endParaRPr lang="en-US" dirty="0"/>
          </a:p>
          <a:p>
            <a:r>
              <a:rPr lang="en-CA" dirty="0" smtClean="0"/>
              <a:t>The </a:t>
            </a:r>
            <a:r>
              <a:rPr lang="en-CA" dirty="0"/>
              <a:t>“strong” has a greater obligation to the “weak”, rather than the other way around. </a:t>
            </a:r>
            <a:endParaRPr lang="en-US" dirty="0"/>
          </a:p>
          <a:p>
            <a:endParaRPr lang="zh-TW" altLang="en-US" dirty="0" smtClean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11700" y="224704"/>
            <a:ext cx="8520600" cy="947271"/>
          </a:xfrm>
        </p:spPr>
        <p:txBody>
          <a:bodyPr>
            <a:noAutofit/>
          </a:bodyPr>
          <a:lstStyle/>
          <a:p>
            <a:r>
              <a:rPr lang="en-US" sz="2300" dirty="0"/>
              <a:t>担待软弱的人，不求自己的喜悦</a:t>
            </a:r>
            <a:br>
              <a:rPr lang="en-US" sz="2300" dirty="0"/>
            </a:br>
            <a:r>
              <a:rPr lang="en-US" sz="2300" dirty="0"/>
              <a:t>Consider </a:t>
            </a:r>
            <a:r>
              <a:rPr lang="en-US" sz="2300" dirty="0" smtClean="0"/>
              <a:t>the weak and not to please ourselves</a:t>
            </a:r>
            <a:br>
              <a:rPr lang="en-US" sz="2300" dirty="0" smtClean="0"/>
            </a:br>
            <a:endParaRPr lang="en-US" sz="2300" dirty="0"/>
          </a:p>
        </p:txBody>
      </p:sp>
    </p:spTree>
    <p:extLst>
      <p:ext uri="{BB962C8B-B14F-4D97-AF65-F5344CB8AC3E}">
        <p14:creationId xmlns:p14="http://schemas.microsoft.com/office/powerpoint/2010/main" val="41803798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825037"/>
            <a:ext cx="8520600" cy="2743988"/>
          </a:xfrm>
        </p:spPr>
        <p:txBody>
          <a:bodyPr>
            <a:normAutofit/>
          </a:bodyPr>
          <a:lstStyle/>
          <a:p>
            <a:r>
              <a:rPr lang="zh-TW" altLang="en-US" b="1" dirty="0"/>
              <a:t>罗 马 书</a:t>
            </a:r>
            <a:r>
              <a:rPr lang="en-US" altLang="zh-TW" b="1" dirty="0"/>
              <a:t> </a:t>
            </a:r>
            <a:r>
              <a:rPr lang="en-US" altLang="zh-TW" dirty="0" smtClean="0"/>
              <a:t>15</a:t>
            </a:r>
            <a:r>
              <a:rPr lang="en-US" altLang="zh-TW" dirty="0"/>
              <a:t>:3  </a:t>
            </a:r>
            <a:r>
              <a:rPr lang="zh-TW" altLang="en-US" dirty="0"/>
              <a:t>因 为 基 督 也 不 求 自 己 的 喜 悦 ， 如 经 上 所 记 ， 辱 骂 你 人 的 辱 骂 ， 都 落 在 我 身 上 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 smtClean="0"/>
          </a:p>
          <a:p>
            <a:r>
              <a:rPr lang="zh-TW" altLang="en-US" dirty="0" smtClean="0"/>
              <a:t>基督是我们完美的榜样。</a:t>
            </a:r>
            <a:endParaRPr lang="en-CA" altLang="zh-TW" dirty="0" smtClean="0"/>
          </a:p>
          <a:p>
            <a:endParaRPr lang="en-CA" dirty="0"/>
          </a:p>
          <a:p>
            <a:r>
              <a:rPr lang="en-CA" dirty="0" smtClean="0"/>
              <a:t>Christ </a:t>
            </a:r>
            <a:r>
              <a:rPr lang="en-CA" dirty="0"/>
              <a:t>is the perfect example to follow. </a:t>
            </a:r>
            <a:endParaRPr lang="zh-TW" altLang="en-US" dirty="0"/>
          </a:p>
          <a:p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97357"/>
            <a:ext cx="8520600" cy="965288"/>
          </a:xfrm>
        </p:spPr>
        <p:txBody>
          <a:bodyPr>
            <a:noAutofit/>
          </a:bodyPr>
          <a:lstStyle/>
          <a:p>
            <a:r>
              <a:rPr lang="en-US" sz="2800" dirty="0"/>
              <a:t>效法基督</a:t>
            </a:r>
            <a:br>
              <a:rPr lang="en-US" sz="2800" dirty="0"/>
            </a:br>
            <a:r>
              <a:rPr lang="en-US" sz="2800" dirty="0"/>
              <a:t>Imitate </a:t>
            </a:r>
            <a:r>
              <a:rPr lang="en-US" sz="2800" dirty="0" smtClean="0"/>
              <a:t>Christ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3708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94380"/>
            <a:ext cx="8520600" cy="3795220"/>
          </a:xfrm>
        </p:spPr>
        <p:txBody>
          <a:bodyPr>
            <a:normAutofit/>
          </a:bodyPr>
          <a:lstStyle/>
          <a:p>
            <a:r>
              <a:rPr lang="zh-TW" altLang="en-US" b="1" dirty="0">
                <a:solidFill>
                  <a:srgbClr val="FF0000"/>
                </a:solidFill>
              </a:rPr>
              <a:t>罗 马 书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>
                <a:solidFill>
                  <a:srgbClr val="FF0000"/>
                </a:solidFill>
              </a:rPr>
              <a:t>15:4  </a:t>
            </a:r>
            <a:r>
              <a:rPr lang="zh-TW" altLang="en-US" dirty="0">
                <a:solidFill>
                  <a:srgbClr val="FF0000"/>
                </a:solidFill>
              </a:rPr>
              <a:t>从 前 所 写 的 圣 经 都 是 为 教 训 我 们 写 的 ， 叫 我 们 因 圣 经 所 生 的 忍 耐 和 安 慰 ， 可 以 得 着 盼 望 </a:t>
            </a:r>
            <a:r>
              <a:rPr lang="zh-TW" altLang="en-US" dirty="0" smtClean="0">
                <a:solidFill>
                  <a:srgbClr val="FF0000"/>
                </a:solidFill>
              </a:rPr>
              <a:t>。</a:t>
            </a:r>
            <a:endParaRPr lang="en-CA" altLang="zh-TW" dirty="0" smtClean="0">
              <a:solidFill>
                <a:srgbClr val="FF0000"/>
              </a:solidFill>
            </a:endParaRPr>
          </a:p>
          <a:p>
            <a:endParaRPr lang="en-CA" altLang="zh-TW" dirty="0" smtClean="0"/>
          </a:p>
          <a:p>
            <a:r>
              <a:rPr lang="zh-CN" altLang="en-US" dirty="0" smtClean="0"/>
              <a:t>基督徒要竭力前行，效法圣经里的榜样和教导。</a:t>
            </a:r>
            <a:endParaRPr lang="en-CA" altLang="zh-CN" dirty="0" smtClean="0"/>
          </a:p>
          <a:p>
            <a:endParaRPr lang="en-CA" dirty="0"/>
          </a:p>
          <a:p>
            <a:r>
              <a:rPr lang="en-CA" dirty="0" smtClean="0"/>
              <a:t>Christians </a:t>
            </a:r>
            <a:r>
              <a:rPr lang="en-CA" dirty="0"/>
              <a:t>must learn from the examples and the writing in the scriptures, if we want to persevere in our walk.</a:t>
            </a:r>
            <a:endParaRPr lang="zh-TW" altLang="en-US" dirty="0"/>
          </a:p>
          <a:p>
            <a:endParaRPr lang="en-CA" altLang="zh-TW" dirty="0" smtClean="0"/>
          </a:p>
          <a:p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197556"/>
            <a:ext cx="8520600" cy="954869"/>
          </a:xfrm>
        </p:spPr>
        <p:txBody>
          <a:bodyPr>
            <a:noAutofit/>
          </a:bodyPr>
          <a:lstStyle/>
          <a:p>
            <a:r>
              <a:rPr lang="zh-CN" altLang="en-US" sz="2800" dirty="0"/>
              <a:t>顺服神的话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Submit </a:t>
            </a:r>
            <a:r>
              <a:rPr lang="en-US" sz="2800" dirty="0" smtClean="0"/>
              <a:t>to the word of god</a:t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316620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646295"/>
            <a:ext cx="8520600" cy="2922729"/>
          </a:xfrm>
        </p:spPr>
        <p:txBody>
          <a:bodyPr>
            <a:normAutofit/>
          </a:bodyPr>
          <a:lstStyle/>
          <a:p>
            <a:pPr marL="114300" indent="0">
              <a:buNone/>
            </a:pPr>
            <a:r>
              <a:rPr lang="zh-TW" altLang="en-US" b="1" dirty="0">
                <a:solidFill>
                  <a:srgbClr val="FF0000"/>
                </a:solidFill>
              </a:rPr>
              <a:t>罗 马 书</a:t>
            </a:r>
            <a:r>
              <a:rPr lang="en-US" altLang="zh-TW" b="1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15</a:t>
            </a:r>
            <a:r>
              <a:rPr lang="en-US" altLang="zh-TW" dirty="0">
                <a:solidFill>
                  <a:srgbClr val="FF0000"/>
                </a:solidFill>
              </a:rPr>
              <a:t>:5  </a:t>
            </a:r>
            <a:r>
              <a:rPr lang="zh-TW" altLang="en-US" dirty="0">
                <a:solidFill>
                  <a:srgbClr val="FF0000"/>
                </a:solidFill>
              </a:rPr>
              <a:t>但 愿 赐 忍 耐 安 慰 的 神 ， 叫 你 们 彼 此 同 心 ， 效 法 基 督 耶 稣 。</a:t>
            </a:r>
          </a:p>
          <a:p>
            <a:pPr marL="114300" indent="0">
              <a:buNone/>
            </a:pPr>
            <a:r>
              <a:rPr lang="en-US" altLang="zh-TW" dirty="0">
                <a:solidFill>
                  <a:srgbClr val="FF0000"/>
                </a:solidFill>
              </a:rPr>
              <a:t>15:6  </a:t>
            </a:r>
            <a:r>
              <a:rPr lang="zh-TW" altLang="en-US" dirty="0">
                <a:solidFill>
                  <a:srgbClr val="FF0000"/>
                </a:solidFill>
              </a:rPr>
              <a:t>一 心 一 口 ， 荣 耀 神 ， 我 们 主 耶 稣 基 督 的 父 。</a:t>
            </a:r>
          </a:p>
          <a:p>
            <a:pPr marL="114300" indent="0">
              <a:buNone/>
            </a:pP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1700" y="206963"/>
            <a:ext cx="8520600" cy="945462"/>
          </a:xfrm>
        </p:spPr>
        <p:txBody>
          <a:bodyPr>
            <a:noAutofit/>
          </a:bodyPr>
          <a:lstStyle/>
          <a:p>
            <a:r>
              <a:rPr lang="en-US" sz="2800" dirty="0"/>
              <a:t>祷告</a:t>
            </a:r>
            <a:br>
              <a:rPr lang="en-US" sz="2800" dirty="0"/>
            </a:br>
            <a:r>
              <a:rPr lang="en-US" sz="2800" dirty="0"/>
              <a:t>Pray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943152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25" y="380324"/>
            <a:ext cx="8916282" cy="44012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TW" altLang="en-US" sz="2000" b="1" dirty="0">
                <a:solidFill>
                  <a:srgbClr val="000000"/>
                </a:solidFill>
              </a:rPr>
              <a:t>罗 马 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书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 15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15:7  </a:t>
            </a:r>
            <a:r>
              <a:rPr lang="zh-TW" altLang="en-US" sz="2000" dirty="0">
                <a:solidFill>
                  <a:srgbClr val="000000"/>
                </a:solidFill>
              </a:rPr>
              <a:t>所 以 你 们 要 彼 此 接 纳 ， 如 同 基 督 接 纳 你 们 一 样 ， 使 荣 耀 归 与 神 </a:t>
            </a:r>
            <a:r>
              <a:rPr lang="zh-TW" altLang="en-US" sz="2000" dirty="0" smtClean="0">
                <a:solidFill>
                  <a:srgbClr val="000000"/>
                </a:solidFill>
              </a:rPr>
              <a:t>。</a:t>
            </a:r>
            <a:endParaRPr lang="en-CA" altLang="zh-TW" sz="2000" b="1" dirty="0" smtClean="0">
              <a:solidFill>
                <a:srgbClr val="000000"/>
              </a:solidFill>
            </a:endParaRP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8  </a:t>
            </a:r>
            <a:r>
              <a:rPr lang="zh-TW" altLang="en-US" sz="2000" dirty="0" smtClean="0">
                <a:solidFill>
                  <a:srgbClr val="000000"/>
                </a:solidFill>
              </a:rPr>
              <a:t>我 </a:t>
            </a:r>
            <a:r>
              <a:rPr lang="zh-TW" altLang="en-US" sz="2000" dirty="0">
                <a:solidFill>
                  <a:srgbClr val="000000"/>
                </a:solidFill>
              </a:rPr>
              <a:t>说 ， 基 督 是 为 神 真 理 作 了 受 割 礼 人 的 执 事 ， 要 证 实 所 应 许 列 祖 的 话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9  </a:t>
            </a:r>
            <a:r>
              <a:rPr lang="zh-TW" altLang="en-US" sz="2000" dirty="0" smtClean="0">
                <a:solidFill>
                  <a:srgbClr val="000000"/>
                </a:solidFill>
              </a:rPr>
              <a:t>并 </a:t>
            </a:r>
            <a:r>
              <a:rPr lang="zh-TW" altLang="en-US" sz="2000" dirty="0">
                <a:solidFill>
                  <a:srgbClr val="000000"/>
                </a:solidFill>
              </a:rPr>
              <a:t>叫 外 邦 人 ， 因 他 的 怜 悯 ， 荣 耀 神 。 如 经 上 所 记 ， 因 此 我 要 在 外 邦 中 称 赞 你 ， 歌 颂 你 的 名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10  </a:t>
            </a:r>
            <a:r>
              <a:rPr lang="zh-TW" altLang="en-US" sz="2000" dirty="0" smtClean="0">
                <a:solidFill>
                  <a:srgbClr val="000000"/>
                </a:solidFill>
              </a:rPr>
              <a:t>又 </a:t>
            </a:r>
            <a:r>
              <a:rPr lang="zh-TW" altLang="en-US" sz="2000" dirty="0">
                <a:solidFill>
                  <a:srgbClr val="000000"/>
                </a:solidFill>
              </a:rPr>
              <a:t>说 ， 你 们 外 邦 人 ， 当 与 主 的 百 姓 一 同 欢 乐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11  </a:t>
            </a:r>
            <a:r>
              <a:rPr lang="zh-TW" altLang="en-US" sz="2000" dirty="0" smtClean="0">
                <a:solidFill>
                  <a:srgbClr val="000000"/>
                </a:solidFill>
              </a:rPr>
              <a:t>又 </a:t>
            </a:r>
            <a:r>
              <a:rPr lang="zh-TW" altLang="en-US" sz="2000" dirty="0">
                <a:solidFill>
                  <a:srgbClr val="000000"/>
                </a:solidFill>
              </a:rPr>
              <a:t>说 ， 外 邦 阿 ， 你 们 当 赞 美 主 。 万 民 哪 ， 你 们 都 当 颂 赞 他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12  </a:t>
            </a:r>
            <a:r>
              <a:rPr lang="zh-TW" altLang="en-US" sz="2000" dirty="0" smtClean="0">
                <a:solidFill>
                  <a:srgbClr val="000000"/>
                </a:solidFill>
              </a:rPr>
              <a:t>又 </a:t>
            </a:r>
            <a:r>
              <a:rPr lang="zh-TW" altLang="en-US" sz="2000" dirty="0">
                <a:solidFill>
                  <a:srgbClr val="000000"/>
                </a:solidFill>
              </a:rPr>
              <a:t>有 以 赛 亚 说 ， 将 来 有 耶 西 的 根 ， 就 是 那 兴 起 来 要 治 理 外 邦 的 。 外 邦 人 要 仰 望 他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13  </a:t>
            </a:r>
            <a:r>
              <a:rPr lang="zh-TW" altLang="en-US" sz="2000" dirty="0" smtClean="0">
                <a:solidFill>
                  <a:srgbClr val="000000"/>
                </a:solidFill>
              </a:rPr>
              <a:t>但 </a:t>
            </a:r>
            <a:r>
              <a:rPr lang="zh-TW" altLang="en-US" sz="2000" dirty="0">
                <a:solidFill>
                  <a:srgbClr val="000000"/>
                </a:solidFill>
              </a:rPr>
              <a:t>愿 使 人 有 盼 望 的 神 ， 因 信 将 诸 般 的 喜 乐 平 安 ， 充 满 你 们 的 心 ， 使 你 们 借 着 圣 灵 的 能 力 ， 大 有 盼 望 	</a:t>
            </a:r>
          </a:p>
        </p:txBody>
      </p:sp>
    </p:spTree>
    <p:extLst>
      <p:ext uri="{BB962C8B-B14F-4D97-AF65-F5344CB8AC3E}">
        <p14:creationId xmlns:p14="http://schemas.microsoft.com/office/powerpoint/2010/main" val="4646877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25" y="611209"/>
            <a:ext cx="8916282" cy="4401205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TW" altLang="en-US" sz="2000" dirty="0" smtClean="0">
                <a:solidFill>
                  <a:srgbClr val="000000"/>
                </a:solidFill>
              </a:rPr>
              <a:t>加 </a:t>
            </a:r>
            <a:r>
              <a:rPr lang="zh-TW" altLang="en-US" sz="2000" dirty="0">
                <a:solidFill>
                  <a:srgbClr val="000000"/>
                </a:solidFill>
              </a:rPr>
              <a:t>拉 太 </a:t>
            </a:r>
            <a:r>
              <a:rPr lang="zh-TW" altLang="en-US" sz="2000" dirty="0" smtClean="0">
                <a:solidFill>
                  <a:srgbClr val="000000"/>
                </a:solidFill>
              </a:rPr>
              <a:t>书</a:t>
            </a:r>
            <a:endParaRPr lang="en-CA" altLang="zh-TW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altLang="zh-TW" sz="2000" dirty="0" smtClean="0">
                <a:solidFill>
                  <a:srgbClr val="000000"/>
                </a:solidFill>
              </a:rPr>
              <a:t>3</a:t>
            </a:r>
            <a:r>
              <a:rPr lang="en-US" altLang="zh-TW" sz="2000" dirty="0">
                <a:solidFill>
                  <a:srgbClr val="000000"/>
                </a:solidFill>
              </a:rPr>
              <a:t>:</a:t>
            </a:r>
            <a:r>
              <a:rPr lang="en-US" altLang="zh-TW" sz="2000" dirty="0" smtClean="0">
                <a:solidFill>
                  <a:srgbClr val="000000"/>
                </a:solidFill>
              </a:rPr>
              <a:t>26  </a:t>
            </a:r>
            <a:r>
              <a:rPr lang="zh-TW" altLang="en-US" sz="2000" dirty="0" smtClean="0">
                <a:solidFill>
                  <a:srgbClr val="000000"/>
                </a:solidFill>
              </a:rPr>
              <a:t>所 </a:t>
            </a:r>
            <a:r>
              <a:rPr lang="zh-TW" altLang="en-US" sz="2000" dirty="0">
                <a:solidFill>
                  <a:srgbClr val="000000"/>
                </a:solidFill>
              </a:rPr>
              <a:t>以 你 们 因 信 基 督 耶 稣 ， 都 是 神 的 儿 子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3:</a:t>
            </a:r>
            <a:r>
              <a:rPr lang="en-US" altLang="zh-TW" sz="2000" dirty="0" smtClean="0">
                <a:solidFill>
                  <a:srgbClr val="000000"/>
                </a:solidFill>
              </a:rPr>
              <a:t>27  </a:t>
            </a:r>
            <a:r>
              <a:rPr lang="zh-TW" altLang="en-US" sz="2000" dirty="0" smtClean="0">
                <a:solidFill>
                  <a:srgbClr val="000000"/>
                </a:solidFill>
              </a:rPr>
              <a:t>你 </a:t>
            </a:r>
            <a:r>
              <a:rPr lang="zh-TW" altLang="en-US" sz="2000" dirty="0">
                <a:solidFill>
                  <a:srgbClr val="000000"/>
                </a:solidFill>
              </a:rPr>
              <a:t>们 受 洗 归 入 基 督 的 ， 都 是 披 戴 基 督 了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3:</a:t>
            </a:r>
            <a:r>
              <a:rPr lang="en-US" altLang="zh-TW" sz="2000" dirty="0" smtClean="0">
                <a:solidFill>
                  <a:srgbClr val="000000"/>
                </a:solidFill>
              </a:rPr>
              <a:t>28  </a:t>
            </a:r>
            <a:r>
              <a:rPr lang="zh-TW" altLang="en-US" sz="2000" dirty="0" smtClean="0">
                <a:solidFill>
                  <a:srgbClr val="000000"/>
                </a:solidFill>
              </a:rPr>
              <a:t>并 </a:t>
            </a:r>
            <a:r>
              <a:rPr lang="zh-TW" altLang="en-US" sz="2000" dirty="0">
                <a:solidFill>
                  <a:srgbClr val="000000"/>
                </a:solidFill>
              </a:rPr>
              <a:t>不 分 犹 太 人 ， 希 利 尼 人 ， 自 主 的 ， 为 奴 的 ， 或 男 或 女 。 因 为 你 们 在 基 督 耶 稣 里 都 成 为 一 了 </a:t>
            </a:r>
            <a:r>
              <a:rPr lang="zh-TW" altLang="en-US" sz="2000" dirty="0" smtClean="0">
                <a:solidFill>
                  <a:srgbClr val="000000"/>
                </a:solidFill>
              </a:rPr>
              <a:t>。</a:t>
            </a:r>
            <a:endParaRPr lang="en-CA" altLang="zh-TW" sz="2000" dirty="0" smtClean="0">
              <a:solidFill>
                <a:srgbClr val="000000"/>
              </a:solidFill>
            </a:endParaRPr>
          </a:p>
          <a:p>
            <a:endParaRPr lang="en-CA" sz="2000" dirty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zh-TW" altLang="en-US" sz="2000" dirty="0">
                <a:solidFill>
                  <a:srgbClr val="000000"/>
                </a:solidFill>
              </a:rPr>
              <a:t>彼 得 前 </a:t>
            </a:r>
            <a:r>
              <a:rPr lang="zh-TW" altLang="en-US" sz="2000" dirty="0" smtClean="0">
                <a:solidFill>
                  <a:srgbClr val="000000"/>
                </a:solidFill>
              </a:rPr>
              <a:t>书</a:t>
            </a:r>
            <a:endParaRPr lang="en-CA" altLang="zh-TW" sz="2000" dirty="0" smtClean="0">
              <a:solidFill>
                <a:srgbClr val="000000"/>
              </a:solidFill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altLang="zh-TW" sz="2000" dirty="0" smtClean="0">
                <a:solidFill>
                  <a:srgbClr val="000000"/>
                </a:solidFill>
              </a:rPr>
              <a:t>2</a:t>
            </a:r>
            <a:r>
              <a:rPr lang="en-US" altLang="zh-TW" sz="2000" dirty="0">
                <a:solidFill>
                  <a:srgbClr val="000000"/>
                </a:solidFill>
              </a:rPr>
              <a:t>:</a:t>
            </a:r>
            <a:r>
              <a:rPr lang="en-US" altLang="zh-TW" sz="2000" dirty="0" smtClean="0">
                <a:solidFill>
                  <a:srgbClr val="000000"/>
                </a:solidFill>
              </a:rPr>
              <a:t>9  </a:t>
            </a:r>
            <a:r>
              <a:rPr lang="zh-TW" altLang="en-US" sz="2000" dirty="0" smtClean="0">
                <a:solidFill>
                  <a:srgbClr val="000000"/>
                </a:solidFill>
              </a:rPr>
              <a:t>惟 </a:t>
            </a:r>
            <a:r>
              <a:rPr lang="zh-TW" altLang="en-US" sz="2000" dirty="0">
                <a:solidFill>
                  <a:srgbClr val="000000"/>
                </a:solidFill>
              </a:rPr>
              <a:t>有 你 们 </a:t>
            </a:r>
            <a:r>
              <a:rPr lang="zh-TW" altLang="en-US" sz="2000" dirty="0">
                <a:solidFill>
                  <a:srgbClr val="FF0000"/>
                </a:solidFill>
              </a:rPr>
              <a:t>是 被 拣 选 的 族 类 ， 是 有 君 尊 的 祭 司 ， 是 圣 洁 的 国 度 ， 是 属 神 的 子 民 </a:t>
            </a:r>
            <a:r>
              <a:rPr lang="zh-TW" altLang="en-US" sz="2000" dirty="0">
                <a:solidFill>
                  <a:srgbClr val="000000"/>
                </a:solidFill>
              </a:rPr>
              <a:t>， 要 叫 你 们 宣 扬 那 召 你 们 出 黑 暗 入 奇 妙 光 明 者 的 美 德 。</a:t>
            </a:r>
            <a:endParaRPr lang="en-US" sz="2000" dirty="0">
              <a:solidFill>
                <a:srgbClr val="000000"/>
              </a:solidFill>
            </a:endParaRPr>
          </a:p>
          <a:p>
            <a:endParaRPr lang="zh-TW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7841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25" y="534212"/>
            <a:ext cx="8916282" cy="40934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TW" altLang="en-US" sz="2000" b="1" dirty="0">
                <a:solidFill>
                  <a:srgbClr val="000000"/>
                </a:solidFill>
              </a:rPr>
              <a:t>罗 马 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书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 15</a:t>
            </a:r>
          </a:p>
          <a:p>
            <a:endParaRPr lang="en-CA" altLang="zh-TW" sz="2000" b="1" dirty="0" smtClean="0">
              <a:solidFill>
                <a:srgbClr val="000000"/>
              </a:solidFill>
            </a:endParaRPr>
          </a:p>
          <a:p>
            <a:r>
              <a:rPr lang="en-US" altLang="zh-TW" sz="2000" dirty="0">
                <a:solidFill>
                  <a:srgbClr val="FFFFFF"/>
                </a:solidFill>
              </a:rPr>
              <a:t>15:</a:t>
            </a:r>
            <a:r>
              <a:rPr lang="en-US" altLang="zh-TW" sz="2000" dirty="0" smtClean="0">
                <a:solidFill>
                  <a:srgbClr val="FFFFFF"/>
                </a:solidFill>
              </a:rPr>
              <a:t>8  </a:t>
            </a:r>
            <a:r>
              <a:rPr lang="zh-TW" altLang="en-US" sz="2000" dirty="0" smtClean="0">
                <a:solidFill>
                  <a:srgbClr val="FFFFFF"/>
                </a:solidFill>
              </a:rPr>
              <a:t>我 </a:t>
            </a:r>
            <a:r>
              <a:rPr lang="zh-TW" altLang="en-US" sz="2000" dirty="0">
                <a:solidFill>
                  <a:srgbClr val="FFFFFF"/>
                </a:solidFill>
              </a:rPr>
              <a:t>说 ， 基 督 是 为 神 真 理 作 了 受 割 礼 人 的 执 事 ， 要 证 实 所 应 许 列 祖 的 话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9  </a:t>
            </a:r>
            <a:r>
              <a:rPr lang="zh-TW" altLang="en-US" sz="2000" dirty="0" smtClean="0">
                <a:solidFill>
                  <a:srgbClr val="000000"/>
                </a:solidFill>
              </a:rPr>
              <a:t>并 </a:t>
            </a:r>
            <a:r>
              <a:rPr lang="zh-TW" altLang="en-US" sz="2000" dirty="0">
                <a:solidFill>
                  <a:srgbClr val="000000"/>
                </a:solidFill>
              </a:rPr>
              <a:t>叫 外 邦 人 ， 因 他 的 怜 悯 ， 荣 耀 神 。 如 经 上 所 记 ， 因 此 我 要 在 外 邦 中 称 赞 你 ， 歌 颂 你 的 名 。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15:</a:t>
            </a:r>
            <a:r>
              <a:rPr lang="en-US" altLang="zh-TW" sz="2000" dirty="0" smtClean="0">
                <a:solidFill>
                  <a:schemeClr val="bg1"/>
                </a:solidFill>
              </a:rPr>
              <a:t>10  </a:t>
            </a:r>
            <a:r>
              <a:rPr lang="zh-TW" altLang="en-US" sz="2000" dirty="0" smtClean="0">
                <a:solidFill>
                  <a:schemeClr val="bg1"/>
                </a:solidFill>
              </a:rPr>
              <a:t>又 </a:t>
            </a:r>
            <a:r>
              <a:rPr lang="zh-TW" altLang="en-US" sz="2000" dirty="0">
                <a:solidFill>
                  <a:schemeClr val="bg1"/>
                </a:solidFill>
              </a:rPr>
              <a:t>说 ， 你 们 外 邦 人 ， 当 与 主 的 百 姓 一 同 欢 乐 。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15:</a:t>
            </a:r>
            <a:r>
              <a:rPr lang="en-US" altLang="zh-TW" sz="2000" dirty="0" smtClean="0">
                <a:solidFill>
                  <a:schemeClr val="bg1"/>
                </a:solidFill>
              </a:rPr>
              <a:t>11  </a:t>
            </a:r>
            <a:r>
              <a:rPr lang="zh-TW" altLang="en-US" sz="2000" dirty="0" smtClean="0">
                <a:solidFill>
                  <a:schemeClr val="bg1"/>
                </a:solidFill>
              </a:rPr>
              <a:t>又 </a:t>
            </a:r>
            <a:r>
              <a:rPr lang="zh-TW" altLang="en-US" sz="2000" dirty="0">
                <a:solidFill>
                  <a:schemeClr val="bg1"/>
                </a:solidFill>
              </a:rPr>
              <a:t>说 ， 外 邦 阿 ， 你 们 当 赞 美 主 。 万 民 哪 ， 你 们 都 当 颂 赞 他 。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15:</a:t>
            </a:r>
            <a:r>
              <a:rPr lang="en-US" altLang="zh-TW" sz="2000" dirty="0" smtClean="0">
                <a:solidFill>
                  <a:schemeClr val="bg1"/>
                </a:solidFill>
              </a:rPr>
              <a:t>12  </a:t>
            </a:r>
            <a:r>
              <a:rPr lang="zh-TW" altLang="en-US" sz="2000" dirty="0" smtClean="0">
                <a:solidFill>
                  <a:schemeClr val="bg1"/>
                </a:solidFill>
              </a:rPr>
              <a:t>又 </a:t>
            </a:r>
            <a:r>
              <a:rPr lang="zh-TW" altLang="en-US" sz="2000" dirty="0">
                <a:solidFill>
                  <a:schemeClr val="bg1"/>
                </a:solidFill>
              </a:rPr>
              <a:t>有 以 赛 亚 说 ， 将 来 有 耶 西 的 根 ， 就 是 那 兴 起 来 要 治 理 外 邦 的 。 外 邦 人 要 仰 望 他 。</a:t>
            </a:r>
          </a:p>
          <a:p>
            <a:r>
              <a:rPr lang="en-US" altLang="zh-TW" sz="2000" dirty="0">
                <a:solidFill>
                  <a:schemeClr val="bg1"/>
                </a:solidFill>
              </a:rPr>
              <a:t>15:</a:t>
            </a:r>
            <a:r>
              <a:rPr lang="en-US" altLang="zh-TW" sz="2000" dirty="0" smtClean="0">
                <a:solidFill>
                  <a:schemeClr val="bg1"/>
                </a:solidFill>
              </a:rPr>
              <a:t>13  </a:t>
            </a:r>
            <a:r>
              <a:rPr lang="zh-TW" altLang="en-US" sz="2000" dirty="0" smtClean="0">
                <a:solidFill>
                  <a:schemeClr val="bg1"/>
                </a:solidFill>
              </a:rPr>
              <a:t>但 </a:t>
            </a:r>
            <a:r>
              <a:rPr lang="zh-TW" altLang="en-US" sz="2000" dirty="0">
                <a:solidFill>
                  <a:schemeClr val="bg1"/>
                </a:solidFill>
              </a:rPr>
              <a:t>愿 使 人 有 盼 望 的 神 ， 因 信 将 诸 般 的 喜 乐 平 安 ， 充 满 你 们 的 心 ， 使 你 们 借 着 圣 灵 的 能 力 ， 大 有 盼 望 	</a:t>
            </a:r>
          </a:p>
        </p:txBody>
      </p:sp>
    </p:spTree>
    <p:extLst>
      <p:ext uri="{BB962C8B-B14F-4D97-AF65-F5344CB8AC3E}">
        <p14:creationId xmlns:p14="http://schemas.microsoft.com/office/powerpoint/2010/main" val="32644975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215261"/>
            <a:ext cx="8520600" cy="3928239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坚固的人要担待软弱的人</a:t>
            </a:r>
          </a:p>
          <a:p>
            <a:r>
              <a:rPr lang="en-US" dirty="0" smtClean="0"/>
              <a:t>坚固的人不求自己的喜悦</a:t>
            </a:r>
          </a:p>
          <a:p>
            <a:r>
              <a:rPr lang="en-US" dirty="0" smtClean="0"/>
              <a:t>效法基督的榜样</a:t>
            </a:r>
          </a:p>
          <a:p>
            <a:r>
              <a:rPr lang="en-US" dirty="0" smtClean="0"/>
              <a:t>顺服神的话</a:t>
            </a:r>
          </a:p>
          <a:p>
            <a:r>
              <a:rPr lang="en-US" dirty="0" smtClean="0"/>
              <a:t>祷告</a:t>
            </a:r>
          </a:p>
          <a:p>
            <a:r>
              <a:rPr lang="en-US" dirty="0" smtClean="0"/>
              <a:t>最终目的是荣耀神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strong should consider the weak</a:t>
            </a:r>
          </a:p>
          <a:p>
            <a:r>
              <a:rPr lang="en-US" dirty="0"/>
              <a:t>The strong should not please themselves</a:t>
            </a:r>
          </a:p>
          <a:p>
            <a:r>
              <a:rPr lang="en-US" dirty="0"/>
              <a:t>Follow the example of Christ</a:t>
            </a:r>
          </a:p>
          <a:p>
            <a:r>
              <a:rPr lang="en-US" dirty="0"/>
              <a:t>Submit to the word of God</a:t>
            </a:r>
          </a:p>
          <a:p>
            <a:r>
              <a:rPr lang="en-US" dirty="0"/>
              <a:t>Pray</a:t>
            </a:r>
          </a:p>
          <a:p>
            <a:r>
              <a:rPr lang="en-US" altLang="zh-TW" dirty="0"/>
              <a:t>The purpose is to glorify God</a:t>
            </a:r>
            <a:r>
              <a:rPr lang="en-US" altLang="zh-TW" dirty="0" smtClean="0"/>
              <a:t>.</a:t>
            </a:r>
            <a:endParaRPr lang="zh-TW" alt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148678"/>
            <a:ext cx="8520600" cy="707400"/>
          </a:xfrm>
        </p:spPr>
        <p:txBody>
          <a:bodyPr>
            <a:noAutofit/>
          </a:bodyPr>
          <a:lstStyle/>
          <a:p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宋体"/>
                <a:cs typeface="宋体"/>
              </a:rPr>
              <a:t>如何面对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宋体"/>
                <a:cs typeface="宋体"/>
              </a:rPr>
              <a:t>教会中</a:t>
            </a:r>
            <a:r>
              <a:rPr lang="en-US" sz="2400" dirty="0" smtClean="0">
                <a:solidFill>
                  <a:schemeClr val="tx2">
                    <a:lumMod val="75000"/>
                  </a:schemeClr>
                </a:solidFill>
                <a:latin typeface="宋体"/>
                <a:ea typeface="宋体"/>
                <a:cs typeface="宋体"/>
              </a:rPr>
              <a:t>兄弟姐妹</a:t>
            </a:r>
            <a:r>
              <a:rPr lang="en-US" altLang="en-US" sz="2400" dirty="0" smtClean="0">
                <a:solidFill>
                  <a:schemeClr val="tx2">
                    <a:lumMod val="75000"/>
                  </a:schemeClr>
                </a:solidFill>
                <a:latin typeface="宋体"/>
                <a:cs typeface="宋体"/>
              </a:rPr>
              <a:t>的</a:t>
            </a:r>
            <a:r>
              <a:rPr lang="zh-CN" altLang="en-US" sz="2400" dirty="0" smtClean="0">
                <a:solidFill>
                  <a:schemeClr val="tx2">
                    <a:lumMod val="75000"/>
                  </a:schemeClr>
                </a:solidFill>
                <a:latin typeface="宋体"/>
                <a:cs typeface="宋体"/>
              </a:rPr>
              <a:t>分歧</a:t>
            </a:r>
            <a:r>
              <a:rPr lang="en-CA" altLang="zh-CN" sz="2400" dirty="0" smtClean="0">
                <a:solidFill>
                  <a:schemeClr val="tx2">
                    <a:lumMod val="75000"/>
                  </a:schemeClr>
                </a:solidFill>
                <a:latin typeface="宋体"/>
                <a:cs typeface="宋体"/>
              </a:rPr>
              <a:t/>
            </a:r>
            <a:br>
              <a:rPr lang="en-CA" altLang="zh-CN" sz="2400" dirty="0" smtClean="0">
                <a:solidFill>
                  <a:schemeClr val="tx2">
                    <a:lumMod val="75000"/>
                  </a:schemeClr>
                </a:solidFill>
                <a:latin typeface="宋体"/>
                <a:cs typeface="宋体"/>
              </a:rPr>
            </a:br>
            <a:r>
              <a:rPr lang="en-CA" sz="2400" dirty="0">
                <a:solidFill>
                  <a:schemeClr val="tx2">
                    <a:lumMod val="75000"/>
                  </a:schemeClr>
                </a:solidFill>
              </a:rPr>
              <a:t>When Christian brothers and sisters disagree </a:t>
            </a: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70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25" y="534215"/>
            <a:ext cx="8916282" cy="40934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TW" altLang="en-US" sz="2000" b="1" dirty="0">
                <a:solidFill>
                  <a:srgbClr val="000000"/>
                </a:solidFill>
              </a:rPr>
              <a:t>罗 马 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书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 15</a:t>
            </a:r>
            <a:endParaRPr lang="en-CA" altLang="zh-TW" sz="2000" b="1" dirty="0" smtClean="0">
              <a:solidFill>
                <a:srgbClr val="000000"/>
              </a:solidFill>
            </a:endParaRPr>
          </a:p>
          <a:p>
            <a:endParaRPr lang="en-CA" altLang="zh-TW" sz="2000" b="1" dirty="0" smtClean="0">
              <a:solidFill>
                <a:srgbClr val="000000"/>
              </a:solidFill>
            </a:endParaRP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1  </a:t>
            </a:r>
            <a:r>
              <a:rPr lang="zh-TW" altLang="en-US" sz="2000" dirty="0" smtClean="0">
                <a:solidFill>
                  <a:srgbClr val="000000"/>
                </a:solidFill>
              </a:rPr>
              <a:t>我 </a:t>
            </a:r>
            <a:r>
              <a:rPr lang="zh-TW" altLang="en-US" sz="2000" dirty="0">
                <a:solidFill>
                  <a:srgbClr val="000000"/>
                </a:solidFill>
              </a:rPr>
              <a:t>们 坚 固 的 人 ， 应 该 担 代 不 坚 固 人 的 软 弱 ， 不 求 自 己 的 喜 悦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2  </a:t>
            </a:r>
            <a:r>
              <a:rPr lang="zh-TW" altLang="en-US" sz="2000" dirty="0" smtClean="0">
                <a:solidFill>
                  <a:srgbClr val="000000"/>
                </a:solidFill>
              </a:rPr>
              <a:t>我 </a:t>
            </a:r>
            <a:r>
              <a:rPr lang="zh-TW" altLang="en-US" sz="2000" dirty="0">
                <a:solidFill>
                  <a:srgbClr val="000000"/>
                </a:solidFill>
              </a:rPr>
              <a:t>们 各 人 务 要 叫 邻 舍 喜 悦 ， 使 他 得 益 处 ， 建 立 德 行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3  </a:t>
            </a:r>
            <a:r>
              <a:rPr lang="zh-TW" altLang="en-US" sz="2000" dirty="0" smtClean="0">
                <a:solidFill>
                  <a:srgbClr val="000000"/>
                </a:solidFill>
              </a:rPr>
              <a:t>因 </a:t>
            </a:r>
            <a:r>
              <a:rPr lang="zh-TW" altLang="en-US" sz="2000" dirty="0">
                <a:solidFill>
                  <a:srgbClr val="000000"/>
                </a:solidFill>
              </a:rPr>
              <a:t>为 基 督 也 不 求 自 己 的 喜 悦 ， 如 经 上 所 记 ， 辱 骂 你 人 的 辱 骂 ， 都 落 在 我 身 上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4  </a:t>
            </a:r>
            <a:r>
              <a:rPr lang="zh-TW" altLang="en-US" sz="2000" dirty="0" smtClean="0">
                <a:solidFill>
                  <a:srgbClr val="000000"/>
                </a:solidFill>
              </a:rPr>
              <a:t>从 </a:t>
            </a:r>
            <a:r>
              <a:rPr lang="zh-TW" altLang="en-US" sz="2000" dirty="0">
                <a:solidFill>
                  <a:srgbClr val="000000"/>
                </a:solidFill>
              </a:rPr>
              <a:t>前 所 写 的 圣 经 都 是 为 教 训 我 们 写 的 ， 叫 我 们 因 圣 经 所 生 的 忍 耐 和 安 慰 ， 可 以 得 着 盼 望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5  </a:t>
            </a:r>
            <a:r>
              <a:rPr lang="zh-TW" altLang="en-US" sz="2000" dirty="0" smtClean="0">
                <a:solidFill>
                  <a:srgbClr val="000000"/>
                </a:solidFill>
              </a:rPr>
              <a:t>但 </a:t>
            </a:r>
            <a:r>
              <a:rPr lang="zh-TW" altLang="en-US" sz="2000" dirty="0">
                <a:solidFill>
                  <a:srgbClr val="000000"/>
                </a:solidFill>
              </a:rPr>
              <a:t>愿 赐 忍 耐 安 慰 的 神 ， 叫 你 们 彼 此 同 心 ， 效 法 基 督 耶 稣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6  </a:t>
            </a:r>
            <a:r>
              <a:rPr lang="zh-TW" altLang="en-US" sz="2000" dirty="0" smtClean="0">
                <a:solidFill>
                  <a:srgbClr val="000000"/>
                </a:solidFill>
              </a:rPr>
              <a:t>一 </a:t>
            </a:r>
            <a:r>
              <a:rPr lang="zh-TW" altLang="en-US" sz="2000" dirty="0">
                <a:solidFill>
                  <a:srgbClr val="000000"/>
                </a:solidFill>
              </a:rPr>
              <a:t>心 一 口 ， 荣 耀 神 ， 我 们 主 耶 稣 基 督 的 父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7  </a:t>
            </a:r>
            <a:r>
              <a:rPr lang="zh-TW" altLang="en-US" sz="2000" dirty="0" smtClean="0">
                <a:solidFill>
                  <a:srgbClr val="000000"/>
                </a:solidFill>
              </a:rPr>
              <a:t>所 </a:t>
            </a:r>
            <a:r>
              <a:rPr lang="zh-TW" altLang="en-US" sz="2000" dirty="0">
                <a:solidFill>
                  <a:srgbClr val="000000"/>
                </a:solidFill>
              </a:rPr>
              <a:t>以 你 们 要 彼 此 接 纳 ， 如 同 基 督 接 纳 你 们 一 样 ， 使 荣 耀 归 与 神 </a:t>
            </a:r>
            <a:r>
              <a:rPr lang="zh-TW" altLang="en-US" sz="2000" dirty="0" smtClean="0">
                <a:solidFill>
                  <a:srgbClr val="000000"/>
                </a:solidFill>
              </a:rPr>
              <a:t>。</a:t>
            </a:r>
            <a:endParaRPr lang="zh-TW" altLang="en-US" sz="2000" dirty="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86000" y="-813791"/>
            <a:ext cx="4572000" cy="30777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dirty="0" smtClean="0"/>
              <a:t>。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667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825" y="534212"/>
            <a:ext cx="8916282" cy="4093428"/>
          </a:xfrm>
          <a:prstGeom prst="rect">
            <a:avLst/>
          </a:prstGeom>
          <a:noFill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anchor="ctr">
            <a:spAutoFit/>
          </a:bodyPr>
          <a:lstStyle/>
          <a:p>
            <a:r>
              <a:rPr lang="zh-TW" altLang="en-US" sz="2000" b="1" dirty="0">
                <a:solidFill>
                  <a:srgbClr val="000000"/>
                </a:solidFill>
              </a:rPr>
              <a:t>罗 马 </a:t>
            </a:r>
            <a:r>
              <a:rPr lang="zh-TW" altLang="en-US" sz="2000" b="1" dirty="0" smtClean="0">
                <a:solidFill>
                  <a:srgbClr val="000000"/>
                </a:solidFill>
              </a:rPr>
              <a:t>书</a:t>
            </a:r>
            <a:r>
              <a:rPr lang="en-US" altLang="zh-TW" sz="2000" b="1" dirty="0" smtClean="0">
                <a:solidFill>
                  <a:srgbClr val="000000"/>
                </a:solidFill>
              </a:rPr>
              <a:t> 15</a:t>
            </a:r>
          </a:p>
          <a:p>
            <a:endParaRPr lang="en-CA" altLang="zh-TW" sz="2000" b="1" dirty="0" smtClean="0">
              <a:solidFill>
                <a:srgbClr val="000000"/>
              </a:solidFill>
            </a:endParaRP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8  </a:t>
            </a:r>
            <a:r>
              <a:rPr lang="zh-TW" altLang="en-US" sz="2000" dirty="0" smtClean="0">
                <a:solidFill>
                  <a:srgbClr val="000000"/>
                </a:solidFill>
              </a:rPr>
              <a:t>我 </a:t>
            </a:r>
            <a:r>
              <a:rPr lang="zh-TW" altLang="en-US" sz="2000" dirty="0">
                <a:solidFill>
                  <a:srgbClr val="000000"/>
                </a:solidFill>
              </a:rPr>
              <a:t>说 ， 基 督 是 为 神 真 理 作 了 受 割 礼 人 的 执 事 ， 要 证 实 所 应 许 列 祖 的 话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9  </a:t>
            </a:r>
            <a:r>
              <a:rPr lang="zh-TW" altLang="en-US" sz="2000" dirty="0" smtClean="0">
                <a:solidFill>
                  <a:srgbClr val="000000"/>
                </a:solidFill>
              </a:rPr>
              <a:t>并 </a:t>
            </a:r>
            <a:r>
              <a:rPr lang="zh-TW" altLang="en-US" sz="2000" dirty="0">
                <a:solidFill>
                  <a:srgbClr val="000000"/>
                </a:solidFill>
              </a:rPr>
              <a:t>叫 外 邦 人 ， 因 他 的 怜 悯 ， 荣 耀 神 。 如 经 上 所 记 ， 因 此 我 要 在 外 邦 中 称 赞 你 ， 歌 颂 你 的 名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10  </a:t>
            </a:r>
            <a:r>
              <a:rPr lang="zh-TW" altLang="en-US" sz="2000" dirty="0" smtClean="0">
                <a:solidFill>
                  <a:srgbClr val="000000"/>
                </a:solidFill>
              </a:rPr>
              <a:t>又 </a:t>
            </a:r>
            <a:r>
              <a:rPr lang="zh-TW" altLang="en-US" sz="2000" dirty="0">
                <a:solidFill>
                  <a:srgbClr val="000000"/>
                </a:solidFill>
              </a:rPr>
              <a:t>说 ， 你 们 外 邦 人 ， 当 与 主 的 百 姓 一 同 欢 乐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11  </a:t>
            </a:r>
            <a:r>
              <a:rPr lang="zh-TW" altLang="en-US" sz="2000" dirty="0" smtClean="0">
                <a:solidFill>
                  <a:srgbClr val="000000"/>
                </a:solidFill>
              </a:rPr>
              <a:t>又 </a:t>
            </a:r>
            <a:r>
              <a:rPr lang="zh-TW" altLang="en-US" sz="2000" dirty="0">
                <a:solidFill>
                  <a:srgbClr val="000000"/>
                </a:solidFill>
              </a:rPr>
              <a:t>说 ， 外 邦 阿 ， 你 们 当 赞 美 主 。 万 民 哪 ， 你 们 都 当 颂 赞 他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12  </a:t>
            </a:r>
            <a:r>
              <a:rPr lang="zh-TW" altLang="en-US" sz="2000" dirty="0" smtClean="0">
                <a:solidFill>
                  <a:srgbClr val="000000"/>
                </a:solidFill>
              </a:rPr>
              <a:t>又 </a:t>
            </a:r>
            <a:r>
              <a:rPr lang="zh-TW" altLang="en-US" sz="2000" dirty="0">
                <a:solidFill>
                  <a:srgbClr val="000000"/>
                </a:solidFill>
              </a:rPr>
              <a:t>有 以 赛 亚 说 ， 将 来 有 耶 西 的 根 ， 就 是 那 兴 起 来 要 治 理 外 邦 的 。 外 邦 人 要 仰 望 他 。</a:t>
            </a:r>
          </a:p>
          <a:p>
            <a:r>
              <a:rPr lang="en-US" altLang="zh-TW" sz="2000" dirty="0">
                <a:solidFill>
                  <a:srgbClr val="000000"/>
                </a:solidFill>
              </a:rPr>
              <a:t>15:</a:t>
            </a:r>
            <a:r>
              <a:rPr lang="en-US" altLang="zh-TW" sz="2000" dirty="0" smtClean="0">
                <a:solidFill>
                  <a:srgbClr val="000000"/>
                </a:solidFill>
              </a:rPr>
              <a:t>13  </a:t>
            </a:r>
            <a:r>
              <a:rPr lang="zh-TW" altLang="en-US" sz="2000" dirty="0" smtClean="0">
                <a:solidFill>
                  <a:srgbClr val="000000"/>
                </a:solidFill>
              </a:rPr>
              <a:t>但 </a:t>
            </a:r>
            <a:r>
              <a:rPr lang="zh-TW" altLang="en-US" sz="2000" dirty="0">
                <a:solidFill>
                  <a:srgbClr val="000000"/>
                </a:solidFill>
              </a:rPr>
              <a:t>愿 使 人 有 盼 望 的 神 ， 因 信 将 诸 般 的 喜 乐 平 安 ， 充 满 你 们 的 心 ， 使 你 们 借 着 圣 灵 的 能 力 ， 大 有 盼 望 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11700" y="91325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教会中的分歧</a:t>
            </a:r>
            <a:r>
              <a:rPr lang="en-CA" altLang="zh-TW" dirty="0" smtClean="0"/>
              <a:t/>
            </a:r>
            <a:br>
              <a:rPr lang="en-CA" altLang="zh-TW" dirty="0" smtClean="0"/>
            </a:br>
            <a:r>
              <a:rPr lang="en-US" sz="3100" dirty="0" smtClean="0"/>
              <a:t>Disagreement in the church</a:t>
            </a:r>
            <a:endParaRPr lang="en-US" sz="3100" dirty="0"/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altLang="zh-TW" dirty="0" smtClean="0"/>
              <a:t>“</a:t>
            </a:r>
            <a:r>
              <a:rPr lang="zh-TW" altLang="en-US" dirty="0" smtClean="0"/>
              <a:t>不可妥协</a:t>
            </a:r>
            <a:r>
              <a:rPr lang="en-CA" altLang="zh-TW" dirty="0" smtClean="0"/>
              <a:t>”</a:t>
            </a:r>
            <a:r>
              <a:rPr lang="zh-CN" altLang="en-US" dirty="0" smtClean="0"/>
              <a:t>与</a:t>
            </a:r>
            <a:r>
              <a:rPr lang="en-CA" altLang="zh-CN" dirty="0" smtClean="0"/>
              <a:t>”</a:t>
            </a:r>
            <a:r>
              <a:rPr lang="zh-TW" altLang="en-US" dirty="0" smtClean="0"/>
              <a:t>可</a:t>
            </a:r>
            <a:r>
              <a:rPr lang="zh-CN" altLang="en-US" dirty="0" smtClean="0"/>
              <a:t>以</a:t>
            </a:r>
            <a:r>
              <a:rPr lang="zh-TW" altLang="en-US" dirty="0" smtClean="0"/>
              <a:t>协商</a:t>
            </a:r>
            <a:r>
              <a:rPr lang="en-US" dirty="0" smtClean="0"/>
              <a:t>”</a:t>
            </a:r>
          </a:p>
          <a:p>
            <a:r>
              <a:rPr lang="zh-CN" altLang="en-US" dirty="0"/>
              <a:t>“至关重要</a:t>
            </a:r>
            <a:r>
              <a:rPr lang="en-US" dirty="0"/>
              <a:t>”</a:t>
            </a:r>
            <a:r>
              <a:rPr lang="zh-TW" altLang="en-US" dirty="0"/>
              <a:t> </a:t>
            </a:r>
            <a:r>
              <a:rPr lang="zh-CN" altLang="en-US" dirty="0" smtClean="0"/>
              <a:t>与</a:t>
            </a:r>
            <a:r>
              <a:rPr lang="en-CA" altLang="zh-CN" dirty="0" smtClean="0"/>
              <a:t>”</a:t>
            </a:r>
            <a:r>
              <a:rPr lang="zh-TW" altLang="en-US" dirty="0" smtClean="0"/>
              <a:t>无</a:t>
            </a:r>
            <a:r>
              <a:rPr lang="zh-CN" altLang="en-US" dirty="0" smtClean="0"/>
              <a:t>关</a:t>
            </a:r>
            <a:r>
              <a:rPr lang="zh-TW" altLang="en-US" dirty="0" smtClean="0"/>
              <a:t>紧要</a:t>
            </a:r>
            <a:r>
              <a:rPr lang="en-US" altLang="zh-TW" dirty="0" smtClean="0"/>
              <a:t>”</a:t>
            </a:r>
            <a:endParaRPr lang="en-US" dirty="0" smtClean="0"/>
          </a:p>
          <a:p>
            <a:r>
              <a:rPr lang="zh-CN" altLang="en-US" dirty="0"/>
              <a:t>“教义”与“意见</a:t>
            </a:r>
            <a:r>
              <a:rPr lang="zh-CN" altLang="en-US" dirty="0" smtClean="0"/>
              <a:t>”</a:t>
            </a:r>
            <a:endParaRPr lang="en-CA" altLang="zh-CN" dirty="0" smtClean="0"/>
          </a:p>
          <a:p>
            <a:endParaRPr lang="en-US" dirty="0"/>
          </a:p>
          <a:p>
            <a:r>
              <a:rPr lang="en-US" dirty="0" smtClean="0"/>
              <a:t>“Non-negotiable”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smtClean="0"/>
              <a:t>“</a:t>
            </a:r>
            <a:r>
              <a:rPr lang="en-US" dirty="0"/>
              <a:t>Negotiable</a:t>
            </a:r>
            <a:r>
              <a:rPr lang="en-US" dirty="0" smtClean="0"/>
              <a:t>”</a:t>
            </a:r>
            <a:endParaRPr lang="en-US" dirty="0"/>
          </a:p>
          <a:p>
            <a:r>
              <a:rPr lang="en-US" dirty="0" smtClean="0"/>
              <a:t>“Central” vs “Peripheral”</a:t>
            </a:r>
          </a:p>
          <a:p>
            <a:r>
              <a:rPr lang="en-US" dirty="0" smtClean="0"/>
              <a:t>“</a:t>
            </a:r>
            <a:r>
              <a:rPr lang="en-US" dirty="0"/>
              <a:t>Doctrines” vs “Opinions</a:t>
            </a:r>
            <a:r>
              <a:rPr lang="en-US" dirty="0" smtClean="0"/>
              <a:t>”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46945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dirty="0"/>
              <a:t>旧约律法</a:t>
            </a:r>
            <a:br>
              <a:rPr lang="en-US" dirty="0"/>
            </a:br>
            <a:r>
              <a:rPr lang="en-US" dirty="0"/>
              <a:t>Old </a:t>
            </a:r>
            <a:r>
              <a:rPr lang="en-US" dirty="0" smtClean="0"/>
              <a:t>testament laws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285519"/>
            <a:ext cx="8520600" cy="3730001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 smtClean="0"/>
              <a:t>神在旧约中赐下的律法：</a:t>
            </a:r>
            <a:endParaRPr lang="en-CA" dirty="0" smtClean="0"/>
          </a:p>
          <a:p>
            <a:pPr lvl="1"/>
            <a:r>
              <a:rPr lang="en-CA" dirty="0" smtClean="0"/>
              <a:t>(</a:t>
            </a:r>
            <a:r>
              <a:rPr lang="en-CA" dirty="0"/>
              <a:t>1)</a:t>
            </a:r>
            <a:r>
              <a:rPr lang="en-CA" dirty="0" smtClean="0"/>
              <a:t> </a:t>
            </a:r>
            <a:r>
              <a:rPr lang="zh-CN" altLang="en-US" dirty="0" smtClean="0"/>
              <a:t>关于饮食的律法（如利未记</a:t>
            </a:r>
            <a:r>
              <a:rPr lang="en-US" altLang="zh-CN" dirty="0" smtClean="0"/>
              <a:t>11</a:t>
            </a:r>
            <a:r>
              <a:rPr lang="zh-CN" altLang="en-US" dirty="0" smtClean="0"/>
              <a:t>章）</a:t>
            </a:r>
            <a:endParaRPr lang="en-CA" dirty="0" smtClean="0"/>
          </a:p>
          <a:p>
            <a:pPr lvl="1"/>
            <a:r>
              <a:rPr lang="en-CA" dirty="0" smtClean="0"/>
              <a:t>(</a:t>
            </a:r>
            <a:r>
              <a:rPr lang="en-CA" dirty="0"/>
              <a:t>2)</a:t>
            </a:r>
            <a:r>
              <a:rPr lang="en-CA" dirty="0" smtClean="0"/>
              <a:t> </a:t>
            </a:r>
            <a:r>
              <a:rPr lang="zh-CN" altLang="en-US" dirty="0" smtClean="0"/>
              <a:t>关于仪式的律法（如利未记</a:t>
            </a:r>
            <a:r>
              <a:rPr lang="en-US" altLang="zh-CN" dirty="0" smtClean="0"/>
              <a:t>22</a:t>
            </a:r>
            <a:r>
              <a:rPr lang="zh-CN" altLang="en-US" dirty="0" smtClean="0"/>
              <a:t>章）</a:t>
            </a:r>
            <a:endParaRPr lang="en-CA" altLang="zh-CN" dirty="0"/>
          </a:p>
          <a:p>
            <a:pPr lvl="1"/>
            <a:r>
              <a:rPr lang="en-CA" dirty="0" smtClean="0"/>
              <a:t>(</a:t>
            </a:r>
            <a:r>
              <a:rPr lang="en-CA" dirty="0"/>
              <a:t>3)</a:t>
            </a:r>
            <a:r>
              <a:rPr lang="en-CA" dirty="0" smtClean="0"/>
              <a:t> </a:t>
            </a:r>
            <a:r>
              <a:rPr lang="zh-CN" altLang="en-US" dirty="0" smtClean="0"/>
              <a:t>关于道德的律法（如出埃及记</a:t>
            </a:r>
            <a:r>
              <a:rPr lang="en-US" altLang="zh-CN" dirty="0" smtClean="0"/>
              <a:t>20</a:t>
            </a:r>
            <a:r>
              <a:rPr lang="zh-CN" altLang="en-US" dirty="0" smtClean="0"/>
              <a:t>章）</a:t>
            </a:r>
            <a:endParaRPr lang="en-CA" altLang="zh-CN" dirty="0" smtClean="0"/>
          </a:p>
          <a:p>
            <a:endParaRPr lang="en-CA" dirty="0"/>
          </a:p>
          <a:p>
            <a:r>
              <a:rPr lang="en-CA" dirty="0" smtClean="0"/>
              <a:t>Three </a:t>
            </a:r>
            <a:r>
              <a:rPr lang="en-CA" dirty="0"/>
              <a:t>categories of laws given by God in the </a:t>
            </a:r>
            <a:r>
              <a:rPr lang="en-CA" dirty="0" smtClean="0"/>
              <a:t>OT:</a:t>
            </a:r>
            <a:endParaRPr lang="en-CA" dirty="0"/>
          </a:p>
          <a:p>
            <a:pPr lvl="1">
              <a:buFont typeface="Wingdings" charset="2"/>
              <a:buChar char="§"/>
            </a:pPr>
            <a:r>
              <a:rPr lang="en-CA" dirty="0"/>
              <a:t>(1) Dietary law (e.g. Leviticus. 11)</a:t>
            </a:r>
          </a:p>
          <a:p>
            <a:pPr lvl="1">
              <a:buFont typeface="Wingdings" charset="2"/>
              <a:buChar char="§"/>
            </a:pPr>
            <a:r>
              <a:rPr lang="en-CA" dirty="0"/>
              <a:t>(2) Ceremonial law (e.g. Leviticus. 22), and </a:t>
            </a:r>
          </a:p>
          <a:p>
            <a:pPr lvl="1">
              <a:buFont typeface="Wingdings" charset="2"/>
              <a:buChar char="§"/>
            </a:pPr>
            <a:r>
              <a:rPr lang="en-CA" dirty="0"/>
              <a:t>(3) Moral law (e.g. Exodus 20)</a:t>
            </a:r>
            <a:endParaRPr lang="en-US" dirty="0"/>
          </a:p>
          <a:p>
            <a:pPr lvl="1">
              <a:buFont typeface="Wingdings" charset="2"/>
              <a:buChar char="§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037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91325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dirty="0"/>
              <a:t>旧约律法</a:t>
            </a:r>
            <a:br>
              <a:rPr lang="en-US" dirty="0"/>
            </a:br>
            <a:r>
              <a:rPr lang="en-US" dirty="0"/>
              <a:t>Old </a:t>
            </a:r>
            <a:r>
              <a:rPr lang="en-US" dirty="0" smtClean="0"/>
              <a:t>testament laws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166400"/>
            <a:ext cx="8520600" cy="3862079"/>
          </a:xfrm>
        </p:spPr>
        <p:txBody>
          <a:bodyPr>
            <a:normAutofit fontScale="92500" lnSpcReduction="20000"/>
          </a:bodyPr>
          <a:lstStyle/>
          <a:p>
            <a:r>
              <a:rPr lang="en-CA" dirty="0" err="1" smtClean="0"/>
              <a:t>神藉着祂的儿子耶稣降世</a:t>
            </a:r>
            <a:r>
              <a:rPr lang="zh-CN" altLang="en-US" dirty="0" smtClean="0"/>
              <a:t>，</a:t>
            </a:r>
            <a:r>
              <a:rPr lang="en-CA" dirty="0" err="1" smtClean="0"/>
              <a:t>赐下新约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>
              <a:buNone/>
            </a:pPr>
            <a:endParaRPr lang="en-CA" dirty="0" smtClean="0"/>
          </a:p>
          <a:p>
            <a:r>
              <a:rPr lang="en-CA" dirty="0" err="1" smtClean="0"/>
              <a:t>主耶稣基督宣布</a:t>
            </a:r>
            <a:r>
              <a:rPr lang="zh-CN" altLang="en-US" dirty="0" smtClean="0"/>
              <a:t>：</a:t>
            </a:r>
            <a:r>
              <a:rPr lang="en-CA" dirty="0" err="1" smtClean="0"/>
              <a:t>关于饮食和仪式的律法在新约中不再适用</a:t>
            </a:r>
            <a:r>
              <a:rPr lang="en-CA" dirty="0" smtClean="0"/>
              <a:t>。</a:t>
            </a:r>
          </a:p>
          <a:p>
            <a:endParaRPr lang="en-CA" dirty="0" smtClean="0"/>
          </a:p>
          <a:p>
            <a:r>
              <a:rPr lang="zh-CN" altLang="en-US" dirty="0" smtClean="0"/>
              <a:t>关于道德的律法在新约中仍旧适用。</a:t>
            </a:r>
            <a:endParaRPr lang="en-CA" altLang="zh-CN" dirty="0" smtClean="0"/>
          </a:p>
          <a:p>
            <a:endParaRPr lang="en-CA" altLang="zh-CN" dirty="0" smtClean="0"/>
          </a:p>
          <a:p>
            <a:r>
              <a:rPr lang="en-CA" dirty="0" smtClean="0"/>
              <a:t>When </a:t>
            </a:r>
            <a:r>
              <a:rPr lang="en-CA" dirty="0"/>
              <a:t>Jesus came, God gave us a new covenant through His Son.  </a:t>
            </a:r>
          </a:p>
          <a:p>
            <a:r>
              <a:rPr lang="en-CA" dirty="0"/>
              <a:t>The Lord Jesus Christ instituted that the Dietary law and the Ceremonial law are </a:t>
            </a:r>
            <a:r>
              <a:rPr lang="en-CA" u="sng" dirty="0"/>
              <a:t>no </a:t>
            </a:r>
            <a:r>
              <a:rPr lang="en-CA" dirty="0"/>
              <a:t>longer applicable for the people of the new covenant. </a:t>
            </a:r>
          </a:p>
          <a:p>
            <a:r>
              <a:rPr lang="en-CA" dirty="0"/>
              <a:t>The Moral law continues to apply to the people of the new </a:t>
            </a:r>
            <a:r>
              <a:rPr lang="en-CA" dirty="0" smtClean="0"/>
              <a:t>covenant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233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85825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dirty="0"/>
              <a:t>旧约律法</a:t>
            </a:r>
            <a:br>
              <a:rPr lang="en-US" dirty="0"/>
            </a:br>
            <a:r>
              <a:rPr lang="en-US" dirty="0"/>
              <a:t>Old </a:t>
            </a:r>
            <a:r>
              <a:rPr lang="en-US" dirty="0" smtClean="0"/>
              <a:t>testament laws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262101"/>
            <a:ext cx="8520600" cy="3779339"/>
          </a:xfrm>
        </p:spPr>
        <p:txBody>
          <a:bodyPr>
            <a:normAutofit fontScale="92500" lnSpcReduction="20000"/>
          </a:bodyPr>
          <a:lstStyle/>
          <a:p>
            <a:r>
              <a:rPr lang="en-CA" dirty="0" err="1" smtClean="0"/>
              <a:t>主耶稣基督宣布：关于饮食和仪式的律法对新约的子民不再适用</a:t>
            </a:r>
            <a:r>
              <a:rPr lang="en-CA" dirty="0" smtClean="0"/>
              <a:t>。</a:t>
            </a:r>
          </a:p>
          <a:p>
            <a:endParaRPr lang="en-CA" dirty="0"/>
          </a:p>
          <a:p>
            <a:r>
              <a:rPr lang="zh-TW" altLang="en-US" dirty="0">
                <a:solidFill>
                  <a:srgbClr val="FF0000"/>
                </a:solidFill>
              </a:rPr>
              <a:t>马 太 福 </a:t>
            </a:r>
            <a:r>
              <a:rPr lang="zh-TW" altLang="en-US" dirty="0" smtClean="0">
                <a:solidFill>
                  <a:srgbClr val="FF0000"/>
                </a:solidFill>
              </a:rPr>
              <a:t>音</a:t>
            </a:r>
            <a:r>
              <a:rPr lang="en-US" altLang="zh-TW" dirty="0" smtClean="0">
                <a:solidFill>
                  <a:srgbClr val="FF0000"/>
                </a:solidFill>
              </a:rPr>
              <a:t>  </a:t>
            </a:r>
            <a:r>
              <a:rPr lang="mr-IN" dirty="0" smtClean="0">
                <a:solidFill>
                  <a:srgbClr val="FF0000"/>
                </a:solidFill>
              </a:rPr>
              <a:t>15</a:t>
            </a:r>
            <a:r>
              <a:rPr lang="mr-IN" dirty="0">
                <a:solidFill>
                  <a:srgbClr val="FF0000"/>
                </a:solidFill>
              </a:rPr>
              <a:t>:</a:t>
            </a:r>
            <a:r>
              <a:rPr lang="mr-IN" dirty="0" smtClean="0">
                <a:solidFill>
                  <a:srgbClr val="FF0000"/>
                </a:solidFill>
              </a:rPr>
              <a:t>11</a:t>
            </a:r>
            <a:r>
              <a:rPr lang="en-CA" dirty="0" smtClean="0">
                <a:solidFill>
                  <a:srgbClr val="FF0000"/>
                </a:solidFill>
              </a:rPr>
              <a:t> “</a:t>
            </a:r>
            <a:r>
              <a:rPr lang="mr-IN" dirty="0" smtClean="0">
                <a:solidFill>
                  <a:srgbClr val="FF0000"/>
                </a:solidFill>
              </a:rPr>
              <a:t>入 </a:t>
            </a:r>
            <a:r>
              <a:rPr lang="mr-IN" dirty="0">
                <a:solidFill>
                  <a:srgbClr val="FF0000"/>
                </a:solidFill>
              </a:rPr>
              <a:t>口 的 不 能 污 秽 人 ， 出 口 的 乃 能 污 秽 人 </a:t>
            </a:r>
            <a:r>
              <a:rPr lang="en-CA" dirty="0" smtClean="0">
                <a:solidFill>
                  <a:srgbClr val="FF0000"/>
                </a:solidFill>
              </a:rPr>
              <a:t>“</a:t>
            </a:r>
          </a:p>
          <a:p>
            <a:endParaRPr lang="en-CA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希 伯 来 </a:t>
            </a:r>
            <a:r>
              <a:rPr lang="zh-TW" altLang="en-US" dirty="0" smtClean="0">
                <a:solidFill>
                  <a:srgbClr val="FF0000"/>
                </a:solidFill>
              </a:rPr>
              <a:t>书</a:t>
            </a:r>
            <a:r>
              <a:rPr lang="en-US" altLang="zh-TW" dirty="0" smtClean="0">
                <a:solidFill>
                  <a:srgbClr val="FF0000"/>
                </a:solidFill>
              </a:rPr>
              <a:t> 9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12 “</a:t>
            </a:r>
            <a:r>
              <a:rPr lang="zh-TW" altLang="en-US" dirty="0" smtClean="0">
                <a:solidFill>
                  <a:srgbClr val="FF0000"/>
                </a:solidFill>
              </a:rPr>
              <a:t>并 </a:t>
            </a:r>
            <a:r>
              <a:rPr lang="zh-TW" altLang="en-US" dirty="0">
                <a:solidFill>
                  <a:srgbClr val="FF0000"/>
                </a:solidFill>
              </a:rPr>
              <a:t>且 不 用 山 羊 和 牛 犊 的 血 ， 乃 用 自 己 的 血 ， 只 一 次 进 入 圣 所 ， 成 了 永 远 赎 罪 的 </a:t>
            </a:r>
            <a:r>
              <a:rPr lang="zh-TW" altLang="en-US" dirty="0" smtClean="0">
                <a:solidFill>
                  <a:srgbClr val="FF0000"/>
                </a:solidFill>
              </a:rPr>
              <a:t>事</a:t>
            </a:r>
            <a:r>
              <a:rPr lang="en-CA" altLang="zh-TW" dirty="0" smtClean="0">
                <a:solidFill>
                  <a:srgbClr val="FF0000"/>
                </a:solidFill>
              </a:rPr>
              <a:t>”.</a:t>
            </a:r>
            <a:r>
              <a:rPr lang="en-CA" dirty="0"/>
              <a:t> </a:t>
            </a:r>
            <a:endParaRPr lang="en-CA" dirty="0" smtClean="0"/>
          </a:p>
          <a:p>
            <a:endParaRPr lang="en-CA" dirty="0"/>
          </a:p>
          <a:p>
            <a:r>
              <a:rPr lang="en-CA" dirty="0" smtClean="0"/>
              <a:t>The </a:t>
            </a:r>
            <a:r>
              <a:rPr lang="en-CA" dirty="0"/>
              <a:t>Lord Jesus Christ instituted that the Dietary law and the Ceremonial law are </a:t>
            </a:r>
            <a:r>
              <a:rPr lang="en-CA" u="sng" dirty="0"/>
              <a:t>no </a:t>
            </a:r>
            <a:r>
              <a:rPr lang="en-CA" dirty="0"/>
              <a:t>longer applicable for the people of the new covenant. </a:t>
            </a:r>
            <a:r>
              <a:rPr lang="en-CA" dirty="0" smtClean="0"/>
              <a:t> (See Matt 15:11; </a:t>
            </a:r>
            <a:r>
              <a:rPr lang="en-CA" dirty="0" err="1" smtClean="0"/>
              <a:t>Heb</a:t>
            </a:r>
            <a:r>
              <a:rPr lang="en-CA" dirty="0" smtClean="0"/>
              <a:t> 9:12)</a:t>
            </a:r>
            <a:endParaRPr lang="en-CA" dirty="0"/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45751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91325"/>
            <a:ext cx="8520600" cy="707400"/>
          </a:xfrm>
        </p:spPr>
        <p:txBody>
          <a:bodyPr>
            <a:normAutofit fontScale="90000"/>
          </a:bodyPr>
          <a:lstStyle/>
          <a:p>
            <a:r>
              <a:rPr lang="en-US" dirty="0"/>
              <a:t>基督里的自由</a:t>
            </a:r>
            <a:br>
              <a:rPr lang="en-US" dirty="0"/>
            </a:br>
            <a:r>
              <a:rPr lang="en-US" dirty="0"/>
              <a:t>Liberty </a:t>
            </a:r>
            <a:r>
              <a:rPr lang="en-US" dirty="0" smtClean="0"/>
              <a:t>in Christ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>
                <a:solidFill>
                  <a:srgbClr val="FF0000"/>
                </a:solidFill>
              </a:rPr>
              <a:t>哥 林 多 前 </a:t>
            </a:r>
            <a:r>
              <a:rPr lang="zh-TW" altLang="en-US" dirty="0" smtClean="0">
                <a:solidFill>
                  <a:srgbClr val="FF0000"/>
                </a:solidFill>
              </a:rPr>
              <a:t>书</a:t>
            </a:r>
            <a:r>
              <a:rPr lang="en-US" altLang="zh-TW" dirty="0" smtClean="0">
                <a:solidFill>
                  <a:srgbClr val="FF0000"/>
                </a:solidFill>
              </a:rPr>
              <a:t> 10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23 “</a:t>
            </a:r>
            <a:r>
              <a:rPr lang="zh-TW" altLang="en-US" dirty="0" smtClean="0">
                <a:solidFill>
                  <a:srgbClr val="FF0000"/>
                </a:solidFill>
              </a:rPr>
              <a:t>凡 </a:t>
            </a:r>
            <a:r>
              <a:rPr lang="zh-TW" altLang="en-US" dirty="0">
                <a:solidFill>
                  <a:srgbClr val="FF0000"/>
                </a:solidFill>
              </a:rPr>
              <a:t>事 都 可 行 。 但 不 都 有 益 处 。 凡 事 都 可 行 。 但 不 都 造 就 </a:t>
            </a:r>
            <a:r>
              <a:rPr lang="zh-TW" altLang="en-US" dirty="0" smtClean="0">
                <a:solidFill>
                  <a:srgbClr val="FF0000"/>
                </a:solidFill>
              </a:rPr>
              <a:t>人</a:t>
            </a:r>
            <a:r>
              <a:rPr lang="en-CA" altLang="zh-TW" dirty="0" smtClean="0">
                <a:solidFill>
                  <a:srgbClr val="FF0000"/>
                </a:solidFill>
              </a:rPr>
              <a:t>.”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哥 林 多 前 书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r>
              <a:rPr lang="en-US" altLang="zh-TW" dirty="0" smtClean="0">
                <a:solidFill>
                  <a:srgbClr val="FF0000"/>
                </a:solidFill>
              </a:rPr>
              <a:t>6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12 “</a:t>
            </a:r>
            <a:r>
              <a:rPr lang="zh-TW" altLang="en-US" dirty="0" smtClean="0">
                <a:solidFill>
                  <a:srgbClr val="FF0000"/>
                </a:solidFill>
              </a:rPr>
              <a:t>凡 </a:t>
            </a:r>
            <a:r>
              <a:rPr lang="zh-TW" altLang="en-US" dirty="0">
                <a:solidFill>
                  <a:srgbClr val="FF0000"/>
                </a:solidFill>
              </a:rPr>
              <a:t>事 我 都 可 行 。 但 不 都 有 益 处 。 凡 事 我 都 可 行 ， 但 无 论 那 一 件 ， 我 总 不 受 他 的 辖 </a:t>
            </a:r>
            <a:r>
              <a:rPr lang="zh-TW" altLang="en-US" dirty="0" smtClean="0">
                <a:solidFill>
                  <a:srgbClr val="FF0000"/>
                </a:solidFill>
              </a:rPr>
              <a:t>制</a:t>
            </a:r>
            <a:r>
              <a:rPr lang="en-CA" altLang="zh-TW" dirty="0" smtClean="0">
                <a:solidFill>
                  <a:srgbClr val="FF0000"/>
                </a:solidFill>
              </a:rPr>
              <a:t>.”</a:t>
            </a:r>
            <a:r>
              <a:rPr lang="en-US" altLang="zh-TW" dirty="0">
                <a:solidFill>
                  <a:srgbClr val="FF0000"/>
                </a:solidFill>
              </a:rPr>
              <a:t> 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zh-TW" altLang="en-US" dirty="0">
                <a:solidFill>
                  <a:srgbClr val="FF0000"/>
                </a:solidFill>
              </a:rPr>
              <a:t>雅 各 </a:t>
            </a:r>
            <a:r>
              <a:rPr lang="zh-TW" altLang="en-US" dirty="0" smtClean="0">
                <a:solidFill>
                  <a:srgbClr val="FF0000"/>
                </a:solidFill>
              </a:rPr>
              <a:t>书</a:t>
            </a:r>
            <a:r>
              <a:rPr lang="en-US" altLang="zh-TW" dirty="0" smtClean="0">
                <a:solidFill>
                  <a:srgbClr val="FF0000"/>
                </a:solidFill>
              </a:rPr>
              <a:t> 1</a:t>
            </a:r>
            <a:r>
              <a:rPr lang="en-US" altLang="zh-TW" dirty="0">
                <a:solidFill>
                  <a:srgbClr val="FF0000"/>
                </a:solidFill>
              </a:rPr>
              <a:t>:</a:t>
            </a:r>
            <a:r>
              <a:rPr lang="en-US" altLang="zh-TW" dirty="0" smtClean="0">
                <a:solidFill>
                  <a:srgbClr val="FF0000"/>
                </a:solidFill>
              </a:rPr>
              <a:t>17 “</a:t>
            </a:r>
            <a:r>
              <a:rPr lang="zh-TW" altLang="en-US" dirty="0" smtClean="0">
                <a:solidFill>
                  <a:srgbClr val="FF0000"/>
                </a:solidFill>
              </a:rPr>
              <a:t>各 </a:t>
            </a:r>
            <a:r>
              <a:rPr lang="zh-TW" altLang="en-US" dirty="0">
                <a:solidFill>
                  <a:srgbClr val="FF0000"/>
                </a:solidFill>
              </a:rPr>
              <a:t>样 美 善 的 恩 赐 ， 和 各 样 全 备 的 赏 赐 ， 都 是 从 上 头 来 的 。 从 众 光 之 父 那 里 降 下 来 的 。 在 他 并 没 有 改 变 ， 也 没 有 转 动 的 影 </a:t>
            </a:r>
            <a:r>
              <a:rPr lang="zh-TW" altLang="en-US" dirty="0" smtClean="0">
                <a:solidFill>
                  <a:srgbClr val="FF0000"/>
                </a:solidFill>
              </a:rPr>
              <a:t>儿</a:t>
            </a:r>
            <a:r>
              <a:rPr lang="en-CA" altLang="zh-TW" dirty="0" smtClean="0">
                <a:solidFill>
                  <a:srgbClr val="FF0000"/>
                </a:solidFill>
              </a:rPr>
              <a:t>”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059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11700" y="16116"/>
            <a:ext cx="8520600" cy="954869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Liberty in Christ</a:t>
            </a:r>
            <a:br>
              <a:rPr lang="en-US" dirty="0" smtClean="0"/>
            </a:br>
            <a:r>
              <a:rPr lang="en-US" dirty="0" smtClean="0"/>
              <a:t>基督里的自由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311700" y="1249338"/>
            <a:ext cx="8520600" cy="4073154"/>
          </a:xfrm>
        </p:spPr>
        <p:txBody>
          <a:bodyPr>
            <a:noAutofit/>
          </a:bodyPr>
          <a:lstStyle/>
          <a:p>
            <a:r>
              <a:rPr lang="zh-CN" altLang="en-US" sz="1600" dirty="0" smtClean="0"/>
              <a:t>在新约里，基督徒脱离了外在的条例限制。</a:t>
            </a:r>
            <a:endParaRPr lang="en-CA" altLang="zh-CN" sz="1600" dirty="0" smtClean="0"/>
          </a:p>
          <a:p>
            <a:endParaRPr lang="en-CA" sz="1600" dirty="0" smtClean="0"/>
          </a:p>
          <a:p>
            <a:r>
              <a:rPr lang="zh-CN" altLang="en-US" sz="1600" dirty="0" smtClean="0"/>
              <a:t>在基督里，基督徒不再受该不该吃哪些食物的限制，也不再受该遵守哪些节期的限制。</a:t>
            </a:r>
            <a:endParaRPr lang="en-CA" altLang="zh-CN" sz="1600" dirty="0" smtClean="0"/>
          </a:p>
          <a:p>
            <a:endParaRPr lang="en-CA" sz="1600" dirty="0" smtClean="0"/>
          </a:p>
          <a:p>
            <a:r>
              <a:rPr lang="zh-CN" altLang="en-US" sz="1600" dirty="0" smtClean="0"/>
              <a:t>基督徒没有任何宗教的“禁忌”，神给我们享受祂赐美物的自由。</a:t>
            </a:r>
            <a:endParaRPr lang="en-CA" altLang="zh-CN" sz="1600" dirty="0" smtClean="0"/>
          </a:p>
          <a:p>
            <a:endParaRPr lang="en-CA" sz="1600" dirty="0" smtClean="0"/>
          </a:p>
          <a:p>
            <a:r>
              <a:rPr lang="zh-CN" altLang="en-US" sz="1600" dirty="0" smtClean="0"/>
              <a:t>但是，基督徒没有脱离旧约道德律的自由。</a:t>
            </a:r>
            <a:endParaRPr lang="en-CA" altLang="zh-CN" sz="1600" dirty="0" smtClean="0"/>
          </a:p>
          <a:p>
            <a:pPr marL="114300" indent="0">
              <a:buNone/>
            </a:pPr>
            <a:endParaRPr lang="en-CA" altLang="zh-CN" sz="1600" dirty="0" smtClean="0"/>
          </a:p>
          <a:p>
            <a:r>
              <a:rPr lang="en-CA" sz="1600" dirty="0" smtClean="0">
                <a:latin typeface="Cambria"/>
                <a:cs typeface="Cambria"/>
              </a:rPr>
              <a:t>In </a:t>
            </a:r>
            <a:r>
              <a:rPr lang="en-CA" sz="1600" dirty="0">
                <a:latin typeface="Cambria"/>
                <a:cs typeface="Cambria"/>
              </a:rPr>
              <a:t>the new covenant, Christians are free from anything which are external. </a:t>
            </a:r>
          </a:p>
          <a:p>
            <a:r>
              <a:rPr lang="en-CA" sz="1600" dirty="0">
                <a:latin typeface="Cambria"/>
                <a:cs typeface="Cambria"/>
              </a:rPr>
              <a:t>In Christ, Christians are not restricted by what kind of food we can eat.  We are not restricted by the rule of observance of days. </a:t>
            </a:r>
          </a:p>
          <a:p>
            <a:r>
              <a:rPr lang="en-CA" sz="1600" dirty="0">
                <a:latin typeface="Cambria"/>
                <a:cs typeface="Cambria"/>
              </a:rPr>
              <a:t>Christians, we are free from any religious “taboos”.  God gives us the freedom to enjoy all of the good gifts that God has given to us. </a:t>
            </a:r>
          </a:p>
          <a:p>
            <a:r>
              <a:rPr lang="en-CA" sz="1600" dirty="0">
                <a:latin typeface="Cambria"/>
                <a:cs typeface="Cambria"/>
              </a:rPr>
              <a:t>However, Christians are </a:t>
            </a:r>
            <a:r>
              <a:rPr lang="en-CA" sz="1600" u="sng" dirty="0">
                <a:latin typeface="Cambria"/>
                <a:cs typeface="Cambria"/>
              </a:rPr>
              <a:t>not </a:t>
            </a:r>
            <a:r>
              <a:rPr lang="en-CA" sz="1600" dirty="0">
                <a:latin typeface="Cambria"/>
                <a:cs typeface="Cambria"/>
              </a:rPr>
              <a:t>free from the Moral law of the Old Testament. </a:t>
            </a:r>
            <a:endParaRPr lang="en-US" sz="1600" dirty="0">
              <a:latin typeface="Cambria"/>
              <a:cs typeface="Cambria"/>
            </a:endParaRPr>
          </a:p>
        </p:txBody>
      </p:sp>
    </p:spTree>
    <p:extLst>
      <p:ext uri="{BB962C8B-B14F-4D97-AF65-F5344CB8AC3E}">
        <p14:creationId xmlns:p14="http://schemas.microsoft.com/office/powerpoint/2010/main" val="11976494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ＭＳ Ｐ明朝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Apothecary.thmx</Template>
  <TotalTime>16610</TotalTime>
  <Words>2114</Words>
  <Application>Microsoft Macintosh PowerPoint</Application>
  <PresentationFormat>On-screen Show (16:9)</PresentationFormat>
  <Paragraphs>141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Apothecary</vt:lpstr>
      <vt:lpstr>教会中兄弟姐妹存在的分歧 -3 When Christian brothers and sisters disagree - part 3</vt:lpstr>
      <vt:lpstr>PowerPoint Presentation</vt:lpstr>
      <vt:lpstr>PowerPoint Presentation</vt:lpstr>
      <vt:lpstr>教会中的分歧 Disagreement in the church</vt:lpstr>
      <vt:lpstr>旧约律法 Old testament laws </vt:lpstr>
      <vt:lpstr>旧约律法 Old testament laws </vt:lpstr>
      <vt:lpstr>旧约律法 Old testament laws </vt:lpstr>
      <vt:lpstr>基督里的自由 Liberty in Christ</vt:lpstr>
      <vt:lpstr>Liberty in Christ 基督里的自由</vt:lpstr>
      <vt:lpstr>教会的合一 Unity in the church </vt:lpstr>
      <vt:lpstr>担待软弱的人，不求自己的喜悦 Consider the weak and not to please ourselves </vt:lpstr>
      <vt:lpstr>效法基督 Imitate Christ </vt:lpstr>
      <vt:lpstr>顺服神的话 Submit to the word of god </vt:lpstr>
      <vt:lpstr>祷告 Pray </vt:lpstr>
      <vt:lpstr>PowerPoint Presentation</vt:lpstr>
      <vt:lpstr>PowerPoint Presentation</vt:lpstr>
      <vt:lpstr>PowerPoint Presentation</vt:lpstr>
      <vt:lpstr>如何面对教会中兄弟姐妹的分歧 When Christian brothers and sisters disagree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Doctrine of Christ 基督教义</dc:title>
  <dc:creator>david guo</dc:creator>
  <cp:lastModifiedBy>Joshua Tjong</cp:lastModifiedBy>
  <cp:revision>84</cp:revision>
  <dcterms:created xsi:type="dcterms:W3CDTF">2019-03-29T23:27:39Z</dcterms:created>
  <dcterms:modified xsi:type="dcterms:W3CDTF">2019-04-07T11:43:55Z</dcterms:modified>
</cp:coreProperties>
</file>