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5"/>
    <a:srgbClr val="F3C89D"/>
    <a:srgbClr val="352C27"/>
    <a:srgbClr val="6E2D0F"/>
    <a:srgbClr val="EFF0F5"/>
    <a:srgbClr val="D0D4DC"/>
    <a:srgbClr val="D7DBDD"/>
    <a:srgbClr val="E5E6EA"/>
    <a:srgbClr val="C8C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7C531-1ADA-48F8-9C9A-1062C774DE34}" type="datetimeFigureOut">
              <a:rPr lang="en-CA" smtClean="0"/>
              <a:t>2019-05-02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B613-BFD0-4239-966F-EFE980B26F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91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EECD-F1AE-40A6-A242-7F517928C5C4}" type="datetime1">
              <a:rPr lang="en-CA" smtClean="0"/>
              <a:t>2019-05-02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57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CEF-27B0-4E02-980A-AA3E0F3966AF}" type="datetime1">
              <a:rPr lang="en-CA" smtClean="0"/>
              <a:t>2019-05-02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D345-6D16-40DF-A1B8-B114FD6219F3}" type="datetime1">
              <a:rPr lang="en-CA" smtClean="0"/>
              <a:t>2019-05-02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71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9D3B5E-68E4-4504-9B2C-801B3AE183A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D69-10DE-4533-A140-3A73361979F0}" type="datetime1">
              <a:rPr lang="en-CA" smtClean="0"/>
              <a:t>2019-05-02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3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BEAC-38EC-4E52-8009-D118E82BFD14}" type="datetime1">
              <a:rPr lang="en-CA" smtClean="0"/>
              <a:t>2019-05-02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11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C6FB-0955-4DF0-B661-23803DE71C7D}" type="datetime1">
              <a:rPr lang="en-CA" smtClean="0"/>
              <a:t>2019-05-02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6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DA8E-1F32-4034-9D69-90ECD319AABD}" type="datetime1">
              <a:rPr lang="en-CA" smtClean="0"/>
              <a:t>2019-05-02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20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AF28-3CC0-4BBE-9484-06EC6A72B28B}" type="datetime1">
              <a:rPr lang="en-CA" smtClean="0"/>
              <a:t>2019-05-02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5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E1-E417-4AFE-8E46-75B4760EC62C}" type="datetime1">
              <a:rPr lang="en-CA" smtClean="0"/>
              <a:t>2019-05-02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9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A303-9010-48CD-85CB-890FD249AB5D}" type="datetime1">
              <a:rPr lang="en-CA" smtClean="0"/>
              <a:t>2019-05-02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76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4016-F43F-4C29-B59A-DC18E3B6B38A}" type="datetime1">
              <a:rPr lang="en-CA" smtClean="0"/>
              <a:t>2019-05-02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91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B0E7-C00F-4293-A5A1-38323B93F737}" type="datetime1">
              <a:rPr lang="en-CA" smtClean="0"/>
              <a:t>2019-05-02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CED4-3349-4810-8177-C3B6F0C40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26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78115-ED2D-4E68-883F-72195CDA8FB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7DBDD"/>
            </a:gs>
            <a:gs pos="24000">
              <a:srgbClr val="D0D4DC"/>
            </a:gs>
            <a:gs pos="74000">
              <a:srgbClr val="6E2D0F"/>
            </a:gs>
            <a:gs pos="67000">
              <a:srgbClr val="EFF0F5"/>
            </a:gs>
            <a:gs pos="100000">
              <a:srgbClr val="352C2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989"/>
          <a:stretch/>
        </p:blipFill>
        <p:spPr>
          <a:xfrm>
            <a:off x="0" y="2743200"/>
            <a:ext cx="5606400" cy="4114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285" y="236991"/>
            <a:ext cx="6858000" cy="2387600"/>
          </a:xfrm>
        </p:spPr>
        <p:txBody>
          <a:bodyPr>
            <a:normAutofit fontScale="90000"/>
          </a:bodyPr>
          <a:lstStyle/>
          <a:p>
            <a:pPr algn="dist"/>
            <a:r>
              <a:rPr lang="zh-CN" altLang="en-US" sz="8900" b="1" dirty="0" smtClean="0">
                <a:effectLst>
                  <a:glow rad="177800">
                    <a:schemeClr val="bg1"/>
                  </a:glow>
                </a:effectLst>
              </a:rPr>
              <a:t>牧者先知</a:t>
            </a:r>
            <a:r>
              <a:rPr lang="en-US" altLang="zh-CN" b="1" dirty="0" smtClean="0">
                <a:effectLst>
                  <a:glow rad="177800">
                    <a:schemeClr val="bg1"/>
                  </a:glow>
                </a:effectLst>
              </a:rPr>
              <a:t/>
            </a:r>
            <a:br>
              <a:rPr lang="en-US" altLang="zh-CN" b="1" dirty="0" smtClean="0">
                <a:effectLst>
                  <a:glow rad="177800">
                    <a:schemeClr val="bg1"/>
                  </a:glow>
                </a:effectLst>
              </a:rPr>
            </a:br>
            <a:r>
              <a:rPr lang="zh-CN" altLang="en-US" b="1" dirty="0">
                <a:effectLst>
                  <a:glow rad="177800">
                    <a:schemeClr val="bg1"/>
                  </a:glow>
                </a:effectLst>
              </a:rPr>
              <a:t>蒙</a:t>
            </a:r>
            <a:r>
              <a:rPr lang="zh-CN" altLang="en-US" b="1" dirty="0" smtClean="0">
                <a:effectLst>
                  <a:glow rad="177800">
                    <a:schemeClr val="bg1"/>
                  </a:glow>
                </a:effectLst>
              </a:rPr>
              <a:t>福的四项基本原则</a:t>
            </a:r>
            <a:endParaRPr lang="en-CA" b="1" dirty="0">
              <a:effectLst>
                <a:glow rad="177800">
                  <a:schemeClr val="bg1"/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6400" y="5065486"/>
            <a:ext cx="3182257" cy="117928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outerShdw blurRad="88900" dist="63500" dir="2700000" algn="tl" rotWithShape="0">
                    <a:prstClr val="black">
                      <a:alpha val="82000"/>
                    </a:prstClr>
                  </a:outerShdw>
                </a:effectLst>
              </a:rPr>
              <a:t>旧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88900" dist="63500" dir="2700000" algn="tl" rotWithShape="0">
                    <a:prstClr val="black">
                      <a:alpha val="82000"/>
                    </a:prstClr>
                  </a:outerShdw>
                </a:effectLst>
              </a:rPr>
              <a:t>约人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outerShdw blurRad="88900" dist="63500" dir="2700000" algn="tl" rotWithShape="0">
                    <a:prstClr val="black">
                      <a:alpha val="82000"/>
                    </a:prstClr>
                  </a:outerShdw>
                </a:effectLst>
              </a:rPr>
              <a:t>物系列：摩西（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outerShdw blurRad="88900" dist="63500" dir="2700000" algn="tl" rotWithShape="0">
                    <a:prstClr val="black">
                      <a:alpha val="82000"/>
                    </a:prstClr>
                  </a:outerShdw>
                </a:effectLst>
              </a:rPr>
              <a:t>6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outerShdw blurRad="88900" dist="63500" dir="2700000" algn="tl" rotWithShape="0">
                    <a:prstClr val="black">
                      <a:alpha val="82000"/>
                    </a:prstClr>
                  </a:outerShdw>
                </a:effectLst>
              </a:rPr>
              <a:t>）</a:t>
            </a:r>
            <a:endParaRPr lang="en-CA" sz="3600" dirty="0">
              <a:solidFill>
                <a:schemeClr val="bg1"/>
              </a:solidFill>
              <a:effectLst>
                <a:outerShdw blurRad="88900" dist="63500" dir="2700000" algn="tl" rotWithShape="0">
                  <a:prstClr val="black">
                    <a:alpha val="82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8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遵行主道（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遵行祂的道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诫命律例）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7"/>
            <a:ext cx="8665029" cy="5175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圣经中有</a:t>
            </a:r>
            <a:endParaRPr lang="en-US" altLang="zh-CN" sz="4000" dirty="0" smtClean="0"/>
          </a:p>
          <a:p>
            <a:r>
              <a:rPr lang="zh-CN" altLang="en-US" sz="4000" dirty="0" smtClean="0"/>
              <a:t>得救的智慧</a:t>
            </a:r>
            <a:endParaRPr lang="en-US" altLang="zh-CN" sz="4000" dirty="0" smtClean="0"/>
          </a:p>
          <a:p>
            <a:r>
              <a:rPr lang="zh-CN" altLang="en-US" sz="4000" dirty="0" smtClean="0"/>
              <a:t>做人的准则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人生的意义</a:t>
            </a:r>
            <a:endParaRPr lang="en-US" altLang="zh-CN" sz="4000" dirty="0" smtClean="0"/>
          </a:p>
          <a:p>
            <a:r>
              <a:rPr lang="zh-CN" altLang="en-US" sz="4000" dirty="0" smtClean="0"/>
              <a:t>永恒的盼望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22174" y="1576740"/>
            <a:ext cx="58202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有得救的智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慧</a:t>
            </a:r>
            <a:endParaRPr lang="en-US" altLang="zh-CN" sz="4000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Aft>
                <a:spcPts val="900"/>
              </a:spcAft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於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教训、督责、使人归正、教导人学义都是有益的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endParaRPr lang="en-US" altLang="zh-CN" sz="4000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Aft>
                <a:spcPts val="900"/>
              </a:spcAft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叫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属神的人得以完全，预备行各样的善事。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9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遵行主道（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遵行祂的道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诫命律例）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6"/>
            <a:ext cx="8665029" cy="568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遵</a:t>
            </a:r>
            <a:r>
              <a:rPr lang="zh-CN" altLang="en-US" sz="4000" dirty="0" smtClean="0"/>
              <a:t>行主道 就是活出来、行出来</a:t>
            </a:r>
            <a:endParaRPr lang="en-US" altLang="zh-CN" sz="4000" dirty="0" smtClean="0"/>
          </a:p>
          <a:p>
            <a:r>
              <a:rPr lang="zh-CN" altLang="en-US" sz="4000" dirty="0" smtClean="0"/>
              <a:t>成为我们三观的基础</a:t>
            </a:r>
            <a:endParaRPr lang="en-US" altLang="zh-CN" sz="4000" dirty="0" smtClean="0"/>
          </a:p>
          <a:p>
            <a:r>
              <a:rPr lang="zh-CN" altLang="en-US" sz="4000" dirty="0"/>
              <a:t>指</a:t>
            </a:r>
            <a:r>
              <a:rPr lang="zh-CN" altLang="en-US" sz="4000" dirty="0" smtClean="0"/>
              <a:t>导我们道德的取向</a:t>
            </a:r>
            <a:endParaRPr lang="en-US" altLang="zh-CN" sz="4000" dirty="0" smtClean="0"/>
          </a:p>
          <a:p>
            <a:r>
              <a:rPr lang="zh-CN" altLang="en-US" sz="4000" dirty="0"/>
              <a:t>规</a:t>
            </a:r>
            <a:r>
              <a:rPr lang="zh-CN" altLang="en-US" sz="4000" dirty="0" smtClean="0"/>
              <a:t>范我们行为的模式</a:t>
            </a:r>
            <a:endParaRPr lang="en-US" altLang="zh-CN" sz="4000" dirty="0" smtClean="0"/>
          </a:p>
          <a:p>
            <a:r>
              <a:rPr lang="zh-CN" altLang="en-US" sz="4000" dirty="0"/>
              <a:t>保</a:t>
            </a:r>
            <a:r>
              <a:rPr lang="zh-CN" altLang="en-US" sz="4000" dirty="0" smtClean="0"/>
              <a:t>守我们主里的信心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基督既然一次被献，担当了多人的罪，将来要向那等候他的人第二次显现，并与罪无关，乃是为拯救他们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9:28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2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爱神（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爱祂）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6"/>
            <a:ext cx="8665029" cy="568959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爱神是最大的诫命</a:t>
            </a:r>
            <a:endParaRPr lang="en-US" altLang="zh-CN" sz="4000" dirty="0" smtClean="0"/>
          </a:p>
          <a:p>
            <a:r>
              <a:rPr lang="zh-CN" altLang="en-US" sz="4000" dirty="0" smtClean="0"/>
              <a:t>爱神是律法的总纲</a:t>
            </a:r>
            <a:endParaRPr lang="en-US" altLang="zh-CN" sz="4000" dirty="0" smtClean="0"/>
          </a:p>
          <a:p>
            <a:r>
              <a:rPr lang="zh-CN" altLang="en-US" sz="4000" dirty="0" smtClean="0"/>
              <a:t>神配得我们爱祂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82457" y="1001485"/>
            <a:ext cx="4245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你要尽心、尽性、尽力爱耶和华你的神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  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申命记</a:t>
            </a:r>
            <a:r>
              <a:rPr lang="en-US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6:5</a:t>
            </a:r>
            <a:endParaRPr lang="en-CA" sz="4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9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爱神（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爱祂）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6"/>
            <a:ext cx="8665029" cy="568959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爱神就要坚持主日敬拜</a:t>
            </a:r>
            <a:endParaRPr lang="en-US" altLang="zh-CN" sz="4000" dirty="0" smtClean="0"/>
          </a:p>
          <a:p>
            <a:r>
              <a:rPr lang="zh-CN" altLang="en-US" sz="4000" dirty="0" smtClean="0"/>
              <a:t>爱神就要渴慕神的话语</a:t>
            </a:r>
            <a:endParaRPr lang="en-US" altLang="zh-CN" sz="4000" dirty="0" smtClean="0"/>
          </a:p>
          <a:p>
            <a:r>
              <a:rPr lang="zh-CN" altLang="en-US" sz="4000" dirty="0" smtClean="0"/>
              <a:t>爱神就要愿意与神沟通</a:t>
            </a:r>
            <a:endParaRPr lang="en-US" altLang="zh-CN" sz="4000" dirty="0" smtClean="0"/>
          </a:p>
          <a:p>
            <a:r>
              <a:rPr lang="zh-CN" altLang="en-US" sz="4000" dirty="0"/>
              <a:t>爱</a:t>
            </a:r>
            <a:r>
              <a:rPr lang="zh-CN" altLang="en-US" sz="4000" dirty="0" smtClean="0"/>
              <a:t>神就要把荣耀神作为人生目标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73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 smtClean="0">
                <a:latin typeface="+mn-ea"/>
                <a:ea typeface="+mn-ea"/>
              </a:rPr>
              <a:t>全心事奉神（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尽心尽性事奉祂）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6"/>
            <a:ext cx="8665029" cy="568959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事奉神的正确态度：尽心尽性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全</a:t>
            </a:r>
            <a:r>
              <a:rPr lang="zh-CN" altLang="en-US" sz="4000" dirty="0"/>
              <a:t>心全</a:t>
            </a:r>
            <a:r>
              <a:rPr lang="zh-CN" altLang="en-US" sz="4000" dirty="0" smtClean="0"/>
              <a:t>意、忠心良善、勤勉努力</a:t>
            </a:r>
            <a:endParaRPr lang="en-US" altLang="zh-CN" sz="4000" dirty="0" smtClean="0"/>
          </a:p>
          <a:p>
            <a:r>
              <a:rPr lang="zh-CN" altLang="en-US" sz="4000" dirty="0"/>
              <a:t>珍</a:t>
            </a:r>
            <a:r>
              <a:rPr lang="zh-CN" altLang="en-US" sz="4000" dirty="0" smtClean="0"/>
              <a:t>惜神赐给我们的服事机会</a:t>
            </a:r>
            <a:endParaRPr lang="en-US" altLang="zh-CN" sz="4000" dirty="0" smtClean="0"/>
          </a:p>
          <a:p>
            <a:r>
              <a:rPr lang="zh-CN" altLang="en-US" sz="4000" dirty="0" smtClean="0"/>
              <a:t>操练谦卑顺服、彼此配搭、默默无闻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1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 smtClean="0">
                <a:latin typeface="+mn-ea"/>
                <a:ea typeface="+mn-ea"/>
              </a:rPr>
              <a:t>全心事奉神（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尽心尽性事奉祂）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6"/>
            <a:ext cx="8665029" cy="568959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在教会神的家中事奉神</a:t>
            </a:r>
            <a:endParaRPr lang="en-US" altLang="zh-CN" sz="4000" dirty="0" smtClean="0"/>
          </a:p>
          <a:p>
            <a:r>
              <a:rPr lang="zh-CN" altLang="en-US" sz="4000" dirty="0" smtClean="0"/>
              <a:t>在工作、学习中事奉神</a:t>
            </a:r>
            <a:endParaRPr lang="en-US" altLang="zh-CN" sz="4000" dirty="0" smtClean="0"/>
          </a:p>
          <a:p>
            <a:r>
              <a:rPr lang="zh-CN" altLang="en-US" sz="4000" dirty="0" smtClean="0"/>
              <a:t>在家庭生活中事奉神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所以我们既得了不能震动的国，就当感恩，照神所喜悦的，用虔诚、敬畏的心事奉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神。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希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伯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来书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12:28</a:t>
            </a:r>
            <a:endParaRPr lang="en-CA" sz="4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6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4324"/>
            <a:ext cx="9144000" cy="6849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effectLst>
                  <a:glow rad="101600">
                    <a:schemeClr val="bg1"/>
                  </a:glow>
                </a:effectLst>
                <a:latin typeface="+mn-ea"/>
                <a:ea typeface="+mn-ea"/>
              </a:rPr>
              <a:t>总</a:t>
            </a:r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  <a:latin typeface="+mn-ea"/>
                <a:ea typeface="+mn-ea"/>
              </a:rPr>
              <a:t>结：先知牧者</a:t>
            </a:r>
            <a:r>
              <a:rPr lang="en-US" altLang="zh-CN" sz="4000" dirty="0" smtClean="0">
                <a:effectLst>
                  <a:glow rad="101600">
                    <a:schemeClr val="bg1"/>
                  </a:glow>
                </a:effectLst>
                <a:latin typeface="+mn-ea"/>
                <a:ea typeface="+mn-ea"/>
              </a:rPr>
              <a:t>3500</a:t>
            </a:r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  <a:latin typeface="+mn-ea"/>
                <a:ea typeface="+mn-ea"/>
              </a:rPr>
              <a:t>年前的忠告</a:t>
            </a:r>
            <a:endParaRPr lang="en-CA" sz="4000" dirty="0">
              <a:effectLst>
                <a:glow rad="101600">
                  <a:schemeClr val="bg1"/>
                </a:glow>
              </a:effectLst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6"/>
            <a:ext cx="8665029" cy="568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蒙福人生的四项基本原则：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敬畏神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遵行主道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CN" altLang="en-US" sz="4000" dirty="0">
                <a:effectLst>
                  <a:glow rad="127000">
                    <a:schemeClr val="bg1"/>
                  </a:glow>
                </a:effectLst>
              </a:rPr>
              <a:t>爱</a:t>
            </a:r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神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CN" altLang="en-US" sz="4000" dirty="0">
                <a:effectLst>
                  <a:glow rad="127000">
                    <a:schemeClr val="bg1"/>
                  </a:glow>
                </a:effectLst>
              </a:rPr>
              <a:t>全</a:t>
            </a:r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心事奉神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5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15028" r="15090"/>
          <a:stretch/>
        </p:blipFill>
        <p:spPr>
          <a:xfrm>
            <a:off x="0" y="3962400"/>
            <a:ext cx="4361168" cy="290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圣</a:t>
            </a:r>
            <a:r>
              <a:rPr lang="zh-CN" altLang="en-US" dirty="0" smtClean="0">
                <a:solidFill>
                  <a:schemeClr val="bg1"/>
                </a:solidFill>
              </a:rPr>
              <a:t>餐 </a:t>
            </a:r>
            <a:r>
              <a:rPr lang="en-US" altLang="zh-CN" dirty="0" smtClean="0">
                <a:solidFill>
                  <a:schemeClr val="bg1"/>
                </a:solidFill>
              </a:rPr>
              <a:t>Communion 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1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FFFFD5"/>
                </a:solidFill>
              </a:rPr>
              <a:t>你</a:t>
            </a:r>
            <a:r>
              <a:rPr lang="zh-CN" altLang="en-US" sz="3600" dirty="0">
                <a:solidFill>
                  <a:srgbClr val="FFFFD5"/>
                </a:solidFill>
              </a:rPr>
              <a:t>们每逢吃这饼，喝这杯，是表明主的死，直等到他来</a:t>
            </a:r>
            <a:r>
              <a:rPr lang="zh-CN" altLang="en-US" sz="3600" dirty="0" smtClean="0">
                <a:solidFill>
                  <a:srgbClr val="FFFFD5"/>
                </a:solidFill>
              </a:rPr>
              <a:t>。所</a:t>
            </a:r>
            <a:r>
              <a:rPr lang="zh-CN" altLang="en-US" sz="3600" dirty="0">
                <a:solidFill>
                  <a:srgbClr val="FFFFD5"/>
                </a:solidFill>
              </a:rPr>
              <a:t>以，无论何人，不按理吃主的饼，喝主的杯，就是干犯主的身、主的血了</a:t>
            </a:r>
            <a:r>
              <a:rPr lang="zh-CN" altLang="en-US" sz="3600" dirty="0" smtClean="0">
                <a:solidFill>
                  <a:srgbClr val="FFFFD5"/>
                </a:solidFill>
              </a:rPr>
              <a:t>。人</a:t>
            </a:r>
            <a:r>
              <a:rPr lang="zh-CN" altLang="en-US" sz="3600" dirty="0">
                <a:solidFill>
                  <a:srgbClr val="FFFFD5"/>
                </a:solidFill>
              </a:rPr>
              <a:t>应当自己省察，</a:t>
            </a:r>
            <a:r>
              <a:rPr lang="zh-CN" altLang="en-US" sz="3600" dirty="0" smtClean="0">
                <a:solidFill>
                  <a:srgbClr val="FFFFD5"/>
                </a:solidFill>
              </a:rPr>
              <a:t>然</a:t>
            </a:r>
            <a:r>
              <a:rPr lang="en-US" altLang="zh-CN" sz="3600" dirty="0" smtClean="0">
                <a:solidFill>
                  <a:srgbClr val="FFFFD5"/>
                </a:solidFill>
              </a:rPr>
              <a:t/>
            </a:r>
            <a:br>
              <a:rPr lang="en-US" altLang="zh-CN" sz="3600" dirty="0" smtClean="0">
                <a:solidFill>
                  <a:srgbClr val="FFFFD5"/>
                </a:solidFill>
              </a:rPr>
            </a:br>
            <a:r>
              <a:rPr lang="en-US" altLang="zh-CN" sz="3600" dirty="0" smtClean="0">
                <a:solidFill>
                  <a:srgbClr val="FFFFD5"/>
                </a:solidFill>
              </a:rPr>
              <a:t>                  </a:t>
            </a:r>
            <a:r>
              <a:rPr lang="zh-CN" altLang="en-US" sz="3600" dirty="0" smtClean="0">
                <a:solidFill>
                  <a:srgbClr val="FFFFD5"/>
                </a:solidFill>
              </a:rPr>
              <a:t>後</a:t>
            </a:r>
            <a:r>
              <a:rPr lang="zh-CN" altLang="en-US" sz="3600" dirty="0">
                <a:solidFill>
                  <a:srgbClr val="FFFFD5"/>
                </a:solidFill>
              </a:rPr>
              <a:t>吃这饼、喝这杯</a:t>
            </a:r>
            <a:r>
              <a:rPr lang="zh-CN" altLang="en-US" sz="3600" dirty="0" smtClean="0">
                <a:solidFill>
                  <a:srgbClr val="FFFFD5"/>
                </a:solidFill>
              </a:rPr>
              <a:t>。因</a:t>
            </a:r>
            <a:r>
              <a:rPr lang="zh-CN" altLang="en-US" sz="3600" dirty="0">
                <a:solidFill>
                  <a:srgbClr val="FFFFD5"/>
                </a:solidFill>
              </a:rPr>
              <a:t>为</a:t>
            </a:r>
            <a:r>
              <a:rPr lang="zh-CN" altLang="en-US" sz="3600" dirty="0" smtClean="0">
                <a:solidFill>
                  <a:srgbClr val="FFFFD5"/>
                </a:solidFill>
              </a:rPr>
              <a:t>人</a:t>
            </a:r>
            <a:r>
              <a:rPr lang="en-US" altLang="zh-CN" sz="3600" dirty="0" smtClean="0">
                <a:solidFill>
                  <a:srgbClr val="FFFFD5"/>
                </a:solidFill>
              </a:rPr>
              <a:t/>
            </a:r>
            <a:br>
              <a:rPr lang="en-US" altLang="zh-CN" sz="3600" dirty="0" smtClean="0">
                <a:solidFill>
                  <a:srgbClr val="FFFFD5"/>
                </a:solidFill>
              </a:rPr>
            </a:br>
            <a:r>
              <a:rPr lang="en-US" altLang="zh-CN" sz="3600" dirty="0" smtClean="0">
                <a:solidFill>
                  <a:srgbClr val="FFFFD5"/>
                </a:solidFill>
              </a:rPr>
              <a:t>                  </a:t>
            </a:r>
            <a:r>
              <a:rPr lang="zh-CN" altLang="en-US" sz="3600" dirty="0" smtClean="0">
                <a:solidFill>
                  <a:srgbClr val="FFFFD5"/>
                </a:solidFill>
              </a:rPr>
              <a:t>吃</a:t>
            </a:r>
            <a:r>
              <a:rPr lang="zh-CN" altLang="en-US" sz="3600" dirty="0">
                <a:solidFill>
                  <a:srgbClr val="FFFFD5"/>
                </a:solidFill>
              </a:rPr>
              <a:t>喝，若不分辨是主的身体</a:t>
            </a:r>
            <a:r>
              <a:rPr lang="zh-CN" altLang="en-US" sz="3600" dirty="0" smtClean="0">
                <a:solidFill>
                  <a:srgbClr val="FFFFD5"/>
                </a:solidFill>
              </a:rPr>
              <a:t>，</a:t>
            </a:r>
            <a:r>
              <a:rPr lang="en-US" altLang="zh-CN" sz="3600" dirty="0" smtClean="0">
                <a:solidFill>
                  <a:srgbClr val="FFFFD5"/>
                </a:solidFill>
              </a:rPr>
              <a:t/>
            </a:r>
            <a:br>
              <a:rPr lang="en-US" altLang="zh-CN" sz="3600" dirty="0" smtClean="0">
                <a:solidFill>
                  <a:srgbClr val="FFFFD5"/>
                </a:solidFill>
              </a:rPr>
            </a:br>
            <a:r>
              <a:rPr lang="en-US" altLang="zh-CN" sz="3600" dirty="0" smtClean="0">
                <a:solidFill>
                  <a:srgbClr val="FFFFD5"/>
                </a:solidFill>
              </a:rPr>
              <a:t>                  </a:t>
            </a:r>
            <a:r>
              <a:rPr lang="zh-CN" altLang="en-US" sz="3600" dirty="0" smtClean="0">
                <a:solidFill>
                  <a:srgbClr val="FFFFD5"/>
                </a:solidFill>
              </a:rPr>
              <a:t>就</a:t>
            </a:r>
            <a:r>
              <a:rPr lang="zh-CN" altLang="en-US" sz="3600" dirty="0">
                <a:solidFill>
                  <a:srgbClr val="FFFFD5"/>
                </a:solidFill>
              </a:rPr>
              <a:t>是吃喝自己的罪了</a:t>
            </a:r>
            <a:r>
              <a:rPr lang="zh-CN" altLang="en-US" dirty="0" smtClean="0">
                <a:solidFill>
                  <a:srgbClr val="FFFFD5"/>
                </a:solidFill>
              </a:rPr>
              <a:t>。</a:t>
            </a:r>
            <a:endParaRPr lang="en-US" altLang="zh-CN" dirty="0" smtClean="0">
              <a:solidFill>
                <a:srgbClr val="FFFFD5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D5"/>
                </a:solidFill>
              </a:rPr>
              <a:t>						       </a:t>
            </a:r>
            <a:r>
              <a:rPr lang="zh-CN" altLang="en-US" sz="2400" dirty="0" smtClean="0">
                <a:solidFill>
                  <a:srgbClr val="FFFFD5"/>
                </a:solidFill>
              </a:rPr>
              <a:t>林前</a:t>
            </a:r>
            <a:r>
              <a:rPr lang="en-US" altLang="zh-CN" sz="2400" dirty="0" smtClean="0">
                <a:solidFill>
                  <a:srgbClr val="FFFFD5"/>
                </a:solidFill>
              </a:rPr>
              <a:t>11:26-29</a:t>
            </a:r>
            <a:endParaRPr lang="en-CA" dirty="0">
              <a:solidFill>
                <a:srgbClr val="FFFFD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7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614" r="52963" b="49717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2857"/>
            <a:ext cx="5322207" cy="5814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我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心切切渴慕祢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主</a:t>
            </a:r>
            <a:endParaRPr lang="en-US" altLang="zh-CN" sz="40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我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要紧紧跟随祢 </a:t>
            </a:r>
          </a:p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祢恩典与慈爱永无止息 </a:t>
            </a:r>
          </a:p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祢信实直到永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远</a:t>
            </a:r>
            <a:endParaRPr lang="en-US" altLang="zh-CN" sz="40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我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王我的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神</a:t>
            </a:r>
            <a:endParaRPr lang="en-US" altLang="zh-CN" sz="40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因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祢奇妙圣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名</a:t>
            </a:r>
            <a:endParaRPr lang="en-US" altLang="zh-CN" sz="40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献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上我的赞美 </a:t>
            </a:r>
          </a:p>
          <a:p>
            <a:pPr marL="0" indent="0">
              <a:buNone/>
            </a:pPr>
            <a:endParaRPr lang="zh-CN" altLang="en-US" sz="4000" dirty="0">
              <a:effectLst>
                <a:glow rad="101600">
                  <a:schemeClr val="tx1"/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18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130800" y="2834480"/>
            <a:ext cx="3766457" cy="320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（副歌）</a:t>
            </a:r>
            <a:endParaRPr lang="en-US" altLang="zh-CN" sz="28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耶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稣，主耶稣，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求用我一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生 </a:t>
            </a:r>
            <a:endParaRPr lang="zh-CN" altLang="en-US" sz="400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耶稣，主耶稣，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求用我一生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56" y="5834743"/>
            <a:ext cx="2786743" cy="646331"/>
          </a:xfrm>
          <a:prstGeom prst="rect">
            <a:avLst/>
          </a:prstGeom>
          <a:solidFill>
            <a:srgbClr val="F3C89D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献上活祭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/2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3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614" r="52963" b="49717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2857"/>
            <a:ext cx="5322207" cy="5814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我心深深向祢敬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拜</a:t>
            </a:r>
            <a:endParaRPr lang="en-US" altLang="zh-CN" sz="4000" dirty="0" smtClean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我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灵渴慕祢荣光</a:t>
            </a: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我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完全相信祢宝贵应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许</a:t>
            </a:r>
            <a:endParaRPr lang="en-US" altLang="zh-CN" sz="4000" dirty="0" smtClean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我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在祢怀中安息</a:t>
            </a: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我要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向世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人</a:t>
            </a:r>
            <a:endParaRPr lang="en-US" altLang="zh-CN" sz="4000" dirty="0" smtClean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歌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唱祢的恩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典</a:t>
            </a:r>
            <a:endParaRPr lang="en-US" altLang="zh-CN" sz="4000" dirty="0" smtClean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直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到我见你面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19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130800" y="2834480"/>
            <a:ext cx="3766457" cy="320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（副歌）</a:t>
            </a:r>
            <a:endParaRPr lang="en-US" altLang="zh-CN" sz="2800" dirty="0" smtClean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耶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稣，主耶稣，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求用我一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生 </a:t>
            </a:r>
            <a:endParaRPr lang="zh-CN" altLang="en-US" sz="4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耶稣，主耶稣，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求用我一生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56" y="5834743"/>
            <a:ext cx="2786743" cy="646331"/>
          </a:xfrm>
          <a:prstGeom prst="rect">
            <a:avLst/>
          </a:prstGeom>
          <a:solidFill>
            <a:srgbClr val="F3C89D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献上活祭 </a:t>
            </a:r>
            <a:r>
              <a:rPr lang="en-US" altLang="zh-CN" sz="2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2/2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9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247" r="1994"/>
          <a:stretch/>
        </p:blipFill>
        <p:spPr>
          <a:xfrm>
            <a:off x="0" y="-145141"/>
            <a:ext cx="9158514" cy="62758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9886" y="551543"/>
            <a:ext cx="738777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申命</a:t>
            </a:r>
            <a:r>
              <a:rPr lang="zh-CN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记</a:t>
            </a:r>
            <a:r>
              <a:rPr lang="en-US" altLang="zh-CN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12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以色列啊，现在耶和华你神向你所要的是什麽呢？只要你敬畏耶和华你的神，遵行他的道，爱他，尽心尽性事奉他， 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13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遵守他的诫命律例，就是我今日所吩咐你的，为要叫你得福。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2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引言：摩西 </a:t>
            </a:r>
            <a:r>
              <a:rPr lang="en-US" altLang="zh-CN" sz="4000" dirty="0" smtClean="0">
                <a:latin typeface="+mn-ea"/>
                <a:ea typeface="+mn-ea"/>
              </a:rPr>
              <a:t>– </a:t>
            </a:r>
            <a:r>
              <a:rPr lang="zh-CN" altLang="en-US" sz="4000" dirty="0" smtClean="0">
                <a:latin typeface="+mn-ea"/>
                <a:ea typeface="+mn-ea"/>
              </a:rPr>
              <a:t>先知</a:t>
            </a:r>
            <a:r>
              <a:rPr lang="en-US" altLang="zh-CN" sz="4000" dirty="0" smtClean="0">
                <a:latin typeface="+mn-ea"/>
                <a:ea typeface="+mn-ea"/>
              </a:rPr>
              <a:t>/</a:t>
            </a:r>
            <a:r>
              <a:rPr lang="zh-CN" altLang="en-US" sz="4000" dirty="0" smtClean="0">
                <a:latin typeface="+mn-ea"/>
                <a:ea typeface="+mn-ea"/>
              </a:rPr>
              <a:t>牧者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7"/>
            <a:ext cx="8665029" cy="51754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先知是摩西的重要职份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耶和华就对我说：他们所说的是。我必在他们弟兄中间给他们兴起一位先知，像你。我要将当说的话传给他；他要将我一切所吩咐的都传给他们。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	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申命记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18:17-18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3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引言：摩西 </a:t>
            </a:r>
            <a:r>
              <a:rPr lang="en-US" altLang="zh-CN" sz="4000" dirty="0" smtClean="0">
                <a:latin typeface="+mn-ea"/>
                <a:ea typeface="+mn-ea"/>
              </a:rPr>
              <a:t>– </a:t>
            </a:r>
            <a:r>
              <a:rPr lang="zh-CN" altLang="en-US" sz="4000" dirty="0" smtClean="0">
                <a:latin typeface="+mn-ea"/>
                <a:ea typeface="+mn-ea"/>
              </a:rPr>
              <a:t>先知</a:t>
            </a:r>
            <a:r>
              <a:rPr lang="en-US" altLang="zh-CN" sz="4000" dirty="0" smtClean="0">
                <a:latin typeface="+mn-ea"/>
                <a:ea typeface="+mn-ea"/>
              </a:rPr>
              <a:t>/</a:t>
            </a:r>
            <a:r>
              <a:rPr lang="zh-CN" altLang="en-US" sz="4000" dirty="0" smtClean="0">
                <a:latin typeface="+mn-ea"/>
                <a:ea typeface="+mn-ea"/>
              </a:rPr>
              <a:t>牧者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7"/>
            <a:ext cx="8665029" cy="51754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旧约的先知是神的代言人</a:t>
            </a:r>
            <a:endParaRPr lang="en-US" altLang="zh-CN" sz="4000" dirty="0" smtClean="0"/>
          </a:p>
          <a:p>
            <a:r>
              <a:rPr lang="zh-CN" altLang="en-US" sz="4000" dirty="0"/>
              <a:t>摩</a:t>
            </a:r>
            <a:r>
              <a:rPr lang="zh-CN" altLang="en-US" sz="4000" dirty="0" smtClean="0"/>
              <a:t>西是写作 </a:t>
            </a:r>
            <a:r>
              <a:rPr lang="en-US" altLang="zh-CN" sz="4000" dirty="0" smtClean="0"/>
              <a:t>+ </a:t>
            </a:r>
            <a:r>
              <a:rPr lang="zh-CN" altLang="en-US" sz="4000" dirty="0" smtClean="0"/>
              <a:t>传讲先知</a:t>
            </a:r>
            <a:endParaRPr lang="en-US" altLang="zh-CN" sz="4000" dirty="0" smtClean="0"/>
          </a:p>
          <a:p>
            <a:r>
              <a:rPr lang="zh-CN" altLang="en-US" sz="4000" dirty="0" smtClean="0"/>
              <a:t>新约的牧者有先知讲道职份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但作先知讲道的，是对人说，要造就、安慰、劝勉人。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哥林多前书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14:3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摩西讲道经典：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2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0" y="519805"/>
            <a:ext cx="78667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以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色列啊，现在耶和华你神向你所要的是什麽呢？只要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endParaRPr lang="en-US" altLang="zh-CN" sz="4000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1262063" lvl="0" indent="-742950">
              <a:buAutoNum type="arabicPeriod"/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敬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畏耶和华你的神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endParaRPr lang="en-US" altLang="zh-CN" sz="4000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1262063" lvl="0" indent="-742950">
              <a:buAutoNum type="arabicPeriod"/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遵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行他的道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endParaRPr lang="en-US" altLang="zh-CN" sz="4000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1262063" lvl="0" indent="-742950">
              <a:buAutoNum type="arabicPeriod"/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爱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他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endParaRPr lang="en-US" altLang="zh-CN" sz="4000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1262063" lvl="0" indent="-742950">
              <a:buAutoNum type="arabicPeriod"/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尽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心尽性事奉他， </a:t>
            </a:r>
            <a:endParaRPr lang="en-US" altLang="zh-CN" sz="4000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/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今日所吩咐你的，为要叫你得福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4000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/>
            <a:r>
              <a:rPr 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4000" dirty="0" smtClean="0">
                <a:solidFill>
                  <a:prstClr val="black"/>
                </a:solidFill>
              </a:rPr>
              <a:t>蒙 福 的 四 项 基 本 原 则</a:t>
            </a:r>
            <a:endParaRPr lang="en-CA" sz="4000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8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敬畏神（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敬畏耶和华你的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7"/>
            <a:ext cx="8665029" cy="51754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敬</a:t>
            </a:r>
            <a:r>
              <a:rPr lang="zh-CN" altLang="en-US" sz="4000" dirty="0" smtClean="0"/>
              <a:t>畏（</a:t>
            </a:r>
            <a:r>
              <a:rPr lang="en-US" altLang="zh-CN" sz="4000" dirty="0" smtClean="0"/>
              <a:t>fear, Respect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敬畏</a:t>
            </a:r>
            <a:r>
              <a:rPr lang="zh-CN" altLang="en-US" sz="4000" dirty="0" smtClean="0"/>
              <a:t>神是摩西五经的宗旨</a:t>
            </a:r>
            <a:endParaRPr lang="en-US" altLang="zh-CN" sz="4000" dirty="0" smtClean="0"/>
          </a:p>
          <a:p>
            <a:r>
              <a:rPr lang="zh-CN" altLang="en-US" sz="4000" dirty="0"/>
              <a:t>敬畏</a:t>
            </a:r>
            <a:r>
              <a:rPr lang="zh-CN" altLang="en-US" sz="4000" dirty="0" smtClean="0"/>
              <a:t>神是整本圣经的教导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这些事都已听见了，总意就是：敬畏神，谨守他的诫命，这是人所当尽的本分。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传道书</a:t>
            </a:r>
            <a:r>
              <a:rPr lang="en-US" altLang="zh-CN" sz="3200" smtClean="0">
                <a:latin typeface="SimSun" panose="02010600030101010101" pitchFamily="2" charset="-122"/>
                <a:ea typeface="SimSun" panose="02010600030101010101" pitchFamily="2" charset="-122"/>
              </a:rPr>
              <a:t>12:13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不能忽略神的公义、威严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敬畏神（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敬畏耶和华你的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7"/>
            <a:ext cx="8665029" cy="51754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敬</a:t>
            </a:r>
            <a:r>
              <a:rPr lang="zh-CN" altLang="en-US" sz="4000" dirty="0" smtClean="0"/>
              <a:t>畏神首先要认识神</a:t>
            </a:r>
            <a:endParaRPr lang="en-US" altLang="zh-CN" sz="4000" dirty="0" smtClean="0"/>
          </a:p>
          <a:p>
            <a:r>
              <a:rPr lang="zh-CN" altLang="en-US" sz="4000" dirty="0"/>
              <a:t>认识</a:t>
            </a:r>
            <a:r>
              <a:rPr lang="zh-CN" altLang="en-US" sz="4000" dirty="0" smtClean="0"/>
              <a:t>神的慈爱良善恩慈怜悯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但耶和华的慈爱归於敬畏他的人，从亘古到永远；他的公义也归於子子孙孙。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诗篇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103:17</a:t>
            </a: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0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敬畏神（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敬畏耶和华你的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7"/>
            <a:ext cx="8665029" cy="51754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敬</a:t>
            </a:r>
            <a:r>
              <a:rPr lang="zh-CN" altLang="en-US" sz="4000" dirty="0" smtClean="0"/>
              <a:t>畏神首先要认识神</a:t>
            </a:r>
            <a:endParaRPr lang="en-US" altLang="zh-CN" sz="4000" dirty="0" smtClean="0"/>
          </a:p>
          <a:p>
            <a:r>
              <a:rPr lang="zh-CN" altLang="en-US" sz="4000" dirty="0"/>
              <a:t>认识</a:t>
            </a:r>
            <a:r>
              <a:rPr lang="zh-CN" altLang="en-US" sz="4000" dirty="0" smtClean="0"/>
              <a:t>神的公义圣洁威严大能</a:t>
            </a:r>
            <a:endParaRPr lang="en-US" altLang="zh-CN" sz="4000" dirty="0" smtClean="0"/>
          </a:p>
          <a:p>
            <a:r>
              <a:rPr lang="zh-CN" altLang="en-US" sz="4000" dirty="0"/>
              <a:t>公义圣洁</a:t>
            </a:r>
            <a:r>
              <a:rPr lang="zh-CN" altLang="en-US" sz="4000" dirty="0" smtClean="0"/>
              <a:t>的神必然审判罪恶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神“万不以有罪的为无罪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”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出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34:7</a:t>
            </a: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不可妄称耶和华你神的名。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20:7</a:t>
            </a:r>
            <a:endParaRPr lang="en-US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神慈爱和公义两属性的合一：十字架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14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90287"/>
            <a:ext cx="8665029" cy="7112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遵行主道（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遵行祂的道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诫命律例）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1487"/>
            <a:ext cx="8665029" cy="51754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神</a:t>
            </a:r>
            <a:r>
              <a:rPr lang="zh-CN" altLang="en-US" sz="4000" dirty="0" smtClean="0"/>
              <a:t>的道 </a:t>
            </a:r>
            <a:r>
              <a:rPr lang="en-US" altLang="zh-CN" sz="4000" dirty="0" smtClean="0"/>
              <a:t>= logos</a:t>
            </a:r>
            <a:r>
              <a:rPr lang="zh-CN" altLang="en-US" sz="4000" dirty="0" smtClean="0"/>
              <a:t>（话语体系）</a:t>
            </a:r>
            <a:endParaRPr lang="en-US" altLang="zh-CN" sz="4000" dirty="0" smtClean="0"/>
          </a:p>
          <a:p>
            <a:r>
              <a:rPr lang="zh-CN" altLang="en-US" sz="4000" dirty="0"/>
              <a:t>认识</a:t>
            </a:r>
            <a:r>
              <a:rPr lang="zh-CN" altLang="en-US" sz="4000" dirty="0" smtClean="0"/>
              <a:t>神的道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圣经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并且知道你是从小明白圣经，这圣经能使你因信基督耶稣，有得救的智慧。圣经都是神所默示的，於教训、督责、使人归正、教导人学义都是有益的，叫属神的人得以完全，预备行各样的善事。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提摩太后书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3:15-17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CED4-3349-4810-8177-C3B6F0C4049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9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1454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KaiTi</vt:lpstr>
      <vt:lpstr>黑体</vt:lpstr>
      <vt:lpstr>SimSun</vt:lpstr>
      <vt:lpstr>Arial</vt:lpstr>
      <vt:lpstr>Calibri</vt:lpstr>
      <vt:lpstr>Calibri Light</vt:lpstr>
      <vt:lpstr>Office Theme</vt:lpstr>
      <vt:lpstr>1_Office Theme</vt:lpstr>
      <vt:lpstr>牧者先知 蒙福的四项基本原则</vt:lpstr>
      <vt:lpstr>PowerPoint Presentation</vt:lpstr>
      <vt:lpstr>引言：摩西 – 先知/牧者</vt:lpstr>
      <vt:lpstr>引言：摩西 – 先知/牧者</vt:lpstr>
      <vt:lpstr>PowerPoint Presentation</vt:lpstr>
      <vt:lpstr>1. 敬畏神（敬畏耶和华你的神）</vt:lpstr>
      <vt:lpstr>1. 敬畏神（敬畏耶和华你的神）</vt:lpstr>
      <vt:lpstr>1. 敬畏神（敬畏耶和华你的神）</vt:lpstr>
      <vt:lpstr>2. 遵行主道（遵行祂的道-诫命律例）</vt:lpstr>
      <vt:lpstr>2. 遵行主道（遵行祂的道-诫命律例）</vt:lpstr>
      <vt:lpstr>2. 遵行主道（遵行祂的道-诫命律例）</vt:lpstr>
      <vt:lpstr>3. 爱神（爱祂）</vt:lpstr>
      <vt:lpstr>3. 爱神（爱祂）</vt:lpstr>
      <vt:lpstr>4. 全心事奉神（尽心尽性事奉祂）</vt:lpstr>
      <vt:lpstr>4. 全心事奉神（尽心尽性事奉祂）</vt:lpstr>
      <vt:lpstr>总结：先知牧者3500年前的忠告</vt:lpstr>
      <vt:lpstr>圣餐 Communion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牧者先知 蒙福的四项基本原则</dc:title>
  <dc:creator>Don Li</dc:creator>
  <cp:lastModifiedBy>Don Li</cp:lastModifiedBy>
  <cp:revision>61</cp:revision>
  <dcterms:created xsi:type="dcterms:W3CDTF">2019-03-25T23:09:15Z</dcterms:created>
  <dcterms:modified xsi:type="dcterms:W3CDTF">2019-05-02T20:26:29Z</dcterms:modified>
</cp:coreProperties>
</file>