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1" r:id="rId4"/>
    <p:sldId id="278" r:id="rId5"/>
    <p:sldId id="280" r:id="rId6"/>
    <p:sldId id="281" r:id="rId7"/>
    <p:sldId id="282" r:id="rId8"/>
    <p:sldId id="283" r:id="rId9"/>
    <p:sldId id="262" r:id="rId10"/>
    <p:sldId id="277" r:id="rId11"/>
    <p:sldId id="268" r:id="rId12"/>
    <p:sldId id="269" r:id="rId13"/>
    <p:sldId id="270" r:id="rId14"/>
    <p:sldId id="263" r:id="rId15"/>
    <p:sldId id="272" r:id="rId16"/>
    <p:sldId id="264" r:id="rId17"/>
    <p:sldId id="273" r:id="rId18"/>
    <p:sldId id="266" r:id="rId19"/>
    <p:sldId id="274" r:id="rId20"/>
    <p:sldId id="265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6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133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19-05-19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19-05-19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19-05-19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19-05-19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19-05-19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42805" y="3518370"/>
            <a:ext cx="6553200" cy="310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罗马</a:t>
            </a:r>
            <a:r>
              <a:rPr lang="en-US" dirty="0" smtClean="0"/>
              <a:t>书 (Romans)</a:t>
            </a:r>
            <a:r>
              <a:rPr lang="en" dirty="0" smtClean="0"/>
              <a:t> </a:t>
            </a:r>
            <a:r>
              <a:rPr lang="en" dirty="0"/>
              <a:t>15:14-33</a:t>
            </a:r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4705" y="2351853"/>
            <a:ext cx="6629400" cy="10442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800" dirty="0" smtClean="0"/>
              <a:t>健康教会的特质</a:t>
            </a:r>
            <a:br>
              <a:rPr lang="en-US" sz="2800" dirty="0" smtClean="0"/>
            </a:br>
            <a:r>
              <a:rPr lang="en" sz="2800" dirty="0"/>
              <a:t>Marks of </a:t>
            </a:r>
            <a:r>
              <a:rPr lang="en-CA" sz="2800" dirty="0"/>
              <a:t>a </a:t>
            </a:r>
            <a:r>
              <a:rPr lang="en" sz="2800" dirty="0"/>
              <a:t>healthy church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罗马教会的特质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83" y="1250787"/>
            <a:ext cx="8229600" cy="35444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知识充足(14节)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参与福音事工(24节)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Full of goodness (vs.14)</a:t>
            </a:r>
          </a:p>
          <a:p>
            <a:r>
              <a:rPr lang="en-US" dirty="0">
                <a:solidFill>
                  <a:srgbClr val="A6A6A6"/>
                </a:solidFill>
              </a:rPr>
              <a:t>Filled with knowledge (vs. 14)</a:t>
            </a:r>
          </a:p>
          <a:p>
            <a:r>
              <a:rPr lang="en-US" dirty="0">
                <a:solidFill>
                  <a:srgbClr val="A6A6A6"/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rgbClr val="A6A6A6"/>
                </a:solidFill>
              </a:rPr>
              <a:t>Teachable (vs. 15)</a:t>
            </a:r>
          </a:p>
          <a:p>
            <a:r>
              <a:rPr lang="en-US" dirty="0">
                <a:solidFill>
                  <a:srgbClr val="A6A6A6"/>
                </a:solidFill>
              </a:rPr>
              <a:t>Involved in the work of the gospel of God (vs. 24)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6740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50"/>
            <a:ext cx="8229600" cy="37658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满有良善 (14节):</a:t>
            </a:r>
          </a:p>
          <a:p>
            <a:pPr lvl="1"/>
            <a:r>
              <a:rPr lang="en-US" dirty="0" smtClean="0"/>
              <a:t>“</a:t>
            </a:r>
            <a:r>
              <a:rPr lang="zh-CN" altLang="en-US" dirty="0" smtClean="0"/>
              <a:t>内在的良善</a:t>
            </a:r>
            <a:r>
              <a:rPr lang="en-US" dirty="0" smtClean="0"/>
              <a:t>” </a:t>
            </a:r>
          </a:p>
          <a:p>
            <a:pPr lvl="2"/>
            <a:r>
              <a:rPr lang="zh-CN" altLang="en-US" dirty="0" smtClean="0"/>
              <a:t>这种性质的良善是神在人生命中的工作</a:t>
            </a:r>
            <a:endParaRPr lang="en-US" dirty="0" smtClean="0"/>
          </a:p>
          <a:p>
            <a:pPr lvl="1"/>
            <a:r>
              <a:rPr lang="zh-CN" altLang="en-US" dirty="0" smtClean="0"/>
              <a:t>什么是“良善的基督徒”？</a:t>
            </a:r>
            <a:endParaRPr lang="en-US" dirty="0" smtClean="0"/>
          </a:p>
          <a:p>
            <a:pPr lvl="2"/>
            <a:r>
              <a:rPr lang="zh-CN" altLang="en-US" dirty="0" smtClean="0"/>
              <a:t>良善的基督徒是带给神荣耀的基督徒。</a:t>
            </a:r>
            <a:endParaRPr lang="en-US" dirty="0" smtClean="0"/>
          </a:p>
          <a:p>
            <a:pPr lvl="1"/>
            <a:r>
              <a:rPr lang="zh-CN" altLang="en-US" dirty="0" smtClean="0"/>
              <a:t>什么是“把荣耀带给神”？</a:t>
            </a:r>
            <a:endParaRPr lang="en-CA" altLang="zh-CN" dirty="0" smtClean="0"/>
          </a:p>
          <a:p>
            <a:pPr lvl="1"/>
            <a:endParaRPr lang="en-CA" altLang="zh-CN" dirty="0" smtClean="0"/>
          </a:p>
          <a:p>
            <a:r>
              <a:rPr lang="en-US" dirty="0" smtClean="0"/>
              <a:t>Full </a:t>
            </a:r>
            <a:r>
              <a:rPr lang="en-US" dirty="0"/>
              <a:t>of goodness (vs.14):</a:t>
            </a:r>
          </a:p>
          <a:p>
            <a:pPr lvl="1"/>
            <a:r>
              <a:rPr lang="en-US" dirty="0"/>
              <a:t>“Intrinsic good” </a:t>
            </a:r>
          </a:p>
          <a:p>
            <a:pPr lvl="2"/>
            <a:r>
              <a:rPr lang="en-US" dirty="0"/>
              <a:t>This “goodness” is the work of God in our lives</a:t>
            </a:r>
          </a:p>
          <a:p>
            <a:pPr lvl="1"/>
            <a:r>
              <a:rPr lang="en-US" dirty="0"/>
              <a:t>What does a Christian with “goodness” look like?</a:t>
            </a:r>
          </a:p>
          <a:p>
            <a:pPr lvl="2"/>
            <a:r>
              <a:rPr lang="en-US" dirty="0"/>
              <a:t>A good Christian is a Christian who brings glory to God. </a:t>
            </a:r>
          </a:p>
          <a:p>
            <a:pPr lvl="1"/>
            <a:r>
              <a:rPr lang="en-US" dirty="0"/>
              <a:t>What does “bringing glory to God” mean?</a:t>
            </a:r>
          </a:p>
          <a:p>
            <a:pPr lvl="1"/>
            <a:endParaRPr lang="en-CA" altLang="zh-CN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1556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何为“把荣耀带给神”？</a:t>
            </a:r>
            <a:endParaRPr lang="en-US" altLang="zh-CN" dirty="0" smtClean="0"/>
          </a:p>
          <a:p>
            <a:pPr lvl="2"/>
            <a:r>
              <a:rPr lang="en-US" dirty="0" smtClean="0"/>
              <a:t>我们生活、说话的方式都指向神。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does “bringing glory to God” mean?</a:t>
            </a:r>
          </a:p>
          <a:p>
            <a:pPr lvl="2"/>
            <a:r>
              <a:rPr lang="en-US" dirty="0"/>
              <a:t>We live and speak in such a way to point people to God.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23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</a:rPr>
              <a:t>满有良善 </a:t>
            </a:r>
            <a:r>
              <a:rPr lang="en-US" dirty="0" smtClean="0">
                <a:solidFill>
                  <a:srgbClr val="404040"/>
                </a:solidFill>
              </a:rPr>
              <a:t>(14节)：</a:t>
            </a:r>
            <a:endParaRPr lang="en-US" dirty="0" smtClean="0"/>
          </a:p>
          <a:p>
            <a:pPr lvl="1"/>
            <a:r>
              <a:rPr lang="zh-CN" altLang="en-US" dirty="0" smtClean="0"/>
              <a:t>是在神眼中的良善，而非人眼中的良善。</a:t>
            </a:r>
            <a:endParaRPr lang="en-US" altLang="zh-CN" dirty="0"/>
          </a:p>
          <a:p>
            <a:pPr lvl="1"/>
            <a:r>
              <a:rPr lang="zh-CN" altLang="en-US" dirty="0" smtClean="0"/>
              <a:t>满有良善（好）的生活并</a:t>
            </a:r>
            <a:r>
              <a:rPr lang="zh-CN" altLang="en-US" sz="2595" dirty="0" smtClean="0"/>
              <a:t>不是</a:t>
            </a:r>
            <a:r>
              <a:rPr lang="zh-CN" altLang="en-US" dirty="0" smtClean="0"/>
              <a:t>没有困难的生活。</a:t>
            </a:r>
            <a:endParaRPr lang="en-CA" altLang="zh-CN" dirty="0" smtClean="0"/>
          </a:p>
          <a:p>
            <a:pPr lvl="1"/>
            <a:endParaRPr lang="en-CA" dirty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“goodness” in the eye of God.  Not in the eye of men</a:t>
            </a:r>
          </a:p>
          <a:p>
            <a:pPr lvl="1"/>
            <a:r>
              <a:rPr lang="en-US" dirty="0"/>
              <a:t>A life full of “goodness” is NOT the life absence of difficulties.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136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15560"/>
            <a:ext cx="8260672" cy="924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770"/>
            <a:ext cx="8229600" cy="37399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知识充足(14节)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参与福音事工(24节)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Full of goodness (vs.14)</a:t>
            </a:r>
          </a:p>
          <a:p>
            <a:r>
              <a:rPr lang="en-US" dirty="0">
                <a:solidFill>
                  <a:srgbClr val="564B3C"/>
                </a:solidFill>
              </a:rPr>
              <a:t>Filled with knowledge (vs. 14)</a:t>
            </a:r>
          </a:p>
          <a:p>
            <a:r>
              <a:rPr lang="en-US" dirty="0">
                <a:solidFill>
                  <a:srgbClr val="BFBFBF"/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rgbClr val="BFBFBF"/>
                </a:solidFill>
              </a:rPr>
              <a:t>Teachable (vs. 15)</a:t>
            </a:r>
          </a:p>
          <a:p>
            <a:r>
              <a:rPr lang="en-US" dirty="0">
                <a:solidFill>
                  <a:srgbClr val="BFBFBF"/>
                </a:solidFill>
              </a:rPr>
              <a:t>Involved in the work of the gospel of God (vs. 24)</a:t>
            </a: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6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28520"/>
            <a:ext cx="8260672" cy="937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690"/>
            <a:ext cx="8229600" cy="37529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知识充足(14节)</a:t>
            </a:r>
          </a:p>
          <a:p>
            <a:pPr lvl="1"/>
            <a:r>
              <a:rPr lang="en-US" dirty="0" smtClean="0"/>
              <a:t>什么是知识？</a:t>
            </a:r>
          </a:p>
          <a:p>
            <a:pPr lvl="1"/>
            <a:r>
              <a:rPr lang="en-US" dirty="0" smtClean="0"/>
              <a:t>知识的含义：</a:t>
            </a:r>
          </a:p>
          <a:p>
            <a:pPr lvl="2"/>
            <a:r>
              <a:rPr lang="en-US" dirty="0" smtClean="0"/>
              <a:t>1. 对神第一手的个人经历</a:t>
            </a:r>
          </a:p>
          <a:p>
            <a:pPr lvl="2"/>
            <a:r>
              <a:rPr lang="en-US" dirty="0" smtClean="0"/>
              <a:t>2. </a:t>
            </a:r>
            <a:r>
              <a:rPr lang="zh-CN" altLang="en-US" dirty="0" smtClean="0"/>
              <a:t>对神真理的应用</a:t>
            </a:r>
            <a:endParaRPr lang="en-US" dirty="0" smtClean="0"/>
          </a:p>
          <a:p>
            <a:pPr lvl="2"/>
            <a:r>
              <a:rPr lang="en-US" dirty="0" smtClean="0"/>
              <a:t>3. </a:t>
            </a:r>
            <a:r>
              <a:rPr lang="zh-CN" altLang="en-US" dirty="0" smtClean="0"/>
              <a:t>对神真理的认识</a:t>
            </a:r>
            <a:endParaRPr lang="en-CA" altLang="zh-CN" dirty="0" smtClean="0"/>
          </a:p>
          <a:p>
            <a:endParaRPr lang="en-CA" dirty="0"/>
          </a:p>
          <a:p>
            <a:r>
              <a:rPr lang="en-US" dirty="0" smtClean="0"/>
              <a:t>Filled </a:t>
            </a:r>
            <a:r>
              <a:rPr lang="en-US" dirty="0"/>
              <a:t>with knowledge (vs. 14)</a:t>
            </a:r>
          </a:p>
          <a:p>
            <a:pPr lvl="1"/>
            <a:r>
              <a:rPr lang="en-US" dirty="0"/>
              <a:t>What kind of “knowledge”?</a:t>
            </a:r>
          </a:p>
          <a:p>
            <a:pPr lvl="1"/>
            <a:r>
              <a:rPr lang="en-US" dirty="0"/>
              <a:t>The meanings of “knowledge”:</a:t>
            </a:r>
          </a:p>
          <a:p>
            <a:pPr lvl="2"/>
            <a:r>
              <a:rPr lang="en-US" dirty="0"/>
              <a:t>1. First-hand personal experience of God</a:t>
            </a:r>
          </a:p>
          <a:p>
            <a:pPr lvl="2"/>
            <a:r>
              <a:rPr lang="en-US" dirty="0"/>
              <a:t>2. Applied knowledge of God’s truth</a:t>
            </a:r>
          </a:p>
          <a:p>
            <a:pPr lvl="2"/>
            <a:r>
              <a:rPr lang="en-US" dirty="0"/>
              <a:t>3. Cognitive knowledge of God’s </a:t>
            </a:r>
            <a:r>
              <a:rPr lang="en-US" dirty="0" smtClean="0"/>
              <a:t>truth	</a:t>
            </a:r>
          </a:p>
        </p:txBody>
      </p:sp>
    </p:spTree>
    <p:extLst>
      <p:ext uri="{BB962C8B-B14F-4D97-AF65-F5344CB8AC3E}">
        <p14:creationId xmlns:p14="http://schemas.microsoft.com/office/powerpoint/2010/main" val="334454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41480"/>
            <a:ext cx="8260672" cy="924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730"/>
            <a:ext cx="8229600" cy="37658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知识充足(14节)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参与福音事工(24节)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Full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of goodness (vs.14)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Filled with knowledge (vs. 14)</a:t>
            </a:r>
          </a:p>
          <a:p>
            <a:r>
              <a:rPr lang="en-US" dirty="0">
                <a:solidFill>
                  <a:srgbClr val="262626"/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rgbClr val="A6A6A6"/>
                </a:solidFill>
              </a:rPr>
              <a:t>Teachable (vs. 15)</a:t>
            </a:r>
          </a:p>
          <a:p>
            <a:r>
              <a:rPr lang="en-US" dirty="0">
                <a:solidFill>
                  <a:srgbClr val="A6A6A6"/>
                </a:solidFill>
              </a:rPr>
              <a:t>Involved in the work of the gospel of God (vs. 24)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endParaRPr lang="en-US" dirty="0" smtClean="0">
              <a:solidFill>
                <a:srgbClr val="A6A6A6"/>
              </a:solidFill>
            </a:endParaRPr>
          </a:p>
          <a:p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3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69" y="228520"/>
            <a:ext cx="8260672" cy="91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730"/>
            <a:ext cx="8229600" cy="37788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262626"/>
                </a:solidFill>
              </a:rPr>
              <a:t>彼此劝诫 (14节)</a:t>
            </a:r>
            <a:endParaRPr lang="en-US" dirty="0" smtClean="0"/>
          </a:p>
          <a:p>
            <a:pPr lvl="1"/>
            <a:r>
              <a:rPr lang="zh-CN" altLang="zh-CN" dirty="0" smtClean="0"/>
              <a:t>“</a:t>
            </a:r>
            <a:r>
              <a:rPr lang="en-US" dirty="0" smtClean="0"/>
              <a:t>劝诫</a:t>
            </a:r>
            <a:r>
              <a:rPr lang="zh-CN" altLang="en-US" dirty="0" smtClean="0"/>
              <a:t>”</a:t>
            </a:r>
            <a:r>
              <a:rPr lang="en-US" dirty="0" smtClean="0"/>
              <a:t>意为</a:t>
            </a:r>
            <a:r>
              <a:rPr lang="zh-CN" altLang="en-US" dirty="0" smtClean="0"/>
              <a:t>：</a:t>
            </a:r>
            <a:r>
              <a:rPr lang="en-US" dirty="0" smtClean="0"/>
              <a:t>“劝慰和警告”</a:t>
            </a:r>
          </a:p>
          <a:p>
            <a:pPr lvl="1"/>
            <a:r>
              <a:rPr lang="en-US" dirty="0" smtClean="0"/>
              <a:t>正反两面：鼓励好的行为和警告不好的行为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做一个</a:t>
            </a:r>
            <a:r>
              <a:rPr lang="en-US" u="sng" dirty="0" smtClean="0"/>
              <a:t>真诚的</a:t>
            </a:r>
            <a:r>
              <a:rPr lang="en-US" dirty="0" smtClean="0"/>
              <a:t>基督徒</a:t>
            </a:r>
          </a:p>
          <a:p>
            <a:endParaRPr lang="en-US" dirty="0" smtClean="0"/>
          </a:p>
          <a:p>
            <a:r>
              <a:rPr lang="en-US" dirty="0"/>
              <a:t>Able to instruct one another (vs. 14)</a:t>
            </a:r>
          </a:p>
          <a:p>
            <a:pPr lvl="1"/>
            <a:r>
              <a:rPr lang="en-US" dirty="0"/>
              <a:t>“Instruct” means “exhortation and warning”</a:t>
            </a:r>
          </a:p>
          <a:p>
            <a:pPr lvl="1"/>
            <a:r>
              <a:rPr lang="en-US" dirty="0"/>
              <a:t>Positive and negative sides: Encouragement to those who do well and warning to those who do not do well.</a:t>
            </a:r>
          </a:p>
          <a:p>
            <a:pPr lvl="1"/>
            <a:endParaRPr lang="en-US" dirty="0"/>
          </a:p>
          <a:p>
            <a:r>
              <a:rPr lang="en-US" dirty="0"/>
              <a:t>Be a “genuine” Christian.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464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1556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730"/>
            <a:ext cx="8229600" cy="36233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知识充足(14节)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参与福音事工(24节</a:t>
            </a:r>
            <a:r>
              <a:rPr lang="en-US" dirty="0">
                <a:solidFill>
                  <a:srgbClr val="A6A6A6"/>
                </a:solidFill>
              </a:rPr>
              <a:t>) </a:t>
            </a:r>
            <a:endParaRPr lang="en-US" dirty="0" smtClean="0">
              <a:solidFill>
                <a:srgbClr val="A6A6A6"/>
              </a:solidFill>
            </a:endParaRPr>
          </a:p>
          <a:p>
            <a:endParaRPr lang="en-US" dirty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</a:rPr>
              <a:t>Full </a:t>
            </a:r>
            <a:r>
              <a:rPr lang="en-US" dirty="0">
                <a:solidFill>
                  <a:srgbClr val="A6A6A6"/>
                </a:solidFill>
              </a:rPr>
              <a:t>of goodness (vs.14)</a:t>
            </a:r>
          </a:p>
          <a:p>
            <a:r>
              <a:rPr lang="en-US" dirty="0">
                <a:solidFill>
                  <a:srgbClr val="A6A6A6"/>
                </a:solidFill>
              </a:rPr>
              <a:t>Filled with knowledge (vs. 14)</a:t>
            </a:r>
          </a:p>
          <a:p>
            <a:r>
              <a:rPr lang="en-US" dirty="0">
                <a:solidFill>
                  <a:srgbClr val="A6A6A6"/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Teachable (vs. 15)</a:t>
            </a:r>
          </a:p>
          <a:p>
            <a:r>
              <a:rPr lang="en-US" dirty="0">
                <a:solidFill>
                  <a:srgbClr val="A6A6A6"/>
                </a:solidFill>
              </a:rPr>
              <a:t>Involved in the work of the gospel of God (vs. 24)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endParaRPr lang="en-US" dirty="0" smtClean="0">
              <a:solidFill>
                <a:srgbClr val="A6A6A6"/>
              </a:solidFill>
            </a:endParaRPr>
          </a:p>
          <a:p>
            <a:endParaRPr lang="en-US" dirty="0" smtClean="0">
              <a:solidFill>
                <a:srgbClr val="A6A6A6"/>
              </a:solidFill>
            </a:endParaRPr>
          </a:p>
          <a:p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0260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770"/>
            <a:ext cx="8229600" cy="37788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接受教导 (15节)</a:t>
            </a:r>
            <a:endParaRPr lang="en-US" dirty="0" smtClean="0"/>
          </a:p>
          <a:p>
            <a:pPr lvl="1"/>
            <a:r>
              <a:rPr lang="zh-CN" altLang="en-US" dirty="0" smtClean="0"/>
              <a:t>渴慕了解神真理的教会</a:t>
            </a:r>
            <a:endParaRPr lang="en-US" dirty="0" smtClean="0"/>
          </a:p>
          <a:p>
            <a:r>
              <a:rPr lang="zh-CN" altLang="en-US" dirty="0" smtClean="0"/>
              <a:t>不只喜欢听让“耳朵发痒”的信息的教会</a:t>
            </a:r>
            <a:endParaRPr lang="en-CA" altLang="zh-CN" dirty="0" smtClean="0"/>
          </a:p>
          <a:p>
            <a:endParaRPr lang="en-CA" dirty="0"/>
          </a:p>
          <a:p>
            <a:r>
              <a:rPr lang="en-US" dirty="0" smtClean="0"/>
              <a:t>Teachable </a:t>
            </a:r>
            <a:r>
              <a:rPr lang="en-US" dirty="0"/>
              <a:t>(vs. 15)</a:t>
            </a:r>
          </a:p>
          <a:p>
            <a:pPr lvl="1"/>
            <a:r>
              <a:rPr lang="en-US" dirty="0"/>
              <a:t>The church which desires to know more of God’s truth.  </a:t>
            </a:r>
          </a:p>
          <a:p>
            <a:pPr lvl="1"/>
            <a:r>
              <a:rPr lang="en-US" dirty="0"/>
              <a:t>The church which does not just want to hear what tickle their ears. </a:t>
            </a:r>
          </a:p>
          <a:p>
            <a:pPr marL="41148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TW" altLang="en-US" sz="1700" dirty="0">
                <a:solidFill>
                  <a:srgbClr val="FF0000"/>
                </a:solidFill>
              </a:rPr>
              <a:t>提 摩 太 后 书</a:t>
            </a:r>
            <a:endParaRPr lang="en-US" sz="17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rgbClr val="FF0000"/>
                </a:solidFill>
              </a:rPr>
              <a:t>4</a:t>
            </a:r>
            <a:r>
              <a:rPr lang="en-US" sz="1700" dirty="0">
                <a:solidFill>
                  <a:srgbClr val="FF0000"/>
                </a:solidFill>
              </a:rPr>
              <a:t>:</a:t>
            </a:r>
            <a:r>
              <a:rPr lang="en-US" sz="1700" dirty="0" smtClean="0">
                <a:solidFill>
                  <a:srgbClr val="FF0000"/>
                </a:solidFill>
              </a:rPr>
              <a:t>3 因 </a:t>
            </a:r>
            <a:r>
              <a:rPr lang="en-US" sz="1700" dirty="0">
                <a:solidFill>
                  <a:srgbClr val="FF0000"/>
                </a:solidFill>
              </a:rPr>
              <a:t>为 时 候 要 到 ， 人 必 厌 烦 纯 正 的 道 理 。 耳 朵 发 痒 ， 就 随 从 自 己 的 情 欲 ， 增 添 好 些 师 傅 。</a:t>
            </a:r>
          </a:p>
          <a:p>
            <a:pPr marL="114300" indent="0">
              <a:buNone/>
            </a:pPr>
            <a:r>
              <a:rPr lang="en-US" sz="1700" dirty="0">
                <a:solidFill>
                  <a:srgbClr val="FF0000"/>
                </a:solidFill>
              </a:rPr>
              <a:t>4:</a:t>
            </a:r>
            <a:r>
              <a:rPr lang="en-US" sz="1700" dirty="0" smtClean="0">
                <a:solidFill>
                  <a:srgbClr val="FF0000"/>
                </a:solidFill>
              </a:rPr>
              <a:t>4 并 </a:t>
            </a:r>
            <a:r>
              <a:rPr lang="en-US" sz="1700" dirty="0">
                <a:solidFill>
                  <a:srgbClr val="FF0000"/>
                </a:solidFill>
              </a:rPr>
              <a:t>且 掩 耳 不 听 真 道 ， 偏 向 荒 渺 的 言 语 。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09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罗马书 </a:t>
            </a:r>
            <a:r>
              <a:rPr lang="en-US" altLang="zh-TW" sz="1800" dirty="0" smtClean="0"/>
              <a:t>15</a:t>
            </a:r>
          </a:p>
          <a:p>
            <a:endParaRPr lang="en-US" sz="1800" dirty="0"/>
          </a:p>
          <a:p>
            <a:r>
              <a:rPr lang="en-US" altLang="zh-TW" sz="1800" dirty="0" smtClean="0"/>
              <a:t>14</a:t>
            </a:r>
            <a:r>
              <a:rPr lang="zh-TW" altLang="en-US" sz="1800" dirty="0"/>
              <a:t>弟 兄 们 ， 我 自 己 也 深 信 你 们 是 满 有 良 善 ， 充 足 了 诸 般 的 知 识 ， 也 能 彼 此 劝 戒 。 </a:t>
            </a:r>
            <a:r>
              <a:rPr lang="en-US" altLang="zh-TW" sz="1800" dirty="0"/>
              <a:t>15</a:t>
            </a:r>
            <a:r>
              <a:rPr lang="zh-TW" altLang="en-US" sz="1800" dirty="0"/>
              <a:t>但 我 稍 微 放 胆 写 信 给 你 们 ， 是 要 提 醒 你 们 的 记 性 ， 特 因 神 所 给 我 的 恩 典 ， </a:t>
            </a:r>
            <a:r>
              <a:rPr lang="en-US" altLang="zh-TW" sz="1800" dirty="0"/>
              <a:t>16</a:t>
            </a:r>
            <a:r>
              <a:rPr lang="zh-TW" altLang="en-US" sz="1800" dirty="0"/>
              <a:t>使 我 为 外 邦 人 作 基 督 耶 稣 的 仆 役 ， 作 神 福 音 的 祭 司 ， 叫 所 献 上 的 外 邦 人 ， 因 着 圣 灵 成 为 圣 洁 ， 可 蒙 悦 纳 。 </a:t>
            </a:r>
            <a:r>
              <a:rPr lang="en-US" altLang="zh-TW" sz="1800" dirty="0"/>
              <a:t>17</a:t>
            </a:r>
            <a:r>
              <a:rPr lang="zh-TW" altLang="en-US" sz="1800" dirty="0"/>
              <a:t>所 以 论 到 神 的 事 ， 我 在 基 督 耶 稣 里 有 可 夸 的 。 </a:t>
            </a:r>
            <a:r>
              <a:rPr lang="en-US" altLang="zh-TW" sz="1800" dirty="0"/>
              <a:t>18</a:t>
            </a:r>
            <a:r>
              <a:rPr lang="zh-TW" altLang="en-US" sz="1800" dirty="0"/>
              <a:t>除 了 基 督 藉 我 做 的 那 些 事 ， 我</a:t>
            </a:r>
            <a:r>
              <a:rPr lang="zh-TW" altLang="en-US" sz="1800" dirty="0" smtClean="0"/>
              <a:t> </a:t>
            </a:r>
            <a:r>
              <a:rPr lang="en-US" altLang="en-US" sz="1800" dirty="0" smtClean="0"/>
              <a:t>什</a:t>
            </a:r>
            <a:r>
              <a:rPr lang="zh-TW" altLang="en-US" sz="1800" dirty="0" smtClean="0"/>
              <a:t>么 </a:t>
            </a:r>
            <a:r>
              <a:rPr lang="zh-TW" altLang="en-US" sz="1800" dirty="0"/>
              <a:t>都 不 敢 提 ， 只 提 他 藉 我 言 语 作 为 ， 用 神 迹 奇 事 的 能 力 ， 并 圣 灵 的 能 力 ， 使 外 邦 人 顺 服 ； </a:t>
            </a:r>
            <a:r>
              <a:rPr lang="en-US" altLang="zh-TW" sz="1800" dirty="0"/>
              <a:t>19</a:t>
            </a:r>
            <a:r>
              <a:rPr lang="zh-TW" altLang="en-US" sz="1800" dirty="0"/>
              <a:t>甚 至 我 从 耶 路 撒 冷 ， 直 转 到 以 利 哩 古 ， 到 处 传 了 基 督 的 福 音 。 </a:t>
            </a:r>
            <a:r>
              <a:rPr lang="en-US" altLang="zh-TW" sz="1800" dirty="0"/>
              <a:t>20</a:t>
            </a:r>
            <a:r>
              <a:rPr lang="zh-TW" altLang="en-US" sz="1800" dirty="0"/>
              <a:t>我 立 了 志 向 ， 不 在 基 督 的 名 被 称 过 的 地 方 传 福 音 ， 免 得 建 造 在 别 人 的 根 基 上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21</a:t>
            </a:r>
            <a:r>
              <a:rPr lang="zh-TW" altLang="en-US" sz="1800" dirty="0"/>
              <a:t>就 如 经 上 所 记 ： 未 曾 闻 知 他 信 息 的 ， 将 要 看 见 ； 未 曾 听 过 的 ， 将 要 明 白 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21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18964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730"/>
            <a:ext cx="8229600" cy="37658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知识充足(14节)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参与福音事工(24节)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Full of goodness (vs.14)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Filled with knowledge (vs. 14)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Teachable (vs. 15)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Involved in the work of the gospel of God (vs. 24)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0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87" y="29332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参与福音事工(24节)</a:t>
            </a:r>
            <a:endParaRPr lang="en-US" dirty="0" smtClean="0">
              <a:solidFill>
                <a:srgbClr val="564B3C"/>
              </a:solidFill>
            </a:endParaRPr>
          </a:p>
          <a:p>
            <a:pPr lvl="1"/>
            <a:r>
              <a:rPr lang="en-US" dirty="0" smtClean="0"/>
              <a:t>健康的教会是在</a:t>
            </a:r>
            <a:r>
              <a:rPr lang="zh-CN" altLang="en-US" dirty="0" smtClean="0"/>
              <a:t>本</a:t>
            </a:r>
            <a:r>
              <a:rPr lang="en-US" dirty="0" smtClean="0"/>
              <a:t>地及</a:t>
            </a:r>
            <a:r>
              <a:rPr lang="zh-CN" altLang="en-US" dirty="0" smtClean="0"/>
              <a:t>更远的</a:t>
            </a:r>
            <a:r>
              <a:rPr lang="en-US" dirty="0" smtClean="0"/>
              <a:t>地方参与福音事工的教会</a:t>
            </a:r>
            <a:r>
              <a:rPr lang="zh-CN" altLang="en-US" dirty="0" smtClean="0"/>
              <a:t>。</a:t>
            </a:r>
            <a:endParaRPr lang="en-CA" altLang="zh-CN" dirty="0" smtClean="0"/>
          </a:p>
          <a:p>
            <a:endParaRPr lang="en-CA" dirty="0">
              <a:solidFill>
                <a:srgbClr val="564B3C"/>
              </a:solidFill>
            </a:endParaRPr>
          </a:p>
          <a:p>
            <a:r>
              <a:rPr lang="en-US" dirty="0" smtClean="0">
                <a:solidFill>
                  <a:srgbClr val="564B3C"/>
                </a:solidFill>
              </a:rPr>
              <a:t>Involved </a:t>
            </a:r>
            <a:r>
              <a:rPr lang="en-US" dirty="0">
                <a:solidFill>
                  <a:srgbClr val="564B3C"/>
                </a:solidFill>
              </a:rPr>
              <a:t>in the work of the gospel of God (vs. 24)</a:t>
            </a:r>
          </a:p>
          <a:p>
            <a:pPr lvl="1"/>
            <a:r>
              <a:rPr lang="en-US" dirty="0"/>
              <a:t>The mark of a healthy church is the church which is involved in the missionary work locally and beyond. </a:t>
            </a:r>
          </a:p>
          <a:p>
            <a:pPr lvl="1"/>
            <a:endParaRPr lang="en-CA" altLang="zh-CN" dirty="0" smtClean="0"/>
          </a:p>
          <a:p>
            <a:pPr lvl="1"/>
            <a:endParaRPr lang="en-CA" dirty="0"/>
          </a:p>
          <a:p>
            <a:pPr lvl="1"/>
            <a:endParaRPr lang="en-US" dirty="0" smtClean="0"/>
          </a:p>
          <a:p>
            <a:endParaRPr lang="en-US" dirty="0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3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254440"/>
            <a:ext cx="8260672" cy="77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罗马教会的</a:t>
            </a:r>
            <a:r>
              <a:rPr lang="en-US" altLang="en-US" dirty="0" smtClean="0"/>
              <a:t>特质</a:t>
            </a:r>
            <a:br>
              <a:rPr lang="en-US" alt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690"/>
            <a:ext cx="8229600" cy="37658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知识充足(14节)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参与福音事工(24节)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Full of goodness (vs.14)</a:t>
            </a:r>
          </a:p>
          <a:p>
            <a:r>
              <a:rPr lang="en-US" dirty="0">
                <a:solidFill>
                  <a:srgbClr val="262626"/>
                </a:solidFill>
              </a:rPr>
              <a:t>Filled with knowledge (vs. 14)</a:t>
            </a:r>
          </a:p>
          <a:p>
            <a:r>
              <a:rPr lang="en-US" dirty="0">
                <a:solidFill>
                  <a:srgbClr val="262626"/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rgbClr val="262626"/>
                </a:solidFill>
              </a:rPr>
              <a:t>Teachable (vs. 15)</a:t>
            </a:r>
          </a:p>
          <a:p>
            <a:r>
              <a:rPr lang="en-US" dirty="0">
                <a:solidFill>
                  <a:srgbClr val="262626"/>
                </a:solidFill>
              </a:rPr>
              <a:t>Involved in the work of the gospel of God (vs. 24)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0" y="181826"/>
            <a:ext cx="85786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22</a:t>
            </a:r>
            <a:r>
              <a:rPr lang="zh-TW" altLang="en-US" sz="1800" dirty="0"/>
              <a:t>我 因 多 次 被 拦 阻 ， 总 不 得 到 你 们 那 里 去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23</a:t>
            </a:r>
            <a:r>
              <a:rPr lang="zh-TW" altLang="en-US" sz="1800" dirty="0"/>
              <a:t>但 如 今 ， 在 这 里 再 没 有 可 传 的 地 方 ， 而 且 这 好 几 年 ， 我 切 心 想 望 到</a:t>
            </a:r>
            <a:r>
              <a:rPr lang="zh-TW" altLang="en-US" sz="1800" dirty="0" smtClean="0"/>
              <a:t> 西班牙去 </a:t>
            </a:r>
            <a:r>
              <a:rPr lang="zh-TW" altLang="en-US" sz="1800" dirty="0"/>
              <a:t>的 时 候 ， 可 以 到 你 们 那 里 ， </a:t>
            </a:r>
            <a:r>
              <a:rPr lang="en-US" altLang="zh-TW" sz="1800" dirty="0"/>
              <a:t>24</a:t>
            </a:r>
            <a:r>
              <a:rPr lang="zh-TW" altLang="en-US" sz="1800" dirty="0"/>
              <a:t>盼 望 从 你 们 那 里 经 过 ， 得 见 你 们 ， 先 与 你 们 彼 此 交 往 ， 心 里 稍 微 满 足 ， 然</a:t>
            </a:r>
            <a:r>
              <a:rPr lang="zh-TW" altLang="en-US" sz="1800" dirty="0" smtClean="0"/>
              <a:t> 后 </a:t>
            </a:r>
            <a:r>
              <a:rPr lang="zh-TW" altLang="en-US" sz="1800" dirty="0"/>
              <a:t>蒙 你 们 送 行 。 </a:t>
            </a:r>
            <a:r>
              <a:rPr lang="en-US" altLang="zh-TW" sz="1800" dirty="0"/>
              <a:t>25</a:t>
            </a:r>
            <a:r>
              <a:rPr lang="zh-TW" altLang="en-US" sz="1800" dirty="0"/>
              <a:t>但 现 在 ， 我 往 耶 路 撒 冷 去 供 给 圣 徒 。 </a:t>
            </a:r>
            <a:r>
              <a:rPr lang="en-US" altLang="zh-TW" sz="1800" dirty="0"/>
              <a:t>26</a:t>
            </a:r>
            <a:r>
              <a:rPr lang="zh-TW" altLang="en-US" sz="1800" dirty="0"/>
              <a:t>因 为 马 其 顿 和 亚 该 亚 人 乐 意 凑 出 捐 项 给 耶 路 撒 冷 圣 徒 中 的 穷 人 。 </a:t>
            </a:r>
            <a:r>
              <a:rPr lang="en-US" altLang="zh-TW" sz="1800" dirty="0"/>
              <a:t>27</a:t>
            </a:r>
            <a:r>
              <a:rPr lang="zh-TW" altLang="en-US" sz="1800" dirty="0"/>
              <a:t>这 固 然 是 他 们 乐 意 的 ， 其 实 也 算 是 所 欠 的 债 ； 因 外 邦 人 既 然 在 他 们 属 灵 的 好 处 上 有 分 ， 就 当 把 养 身 之 物 供 给 他 们 。 </a:t>
            </a:r>
            <a:r>
              <a:rPr lang="en-US" altLang="zh-TW" sz="1800" dirty="0"/>
              <a:t>28</a:t>
            </a:r>
            <a:r>
              <a:rPr lang="zh-TW" altLang="en-US" sz="1800" dirty="0"/>
              <a:t>等 我 办 完 了 这 事 ， 把 这 善 果 向 他 们 交 付 明 白 ， 我 就 要 路 过 你 们 那 里 ， 往</a:t>
            </a:r>
            <a:r>
              <a:rPr lang="zh-TW" altLang="en-US" sz="1800" dirty="0" smtClean="0"/>
              <a:t> 西班牙去 </a:t>
            </a:r>
            <a:r>
              <a:rPr lang="zh-TW" altLang="en-US" sz="1800" dirty="0"/>
              <a:t>。 </a:t>
            </a:r>
            <a:r>
              <a:rPr lang="en-US" altLang="zh-TW" sz="1800" dirty="0"/>
              <a:t>29</a:t>
            </a:r>
            <a:r>
              <a:rPr lang="zh-TW" altLang="en-US" sz="1800" dirty="0"/>
              <a:t>我 也 晓 得 去 的 时 候 ， 必 带 着 基 督 丰 盛 的 恩 典 而 去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30</a:t>
            </a:r>
            <a:r>
              <a:rPr lang="zh-TW" altLang="en-US" sz="1800" dirty="0"/>
              <a:t>弟 兄 们 ， 我 藉 着 我 们 主 耶 稣 基 督 ， 又 藉 着 圣 灵 的 爱 ， 劝 你 们 与 我 一 同 竭 力 ， 为 我 祈 求 神 ， </a:t>
            </a:r>
            <a:r>
              <a:rPr lang="en-US" altLang="zh-TW" sz="1800" dirty="0"/>
              <a:t>31</a:t>
            </a:r>
            <a:r>
              <a:rPr lang="zh-TW" altLang="en-US" sz="1800" dirty="0"/>
              <a:t>叫 我 脱 离 在 犹 太 不 顺 从 的 人 ， 也 叫 我 为 耶 路 撒 冷 所 办 的 捐 项 可 蒙 圣 徒 悦 纳 ， </a:t>
            </a:r>
            <a:r>
              <a:rPr lang="en-US" altLang="zh-TW" sz="1800" dirty="0"/>
              <a:t>32</a:t>
            </a:r>
            <a:r>
              <a:rPr lang="zh-TW" altLang="en-US" sz="1800" dirty="0"/>
              <a:t>并 叫 我 顺 着 神 的 旨 意 ， 欢 欢 喜 喜 的 到 你 们 那 里 ， 与 你 们 同 得 安 息 。 </a:t>
            </a:r>
            <a:r>
              <a:rPr lang="en-US" altLang="zh-TW" sz="1800" dirty="0"/>
              <a:t>33</a:t>
            </a:r>
            <a:r>
              <a:rPr lang="zh-TW" altLang="en-US" sz="1800" dirty="0"/>
              <a:t>愿 赐 平 安 的 神 常 和 你 们 众 人 同 在 。 阿 们 ！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674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罗马书 </a:t>
            </a:r>
            <a:r>
              <a:rPr lang="en-US" altLang="zh-TW" sz="1800" dirty="0" smtClean="0"/>
              <a:t>15</a:t>
            </a:r>
          </a:p>
          <a:p>
            <a:endParaRPr lang="en-US" sz="1800" dirty="0"/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14</a:t>
            </a:r>
            <a:r>
              <a:rPr lang="zh-TW" altLang="en-US" sz="1800" dirty="0">
                <a:solidFill>
                  <a:srgbClr val="FF0000"/>
                </a:solidFill>
              </a:rPr>
              <a:t>弟 兄 们 ， 我 自 己 也 深 信 你 们 是 满 有 良 善 ， 充 足 了 诸 般 的 知 识 ， 也 能 彼 此 劝 戒 </a:t>
            </a:r>
            <a:r>
              <a:rPr lang="zh-TW" altLang="en-US" sz="1800" dirty="0" smtClean="0">
                <a:solidFill>
                  <a:srgbClr val="FF0000"/>
                </a:solidFill>
              </a:rPr>
              <a:t>。</a:t>
            </a:r>
            <a:endParaRPr lang="en-CA" altLang="zh-TW" sz="1800" dirty="0" smtClean="0">
              <a:solidFill>
                <a:srgbClr val="FF0000"/>
              </a:solidFill>
            </a:endParaRPr>
          </a:p>
          <a:p>
            <a:endParaRPr lang="en-CA" altLang="zh-TW" sz="1800" dirty="0">
              <a:solidFill>
                <a:srgbClr val="FF0000"/>
              </a:solidFill>
            </a:endParaRPr>
          </a:p>
          <a:p>
            <a:endParaRPr lang="en-CA" altLang="zh-TW" sz="1800" dirty="0" smtClean="0">
              <a:solidFill>
                <a:srgbClr val="FF0000"/>
              </a:solidFill>
            </a:endParaRPr>
          </a:p>
          <a:p>
            <a:r>
              <a:rPr lang="zh-TW" altLang="en-US" sz="1800" dirty="0" smtClean="0"/>
              <a:t>罗马书</a:t>
            </a:r>
            <a:r>
              <a:rPr lang="en-US" altLang="zh-TW" sz="1800" dirty="0" smtClean="0"/>
              <a:t> 1</a:t>
            </a:r>
          </a:p>
          <a:p>
            <a:endParaRPr lang="en-CA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8 </a:t>
            </a:r>
            <a:r>
              <a:rPr lang="zh-TW" altLang="en-US" sz="1800" dirty="0" smtClean="0">
                <a:solidFill>
                  <a:srgbClr val="FF0000"/>
                </a:solidFill>
              </a:rPr>
              <a:t>第 </a:t>
            </a:r>
            <a:r>
              <a:rPr lang="zh-TW" altLang="en-US" sz="1800" dirty="0">
                <a:solidFill>
                  <a:srgbClr val="FF0000"/>
                </a:solidFill>
              </a:rPr>
              <a:t>一 ， 我 靠 着 耶 稣 基 督 ， 为 你 们 众 人 感 谢 我 的 神 。 因 你 们 的 信 德 传 遍 了 天 下 。</a:t>
            </a:r>
            <a:endParaRPr lang="en-US" sz="1800" dirty="0">
              <a:solidFill>
                <a:srgbClr val="FF0000"/>
              </a:solidFill>
            </a:endParaRP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18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罗马书 </a:t>
            </a:r>
            <a:r>
              <a:rPr lang="en-US" altLang="zh-TW" sz="1800" dirty="0" smtClean="0"/>
              <a:t>15</a:t>
            </a:r>
          </a:p>
          <a:p>
            <a:endParaRPr lang="en-US" sz="1800" dirty="0"/>
          </a:p>
          <a:p>
            <a:r>
              <a:rPr lang="en-US" altLang="zh-TW" sz="1800" dirty="0" smtClean="0"/>
              <a:t>14</a:t>
            </a:r>
            <a:r>
              <a:rPr lang="zh-TW" altLang="en-US" sz="1800" dirty="0"/>
              <a:t>弟 兄 们 ， 我 自 己 也 深 信 你 们 是 满 有 良 善 ， 充 足 了 诸 般 的 知 识 ， 也 能 彼 此 劝 戒 。 </a:t>
            </a:r>
            <a:r>
              <a:rPr lang="en-US" altLang="zh-TW" sz="1800" dirty="0" smtClean="0">
                <a:solidFill>
                  <a:srgbClr val="FF0000"/>
                </a:solidFill>
              </a:rPr>
              <a:t>15 </a:t>
            </a:r>
            <a:r>
              <a:rPr lang="zh-TW" altLang="en-US" sz="1800" dirty="0" smtClean="0">
                <a:solidFill>
                  <a:srgbClr val="FF0000"/>
                </a:solidFill>
              </a:rPr>
              <a:t>但 </a:t>
            </a:r>
            <a:r>
              <a:rPr lang="zh-TW" altLang="en-US" sz="1800" dirty="0">
                <a:solidFill>
                  <a:srgbClr val="FF0000"/>
                </a:solidFill>
              </a:rPr>
              <a:t>我 稍 微 放 胆 写 信 给 你 们 ， 是 要 提 醒 你 们 的 记 性 ， 特 因 神 所 给 我 的 恩 典 ， </a:t>
            </a:r>
            <a:r>
              <a:rPr lang="en-US" altLang="zh-TW" sz="1800" dirty="0" smtClean="0">
                <a:solidFill>
                  <a:srgbClr val="FF0000"/>
                </a:solidFill>
              </a:rPr>
              <a:t>16 </a:t>
            </a:r>
            <a:r>
              <a:rPr lang="zh-TW" altLang="en-US" sz="1800" dirty="0" smtClean="0">
                <a:solidFill>
                  <a:srgbClr val="FF0000"/>
                </a:solidFill>
              </a:rPr>
              <a:t>使 </a:t>
            </a:r>
            <a:r>
              <a:rPr lang="zh-TW" altLang="en-US" sz="1800" dirty="0">
                <a:solidFill>
                  <a:srgbClr val="FF0000"/>
                </a:solidFill>
              </a:rPr>
              <a:t>我 为 外 邦 人 作 基 督 耶 稣 的 仆 役 ， 作 神 福 音 的 祭 司 ， 叫 所 献 上 的 外 邦 人 ， 因 着 圣 灵 成 为 圣 洁 ， 可 蒙 悦 纳 。 </a:t>
            </a:r>
            <a:r>
              <a:rPr lang="en-US" altLang="zh-TW" sz="1800" dirty="0"/>
              <a:t>17</a:t>
            </a:r>
            <a:r>
              <a:rPr lang="zh-TW" altLang="en-US" sz="1800" dirty="0"/>
              <a:t>所 以 论 到 神 的 事 ， 我 在 基 督 耶 稣 里 有 可 夸 的 。 </a:t>
            </a:r>
            <a:r>
              <a:rPr lang="en-US" altLang="zh-TW" sz="1800" dirty="0"/>
              <a:t>18</a:t>
            </a:r>
            <a:r>
              <a:rPr lang="zh-TW" altLang="en-US" sz="1800" dirty="0"/>
              <a:t>除 了 基 督 藉 我 做 的 那 些 事 ， 我</a:t>
            </a:r>
            <a:r>
              <a:rPr lang="zh-TW" altLang="en-US" sz="1800" dirty="0" smtClean="0"/>
              <a:t> </a:t>
            </a:r>
            <a:r>
              <a:rPr lang="en-US" altLang="en-US" sz="1800" dirty="0" smtClean="0"/>
              <a:t>什</a:t>
            </a:r>
            <a:r>
              <a:rPr lang="zh-TW" altLang="en-US" sz="1800" dirty="0" smtClean="0"/>
              <a:t>么 </a:t>
            </a:r>
            <a:r>
              <a:rPr lang="zh-TW" altLang="en-US" sz="1800" dirty="0"/>
              <a:t>都 不 敢 提 ， 只 提 他 藉 我 言 语 作 为 ， 用 神 迹 奇 事 的 能 力 ， 并 圣 灵 的 能 力 ， 使 外 邦 人 顺 服 ； </a:t>
            </a:r>
            <a:r>
              <a:rPr lang="en-US" altLang="zh-TW" sz="1800" dirty="0"/>
              <a:t>19</a:t>
            </a:r>
            <a:r>
              <a:rPr lang="zh-TW" altLang="en-US" sz="1800" dirty="0"/>
              <a:t>甚 至 我 从 耶 路 撒 冷 ， 直 转 到 以 利 哩 古 ， 到 处 传 了 基 督 的 福 音 。 </a:t>
            </a:r>
            <a:r>
              <a:rPr lang="en-US" altLang="zh-TW" sz="1800" dirty="0"/>
              <a:t>20</a:t>
            </a:r>
            <a:r>
              <a:rPr lang="zh-TW" altLang="en-US" sz="1800" dirty="0"/>
              <a:t>我 立 了 志 向 ， 不 在 基 督 的 名 被 称 过 的 地 方 传 福 音 ， 免 得 建 造 在 别 人 的 根 基 上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21</a:t>
            </a:r>
            <a:r>
              <a:rPr lang="zh-TW" altLang="en-US" sz="1800" dirty="0"/>
              <a:t>就 如 经 上 所 记 ： 未 曾 闻 知 他 信 息 的 ， 将 要 看 见 ； 未 曾 听 过 的 ， 将 要 明 白 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564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0" y="181826"/>
            <a:ext cx="85786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 smtClean="0"/>
              <a:t>22</a:t>
            </a:r>
            <a:r>
              <a:rPr lang="zh-TW" altLang="en-US" sz="1800" dirty="0"/>
              <a:t>我 因 多 次 被 拦 阻 ， 总 不 得 到 你 们 那 里 去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23</a:t>
            </a:r>
            <a:r>
              <a:rPr lang="zh-TW" altLang="en-US" sz="1800" dirty="0"/>
              <a:t>但 如 今 ， 在 这 里 再 没 有 可 传 的 地 方 ， 而 且 这 好 几 年 ， 我 切 心 想 望 到</a:t>
            </a:r>
            <a:r>
              <a:rPr lang="zh-TW" altLang="en-US" sz="1800" dirty="0" smtClean="0"/>
              <a:t> 西班牙去 </a:t>
            </a:r>
            <a:r>
              <a:rPr lang="zh-TW" altLang="en-US" sz="1800" dirty="0"/>
              <a:t>的 时 候 ， 可 以 到 你 们 那 里 ， </a:t>
            </a:r>
            <a:r>
              <a:rPr lang="en-US" altLang="zh-TW" sz="1800" dirty="0">
                <a:solidFill>
                  <a:srgbClr val="FF0000"/>
                </a:solidFill>
              </a:rPr>
              <a:t>24</a:t>
            </a:r>
            <a:r>
              <a:rPr lang="zh-TW" altLang="en-US" sz="1800" dirty="0">
                <a:solidFill>
                  <a:srgbClr val="FF0000"/>
                </a:solidFill>
              </a:rPr>
              <a:t>盼 望 从 你 们 那 里 经 过 ， 得 见 你 们 ， 先 与 你 们 彼 此 交 往 ， 心 里 稍 微 满 足 ， 然</a:t>
            </a:r>
            <a:r>
              <a:rPr lang="zh-TW" altLang="en-US" sz="1800" dirty="0" smtClean="0">
                <a:solidFill>
                  <a:srgbClr val="FF0000"/>
                </a:solidFill>
              </a:rPr>
              <a:t> 后 </a:t>
            </a:r>
            <a:r>
              <a:rPr lang="zh-TW" altLang="en-US" sz="1800" dirty="0">
                <a:solidFill>
                  <a:srgbClr val="FF0000"/>
                </a:solidFill>
              </a:rPr>
              <a:t>蒙 你 们 送 行 。 </a:t>
            </a:r>
            <a:r>
              <a:rPr lang="en-US" altLang="zh-TW" sz="1800" dirty="0"/>
              <a:t>25</a:t>
            </a:r>
            <a:r>
              <a:rPr lang="zh-TW" altLang="en-US" sz="1800" dirty="0"/>
              <a:t>但 现 在 ， 我 往 耶 路 撒 冷 去 供 给 圣 徒 。 </a:t>
            </a:r>
            <a:r>
              <a:rPr lang="en-US" altLang="zh-TW" sz="1800" dirty="0"/>
              <a:t>26</a:t>
            </a:r>
            <a:r>
              <a:rPr lang="zh-TW" altLang="en-US" sz="1800" dirty="0"/>
              <a:t>因 为 马 其 顿 和 亚 该 亚 人 乐 意 凑 出 捐 项 给 耶 路 撒 冷 圣 徒 中 的 穷 人 。 </a:t>
            </a:r>
            <a:r>
              <a:rPr lang="en-US" altLang="zh-TW" sz="1800" dirty="0"/>
              <a:t>27</a:t>
            </a:r>
            <a:r>
              <a:rPr lang="zh-TW" altLang="en-US" sz="1800" dirty="0"/>
              <a:t>这 固 然 是 他 们 乐 意 的 ， 其 实 也 算 是 所 欠 的 债 ； 因 外 邦 人 既 然 在 他 们 属 灵 的 好 处 上 有 分 ， 就 当 把 养 身 之 物 供 给 他 们 。 </a:t>
            </a:r>
            <a:r>
              <a:rPr lang="en-US" altLang="zh-TW" sz="1800" dirty="0">
                <a:solidFill>
                  <a:srgbClr val="FF0000"/>
                </a:solidFill>
              </a:rPr>
              <a:t>28</a:t>
            </a:r>
            <a:r>
              <a:rPr lang="zh-TW" altLang="en-US" sz="1800" dirty="0">
                <a:solidFill>
                  <a:srgbClr val="FF0000"/>
                </a:solidFill>
              </a:rPr>
              <a:t>等 我 办 完 了 这 事 ， 把 这 善 果 向 他 们 交 付 明 白 ， 我 就 要 路 过 你 们 那 里 ， 往</a:t>
            </a:r>
            <a:r>
              <a:rPr lang="zh-TW" altLang="en-US" sz="1800" dirty="0" smtClean="0">
                <a:solidFill>
                  <a:srgbClr val="FF0000"/>
                </a:solidFill>
              </a:rPr>
              <a:t> 西班牙去 </a:t>
            </a:r>
            <a:r>
              <a:rPr lang="zh-TW" altLang="en-US" sz="1800" dirty="0"/>
              <a:t>。 </a:t>
            </a:r>
            <a:r>
              <a:rPr lang="en-US" altLang="zh-TW" sz="1800" dirty="0"/>
              <a:t>29</a:t>
            </a:r>
            <a:r>
              <a:rPr lang="zh-TW" altLang="en-US" sz="1800" dirty="0"/>
              <a:t>我 也 晓 得 去 的 时 候 ， 必 带 着 基 督 丰 盛 的 恩 典 而 去 。</a:t>
            </a:r>
          </a:p>
          <a:p>
            <a:endParaRPr lang="zh-TW" altLang="en-US" sz="1800" dirty="0"/>
          </a:p>
          <a:p>
            <a:r>
              <a:rPr lang="en-US" altLang="zh-TW" sz="1800" dirty="0">
                <a:solidFill>
                  <a:srgbClr val="FF0000"/>
                </a:solidFill>
              </a:rPr>
              <a:t>30</a:t>
            </a:r>
            <a:r>
              <a:rPr lang="zh-TW" altLang="en-US" sz="1800" dirty="0">
                <a:solidFill>
                  <a:srgbClr val="FF0000"/>
                </a:solidFill>
              </a:rPr>
              <a:t>弟 兄 们 ， 我 藉 着 我 们 主 耶 稣 基 督 ， 又 藉 着 圣 灵 的 爱 ， 劝 你 们 与 我 一 同 竭 力 ， 为 我 祈 求 神 ， </a:t>
            </a:r>
            <a:r>
              <a:rPr lang="en-US" altLang="zh-TW" sz="1800" dirty="0"/>
              <a:t>31</a:t>
            </a:r>
            <a:r>
              <a:rPr lang="zh-TW" altLang="en-US" sz="1800" dirty="0"/>
              <a:t>叫 我 脱 离 在 犹 太 不 顺 从 的 人 ， 也 叫 我 为 耶 路 撒 冷 所 办 的 捐 项 可 蒙 圣 徒 悦 纳 ， </a:t>
            </a:r>
            <a:r>
              <a:rPr lang="en-US" altLang="zh-TW" sz="1800" dirty="0"/>
              <a:t>32</a:t>
            </a:r>
            <a:r>
              <a:rPr lang="zh-TW" altLang="en-US" sz="1800" dirty="0"/>
              <a:t>并 叫 我 顺 着 神 的 旨 意 ， 欢 欢 喜 喜 的 到 你 们 那 里 ， 与 你 们 同 得 安 息 。 </a:t>
            </a:r>
            <a:r>
              <a:rPr lang="en-US" altLang="zh-TW" sz="1800" dirty="0"/>
              <a:t>33</a:t>
            </a:r>
            <a:r>
              <a:rPr lang="zh-TW" altLang="en-US" sz="1800" dirty="0"/>
              <a:t>愿 赐 平 安 的 神 常 和 你 们 众 人 同 在 。 阿 们 ！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11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罗马书 </a:t>
            </a:r>
            <a:r>
              <a:rPr lang="en-US" altLang="zh-TW" sz="1800" dirty="0" smtClean="0"/>
              <a:t>15</a:t>
            </a:r>
          </a:p>
          <a:p>
            <a:endParaRPr lang="en-US" sz="1800" dirty="0"/>
          </a:p>
          <a:p>
            <a:r>
              <a:rPr lang="en-US" altLang="zh-TW" sz="1800" dirty="0" smtClean="0"/>
              <a:t>14</a:t>
            </a:r>
            <a:r>
              <a:rPr lang="zh-TW" altLang="en-US" sz="1800" dirty="0"/>
              <a:t>弟 兄 们 ， 我 自 己 也 深 信 你 们 是 满 有 良 善 ， 充 足 了 诸 般 的 知 识 ， 也 能 彼 此 劝 戒 。 </a:t>
            </a:r>
            <a:r>
              <a:rPr lang="en-US" altLang="zh-TW" sz="1800" dirty="0"/>
              <a:t>15</a:t>
            </a:r>
            <a:r>
              <a:rPr lang="zh-TW" altLang="en-US" sz="1800" dirty="0"/>
              <a:t>但 我 稍 微 放 胆 写 信 给 你 们 ， 是 要 提 醒 你 们 的 记 性 ， 特 因 神 所 给 我 的 恩 典 ， </a:t>
            </a:r>
            <a:r>
              <a:rPr lang="en-US" altLang="zh-TW" sz="1800" dirty="0"/>
              <a:t>16</a:t>
            </a:r>
            <a:r>
              <a:rPr lang="zh-TW" altLang="en-US" sz="1800" dirty="0"/>
              <a:t>使 我 为 外 邦 人 作 基 督 耶 稣 的 仆 役 ， 作 神 福 音 的 祭 司 ， 叫 所 献 上 的 外 邦 人 ， 因 着 圣 灵 成 为 圣 洁 ， 可 蒙 悦 纳 。 </a:t>
            </a:r>
            <a:r>
              <a:rPr lang="en-US" altLang="zh-TW" sz="1800" dirty="0"/>
              <a:t>17</a:t>
            </a:r>
            <a:r>
              <a:rPr lang="zh-TW" altLang="en-US" sz="1800" dirty="0"/>
              <a:t>所 以 论 到 神 的 事 ， 我 在 基 督 耶 稣 里 有 可 夸 的 。 </a:t>
            </a:r>
            <a:r>
              <a:rPr lang="en-US" altLang="zh-TW" sz="1800" dirty="0"/>
              <a:t>18</a:t>
            </a:r>
            <a:r>
              <a:rPr lang="zh-TW" altLang="en-US" sz="1800" dirty="0"/>
              <a:t>除 了 基 督 藉 我 做 的 那 些 事 ， 我</a:t>
            </a:r>
            <a:r>
              <a:rPr lang="zh-TW" altLang="en-US" sz="1800" dirty="0" smtClean="0"/>
              <a:t> </a:t>
            </a:r>
            <a:r>
              <a:rPr lang="en-US" altLang="en-US" sz="1800" dirty="0" smtClean="0"/>
              <a:t>什</a:t>
            </a:r>
            <a:r>
              <a:rPr lang="zh-TW" altLang="en-US" sz="1800" dirty="0" smtClean="0"/>
              <a:t>么 </a:t>
            </a:r>
            <a:r>
              <a:rPr lang="zh-TW" altLang="en-US" sz="1800" dirty="0"/>
              <a:t>都 不 敢 提 ， 只 提 他 藉 我 言 语 作 为 ， 用 神 迹 奇 事 的 能 力 ， 并 圣 灵 的 能 力 ， 使 外 邦 人 顺 服 ； </a:t>
            </a:r>
            <a:r>
              <a:rPr lang="en-US" altLang="zh-TW" sz="1800" dirty="0"/>
              <a:t>19</a:t>
            </a:r>
            <a:r>
              <a:rPr lang="zh-TW" altLang="en-US" sz="1800" dirty="0"/>
              <a:t>甚 至 我 从 耶 路 撒 冷 ， 直 转 到 以 利 哩 古 ， 到 处 传 了 基 督 的 福 音 。 </a:t>
            </a:r>
            <a:r>
              <a:rPr lang="en-US" altLang="zh-TW" sz="1800" dirty="0" smtClean="0">
                <a:solidFill>
                  <a:srgbClr val="FF0000"/>
                </a:solidFill>
              </a:rPr>
              <a:t>20 </a:t>
            </a:r>
            <a:r>
              <a:rPr lang="zh-TW" altLang="en-US" sz="1800" dirty="0" smtClean="0">
                <a:solidFill>
                  <a:srgbClr val="FF0000"/>
                </a:solidFill>
              </a:rPr>
              <a:t>我 </a:t>
            </a:r>
            <a:r>
              <a:rPr lang="zh-TW" altLang="en-US" sz="1800" dirty="0">
                <a:solidFill>
                  <a:srgbClr val="FF0000"/>
                </a:solidFill>
              </a:rPr>
              <a:t>立 了 志 向 ， 不 在 基 督 的 名 被 称 过 的 地 方 传 福 音 ， 免 得 建 造 在 别 人 的 根 基 上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21</a:t>
            </a:r>
            <a:r>
              <a:rPr lang="zh-TW" altLang="en-US" sz="1800" dirty="0"/>
              <a:t>就 如 经 上 所 记 ： 未 曾 闻 知 他 信 息 的 ， 将 要 看 见 ； 未 曾 听 过 的 ， 将 要 明 白 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9102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216" y="532512"/>
            <a:ext cx="8578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罗马书 </a:t>
            </a:r>
            <a:r>
              <a:rPr lang="en-US" altLang="zh-TW" sz="1800" dirty="0" smtClean="0"/>
              <a:t>15</a:t>
            </a:r>
          </a:p>
          <a:p>
            <a:endParaRPr lang="en-US" sz="1800" dirty="0"/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14</a:t>
            </a:r>
            <a:r>
              <a:rPr lang="zh-TW" altLang="en-US" sz="1800" dirty="0">
                <a:solidFill>
                  <a:srgbClr val="FF0000"/>
                </a:solidFill>
              </a:rPr>
              <a:t>弟 兄 们 ， 我 自 己 也 深 信 你 们 是 满 有 良 善 ， 充 足 了 诸 般 的 知 识 ， 也 能 彼 此 劝 戒 。 </a:t>
            </a:r>
            <a:r>
              <a:rPr lang="en-US" altLang="zh-TW" sz="1800" dirty="0"/>
              <a:t>15</a:t>
            </a:r>
            <a:r>
              <a:rPr lang="zh-TW" altLang="en-US" sz="1800" dirty="0"/>
              <a:t>但 我 稍 微 放 胆 写 信 给 你 们 ， 是 要 提 醒 你 们 的 记 性 ， 特 因 神 所 给 我 的 恩 典 ， </a:t>
            </a:r>
            <a:r>
              <a:rPr lang="en-US" altLang="zh-TW" sz="1800" dirty="0"/>
              <a:t>16</a:t>
            </a:r>
            <a:r>
              <a:rPr lang="zh-TW" altLang="en-US" sz="1800" dirty="0"/>
              <a:t>使 我 为 外 邦 人 作 基 督 耶 稣 的 仆 役 ， 作 神 福 音 的 祭 司 ， 叫 所 献 上 的 外 邦 人 ， 因 着 圣 灵 成 为 圣 洁 ， 可 蒙 悦 纳 。 </a:t>
            </a:r>
            <a:r>
              <a:rPr lang="en-US" altLang="zh-TW" sz="1800" dirty="0"/>
              <a:t>17</a:t>
            </a:r>
            <a:r>
              <a:rPr lang="zh-TW" altLang="en-US" sz="1800" dirty="0"/>
              <a:t>所 以 论 到 神 的 事 ， 我 在 基 督 耶 稣 里 有 可 夸 的 。 </a:t>
            </a:r>
            <a:r>
              <a:rPr lang="en-US" altLang="zh-TW" sz="1800" dirty="0"/>
              <a:t>18</a:t>
            </a:r>
            <a:r>
              <a:rPr lang="zh-TW" altLang="en-US" sz="1800" dirty="0"/>
              <a:t>除 了 基 督 藉 我 做 的 那 些 事 ， 我</a:t>
            </a:r>
            <a:r>
              <a:rPr lang="zh-TW" altLang="en-US" sz="1800" dirty="0" smtClean="0"/>
              <a:t> </a:t>
            </a:r>
            <a:r>
              <a:rPr lang="en-US" altLang="en-US" sz="1800" dirty="0" smtClean="0"/>
              <a:t>什</a:t>
            </a:r>
            <a:r>
              <a:rPr lang="zh-TW" altLang="en-US" sz="1800" dirty="0" smtClean="0"/>
              <a:t>么 </a:t>
            </a:r>
            <a:r>
              <a:rPr lang="zh-TW" altLang="en-US" sz="1800" dirty="0"/>
              <a:t>都 不 敢 提 ， 只 提 他 藉 我 言 语 作 为 ， 用 神 迹 奇 事 的 能 力 ， 并 圣 灵 的 能 力 ， 使 外 邦 人 顺 服 ； </a:t>
            </a:r>
            <a:r>
              <a:rPr lang="en-US" altLang="zh-TW" sz="1800" dirty="0"/>
              <a:t>19</a:t>
            </a:r>
            <a:r>
              <a:rPr lang="zh-TW" altLang="en-US" sz="1800" dirty="0"/>
              <a:t>甚 至 我 从 耶 路 撒 冷 ， 直 转 到 以 利 哩 古 ， 到 处 传 了 基 督 的 福 音 。 </a:t>
            </a:r>
            <a:r>
              <a:rPr lang="en-US" altLang="zh-TW" sz="1800" dirty="0"/>
              <a:t>20</a:t>
            </a:r>
            <a:r>
              <a:rPr lang="zh-TW" altLang="en-US" sz="1800" dirty="0"/>
              <a:t>我 立 了 志 向 ， 不 在 基 督 的 名 被 称 过 的 地 方 传 福 音 ， 免 得 建 造 在 别 人 的 根 基 上 。</a:t>
            </a:r>
          </a:p>
          <a:p>
            <a:endParaRPr lang="zh-TW" altLang="en-US" sz="1800" dirty="0"/>
          </a:p>
          <a:p>
            <a:r>
              <a:rPr lang="en-US" altLang="zh-TW" sz="1800" dirty="0"/>
              <a:t>21</a:t>
            </a:r>
            <a:r>
              <a:rPr lang="zh-TW" altLang="en-US" sz="1800" dirty="0"/>
              <a:t>就 如 经 上 所 记 ： 未 曾 闻 知 他 信 息 的 ， 将 要 看 见 ； 未 曾 听 过 的 ， 将 要 明 白 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3456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罗马教会的特质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marks of the church in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83" y="1250787"/>
            <a:ext cx="8229600" cy="35444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404040"/>
                </a:solidFill>
              </a:rPr>
              <a:t>满有良善 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知识充足(14节)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彼此劝诫 (14节)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接受教导 (15节)</a:t>
            </a:r>
          </a:p>
          <a:p>
            <a:r>
              <a:rPr lang="en-US" dirty="0" smtClean="0">
                <a:solidFill>
                  <a:srgbClr val="404040"/>
                </a:solidFill>
              </a:rPr>
              <a:t>参与福音事工(24节)</a:t>
            </a:r>
          </a:p>
          <a:p>
            <a:endParaRPr lang="en-US" dirty="0" smtClean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Full of goodness (vs.14)</a:t>
            </a:r>
          </a:p>
          <a:p>
            <a:r>
              <a:rPr lang="en-US" dirty="0">
                <a:solidFill>
                  <a:srgbClr val="404040"/>
                </a:solidFill>
              </a:rPr>
              <a:t>Filled with knowledge (vs. 14)</a:t>
            </a:r>
          </a:p>
          <a:p>
            <a:r>
              <a:rPr lang="en-US" dirty="0">
                <a:solidFill>
                  <a:srgbClr val="404040"/>
                </a:solidFill>
              </a:rPr>
              <a:t>Able to instruct one another (vs. 14)</a:t>
            </a:r>
          </a:p>
          <a:p>
            <a:r>
              <a:rPr lang="en-US" dirty="0">
                <a:solidFill>
                  <a:srgbClr val="404040"/>
                </a:solidFill>
              </a:rPr>
              <a:t>Teachable (vs. 15)</a:t>
            </a:r>
          </a:p>
          <a:p>
            <a:r>
              <a:rPr lang="en-US" dirty="0">
                <a:solidFill>
                  <a:srgbClr val="404040"/>
                </a:solidFill>
              </a:rPr>
              <a:t>Involved in the work of the gospel of God (vs. 24)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3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3076</TotalTime>
  <Words>3166</Words>
  <Application>Microsoft Macintosh PowerPoint</Application>
  <PresentationFormat>On-screen Show (16:9)</PresentationFormat>
  <Paragraphs>207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Apothecary</vt:lpstr>
      <vt:lpstr>健康教会的特质 Marks of a healthy church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  <vt:lpstr>罗马教会的特质 The marks of the church in Rome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Marks of healthy church</dc:title>
  <cp:lastModifiedBy>Joshua Tjong</cp:lastModifiedBy>
  <cp:revision>55</cp:revision>
  <dcterms:created xsi:type="dcterms:W3CDTF">2019-05-13T12:49:06Z</dcterms:created>
  <dcterms:modified xsi:type="dcterms:W3CDTF">2019-05-19T12:13:48Z</dcterms:modified>
</cp:coreProperties>
</file>