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58" r:id="rId5"/>
    <p:sldId id="261" r:id="rId6"/>
    <p:sldId id="262" r:id="rId7"/>
    <p:sldId id="274" r:id="rId8"/>
    <p:sldId id="263" r:id="rId9"/>
    <p:sldId id="275" r:id="rId10"/>
    <p:sldId id="264" r:id="rId11"/>
    <p:sldId id="265" r:id="rId12"/>
    <p:sldId id="266" r:id="rId13"/>
    <p:sldId id="270" r:id="rId14"/>
    <p:sldId id="267" r:id="rId15"/>
    <p:sldId id="269" r:id="rId16"/>
    <p:sldId id="273" r:id="rId17"/>
    <p:sldId id="277" r:id="rId18"/>
    <p:sldId id="276" r:id="rId19"/>
    <p:sldId id="278" r:id="rId20"/>
    <p:sldId id="280" r:id="rId21"/>
    <p:sldId id="279" r:id="rId22"/>
    <p:sldId id="268" r:id="rId23"/>
    <p:sldId id="271" r:id="rId24"/>
    <p:sldId id="27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AEA7"/>
    <a:srgbClr val="28212C"/>
    <a:srgbClr val="DB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64" autoAdjust="0"/>
  </p:normalViewPr>
  <p:slideViewPr>
    <p:cSldViewPr snapToGrid="0">
      <p:cViewPr varScale="1">
        <p:scale>
          <a:sx n="66" d="100"/>
          <a:sy n="66" d="100"/>
        </p:scale>
        <p:origin x="14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36A23-C8E0-4838-BF6C-14768789AF8E}" type="datetimeFigureOut">
              <a:rPr lang="en-CA" smtClean="0"/>
              <a:t>2019-05-30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4A1D49-0532-4AEC-9CD2-6E462C614E2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2696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1DFF0-2135-41C1-AC00-82C581DC9893}" type="datetime1">
              <a:rPr lang="en-CA" smtClean="0"/>
              <a:t>2019-05-30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3856-B518-4EC9-844E-27E0302916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238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7D77-9EB3-41F9-80D5-F3CCFE503D3B}" type="datetime1">
              <a:rPr lang="en-CA" smtClean="0"/>
              <a:t>2019-05-30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3856-B518-4EC9-844E-27E0302916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997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7482E-A38D-4D93-99CC-914491130EF1}" type="datetime1">
              <a:rPr lang="en-CA" smtClean="0"/>
              <a:t>2019-05-30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3856-B518-4EC9-844E-27E0302916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3589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6BB4-B21D-4F4B-9069-8CA6F8EF0214}" type="datetime1">
              <a:rPr lang="en-CA" smtClean="0"/>
              <a:t>2019-05-30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3856-B518-4EC9-844E-27E0302916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226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AB3FC-9569-4161-B79C-28886D815FF6}" type="datetime1">
              <a:rPr lang="en-CA" smtClean="0"/>
              <a:t>2019-05-30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3856-B518-4EC9-844E-27E0302916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9886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9B56-D906-4DBD-B91A-737B8036AE51}" type="datetime1">
              <a:rPr lang="en-CA" smtClean="0"/>
              <a:t>2019-05-30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3856-B518-4EC9-844E-27E0302916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67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B03BC-E8F5-48DD-9456-319D033AD180}" type="datetime1">
              <a:rPr lang="en-CA" smtClean="0"/>
              <a:t>2019-05-30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3856-B518-4EC9-844E-27E0302916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143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CB673-53B0-49AC-9A1A-3045F7A2EAAC}" type="datetime1">
              <a:rPr lang="en-CA" smtClean="0"/>
              <a:t>2019-05-30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3856-B518-4EC9-844E-27E0302916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580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41337-0064-4EA4-93AA-0FEC2CD39472}" type="datetime1">
              <a:rPr lang="en-CA" smtClean="0"/>
              <a:t>2019-05-30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3856-B518-4EC9-844E-27E0302916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771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B7E7-0712-4B47-86AC-234B50B0F8B8}" type="datetime1">
              <a:rPr lang="en-CA" smtClean="0"/>
              <a:t>2019-05-30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3856-B518-4EC9-844E-27E0302916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347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B3C93-8FF8-4FB3-ADB8-C00B797822FD}" type="datetime1">
              <a:rPr lang="en-CA" smtClean="0"/>
              <a:t>2019-05-30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3856-B518-4EC9-844E-27E0302916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813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C469F-3DF9-4C5C-80AA-F7AF92FD11A1}" type="datetime1">
              <a:rPr lang="en-CA" smtClean="0"/>
              <a:t>2019-05-30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F3856-B518-4EC9-844E-27E0302916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8085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4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1190" b="12434"/>
          <a:stretch/>
        </p:blipFill>
        <p:spPr>
          <a:xfrm>
            <a:off x="159108" y="174172"/>
            <a:ext cx="8822028" cy="653279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1656" y="262352"/>
            <a:ext cx="6323693" cy="1450335"/>
          </a:xfrm>
        </p:spPr>
        <p:txBody>
          <a:bodyPr>
            <a:noAutofit/>
          </a:bodyPr>
          <a:lstStyle/>
          <a:p>
            <a:pPr algn="l"/>
            <a:r>
              <a:rPr lang="zh-CN" altLang="en-US" sz="6600" b="1" dirty="0" smtClean="0"/>
              <a:t>摩    西</a:t>
            </a:r>
            <a:r>
              <a:rPr lang="en-US" altLang="zh-CN" sz="6600" b="1" dirty="0" smtClean="0"/>
              <a:t> </a:t>
            </a:r>
            <a:r>
              <a:rPr lang="zh-CN" altLang="en-US" sz="4800" dirty="0" smtClean="0">
                <a:latin typeface="+mn-ea"/>
                <a:ea typeface="+mn-ea"/>
              </a:rPr>
              <a:t>与</a:t>
            </a:r>
            <a:endParaRPr lang="en-CA" sz="5400" b="1" dirty="0">
              <a:latin typeface="+mn-ea"/>
              <a:ea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1656" y="2155083"/>
            <a:ext cx="6574973" cy="1252957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 smtClean="0"/>
              <a:t>   探讨教会中人际关系的处理</a:t>
            </a:r>
            <a:endParaRPr lang="en-US" altLang="zh-CN" sz="3600" dirty="0" smtClean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191656" y="5861030"/>
            <a:ext cx="5486401" cy="617309"/>
          </a:xfrm>
          <a:prstGeom prst="rect">
            <a:avLst/>
          </a:prstGeom>
          <a:solidFill>
            <a:srgbClr val="C0AEA7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dirty="0" smtClean="0">
                <a:effectLst>
                  <a:glow rad="127000">
                    <a:schemeClr val="bg1"/>
                  </a:glow>
                </a:effectLst>
              </a:rPr>
              <a:t>旧约人物系列：摩西（</a:t>
            </a:r>
            <a:r>
              <a:rPr lang="en-US" altLang="zh-CN" sz="3600" dirty="0" smtClean="0">
                <a:effectLst>
                  <a:glow rad="127000">
                    <a:schemeClr val="bg1"/>
                  </a:glow>
                </a:effectLst>
              </a:rPr>
              <a:t>7</a:t>
            </a:r>
            <a:r>
              <a:rPr lang="zh-CN" altLang="en-US" sz="3600" dirty="0" smtClean="0">
                <a:effectLst>
                  <a:glow rad="127000">
                    <a:schemeClr val="bg1"/>
                  </a:glow>
                </a:effectLst>
              </a:rPr>
              <a:t>）</a:t>
            </a:r>
            <a:endParaRPr lang="en-CA" sz="3600" dirty="0">
              <a:effectLst>
                <a:glow rad="127000">
                  <a:schemeClr val="bg1"/>
                </a:glo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3856-B518-4EC9-844E-27E0302916DB}" type="slidenum">
              <a:rPr lang="en-CA" smtClean="0"/>
              <a:t>1</a:t>
            </a:fld>
            <a:endParaRPr lang="en-CA"/>
          </a:p>
        </p:txBody>
      </p:sp>
      <p:sp>
        <p:nvSpPr>
          <p:cNvPr id="8" name="Rectangle 7"/>
          <p:cNvSpPr/>
          <p:nvPr/>
        </p:nvSpPr>
        <p:spPr>
          <a:xfrm>
            <a:off x="5238250" y="1093576"/>
            <a:ext cx="32190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5400" b="1" dirty="0">
                <a:solidFill>
                  <a:prstClr val="black"/>
                </a:solidFill>
                <a:latin typeface="等线" panose="02010600030101010101" pitchFamily="2" charset="-122"/>
                <a:cs typeface="+mj-cs"/>
              </a:rPr>
              <a:t>身边的人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70100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91" y="365126"/>
            <a:ext cx="8191259" cy="433527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2</a:t>
            </a:r>
            <a:r>
              <a:rPr lang="en-US" altLang="zh-CN" dirty="0" smtClean="0">
                <a:latin typeface="+mn-ea"/>
                <a:ea typeface="+mn-ea"/>
              </a:rPr>
              <a:t>. </a:t>
            </a:r>
            <a:r>
              <a:rPr lang="zh-CN" altLang="en-US" dirty="0" smtClean="0">
                <a:latin typeface="+mn-ea"/>
                <a:ea typeface="+mn-ea"/>
              </a:rPr>
              <a:t>摩西的长辈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91" y="902825"/>
            <a:ext cx="8495818" cy="5274138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教导摩西建立管理体制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摩西的岳父说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…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因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为这事太重，你独自一人办理不了。现在你要听我的话。我为你出个主意，愿神与你同在。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…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要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从百姓中拣选有才能的人，就是敬畏神、诚实无妄、恨不义之财的人，派他们作千夫长、百夫长、五十夫长、十夫长，管理百姓</a:t>
            </a:r>
            <a:r>
              <a:rPr lang="zh-CN" altLang="en-US" sz="4000" dirty="0"/>
              <a:t>。    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                          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出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埃及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记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18:17-19,21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3856-B518-4EC9-844E-27E0302916D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8610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91" y="365126"/>
            <a:ext cx="8191259" cy="433527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2</a:t>
            </a:r>
            <a:r>
              <a:rPr lang="en-US" altLang="zh-CN" dirty="0" smtClean="0">
                <a:latin typeface="+mn-ea"/>
                <a:ea typeface="+mn-ea"/>
              </a:rPr>
              <a:t>. </a:t>
            </a:r>
            <a:r>
              <a:rPr lang="zh-CN" altLang="en-US" dirty="0" smtClean="0">
                <a:latin typeface="+mn-ea"/>
                <a:ea typeface="+mn-ea"/>
              </a:rPr>
              <a:t>摩西的长辈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91" y="902825"/>
            <a:ext cx="8495818" cy="5274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/>
              <a:t>摩西的岳父：叶忒罗</a:t>
            </a:r>
            <a:endParaRPr lang="en-US" altLang="zh-CN" sz="4000" dirty="0" smtClean="0"/>
          </a:p>
          <a:p>
            <a:r>
              <a:rPr lang="zh-CN" altLang="en-US" sz="4000" dirty="0" smtClean="0"/>
              <a:t>摩西生命中完美的父亲角色</a:t>
            </a:r>
            <a:endParaRPr lang="en-US" altLang="zh-CN" sz="4000" dirty="0" smtClean="0"/>
          </a:p>
          <a:p>
            <a:r>
              <a:rPr lang="zh-CN" altLang="en-US" sz="4000" dirty="0" smtClean="0"/>
              <a:t>摩西对叶忒罗十分尊敬顺服</a:t>
            </a:r>
            <a:endParaRPr lang="en-US" altLang="zh-CN" sz="4000" dirty="0" smtClean="0"/>
          </a:p>
          <a:p>
            <a:r>
              <a:rPr lang="zh-CN" altLang="en-US" sz="4000" dirty="0" smtClean="0"/>
              <a:t>长辈身上有值得学习的地方</a:t>
            </a:r>
            <a:endParaRPr lang="en-US" altLang="zh-CN" sz="4000" dirty="0" smtClean="0"/>
          </a:p>
          <a:p>
            <a:r>
              <a:rPr lang="zh-CN" altLang="en-US" sz="4000" dirty="0"/>
              <a:t>摩西</a:t>
            </a:r>
            <a:r>
              <a:rPr lang="zh-CN" altLang="en-US" sz="4000" dirty="0" smtClean="0"/>
              <a:t>尊敬长辈值得我们学习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3856-B518-4EC9-844E-27E0302916D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3004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91" y="365126"/>
            <a:ext cx="8191259" cy="43352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3. </a:t>
            </a:r>
            <a:r>
              <a:rPr lang="zh-CN" altLang="en-US" dirty="0" smtClean="0">
                <a:latin typeface="+mn-ea"/>
                <a:ea typeface="+mn-ea"/>
              </a:rPr>
              <a:t>摩西的</a:t>
            </a:r>
            <a:r>
              <a:rPr lang="zh-CN" altLang="en-US" dirty="0">
                <a:latin typeface="+mn-ea"/>
                <a:ea typeface="+mn-ea"/>
              </a:rPr>
              <a:t>晚</a:t>
            </a:r>
            <a:r>
              <a:rPr lang="zh-CN" altLang="en-US" dirty="0" smtClean="0">
                <a:latin typeface="+mn-ea"/>
                <a:ea typeface="+mn-ea"/>
              </a:rPr>
              <a:t>辈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91" y="902825"/>
            <a:ext cx="8495818" cy="5274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/>
              <a:t>摩西使命的承传人：约书亚</a:t>
            </a:r>
            <a:endParaRPr lang="en-US" altLang="zh-CN" sz="4000" dirty="0" smtClean="0"/>
          </a:p>
          <a:p>
            <a:r>
              <a:rPr lang="zh-CN" altLang="en-US" sz="4000" dirty="0"/>
              <a:t>约书</a:t>
            </a:r>
            <a:r>
              <a:rPr lang="zh-CN" altLang="en-US" sz="4000" dirty="0" smtClean="0"/>
              <a:t>亚并非完美无缺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有时嫉妒（民</a:t>
            </a:r>
            <a:r>
              <a:rPr lang="en-US" altLang="zh-CN" sz="4000" dirty="0" smtClean="0"/>
              <a:t>11:28-30</a:t>
            </a:r>
            <a:r>
              <a:rPr lang="zh-CN" altLang="en-US" sz="4000" dirty="0" smtClean="0"/>
              <a:t>）</a:t>
            </a:r>
            <a:r>
              <a:rPr lang="en-US" altLang="zh-CN" sz="4000" dirty="0" smtClean="0"/>
              <a:t>; </a:t>
            </a:r>
            <a:r>
              <a:rPr lang="zh-CN" altLang="en-US" sz="4000" dirty="0" smtClean="0"/>
              <a:t>胆怯</a:t>
            </a:r>
            <a:endParaRPr lang="en-US" altLang="zh-CN" sz="4000" dirty="0" smtClean="0"/>
          </a:p>
          <a:p>
            <a:r>
              <a:rPr lang="zh-CN" altLang="en-US" sz="4000" dirty="0" smtClean="0"/>
              <a:t>约书亚是神拣选的人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  </a:t>
            </a:r>
            <a:r>
              <a:rPr lang="en-CA" altLang="zh-CN" sz="4000" dirty="0" smtClean="0"/>
              <a:t>“</a:t>
            </a:r>
            <a:r>
              <a:rPr lang="zh-CN" altLang="en-US" sz="4000" dirty="0" smtClean="0"/>
              <a:t>有圣灵的人</a:t>
            </a:r>
            <a:r>
              <a:rPr lang="en-CA" altLang="zh-CN" sz="4000" dirty="0" smtClean="0"/>
              <a:t>”</a:t>
            </a:r>
            <a:r>
              <a:rPr lang="zh-CN" altLang="en-US" sz="4000" dirty="0" smtClean="0"/>
              <a:t>（民</a:t>
            </a:r>
            <a:r>
              <a:rPr lang="en-US" altLang="zh-CN" sz="4000" dirty="0" smtClean="0"/>
              <a:t>27:18</a:t>
            </a:r>
            <a:r>
              <a:rPr lang="zh-CN" altLang="en-US" sz="4000" dirty="0" smtClean="0"/>
              <a:t>）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  </a:t>
            </a:r>
            <a:r>
              <a:rPr lang="en-CA" altLang="zh-CN" sz="4000" dirty="0" smtClean="0"/>
              <a:t>“</a:t>
            </a:r>
            <a:r>
              <a:rPr lang="zh-CN" altLang="en-US" sz="4000" dirty="0" smtClean="0"/>
              <a:t>摩西的助手</a:t>
            </a:r>
            <a:r>
              <a:rPr lang="en-CA" altLang="zh-CN" sz="4000" dirty="0" smtClean="0"/>
              <a:t>”</a:t>
            </a:r>
            <a:r>
              <a:rPr lang="zh-CN" altLang="en-US" sz="4000" dirty="0" smtClean="0"/>
              <a:t>（出</a:t>
            </a:r>
            <a:r>
              <a:rPr lang="en-US" altLang="zh-CN" sz="4000" dirty="0" smtClean="0"/>
              <a:t>24:13</a:t>
            </a:r>
            <a:r>
              <a:rPr lang="zh-CN" altLang="en-US" sz="4000" dirty="0" smtClean="0"/>
              <a:t>）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3856-B518-4EC9-844E-27E0302916DB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927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91" y="365126"/>
            <a:ext cx="8191259" cy="43352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3. </a:t>
            </a:r>
            <a:r>
              <a:rPr lang="zh-CN" altLang="en-US" dirty="0" smtClean="0">
                <a:latin typeface="+mn-ea"/>
                <a:ea typeface="+mn-ea"/>
              </a:rPr>
              <a:t>摩西的</a:t>
            </a:r>
            <a:r>
              <a:rPr lang="zh-CN" altLang="en-US" dirty="0">
                <a:latin typeface="+mn-ea"/>
                <a:ea typeface="+mn-ea"/>
              </a:rPr>
              <a:t>晚</a:t>
            </a:r>
            <a:r>
              <a:rPr lang="zh-CN" altLang="en-US" dirty="0" smtClean="0">
                <a:latin typeface="+mn-ea"/>
                <a:ea typeface="+mn-ea"/>
              </a:rPr>
              <a:t>辈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91" y="902825"/>
            <a:ext cx="8495818" cy="5274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/>
              <a:t>摩西使命的承传人：约书亚</a:t>
            </a:r>
            <a:endParaRPr lang="en-US" altLang="zh-CN" sz="4000" dirty="0" smtClean="0"/>
          </a:p>
          <a:p>
            <a:r>
              <a:rPr lang="zh-CN" altLang="en-US" sz="4000" dirty="0"/>
              <a:t>亲如父子</a:t>
            </a:r>
            <a:r>
              <a:rPr lang="zh-CN" altLang="en-US" sz="4000" dirty="0" smtClean="0"/>
              <a:t>：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	</a:t>
            </a:r>
            <a:r>
              <a:rPr lang="zh-CN" altLang="en-US" sz="4000" dirty="0" smtClean="0"/>
              <a:t>襟怀坦荡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/>
              <a:t>	</a:t>
            </a:r>
            <a:r>
              <a:rPr lang="zh-CN" altLang="en-US" sz="4000" dirty="0"/>
              <a:t>关</a:t>
            </a:r>
            <a:r>
              <a:rPr lang="zh-CN" altLang="en-US" sz="4000" dirty="0" smtClean="0"/>
              <a:t>系亲密</a:t>
            </a:r>
            <a:endParaRPr lang="en-US" altLang="zh-CN" sz="4000" dirty="0" smtClean="0"/>
          </a:p>
          <a:p>
            <a:pPr marL="0" indent="0">
              <a:buNone/>
            </a:pP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3856-B518-4EC9-844E-27E0302916D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409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91" y="365126"/>
            <a:ext cx="8191259" cy="43352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3. </a:t>
            </a:r>
            <a:r>
              <a:rPr lang="zh-CN" altLang="en-US" dirty="0" smtClean="0">
                <a:latin typeface="+mn-ea"/>
                <a:ea typeface="+mn-ea"/>
              </a:rPr>
              <a:t>摩西的</a:t>
            </a:r>
            <a:r>
              <a:rPr lang="zh-CN" altLang="en-US" dirty="0">
                <a:latin typeface="+mn-ea"/>
                <a:ea typeface="+mn-ea"/>
              </a:rPr>
              <a:t>晚</a:t>
            </a:r>
            <a:r>
              <a:rPr lang="zh-CN" altLang="en-US" dirty="0" smtClean="0">
                <a:latin typeface="+mn-ea"/>
                <a:ea typeface="+mn-ea"/>
              </a:rPr>
              <a:t>辈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91" y="902825"/>
            <a:ext cx="8495818" cy="5274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/>
              <a:t>摩西使命的承传人：约书亚</a:t>
            </a:r>
            <a:endParaRPr lang="en-US" altLang="zh-CN" sz="4000" dirty="0" smtClean="0"/>
          </a:p>
          <a:p>
            <a:r>
              <a:rPr lang="zh-CN" altLang="en-US" sz="4000" dirty="0"/>
              <a:t>严</a:t>
            </a:r>
            <a:r>
              <a:rPr lang="zh-CN" altLang="en-US" sz="4000" dirty="0" smtClean="0"/>
              <a:t>格培养：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	</a:t>
            </a:r>
            <a:r>
              <a:rPr lang="zh-CN" altLang="en-US" sz="4000" dirty="0" smtClean="0"/>
              <a:t>亚玛利之战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/>
              <a:t>	</a:t>
            </a:r>
            <a:r>
              <a:rPr lang="zh-CN" altLang="en-US" sz="4000" dirty="0" smtClean="0"/>
              <a:t>敌后侦察</a:t>
            </a:r>
            <a:endParaRPr lang="en-US" altLang="zh-CN" sz="4000" dirty="0" smtClean="0"/>
          </a:p>
          <a:p>
            <a:r>
              <a:rPr lang="zh-CN" altLang="en-US" sz="4000" dirty="0"/>
              <a:t>属</a:t>
            </a:r>
            <a:r>
              <a:rPr lang="zh-CN" altLang="en-US" sz="4000" dirty="0" smtClean="0"/>
              <a:t>灵接班人须经历考验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>
                <a:solidFill>
                  <a:srgbClr val="C00000"/>
                </a:solidFill>
              </a:rPr>
              <a:t>F</a:t>
            </a:r>
            <a:r>
              <a:rPr lang="en-US" altLang="zh-CN" sz="4000" dirty="0" smtClean="0">
                <a:solidFill>
                  <a:schemeClr val="bg1"/>
                </a:solidFill>
              </a:rPr>
              <a:t>aithful</a:t>
            </a:r>
            <a:r>
              <a:rPr lang="en-US" altLang="zh-CN" sz="4000" dirty="0" smtClean="0"/>
              <a:t> </a:t>
            </a:r>
            <a:r>
              <a:rPr lang="en-US" altLang="zh-CN" sz="4000" dirty="0" smtClean="0">
                <a:solidFill>
                  <a:srgbClr val="C00000"/>
                </a:solidFill>
              </a:rPr>
              <a:t>A</a:t>
            </a:r>
            <a:r>
              <a:rPr lang="en-US" altLang="zh-CN" sz="4000" dirty="0" smtClean="0">
                <a:solidFill>
                  <a:schemeClr val="bg1"/>
                </a:solidFill>
              </a:rPr>
              <a:t>vailable</a:t>
            </a:r>
            <a:r>
              <a:rPr lang="en-US" altLang="zh-CN" sz="4000" dirty="0" smtClean="0"/>
              <a:t> </a:t>
            </a:r>
            <a:r>
              <a:rPr lang="en-US" altLang="zh-CN" sz="4000" dirty="0" smtClean="0">
                <a:solidFill>
                  <a:srgbClr val="C00000"/>
                </a:solidFill>
              </a:rPr>
              <a:t>T</a:t>
            </a:r>
            <a:r>
              <a:rPr lang="en-US" altLang="zh-CN" sz="4000" dirty="0" smtClean="0">
                <a:solidFill>
                  <a:schemeClr val="bg1"/>
                </a:solidFill>
              </a:rPr>
              <a:t>eachable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324091" y="4263532"/>
            <a:ext cx="62293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4000" dirty="0" smtClean="0">
                <a:solidFill>
                  <a:srgbClr val="C00000"/>
                </a:solidFill>
              </a:rPr>
              <a:t>F</a:t>
            </a:r>
            <a:r>
              <a:rPr lang="en-US" altLang="zh-CN" sz="4000" dirty="0" smtClean="0">
                <a:solidFill>
                  <a:prstClr val="black"/>
                </a:solidFill>
              </a:rPr>
              <a:t>aithful </a:t>
            </a:r>
            <a:r>
              <a:rPr lang="en-US" altLang="zh-CN" sz="4000" dirty="0">
                <a:solidFill>
                  <a:srgbClr val="C00000"/>
                </a:solidFill>
              </a:rPr>
              <a:t>A</a:t>
            </a:r>
            <a:r>
              <a:rPr lang="en-US" altLang="zh-CN" sz="4000" dirty="0">
                <a:solidFill>
                  <a:prstClr val="black"/>
                </a:solidFill>
              </a:rPr>
              <a:t>vailable </a:t>
            </a:r>
            <a:r>
              <a:rPr lang="en-US" altLang="zh-CN" sz="4000" dirty="0">
                <a:solidFill>
                  <a:srgbClr val="C00000"/>
                </a:solidFill>
              </a:rPr>
              <a:t>T</a:t>
            </a:r>
            <a:r>
              <a:rPr lang="en-US" altLang="zh-CN" sz="4000" dirty="0">
                <a:solidFill>
                  <a:prstClr val="black"/>
                </a:solidFill>
              </a:rPr>
              <a:t>eachable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3856-B518-4EC9-844E-27E0302916DB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860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91" y="365126"/>
            <a:ext cx="8191259" cy="43352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3. </a:t>
            </a:r>
            <a:r>
              <a:rPr lang="zh-CN" altLang="en-US" dirty="0" smtClean="0">
                <a:latin typeface="+mn-ea"/>
                <a:ea typeface="+mn-ea"/>
              </a:rPr>
              <a:t>摩西的</a:t>
            </a:r>
            <a:r>
              <a:rPr lang="zh-CN" altLang="en-US" dirty="0">
                <a:latin typeface="+mn-ea"/>
                <a:ea typeface="+mn-ea"/>
              </a:rPr>
              <a:t>晚</a:t>
            </a:r>
            <a:r>
              <a:rPr lang="zh-CN" altLang="en-US" dirty="0" smtClean="0">
                <a:latin typeface="+mn-ea"/>
                <a:ea typeface="+mn-ea"/>
              </a:rPr>
              <a:t>辈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91" y="902824"/>
            <a:ext cx="8495818" cy="5585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/>
              <a:t>摩西使命的承传人：约书亚</a:t>
            </a:r>
            <a:endParaRPr lang="en-US" altLang="zh-CN" sz="4000" dirty="0" smtClean="0"/>
          </a:p>
          <a:p>
            <a:r>
              <a:rPr lang="zh-CN" altLang="en-US" sz="4000" dirty="0" smtClean="0"/>
              <a:t>信任交托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你当刚强壮胆，因为你必领以色列人进我所起誓应许他们的地；我必与你同在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       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申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31:23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嫩的儿子约书亚；因为摩西曾按手在他头上，就被智慧的灵充满，以色列人便听从他，照著耶和华吩咐摩西的行了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        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申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34:9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3856-B518-4EC9-844E-27E0302916D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129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91" y="365126"/>
            <a:ext cx="8191259" cy="43352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+mn-ea"/>
                <a:ea typeface="+mn-ea"/>
              </a:rPr>
              <a:t>小  结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91" y="902825"/>
            <a:ext cx="8495818" cy="5274138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信仰生活中有各方面人际关系</a:t>
            </a:r>
            <a:endParaRPr lang="en-US" altLang="zh-CN" sz="4000" dirty="0" smtClean="0"/>
          </a:p>
          <a:p>
            <a:r>
              <a:rPr lang="zh-CN" altLang="en-US" sz="4000" dirty="0" smtClean="0"/>
              <a:t>从摩西处理各方面关系中学习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珍惜同辈 </a:t>
            </a:r>
            <a:r>
              <a:rPr lang="en-US" altLang="zh-CN" sz="4000" dirty="0" smtClean="0"/>
              <a:t>· </a:t>
            </a:r>
            <a:r>
              <a:rPr lang="zh-CN" altLang="en-US" sz="4000" dirty="0" smtClean="0"/>
              <a:t>尊重长辈 </a:t>
            </a:r>
            <a:r>
              <a:rPr lang="en-US" altLang="zh-CN" sz="4000" dirty="0" smtClean="0"/>
              <a:t>· </a:t>
            </a:r>
            <a:r>
              <a:rPr lang="zh-CN" altLang="en-US" sz="4000" dirty="0" smtClean="0"/>
              <a:t>爱护培养晚辈</a:t>
            </a:r>
            <a:r>
              <a:rPr lang="zh-CN" altLang="en-US" sz="4000" dirty="0" smtClean="0">
                <a:solidFill>
                  <a:schemeClr val="bg1"/>
                </a:solidFill>
              </a:rPr>
              <a:t> </a:t>
            </a:r>
            <a:r>
              <a:rPr lang="en-US" altLang="zh-CN" sz="4000" dirty="0" smtClean="0">
                <a:solidFill>
                  <a:schemeClr val="bg1"/>
                </a:solidFill>
              </a:rPr>
              <a:t>·</a:t>
            </a:r>
          </a:p>
          <a:p>
            <a:pPr marL="0" indent="0">
              <a:buNone/>
            </a:pPr>
            <a:r>
              <a:rPr lang="zh-CN" altLang="en-US" sz="4000" dirty="0" smtClean="0">
                <a:solidFill>
                  <a:schemeClr val="bg1"/>
                </a:solidFill>
              </a:rPr>
              <a:t>将对立冲突交托给神</a:t>
            </a:r>
            <a:endParaRPr lang="en-US" altLang="zh-CN" sz="4000" dirty="0" smtClean="0">
              <a:solidFill>
                <a:schemeClr val="bg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14524" y="4630510"/>
            <a:ext cx="8190213" cy="1769191"/>
            <a:chOff x="367633" y="4888416"/>
            <a:chExt cx="7869348" cy="176919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-19" t="15800" r="274" b="27778"/>
            <a:stretch/>
          </p:blipFill>
          <p:spPr>
            <a:xfrm>
              <a:off x="367633" y="4888416"/>
              <a:ext cx="3976915" cy="1754677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1616" t="15800" r="274" b="27778"/>
            <a:stretch/>
          </p:blipFill>
          <p:spPr>
            <a:xfrm>
              <a:off x="4325260" y="4902930"/>
              <a:ext cx="3911721" cy="1754677"/>
            </a:xfrm>
            <a:prstGeom prst="rect">
              <a:avLst/>
            </a:prstGeom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3856-B518-4EC9-844E-27E0302916DB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556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1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1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3856-B518-4EC9-844E-27E0302916DB}" type="slidenum">
              <a:rPr lang="en-CA" smtClean="0"/>
              <a:t>18</a:t>
            </a:fld>
            <a:endParaRPr lang="en-CA"/>
          </a:p>
        </p:txBody>
      </p:sp>
      <p:sp>
        <p:nvSpPr>
          <p:cNvPr id="5" name="Rectangle 4"/>
          <p:cNvSpPr/>
          <p:nvPr/>
        </p:nvSpPr>
        <p:spPr>
          <a:xfrm>
            <a:off x="391885" y="508000"/>
            <a:ext cx="841828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92000"/>
                    </a:schemeClr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我</a:t>
            </a:r>
            <a:r>
              <a:rPr lang="zh-CN" altLang="en-US" sz="4000" dirty="0">
                <a:solidFill>
                  <a:schemeClr val="bg1"/>
                </a:solidFill>
                <a:effectLst>
                  <a:glow rad="101600">
                    <a:schemeClr val="tx1">
                      <a:alpha val="92000"/>
                    </a:schemeClr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当日传给你们的，原是从主领受的，就是主耶稣被卖的那一夜，拿起饼来</a:t>
            </a:r>
            <a:r>
              <a:rPr lang="zh-CN" altLang="en-US" sz="40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92000"/>
                    </a:schemeClr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，祝</a:t>
            </a:r>
            <a:r>
              <a:rPr lang="zh-CN" altLang="en-US" sz="4000" dirty="0">
                <a:solidFill>
                  <a:schemeClr val="bg1"/>
                </a:solidFill>
                <a:effectLst>
                  <a:glow rad="101600">
                    <a:schemeClr val="tx1">
                      <a:alpha val="92000"/>
                    </a:schemeClr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谢了，就擘开，说：「这是我的身体，为你们</a:t>
            </a:r>
            <a:r>
              <a:rPr lang="zh-CN" altLang="en-US" sz="40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92000"/>
                    </a:schemeClr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舍的</a:t>
            </a:r>
            <a:r>
              <a:rPr lang="zh-CN" altLang="en-US" sz="4000" dirty="0">
                <a:solidFill>
                  <a:schemeClr val="bg1"/>
                </a:solidFill>
                <a:effectLst>
                  <a:glow rad="101600">
                    <a:schemeClr val="tx1">
                      <a:alpha val="92000"/>
                    </a:schemeClr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，你们应当如此行，为的是记念我。」 </a:t>
            </a:r>
            <a:r>
              <a:rPr lang="zh-CN" altLang="en-US" sz="40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92000"/>
                    </a:schemeClr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也照</a:t>
            </a:r>
            <a:r>
              <a:rPr lang="zh-CN" altLang="en-US" sz="4000" dirty="0">
                <a:solidFill>
                  <a:schemeClr val="bg1"/>
                </a:solidFill>
                <a:effectLst>
                  <a:glow rad="101600">
                    <a:schemeClr val="tx1">
                      <a:alpha val="92000"/>
                    </a:schemeClr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样拿起杯来，说：「这杯是用我的血所立的新约，你们每逢喝的时候，要如此行，为的是记念我。</a:t>
            </a:r>
            <a:r>
              <a:rPr lang="zh-CN" altLang="en-US" sz="40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92000"/>
                    </a:schemeClr>
                  </a:glo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」</a:t>
            </a:r>
            <a:r>
              <a:rPr lang="zh-CN" altLang="en-US" sz="40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92000"/>
                    </a:schemeClr>
                  </a:glow>
                </a:effectLst>
              </a:rPr>
              <a:t>                       </a:t>
            </a:r>
            <a:r>
              <a:rPr lang="zh-CN" altLang="en-US" sz="32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92000"/>
                    </a:schemeClr>
                  </a:glow>
                </a:effectLst>
                <a:latin typeface="SimSun" panose="02010600030101010101" pitchFamily="2" charset="-122"/>
                <a:ea typeface="SimSun" panose="02010600030101010101" pitchFamily="2" charset="-122"/>
              </a:rPr>
              <a:t>林</a:t>
            </a:r>
            <a:r>
              <a:rPr lang="zh-CN" altLang="en-US" sz="3200" dirty="0">
                <a:solidFill>
                  <a:schemeClr val="bg1"/>
                </a:solidFill>
                <a:effectLst>
                  <a:glow rad="101600">
                    <a:schemeClr val="tx1">
                      <a:alpha val="92000"/>
                    </a:schemeClr>
                  </a:glow>
                </a:effectLst>
                <a:latin typeface="SimSun" panose="02010600030101010101" pitchFamily="2" charset="-122"/>
                <a:ea typeface="SimSun" panose="02010600030101010101" pitchFamily="2" charset="-122"/>
              </a:rPr>
              <a:t>前</a:t>
            </a:r>
            <a:r>
              <a:rPr lang="en-US" altLang="zh-CN" sz="32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92000"/>
                    </a:schemeClr>
                  </a:glow>
                </a:effectLst>
                <a:latin typeface="SimSun" panose="02010600030101010101" pitchFamily="2" charset="-122"/>
                <a:ea typeface="SimSun" panose="02010600030101010101" pitchFamily="2" charset="-122"/>
              </a:rPr>
              <a:t>11:23-25</a:t>
            </a:r>
            <a:endParaRPr lang="en-CA" sz="4000" dirty="0">
              <a:solidFill>
                <a:schemeClr val="bg1"/>
              </a:solidFill>
              <a:effectLst>
                <a:glow rad="101600">
                  <a:schemeClr val="tx1">
                    <a:alpha val="92000"/>
                  </a:schemeClr>
                </a:glow>
              </a:effectLst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1446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7195"/>
          <a:stretch/>
        </p:blipFill>
        <p:spPr>
          <a:xfrm>
            <a:off x="341136" y="362863"/>
            <a:ext cx="8413648" cy="599348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3856-B518-4EC9-844E-27E0302916DB}" type="slidenum">
              <a:rPr lang="en-CA" smtClean="0"/>
              <a:t>19</a:t>
            </a:fld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580571" y="711205"/>
            <a:ext cx="793477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Times New Roman" panose="02020603050405020304" pitchFamily="18" charset="0"/>
              </a:rPr>
              <a:t>我主為何流出寶血，願意忍受死亡，</a:t>
            </a:r>
            <a:r>
              <a:rPr lang="zh-TW" altLang="en-US" sz="4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/>
            </a:r>
            <a:br>
              <a:rPr lang="zh-TW" altLang="en-US" sz="4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</a:br>
            <a:r>
              <a:rPr lang="zh-TW" altLang="en-US" sz="4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Times New Roman" panose="02020603050405020304" pitchFamily="18" charset="0"/>
              </a:rPr>
              <a:t>甘願代替卑微的我，遍歷痛苦悲愴？</a:t>
            </a:r>
            <a:r>
              <a:rPr lang="zh-TW" altLang="en-US" sz="4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/>
            </a:r>
            <a:br>
              <a:rPr lang="zh-TW" altLang="en-US" sz="4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</a:br>
            <a:endParaRPr lang="en-US" altLang="zh-TW" sz="4000" dirty="0" smtClean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  <a:p>
            <a:r>
              <a:rPr lang="zh-TW" altLang="en-US" sz="4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救主是否為我罪愆，被釘十架受害？</a:t>
            </a:r>
            <a:br>
              <a:rPr lang="zh-TW" altLang="en-US" sz="4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</a:br>
            <a:r>
              <a:rPr lang="zh-TW" altLang="en-US" sz="4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無限慈</a:t>
            </a:r>
            <a:r>
              <a:rPr lang="zh-TW" altLang="en-US" sz="40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憐無</a:t>
            </a:r>
            <a:r>
              <a:rPr lang="zh-TW" altLang="en-US" sz="4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限恩典，無窮無邊的愛。</a:t>
            </a:r>
            <a:endParaRPr lang="en-CA" sz="40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0229" y="5312229"/>
            <a:ext cx="3207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</a:rPr>
              <a:t>主在十架 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</a:rPr>
              <a:t>1-2</a:t>
            </a:r>
            <a:endParaRPr lang="en-CA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2862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942" y="208344"/>
            <a:ext cx="865786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000" dirty="0">
                <a:ea typeface="KaiTi" panose="02010609060101010101" pitchFamily="49" charset="-122"/>
                <a:cs typeface="Times New Roman" panose="02020603050405020304" pitchFamily="18" charset="0"/>
              </a:rPr>
              <a:t>於是约书亚照著摩西对他所说的话行，和亚玛力人争战。摩西、亚伦，与户珥都上了山顶。摩西何时举手，以色列人就得胜，何时垂手，亚玛力人就得胜。但摩西的手发沉，他们就搬石头来，放在他以下，他就坐在上面。亚伦与户珥扶著他的手，一个在这边，一个在那边，他的手就稳住，直到日落的时候。</a:t>
            </a:r>
            <a:r>
              <a:rPr lang="zh-CN" altLang="en-US" sz="40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zh-CN" sz="40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出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埃及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记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CA" sz="32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7:1-12</a:t>
            </a:r>
            <a:endParaRPr lang="en-CA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3856-B518-4EC9-844E-27E0302916D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222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195"/>
          <a:stretch/>
        </p:blipFill>
        <p:spPr>
          <a:xfrm>
            <a:off x="341136" y="362863"/>
            <a:ext cx="8413648" cy="599348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3856-B518-4EC9-844E-27E0302916DB}" type="slidenum">
              <a:rPr lang="en-CA" smtClean="0"/>
              <a:t>20</a:t>
            </a:fld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580571" y="667668"/>
            <a:ext cx="793477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Times New Roman" panose="02020603050405020304" pitchFamily="18" charset="0"/>
              </a:rPr>
              <a:t>當創造</a:t>
            </a:r>
            <a:r>
              <a:rPr lang="zh-TW" altLang="en-US" sz="40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Times New Roman" panose="02020603050405020304" pitchFamily="18" charset="0"/>
              </a:rPr>
              <a:t>主耶</a:t>
            </a:r>
            <a:r>
              <a:rPr lang="zh-TW" altLang="en-US" sz="4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Times New Roman" panose="02020603050405020304" pitchFamily="18" charset="0"/>
              </a:rPr>
              <a:t>穌基督，為眾罪人殉亡，</a:t>
            </a:r>
          </a:p>
          <a:p>
            <a:r>
              <a:rPr lang="zh-TW" altLang="en-US" sz="4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Times New Roman" panose="02020603050405020304" pitchFamily="18" charset="0"/>
              </a:rPr>
              <a:t>太陽隱藏不忍觀看，天地昏暗無光</a:t>
            </a:r>
            <a:r>
              <a:rPr lang="zh-TW" altLang="en-US" sz="40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Times New Roman" panose="02020603050405020304" pitchFamily="18" charset="0"/>
              </a:rPr>
              <a:t>。</a:t>
            </a:r>
            <a:endParaRPr lang="en-US" altLang="zh-TW" sz="4000" dirty="0" smtClean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Times New Roman" panose="02020603050405020304" pitchFamily="18" charset="0"/>
            </a:endParaRPr>
          </a:p>
          <a:p>
            <a:endParaRPr lang="en-US" altLang="zh-TW" sz="4000" dirty="0" smtClean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  <a:p>
            <a:r>
              <a:rPr lang="zh-TW" altLang="en-US" sz="4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縱我盡流傷心眼淚，難報救主大愛，</a:t>
            </a:r>
          </a:p>
          <a:p>
            <a:r>
              <a:rPr lang="zh-TW" altLang="en-US" sz="40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惟獻自己身心與主，一生永不更改。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0229" y="5312229"/>
            <a:ext cx="3207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</a:rPr>
              <a:t>主在十架 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mSun" panose="02010600030101010101" pitchFamily="2" charset="-122"/>
                <a:ea typeface="SimSun" panose="02010600030101010101" pitchFamily="2" charset="-122"/>
              </a:rPr>
              <a:t>3-4</a:t>
            </a:r>
            <a:endParaRPr lang="en-CA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777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3856-B518-4EC9-844E-27E0302916DB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641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91" y="365126"/>
            <a:ext cx="8191259" cy="43352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4. </a:t>
            </a:r>
            <a:r>
              <a:rPr lang="zh-CN" altLang="en-US" dirty="0" smtClean="0">
                <a:latin typeface="+mn-ea"/>
                <a:ea typeface="+mn-ea"/>
              </a:rPr>
              <a:t>摩西的</a:t>
            </a:r>
            <a:r>
              <a:rPr lang="zh-CN" altLang="en-US" dirty="0">
                <a:latin typeface="+mn-ea"/>
                <a:ea typeface="+mn-ea"/>
              </a:rPr>
              <a:t>对头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91" y="902825"/>
            <a:ext cx="8495818" cy="5274138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再伟大的领袖也会有反对者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另立山头的叛乱：可拉党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/>
              <a:t>他们“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聚集攻击摩西、亚伦，说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：你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们擅自专权！全会众个个既是圣洁，耶和华也在他们中间，你们为什麽自高，超过耶和华的会众呢？</a:t>
            </a:r>
            <a:r>
              <a:rPr lang="zh-CN" altLang="en-US" sz="4000" dirty="0" smtClean="0"/>
              <a:t>”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民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16:3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）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3856-B518-4EC9-844E-27E0302916DB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04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91" y="365126"/>
            <a:ext cx="8191259" cy="43352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4. </a:t>
            </a:r>
            <a:r>
              <a:rPr lang="zh-CN" altLang="en-US" dirty="0" smtClean="0">
                <a:latin typeface="+mn-ea"/>
                <a:ea typeface="+mn-ea"/>
              </a:rPr>
              <a:t>摩西的</a:t>
            </a:r>
            <a:r>
              <a:rPr lang="zh-CN" altLang="en-US" dirty="0">
                <a:latin typeface="+mn-ea"/>
                <a:ea typeface="+mn-ea"/>
              </a:rPr>
              <a:t>对头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91" y="902825"/>
            <a:ext cx="8495818" cy="5274138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再伟大的领袖也会有反对者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另立山头的叛乱：可拉党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摩西的反应：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摩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西听见这话就俯伏在地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，对可拉和他一党的人说：‘到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了早晨，耶和华必指示谁是属他的，谁是圣洁的，就叫谁亲近他；他所拣选的是谁，必叫谁亲近他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。’</a:t>
            </a:r>
            <a:r>
              <a:rPr lang="zh-CN" altLang="en-US" sz="4000" dirty="0" smtClean="0"/>
              <a:t>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民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16:4-5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3856-B518-4EC9-844E-27E0302916DB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1500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91" y="365126"/>
            <a:ext cx="8191259" cy="43352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4. </a:t>
            </a:r>
            <a:r>
              <a:rPr lang="zh-CN" altLang="en-US" dirty="0" smtClean="0">
                <a:latin typeface="+mn-ea"/>
                <a:ea typeface="+mn-ea"/>
              </a:rPr>
              <a:t>摩西的</a:t>
            </a:r>
            <a:r>
              <a:rPr lang="zh-CN" altLang="en-US" dirty="0">
                <a:latin typeface="+mn-ea"/>
                <a:ea typeface="+mn-ea"/>
              </a:rPr>
              <a:t>对头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91" y="902825"/>
            <a:ext cx="8495818" cy="5274138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教会历史中</a:t>
            </a:r>
            <a:r>
              <a:rPr lang="zh-CN" altLang="en-US" sz="4000" dirty="0"/>
              <a:t>造</a:t>
            </a:r>
            <a:r>
              <a:rPr lang="zh-CN" altLang="en-US" sz="4000" dirty="0" smtClean="0"/>
              <a:t>反叛乱层出不穷</a:t>
            </a:r>
            <a:endParaRPr lang="en-US" altLang="zh-CN" sz="4000" dirty="0" smtClean="0"/>
          </a:p>
          <a:p>
            <a:r>
              <a:rPr lang="zh-CN" altLang="en-US" sz="4000" dirty="0" smtClean="0"/>
              <a:t>俯伏在地是最正确的应对方式</a:t>
            </a:r>
            <a:endParaRPr lang="en-US" altLang="zh-CN" sz="4000" dirty="0" smtClean="0"/>
          </a:p>
          <a:p>
            <a:r>
              <a:rPr lang="zh-CN" altLang="en-US" sz="4000" dirty="0"/>
              <a:t>好打好</a:t>
            </a:r>
            <a:r>
              <a:rPr lang="zh-CN" altLang="en-US" sz="4000" dirty="0" smtClean="0"/>
              <a:t>散胜于绝裂为敌和内耗</a:t>
            </a:r>
            <a:endParaRPr lang="en-US" altLang="zh-CN" sz="4000" dirty="0" smtClean="0"/>
          </a:p>
          <a:p>
            <a:r>
              <a:rPr lang="zh-CN" altLang="en-US" sz="4000" dirty="0" smtClean="0"/>
              <a:t>仰望交托神定有公义解决方案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3856-B518-4EC9-844E-27E0302916DB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545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8343" y="208344"/>
            <a:ext cx="8785185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x-none" sz="3600" dirty="0">
                <a:latin typeface="KaiTi" panose="02010609060101010101" pitchFamily="49" charset="-122"/>
                <a:ea typeface="KaiTi" panose="02010609060101010101" pitchFamily="49" charset="-122"/>
                <a:cs typeface="SimSun" panose="02010600030101010101" pitchFamily="2" charset="-122"/>
              </a:rPr>
              <a:t>摩西的岳父看见他向百姓所做的一切事，就说：「你向百姓做的是什麽事呢？你为什麽独自坐著，众百姓从早到晚都站在你的左右呢？」… 摩西的岳父说：「你这做的不好。你和这些百姓必都疲惫；因为这事太重，你独自一人办理不了。现在你要听我的话。我为你出个主意，愿神与你同在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  <a:cs typeface="SimSun" panose="02010600030101010101" pitchFamily="2" charset="-122"/>
              </a:rPr>
              <a:t>。</a:t>
            </a:r>
            <a:r>
              <a:rPr lang="x-none" sz="3600" dirty="0">
                <a:latin typeface="KaiTi" panose="02010609060101010101" pitchFamily="49" charset="-122"/>
                <a:ea typeface="KaiTi" panose="02010609060101010101" pitchFamily="49" charset="-122"/>
                <a:cs typeface="SimSun" panose="02010600030101010101" pitchFamily="2" charset="-122"/>
              </a:rPr>
              <a:t>…并要从百姓中拣选有才能的人，就是敬畏神、诚实无妄、恨不义之财的人，派他们作千夫长、百夫长、五十夫长、十夫长，管理百姓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  <a:cs typeface="SimSun" panose="02010600030101010101" pitchFamily="2" charset="-122"/>
              </a:rPr>
              <a:t>。    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出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埃及记</a:t>
            </a:r>
            <a:r>
              <a:rPr lang="x-none" sz="28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18:14</a:t>
            </a:r>
            <a:r>
              <a:rPr lang="en-US" sz="28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,</a:t>
            </a:r>
            <a:r>
              <a:rPr lang="x-none" sz="28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17-19</a:t>
            </a:r>
            <a:r>
              <a:rPr lang="en-US" sz="28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,</a:t>
            </a:r>
            <a:r>
              <a:rPr lang="x-none" sz="2800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21</a:t>
            </a:r>
            <a:endParaRPr lang="en-CA" sz="3600" dirty="0">
              <a:effectLst/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3856-B518-4EC9-844E-27E0302916DB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928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91" y="365126"/>
            <a:ext cx="8191259" cy="433527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+mn-ea"/>
                <a:ea typeface="+mn-ea"/>
              </a:rPr>
              <a:t>引</a:t>
            </a:r>
            <a:r>
              <a:rPr lang="zh-CN" altLang="en-US" dirty="0" smtClean="0">
                <a:latin typeface="+mn-ea"/>
                <a:ea typeface="+mn-ea"/>
              </a:rPr>
              <a:t>言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91" y="902825"/>
            <a:ext cx="8495818" cy="5274138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人生活在社会群体中</a:t>
            </a:r>
            <a:endParaRPr lang="en-US" altLang="zh-CN" sz="4000" dirty="0" smtClean="0"/>
          </a:p>
          <a:p>
            <a:r>
              <a:rPr lang="zh-CN" altLang="en-US" sz="4000" dirty="0"/>
              <a:t>教</a:t>
            </a:r>
            <a:r>
              <a:rPr lang="zh-CN" altLang="en-US" sz="4000" dirty="0" smtClean="0"/>
              <a:t>会是一个特别群体</a:t>
            </a:r>
            <a:endParaRPr lang="en-US" altLang="zh-CN" sz="4000" dirty="0" smtClean="0"/>
          </a:p>
          <a:p>
            <a:r>
              <a:rPr lang="zh-CN" altLang="en-US" sz="4000" dirty="0"/>
              <a:t>群</a:t>
            </a:r>
            <a:r>
              <a:rPr lang="zh-CN" altLang="en-US" sz="4000" dirty="0" smtClean="0"/>
              <a:t>体中需处理好关系</a:t>
            </a: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3856-B518-4EC9-844E-27E0302916D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166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91" y="365126"/>
            <a:ext cx="8191259" cy="43352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1. </a:t>
            </a:r>
            <a:r>
              <a:rPr lang="zh-CN" altLang="en-US" dirty="0" smtClean="0">
                <a:latin typeface="+mn-ea"/>
                <a:ea typeface="+mn-ea"/>
              </a:rPr>
              <a:t>摩西的同辈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91" y="902825"/>
            <a:ext cx="8495818" cy="5274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 smtClean="0"/>
              <a:t>亚伦：帮助者</a:t>
            </a:r>
            <a:endParaRPr lang="en-US" altLang="zh-CN" sz="4000" dirty="0" smtClean="0"/>
          </a:p>
          <a:p>
            <a:r>
              <a:rPr lang="zh-CN" altLang="en-US" sz="4000" dirty="0"/>
              <a:t>有口</a:t>
            </a:r>
            <a:r>
              <a:rPr lang="zh-CN" altLang="en-US" sz="4000" dirty="0" smtClean="0"/>
              <a:t>才，帮助摩西谈判</a:t>
            </a:r>
            <a:endParaRPr lang="en-US" altLang="zh-CN" sz="4000" dirty="0" smtClean="0"/>
          </a:p>
          <a:p>
            <a:r>
              <a:rPr lang="zh-CN" altLang="en-US" sz="4000" dirty="0" smtClean="0"/>
              <a:t>有领导才能，作大祭司</a:t>
            </a:r>
            <a:endParaRPr lang="en-US" altLang="zh-CN" sz="4000" dirty="0" smtClean="0"/>
          </a:p>
          <a:p>
            <a:r>
              <a:rPr lang="zh-CN" altLang="en-US" sz="4000" dirty="0" smtClean="0"/>
              <a:t>扶助摩西打胜亚</a:t>
            </a:r>
            <a:r>
              <a:rPr lang="zh-CN" altLang="en-US" sz="4000" dirty="0"/>
              <a:t>玛</a:t>
            </a:r>
            <a:r>
              <a:rPr lang="zh-CN" altLang="en-US" sz="4000" dirty="0" smtClean="0"/>
              <a:t>利之战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亚伦与户珥扶著他的手，一个在这边，一个在那边，他的手就稳住，直到日落的时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候。 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（出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17:12)</a:t>
            </a:r>
          </a:p>
          <a:p>
            <a:r>
              <a:rPr lang="zh-CN" altLang="en-US" sz="4000" dirty="0" smtClean="0">
                <a:solidFill>
                  <a:prstClr val="black"/>
                </a:solidFill>
              </a:rPr>
              <a:t>也帮过倒忙（金牛犊事件）</a:t>
            </a:r>
            <a:endParaRPr lang="en-CA" sz="54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3856-B518-4EC9-844E-27E0302916D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174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91" y="365126"/>
            <a:ext cx="8191259" cy="43352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1. </a:t>
            </a:r>
            <a:r>
              <a:rPr lang="zh-CN" altLang="en-US" dirty="0" smtClean="0">
                <a:latin typeface="+mn-ea"/>
                <a:ea typeface="+mn-ea"/>
              </a:rPr>
              <a:t>摩西的同辈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91" y="902825"/>
            <a:ext cx="8495818" cy="5274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/>
              <a:t>米利暗</a:t>
            </a:r>
            <a:r>
              <a:rPr lang="zh-CN" altLang="en-US" sz="4000" dirty="0" smtClean="0"/>
              <a:t>：毁谤者</a:t>
            </a:r>
            <a:endParaRPr lang="en-US" altLang="zh-CN" sz="4000" dirty="0" smtClean="0"/>
          </a:p>
          <a:p>
            <a:r>
              <a:rPr lang="zh-CN" altLang="en-US" sz="4000" dirty="0" smtClean="0"/>
              <a:t>聪明、机智、有胆量、</a:t>
            </a:r>
            <a:r>
              <a:rPr lang="en-US" altLang="zh-CN" sz="4000" dirty="0" smtClean="0"/>
              <a:t>Charismatic</a:t>
            </a:r>
          </a:p>
          <a:p>
            <a:r>
              <a:rPr lang="zh-CN" altLang="en-US" sz="4000" dirty="0" smtClean="0"/>
              <a:t>对摩西受神重用不服、毁谤</a:t>
            </a:r>
            <a:endParaRPr lang="en-US" altLang="zh-CN" sz="4000" dirty="0" smtClean="0"/>
          </a:p>
          <a:p>
            <a:r>
              <a:rPr lang="zh-CN" altLang="en-US" sz="4000" dirty="0" smtClean="0"/>
              <a:t>摩西忍辱负重、听凭神处置</a:t>
            </a:r>
            <a:endParaRPr lang="en-US" altLang="zh-CN" sz="4000" dirty="0" smtClean="0"/>
          </a:p>
          <a:p>
            <a:r>
              <a:rPr lang="zh-CN" altLang="en-US" sz="4000" dirty="0" smtClean="0"/>
              <a:t>神施</a:t>
            </a:r>
            <a:r>
              <a:rPr lang="zh-CN" altLang="en-US" sz="4000" dirty="0" smtClean="0"/>
              <a:t>加惩诫教</a:t>
            </a:r>
            <a:r>
              <a:rPr lang="zh-CN" altLang="en-US" sz="4000" dirty="0" smtClean="0"/>
              <a:t>训</a:t>
            </a:r>
            <a:r>
              <a:rPr lang="zh-CN" altLang="en-US" sz="4000" dirty="0" smtClean="0"/>
              <a:t>，摩西求情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摩西为人极其谦和，胜过世上的众人。</a:t>
            </a:r>
            <a:endParaRPr lang="en-US" altLang="zh-CN" sz="4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4000" dirty="0" smtClean="0"/>
              <a:t>                                         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民数记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12:3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3856-B518-4EC9-844E-27E0302916D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820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91" y="365126"/>
            <a:ext cx="8191259" cy="433527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>
                <a:latin typeface="+mn-ea"/>
                <a:ea typeface="+mn-ea"/>
              </a:rPr>
              <a:t>1. </a:t>
            </a:r>
            <a:r>
              <a:rPr lang="zh-CN" altLang="en-US" dirty="0" smtClean="0">
                <a:latin typeface="+mn-ea"/>
                <a:ea typeface="+mn-ea"/>
              </a:rPr>
              <a:t>摩西的同辈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91" y="902825"/>
            <a:ext cx="8495818" cy="5274138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感</a:t>
            </a:r>
            <a:r>
              <a:rPr lang="zh-CN" altLang="en-US" sz="4000" dirty="0" smtClean="0"/>
              <a:t>谢神预备同辈的同工</a:t>
            </a:r>
            <a:endParaRPr lang="en-CA" altLang="zh-CN" sz="4000" dirty="0" smtClean="0"/>
          </a:p>
          <a:p>
            <a:r>
              <a:rPr lang="zh-CN" altLang="en-US" sz="4000" dirty="0" smtClean="0"/>
              <a:t>每个人都有长处和弱点</a:t>
            </a:r>
            <a:endParaRPr lang="en-US" altLang="zh-CN" sz="4000" dirty="0" smtClean="0"/>
          </a:p>
          <a:p>
            <a:r>
              <a:rPr lang="zh-CN" altLang="en-US" sz="4000" dirty="0" smtClean="0"/>
              <a:t>身边的人都有神的旨意</a:t>
            </a:r>
            <a:endParaRPr lang="en-US" altLang="zh-CN" sz="4000" dirty="0" smtClean="0"/>
          </a:p>
          <a:p>
            <a:r>
              <a:rPr lang="zh-CN" altLang="en-US" sz="4000" dirty="0" smtClean="0"/>
              <a:t>在互动中经历神的信实</a:t>
            </a:r>
            <a:endParaRPr lang="en-US" altLang="zh-CN" sz="4000" dirty="0" smtClean="0"/>
          </a:p>
          <a:p>
            <a:endParaRPr lang="en-US" altLang="zh-CN" sz="4000" dirty="0"/>
          </a:p>
          <a:p>
            <a:pPr marL="0" indent="0">
              <a:buNone/>
            </a:pP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3856-B518-4EC9-844E-27E0302916DB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8176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91" y="365126"/>
            <a:ext cx="8191259" cy="433527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2</a:t>
            </a:r>
            <a:r>
              <a:rPr lang="en-US" altLang="zh-CN" dirty="0" smtClean="0">
                <a:latin typeface="+mn-ea"/>
                <a:ea typeface="+mn-ea"/>
              </a:rPr>
              <a:t>. </a:t>
            </a:r>
            <a:r>
              <a:rPr lang="zh-CN" altLang="en-US" dirty="0" smtClean="0">
                <a:latin typeface="+mn-ea"/>
                <a:ea typeface="+mn-ea"/>
              </a:rPr>
              <a:t>摩西的长辈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91" y="902825"/>
            <a:ext cx="8495818" cy="5274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/>
              <a:t>摩</a:t>
            </a:r>
            <a:r>
              <a:rPr lang="zh-CN" altLang="en-US" sz="4000" dirty="0" smtClean="0"/>
              <a:t>西的母亲：约基别</a:t>
            </a:r>
            <a:endParaRPr lang="en-US" altLang="zh-CN" sz="4000" dirty="0" smtClean="0"/>
          </a:p>
          <a:p>
            <a:r>
              <a:rPr lang="zh-CN" altLang="en-US" sz="4000" dirty="0" smtClean="0"/>
              <a:t>摩西的抚养者和启蒙者</a:t>
            </a:r>
            <a:endParaRPr lang="en-US" altLang="zh-CN" sz="4000" dirty="0" smtClean="0"/>
          </a:p>
          <a:p>
            <a:r>
              <a:rPr lang="zh-CN" altLang="en-US" sz="4000" dirty="0" smtClean="0"/>
              <a:t>建立他民族认同的根基</a:t>
            </a:r>
            <a:endParaRPr lang="en-US" altLang="zh-CN" sz="4000" dirty="0" smtClean="0"/>
          </a:p>
          <a:p>
            <a:r>
              <a:rPr lang="zh-CN" altLang="en-US" sz="4000" dirty="0" smtClean="0"/>
              <a:t>圣经中留下千古美名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出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6:20,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民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26:59)</a:t>
            </a:r>
          </a:p>
          <a:p>
            <a:r>
              <a:rPr lang="zh-CN" altLang="en-US" sz="4000" dirty="0" smtClean="0"/>
              <a:t>儿时父母的影响决定人生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3856-B518-4EC9-844E-27E0302916DB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9191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091" y="365126"/>
            <a:ext cx="8191259" cy="433527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+mn-ea"/>
                <a:ea typeface="+mn-ea"/>
              </a:rPr>
              <a:t>2</a:t>
            </a:r>
            <a:r>
              <a:rPr lang="en-US" altLang="zh-CN" dirty="0" smtClean="0">
                <a:latin typeface="+mn-ea"/>
                <a:ea typeface="+mn-ea"/>
              </a:rPr>
              <a:t>. </a:t>
            </a:r>
            <a:r>
              <a:rPr lang="zh-CN" altLang="en-US" dirty="0" smtClean="0">
                <a:latin typeface="+mn-ea"/>
                <a:ea typeface="+mn-ea"/>
              </a:rPr>
              <a:t>摩西的长辈</a:t>
            </a:r>
            <a:endParaRPr lang="en-CA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091" y="902825"/>
            <a:ext cx="8495818" cy="52741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/>
              <a:t>摩</a:t>
            </a:r>
            <a:r>
              <a:rPr lang="zh-CN" altLang="en-US" sz="4000" dirty="0" smtClean="0"/>
              <a:t>西的岳父：叶忒罗</a:t>
            </a:r>
            <a:endParaRPr lang="en-US" altLang="zh-CN" sz="4000" dirty="0" smtClean="0"/>
          </a:p>
          <a:p>
            <a:r>
              <a:rPr lang="zh-CN" altLang="en-US" sz="4000" dirty="0" smtClean="0"/>
              <a:t>为摩西提供避难处所</a:t>
            </a:r>
            <a:endParaRPr lang="en-US" altLang="zh-CN" sz="4000" dirty="0" smtClean="0"/>
          </a:p>
          <a:p>
            <a:r>
              <a:rPr lang="zh-CN" altLang="en-US" sz="4000" dirty="0" smtClean="0"/>
              <a:t>为摩西提供工作机会</a:t>
            </a:r>
            <a:endParaRPr lang="en-US" altLang="zh-CN" sz="4000" dirty="0" smtClean="0"/>
          </a:p>
          <a:p>
            <a:r>
              <a:rPr lang="zh-CN" altLang="en-US" sz="4000" dirty="0" smtClean="0"/>
              <a:t>支持摩西蒙召回埃及</a:t>
            </a:r>
            <a:endParaRPr lang="en-US" altLang="zh-CN" sz="4000" dirty="0" smtClean="0"/>
          </a:p>
          <a:p>
            <a:r>
              <a:rPr lang="zh-CN" altLang="en-US" sz="4000" dirty="0"/>
              <a:t>照</a:t>
            </a:r>
            <a:r>
              <a:rPr lang="zh-CN" altLang="en-US" sz="4000" dirty="0" smtClean="0"/>
              <a:t>顾摩西留下的家眷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F3856-B518-4EC9-844E-27E0302916D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377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1526</Words>
  <Application>Microsoft Office PowerPoint</Application>
  <PresentationFormat>On-screen Show (4:3)</PresentationFormat>
  <Paragraphs>127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等线</vt:lpstr>
      <vt:lpstr>等线 Light</vt:lpstr>
      <vt:lpstr>KaiTi</vt:lpstr>
      <vt:lpstr>新細明體</vt:lpstr>
      <vt:lpstr>SimSun</vt:lpstr>
      <vt:lpstr>Arial</vt:lpstr>
      <vt:lpstr>Calibri</vt:lpstr>
      <vt:lpstr>Calibri Light</vt:lpstr>
      <vt:lpstr>Times New Roman</vt:lpstr>
      <vt:lpstr>Office Theme</vt:lpstr>
      <vt:lpstr>摩    西 与</vt:lpstr>
      <vt:lpstr>PowerPoint Presentation</vt:lpstr>
      <vt:lpstr>PowerPoint Presentation</vt:lpstr>
      <vt:lpstr>引言</vt:lpstr>
      <vt:lpstr>1. 摩西的同辈</vt:lpstr>
      <vt:lpstr>1. 摩西的同辈</vt:lpstr>
      <vt:lpstr>1. 摩西的同辈</vt:lpstr>
      <vt:lpstr>2. 摩西的长辈</vt:lpstr>
      <vt:lpstr>2. 摩西的长辈</vt:lpstr>
      <vt:lpstr>2. 摩西的长辈</vt:lpstr>
      <vt:lpstr>2. 摩西的长辈</vt:lpstr>
      <vt:lpstr>3. 摩西的晚辈</vt:lpstr>
      <vt:lpstr>3. 摩西的晚辈</vt:lpstr>
      <vt:lpstr>3. 摩西的晚辈</vt:lpstr>
      <vt:lpstr>3. 摩西的晚辈</vt:lpstr>
      <vt:lpstr>小  结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摩西的对头</vt:lpstr>
      <vt:lpstr>4. 摩西的对头</vt:lpstr>
      <vt:lpstr>4. 摩西的对头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摩西与身边的人</dc:title>
  <dc:creator>Don Li</dc:creator>
  <cp:lastModifiedBy>Don Li</cp:lastModifiedBy>
  <cp:revision>62</cp:revision>
  <dcterms:created xsi:type="dcterms:W3CDTF">2019-03-20T19:39:26Z</dcterms:created>
  <dcterms:modified xsi:type="dcterms:W3CDTF">2019-05-30T13:55:36Z</dcterms:modified>
</cp:coreProperties>
</file>