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21"/>
  </p:notesMasterIdLst>
  <p:sldIdLst>
    <p:sldId id="256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422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E03D4C-1579-436C-9E3F-244E9EDCFAF1}" type="datetimeFigureOut">
              <a:rPr lang="en-CA" smtClean="0"/>
              <a:t>2019-07-15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EDAD3-08AF-4404-9BD4-861CFC117D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033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8AF0A-58D4-4990-BB9B-6849468B43C4}" type="datetime1">
              <a:rPr lang="en-CA" smtClean="0"/>
              <a:t>2019-07-15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6563-F7BA-47DC-B0F5-6F4D037F70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4313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E7F4F-53B4-48A2-87DA-1A9FEBB8CB96}" type="datetime1">
              <a:rPr lang="en-CA" smtClean="0"/>
              <a:t>2019-07-15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6563-F7BA-47DC-B0F5-6F4D037F70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3067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213F-C31B-4D9B-8548-CB9F9A748559}" type="datetime1">
              <a:rPr lang="en-CA" smtClean="0"/>
              <a:t>2019-07-15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6563-F7BA-47DC-B0F5-6F4D037F70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3294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2C6A6-8624-4451-80BB-4BA042718FD2}" type="datetime1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2019-07-15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511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1058-F252-49A1-AD94-ACDA890998B6}" type="datetime1">
              <a:rPr lang="en-CA" smtClean="0"/>
              <a:t>2019-07-15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6563-F7BA-47DC-B0F5-6F4D037F70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3061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E3FCA-5BD6-4085-B021-9FBDDF10F31A}" type="datetime1">
              <a:rPr lang="en-CA" smtClean="0"/>
              <a:t>2019-07-15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6563-F7BA-47DC-B0F5-6F4D037F70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9298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6A21-63E5-40F2-9B4D-6C73C4E29AA1}" type="datetime1">
              <a:rPr lang="en-CA" smtClean="0"/>
              <a:t>2019-07-15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6563-F7BA-47DC-B0F5-6F4D037F70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1490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1A4E-F79E-41EA-AC8F-F98C8365FC0F}" type="datetime1">
              <a:rPr lang="en-CA" smtClean="0"/>
              <a:t>2019-07-15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6563-F7BA-47DC-B0F5-6F4D037F70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9281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87EA-8F28-444D-990D-4368B052CEDF}" type="datetime1">
              <a:rPr lang="en-CA" smtClean="0"/>
              <a:t>2019-07-15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6563-F7BA-47DC-B0F5-6F4D037F70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1727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4D70B-EF7F-4B98-B680-B124D5542EB0}" type="datetime1">
              <a:rPr lang="en-CA" smtClean="0"/>
              <a:t>2019-07-15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6563-F7BA-47DC-B0F5-6F4D037F70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5833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799E-6D17-4E62-969F-D0D3CF1CB674}" type="datetime1">
              <a:rPr lang="en-CA" smtClean="0"/>
              <a:t>2019-07-15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6563-F7BA-47DC-B0F5-6F4D037F70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5721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D104D-A04D-49AD-835A-74F88F421EDD}" type="datetime1">
              <a:rPr lang="en-CA" smtClean="0"/>
              <a:t>2019-07-15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6563-F7BA-47DC-B0F5-6F4D037F70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8772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9DFCA-D86D-4FFB-BB89-6B58CE20EC3D}" type="datetime1">
              <a:rPr lang="en-CA" smtClean="0"/>
              <a:t>2019-07-15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46563-F7BA-47DC-B0F5-6F4D037F70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5113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EF70FF-D5D5-43EE-B724-7FC8393AF800}" type="datetime1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2019-07-15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22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4171"/>
            <a:ext cx="9144000" cy="4473829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66331" y="1865550"/>
            <a:ext cx="6858000" cy="1655762"/>
          </a:xfrm>
        </p:spPr>
        <p:txBody>
          <a:bodyPr>
            <a:normAutofit/>
          </a:bodyPr>
          <a:lstStyle/>
          <a:p>
            <a:pPr algn="r"/>
            <a:r>
              <a:rPr lang="zh-CN" altLang="en-US" sz="3200" dirty="0" smtClean="0"/>
              <a:t>旧约人物系列：约书亚</a:t>
            </a:r>
            <a:r>
              <a:rPr lang="en-US" altLang="zh-CN" sz="3200" dirty="0" smtClean="0"/>
              <a:t>(3)</a:t>
            </a:r>
            <a:endParaRPr lang="en-CA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3532" t="14227" r="9413" b="15088"/>
          <a:stretch/>
        </p:blipFill>
        <p:spPr>
          <a:xfrm>
            <a:off x="627797" y="204717"/>
            <a:ext cx="1651379" cy="15149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10190" t="11677" r="7662" b="13816"/>
          <a:stretch/>
        </p:blipFill>
        <p:spPr>
          <a:xfrm>
            <a:off x="2497540" y="204717"/>
            <a:ext cx="1489007" cy="15149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7577" t="11678" r="9000" b="9994"/>
          <a:stretch/>
        </p:blipFill>
        <p:spPr>
          <a:xfrm>
            <a:off x="4326341" y="423082"/>
            <a:ext cx="1201003" cy="11276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/>
          <a:srcRect l="11791" t="8448" r="11791" b="10677"/>
          <a:stretch/>
        </p:blipFill>
        <p:spPr>
          <a:xfrm>
            <a:off x="5867138" y="158670"/>
            <a:ext cx="1529949" cy="161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91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251" y="232011"/>
            <a:ext cx="8625385" cy="682389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+mn-ea"/>
                <a:ea typeface="+mn-ea"/>
              </a:rPr>
              <a:t>3</a:t>
            </a:r>
            <a:r>
              <a:rPr lang="en-US" altLang="zh-CN" sz="4000" dirty="0" smtClean="0">
                <a:latin typeface="+mn-ea"/>
                <a:ea typeface="+mn-ea"/>
              </a:rPr>
              <a:t>. </a:t>
            </a:r>
            <a:r>
              <a:rPr lang="zh-CN" altLang="en-US" sz="4000" dirty="0" smtClean="0">
                <a:latin typeface="+mn-ea"/>
                <a:ea typeface="+mn-ea"/>
              </a:rPr>
              <a:t>莫名其妙的战前准备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251" y="955344"/>
            <a:ext cx="8625385" cy="5235267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在置死地而后生的境地该做什么？</a:t>
            </a:r>
            <a:endParaRPr lang="en-US" altLang="zh-CN" sz="4000" dirty="0" smtClean="0"/>
          </a:p>
          <a:p>
            <a:r>
              <a:rPr lang="zh-CN" altLang="en-US" sz="4000" dirty="0"/>
              <a:t>约书</a:t>
            </a:r>
            <a:r>
              <a:rPr lang="zh-CN" altLang="en-US" sz="4000" dirty="0" smtClean="0"/>
              <a:t>亚做的事情很奇怪：行割礼</a:t>
            </a:r>
            <a:endParaRPr lang="en-US" altLang="zh-CN" sz="4000" dirty="0" smtClean="0"/>
          </a:p>
          <a:p>
            <a:r>
              <a:rPr lang="zh-CN" altLang="en-US" sz="4000" dirty="0"/>
              <a:t>割</a:t>
            </a:r>
            <a:r>
              <a:rPr lang="zh-CN" altLang="en-US" sz="4000" dirty="0" smtClean="0"/>
              <a:t>礼是神与亚伯拉罕立约的记号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你们所有的男子都要受割礼；这就是我与你并你的後裔所立的约，是你们所当遵守的。           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创世记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17:10</a:t>
            </a:r>
            <a:endParaRPr lang="en-US" sz="32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CA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6563-F7BA-47DC-B0F5-6F4D037F7002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502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251" y="232011"/>
            <a:ext cx="8625385" cy="682389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+mn-ea"/>
                <a:ea typeface="+mn-ea"/>
              </a:rPr>
              <a:t>3</a:t>
            </a:r>
            <a:r>
              <a:rPr lang="en-US" altLang="zh-CN" sz="4000" dirty="0" smtClean="0">
                <a:latin typeface="+mn-ea"/>
                <a:ea typeface="+mn-ea"/>
              </a:rPr>
              <a:t>. </a:t>
            </a:r>
            <a:r>
              <a:rPr lang="zh-CN" altLang="en-US" sz="4000" dirty="0" smtClean="0">
                <a:latin typeface="+mn-ea"/>
                <a:ea typeface="+mn-ea"/>
              </a:rPr>
              <a:t>莫名其妙的战前准备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251" y="955344"/>
            <a:ext cx="8625385" cy="5235267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旷野出色的一代人都没行过割礼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惟独出埃及以後、在旷野的路上所生的众民都没有受过割礼。       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5:5</a:t>
            </a:r>
            <a:endParaRPr lang="en-US" sz="32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4000" dirty="0" smtClean="0"/>
              <a:t>虽生死攸关，但神吩咐还是照办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那时，耶和华吩咐约书亚说：你制造火石刀，第二次给以色列人行割礼。约书亚就制造了火石刀，在「除皮山」那里给以色列人行割礼。       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5</a:t>
            </a:r>
            <a:r>
              <a:rPr lang="en-US" altLang="zh-CN" sz="3200" dirty="0">
                <a:latin typeface="SimSun" panose="02010600030101010101" pitchFamily="2" charset="-122"/>
                <a:ea typeface="SimSun" panose="02010600030101010101" pitchFamily="2" charset="-122"/>
              </a:rPr>
              <a:t>: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6563-F7BA-47DC-B0F5-6F4D037F7002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4873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251" y="232011"/>
            <a:ext cx="8625385" cy="682389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+mn-ea"/>
                <a:ea typeface="+mn-ea"/>
              </a:rPr>
              <a:t>3</a:t>
            </a:r>
            <a:r>
              <a:rPr lang="en-US" altLang="zh-CN" sz="4000" dirty="0" smtClean="0">
                <a:latin typeface="+mn-ea"/>
                <a:ea typeface="+mn-ea"/>
              </a:rPr>
              <a:t>. </a:t>
            </a:r>
            <a:r>
              <a:rPr lang="zh-CN" altLang="en-US" sz="4000" dirty="0" smtClean="0">
                <a:latin typeface="+mn-ea"/>
                <a:ea typeface="+mn-ea"/>
              </a:rPr>
              <a:t>莫名其妙的战前准备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251" y="955344"/>
            <a:ext cx="8625385" cy="5235267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神子</a:t>
            </a:r>
            <a:r>
              <a:rPr lang="zh-CN" altLang="en-US" sz="4000" dirty="0" smtClean="0"/>
              <a:t>民争战之前必须分别为圣</a:t>
            </a:r>
            <a:endParaRPr lang="en-US" altLang="zh-CN" sz="4000" dirty="0" smtClean="0"/>
          </a:p>
          <a:p>
            <a:r>
              <a:rPr lang="zh-CN" altLang="en-US" sz="4000" dirty="0" smtClean="0"/>
              <a:t>服事神应该追求圣洁、生命改变</a:t>
            </a:r>
            <a:endParaRPr lang="en-US" altLang="zh-CN" sz="4000" dirty="0" smtClean="0"/>
          </a:p>
          <a:p>
            <a:r>
              <a:rPr lang="zh-CN" altLang="en-US" sz="4000" dirty="0"/>
              <a:t>基督</a:t>
            </a:r>
            <a:r>
              <a:rPr lang="zh-CN" altLang="en-US" sz="4000" dirty="0" smtClean="0"/>
              <a:t>的门徒要受“心灵的真割礼”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真割礼也是心里的，在乎灵，不在乎仪文。                  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罗马书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2:29</a:t>
            </a:r>
          </a:p>
          <a:p>
            <a:pPr lvl="0"/>
            <a:r>
              <a:rPr lang="zh-CN" altLang="en-US" sz="4000" dirty="0" smtClean="0">
                <a:solidFill>
                  <a:prstClr val="black"/>
                </a:solidFill>
              </a:rPr>
              <a:t>参与属灵圣工的人都应是基督</a:t>
            </a:r>
            <a:r>
              <a:rPr lang="zh-CN" altLang="en-US" sz="4000" dirty="0">
                <a:solidFill>
                  <a:prstClr val="black"/>
                </a:solidFill>
              </a:rPr>
              <a:t>徒</a:t>
            </a:r>
            <a:endParaRPr lang="en-US" altLang="zh-CN" sz="40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altLang="zh-CN" sz="32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6563-F7BA-47DC-B0F5-6F4D037F7002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8547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251" y="232011"/>
            <a:ext cx="8625385" cy="682389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4. </a:t>
            </a:r>
            <a:r>
              <a:rPr lang="zh-CN" altLang="en-US" sz="4000" dirty="0" smtClean="0">
                <a:latin typeface="+mn-ea"/>
                <a:ea typeface="+mn-ea"/>
              </a:rPr>
              <a:t>别出心裁的攻城战术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251" y="955344"/>
            <a:ext cx="8625385" cy="5235267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神赐锦囊妙计：奏乐游行喊口号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你们的一切兵丁要围绕这城，一日围绕一次，六日都要这样行。七个祭司要拿七个羊角走在约柜前。    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6:3-4</a:t>
            </a:r>
          </a:p>
          <a:p>
            <a:pPr lvl="0"/>
            <a:endParaRPr lang="en-US" altLang="zh-CN" sz="40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altLang="zh-CN" sz="32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6563-F7BA-47DC-B0F5-6F4D037F7002}" type="slidenum">
              <a:rPr lang="en-CA" smtClean="0"/>
              <a:t>13</a:t>
            </a:fld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95" y="1524366"/>
            <a:ext cx="8475259" cy="476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853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251" y="232011"/>
            <a:ext cx="8625385" cy="682389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4. </a:t>
            </a:r>
            <a:r>
              <a:rPr lang="zh-CN" altLang="en-US" sz="4000" dirty="0" smtClean="0">
                <a:latin typeface="+mn-ea"/>
                <a:ea typeface="+mn-ea"/>
              </a:rPr>
              <a:t>别出心裁的攻城战术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251" y="955344"/>
            <a:ext cx="8625385" cy="5235267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神的战略战术超越人的理性</a:t>
            </a:r>
            <a:endParaRPr lang="en-US" altLang="zh-CN" sz="4000" dirty="0" smtClean="0"/>
          </a:p>
          <a:p>
            <a:r>
              <a:rPr lang="zh-CN" altLang="en-US" sz="4000" dirty="0" smtClean="0"/>
              <a:t>神的命令人必须绝对地顺服</a:t>
            </a:r>
            <a:endParaRPr lang="en-US" altLang="zh-CN" sz="4000" dirty="0" smtClean="0"/>
          </a:p>
          <a:p>
            <a:r>
              <a:rPr lang="zh-CN" altLang="en-US" sz="4000" dirty="0" smtClean="0"/>
              <a:t>教会服事靠神不是靠人方法</a:t>
            </a:r>
            <a:endParaRPr lang="en-US" altLang="zh-CN" sz="4000" dirty="0" smtClean="0"/>
          </a:p>
          <a:p>
            <a:r>
              <a:rPr lang="zh-CN" altLang="en-US" sz="4000" dirty="0"/>
              <a:t>依靠</a:t>
            </a:r>
            <a:r>
              <a:rPr lang="zh-CN" altLang="en-US" sz="4000" dirty="0" smtClean="0"/>
              <a:t>神才能经历奇妙震撼的结果</a:t>
            </a:r>
            <a:endParaRPr lang="en-US" altLang="zh-CN" sz="4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6563-F7BA-47DC-B0F5-6F4D037F7002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717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251" y="232011"/>
            <a:ext cx="8625385" cy="682389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+mn-ea"/>
                <a:ea typeface="+mn-ea"/>
              </a:rPr>
              <a:t>5</a:t>
            </a:r>
            <a:r>
              <a:rPr lang="en-US" altLang="zh-CN" sz="4000" dirty="0" smtClean="0">
                <a:latin typeface="+mn-ea"/>
                <a:ea typeface="+mn-ea"/>
              </a:rPr>
              <a:t>. </a:t>
            </a:r>
            <a:r>
              <a:rPr lang="zh-CN" altLang="en-US" sz="4000" dirty="0" smtClean="0">
                <a:latin typeface="+mn-ea"/>
                <a:ea typeface="+mn-ea"/>
              </a:rPr>
              <a:t>奇妙震撼的战斗结果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251" y="955344"/>
            <a:ext cx="8625385" cy="5235267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第七日：总攻开始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到第七日，你们要绕城七次，祭司也要吹角。他们吹的角声拖长，你们听见角声，众百姓要大声呼喊，城墙就必塌陷，各人都要往前直上。</a:t>
            </a:r>
            <a:r>
              <a:rPr lang="zh-CN" altLang="en-US" sz="32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6:4-5</a:t>
            </a:r>
          </a:p>
          <a:p>
            <a:pPr marL="0" lvl="0" indent="0">
              <a:buNone/>
            </a:pPr>
            <a:r>
              <a:rPr lang="zh-CN" altLang="en-US" sz="400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呼喊吧，因为耶和华已经把城交给你们了</a:t>
            </a:r>
            <a:r>
              <a:rPr lang="zh-CN" altLang="en-US" sz="4000" dirty="0" smtClean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！                       </a:t>
            </a:r>
            <a:r>
              <a:rPr lang="en-US" altLang="zh-CN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6:16</a:t>
            </a:r>
            <a:endParaRPr lang="en-CA" altLang="zh-CN" sz="4000" dirty="0" smtClean="0">
              <a:solidFill>
                <a:prstClr val="black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lvl="0"/>
            <a:endParaRPr lang="en-US" altLang="zh-CN" sz="40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altLang="zh-CN" sz="32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6563-F7BA-47DC-B0F5-6F4D037F7002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326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251" y="232011"/>
            <a:ext cx="8625385" cy="682389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+mn-ea"/>
                <a:ea typeface="+mn-ea"/>
              </a:rPr>
              <a:t>5</a:t>
            </a:r>
            <a:r>
              <a:rPr lang="en-US" altLang="zh-CN" sz="4000" dirty="0" smtClean="0">
                <a:latin typeface="+mn-ea"/>
                <a:ea typeface="+mn-ea"/>
              </a:rPr>
              <a:t>. </a:t>
            </a:r>
            <a:r>
              <a:rPr lang="zh-CN" altLang="en-US" sz="4000" dirty="0" smtClean="0">
                <a:latin typeface="+mn-ea"/>
                <a:ea typeface="+mn-ea"/>
              </a:rPr>
              <a:t>奇妙震撼的战斗结果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251" y="955344"/>
            <a:ext cx="8625385" cy="5235267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城</a:t>
            </a:r>
            <a:r>
              <a:rPr lang="zh-CN" altLang="en-US" sz="4000" dirty="0" smtClean="0"/>
              <a:t>墙倒塌、敌军溃败、以军大获全胜</a:t>
            </a:r>
            <a:endParaRPr lang="en-US" altLang="zh-CN" sz="4000" dirty="0" smtClean="0"/>
          </a:p>
          <a:p>
            <a:endParaRPr lang="en-US" altLang="zh-CN" sz="4000" dirty="0" smtClean="0"/>
          </a:p>
          <a:p>
            <a:pPr lvl="0"/>
            <a:endParaRPr lang="en-US" altLang="zh-CN" sz="40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altLang="zh-CN" sz="32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76" y="1686291"/>
            <a:ext cx="8265667" cy="404409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6563-F7BA-47DC-B0F5-6F4D037F7002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46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251" y="232011"/>
            <a:ext cx="8625385" cy="682389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+mn-ea"/>
                <a:ea typeface="+mn-ea"/>
              </a:rPr>
              <a:t>5</a:t>
            </a:r>
            <a:r>
              <a:rPr lang="en-US" altLang="zh-CN" sz="4000" dirty="0" smtClean="0">
                <a:latin typeface="+mn-ea"/>
                <a:ea typeface="+mn-ea"/>
              </a:rPr>
              <a:t>. </a:t>
            </a:r>
            <a:r>
              <a:rPr lang="zh-CN" altLang="en-US" sz="4000" dirty="0" smtClean="0">
                <a:latin typeface="+mn-ea"/>
                <a:ea typeface="+mn-ea"/>
              </a:rPr>
              <a:t>奇妙震撼的战斗结果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251" y="955344"/>
            <a:ext cx="8625385" cy="5235267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耶城之战是以色列进迦南关键战役</a:t>
            </a:r>
            <a:endParaRPr lang="en-US" altLang="zh-CN" sz="4000" dirty="0" smtClean="0"/>
          </a:p>
          <a:p>
            <a:r>
              <a:rPr lang="zh-CN" altLang="en-US" sz="4000" dirty="0"/>
              <a:t>耶城之</a:t>
            </a:r>
            <a:r>
              <a:rPr lang="zh-CN" altLang="en-US" sz="4000" dirty="0" smtClean="0"/>
              <a:t>战的胜利完全是神的作为</a:t>
            </a:r>
            <a:endParaRPr lang="en-US" altLang="zh-CN" sz="4000" dirty="0" smtClean="0"/>
          </a:p>
          <a:p>
            <a:r>
              <a:rPr lang="zh-CN" altLang="en-US" sz="4000" dirty="0"/>
              <a:t>耶城之战是依靠神得胜的典型战例</a:t>
            </a:r>
            <a:endParaRPr lang="en-US" altLang="zh-CN" sz="4000" dirty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万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军之耶和华说：不是倚靠势力，不是倚靠才能，乃是倚靠我的灵方能成事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                 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撒</a:t>
            </a:r>
            <a:r>
              <a:rPr lang="zh-CN" altLang="en-US" sz="3200" dirty="0">
                <a:latin typeface="SimSun" panose="02010600030101010101" pitchFamily="2" charset="-122"/>
                <a:ea typeface="SimSun" panose="02010600030101010101" pitchFamily="2" charset="-122"/>
              </a:rPr>
              <a:t>加利亚书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4:6b</a:t>
            </a:r>
          </a:p>
          <a:p>
            <a:endParaRPr lang="en-US" altLang="zh-CN" sz="4000" dirty="0" smtClean="0"/>
          </a:p>
          <a:p>
            <a:pPr lvl="0"/>
            <a:endParaRPr lang="en-US" altLang="zh-CN" sz="40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altLang="zh-CN" sz="32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6563-F7BA-47DC-B0F5-6F4D037F7002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151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251" y="232011"/>
            <a:ext cx="8625385" cy="682389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+mn-ea"/>
                <a:ea typeface="+mn-ea"/>
              </a:rPr>
              <a:t>结</a:t>
            </a:r>
            <a:r>
              <a:rPr lang="zh-CN" altLang="en-US" sz="4000" dirty="0" smtClean="0">
                <a:latin typeface="+mn-ea"/>
                <a:ea typeface="+mn-ea"/>
              </a:rPr>
              <a:t>语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251" y="955344"/>
            <a:ext cx="8625385" cy="5235267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人生是一场场争战</a:t>
            </a:r>
            <a:endParaRPr lang="en-US" altLang="zh-CN" sz="4000" dirty="0" smtClean="0"/>
          </a:p>
          <a:p>
            <a:r>
              <a:rPr lang="zh-CN" altLang="en-US" sz="4000" dirty="0" smtClean="0"/>
              <a:t>基督徒时刻处于属灵争战之中</a:t>
            </a:r>
            <a:endParaRPr lang="en-US" altLang="zh-CN" sz="4000" dirty="0" smtClean="0"/>
          </a:p>
          <a:p>
            <a:r>
              <a:rPr lang="zh-CN" altLang="en-US" sz="4000" dirty="0" smtClean="0"/>
              <a:t>属灵争战必须依靠神才能得胜</a:t>
            </a:r>
            <a:endParaRPr lang="en-US" altLang="zh-CN" sz="4000" dirty="0" smtClean="0"/>
          </a:p>
          <a:p>
            <a:endParaRPr lang="en-US" altLang="zh-CN" sz="4000" dirty="0" smtClean="0"/>
          </a:p>
          <a:p>
            <a:pPr lvl="0"/>
            <a:endParaRPr lang="en-US" altLang="zh-CN" sz="40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altLang="zh-CN" sz="32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6563-F7BA-47DC-B0F5-6F4D037F7002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916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251" y="218363"/>
            <a:ext cx="8625385" cy="682389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+mn-ea"/>
                <a:ea typeface="+mn-ea"/>
              </a:rPr>
              <a:t>引</a:t>
            </a:r>
            <a:r>
              <a:rPr lang="zh-CN" altLang="en-US" sz="4000" dirty="0" smtClean="0">
                <a:latin typeface="+mn-ea"/>
                <a:ea typeface="+mn-ea"/>
              </a:rPr>
              <a:t>言：难忘的战役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251" y="982640"/>
            <a:ext cx="8625385" cy="5235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 smtClean="0"/>
              <a:t>历史烟尘百战多，经典战役知几何？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/>
              <a:t>最妙莫如耶城战，吹角呐喊坚城破。</a:t>
            </a:r>
            <a:endParaRPr lang="en-US" altLang="zh-CN" sz="4000" dirty="0" smtClean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zh-CN" altLang="en-US" sz="4000" dirty="0" smtClean="0"/>
              <a:t>耶城之战：匪夷所思的攻坚战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en-US" altLang="zh-CN" sz="4000" dirty="0" smtClean="0"/>
              <a:t>		</a:t>
            </a:r>
            <a:r>
              <a:rPr lang="zh-CN" altLang="en-US" sz="4000" dirty="0" smtClean="0"/>
              <a:t>（记载在约书亚记</a:t>
            </a:r>
            <a:r>
              <a:rPr lang="en-US" altLang="zh-CN" sz="4000" dirty="0" smtClean="0"/>
              <a:t>3-6</a:t>
            </a:r>
            <a:r>
              <a:rPr lang="zh-CN" altLang="en-US" sz="4000" dirty="0" smtClean="0"/>
              <a:t>章）</a:t>
            </a:r>
            <a:endParaRPr lang="en-CA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6563-F7BA-47DC-B0F5-6F4D037F7002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359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09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criptures.lds.org/zh/biblemaps/map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7277" y="113729"/>
            <a:ext cx="7924800" cy="6238980"/>
          </a:xfrm>
          <a:prstGeom prst="rect">
            <a:avLst/>
          </a:prstGeom>
          <a:noFill/>
        </p:spPr>
      </p:pic>
      <p:sp>
        <p:nvSpPr>
          <p:cNvPr id="7" name="6-Point Star 6"/>
          <p:cNvSpPr/>
          <p:nvPr/>
        </p:nvSpPr>
        <p:spPr>
          <a:xfrm>
            <a:off x="3297077" y="2399729"/>
            <a:ext cx="228600" cy="228600"/>
          </a:xfrm>
          <a:prstGeom prst="star6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2088" y="113729"/>
            <a:ext cx="738664" cy="62389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</a:rPr>
              <a:t>以色列人终于来到迦南的门前</a:t>
            </a:r>
            <a:endParaRPr lang="en-CA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16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33333E-6 C 0.01979 0.00254 0.01319 -0.00093 0.0224 0.01203 C 0.02517 0.02245 0.02691 0.03264 0.03142 0.04189 C 0.03368 0.05069 0.0349 0.0581 0.03889 0.06574 C 0.04288 0.08194 0.04792 0.09884 0.05069 0.11551 C 0.05226 0.1243 0.05295 0.13912 0.05972 0.14514 C 0.06267 0.14768 0.06528 0.15185 0.06875 0.15301 C 0.07257 0.15439 0.07778 0.15486 0.08056 0.15902 " pathEditMode="relative" rAng="0" ptsTypes="AAAAAA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28" y="7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056 0.15902 C 0.08958 0.15972 0.09861 0.15879 0.10747 0.16111 C 0.10972 0.1618 0.11233 0.17453 0.11337 0.17893 C 0.11701 0.19375 0.12153 0.20879 0.12674 0.22268 C 0.12917 0.22916 0.12865 0.23356 0.13281 0.23865 C 0.13611 0.25324 0.14132 0.28217 0.14774 0.29444 C 0.15 0.30416 0.1526 0.31088 0.15955 0.31435 C 0.16372 0.31944 0.16597 0.32384 0.17153 0.32615 C 0.17517 0.33125 0.17691 0.33402 0.18194 0.33611 C 0.18941 0.3456 0.19879 0.35254 0.20747 0.35995 C 0.21007 0.36227 0.21233 0.36574 0.21493 0.36805 C 0.21597 0.37014 0.21754 0.37176 0.21788 0.37407 C 0.22396 0.42106 0.20451 0.40092 0.26267 0.4037 C 0.26806 0.41435 0.27569 0.41782 0.28351 0.42361 C 0.28681 0.42592 0.29219 0.43264 0.29688 0.43356 C 0.30226 0.43449 0.30781 0.43472 0.31337 0.43541 C 0.31632 0.4412 0.31667 0.44791 0.31927 0.45347 C 0.32049 0.45602 0.32517 0.45995 0.32674 0.46134 C 0.33021 0.46064 0.33385 0.46064 0.33715 0.45926 C 0.3434 0.45648 0.34271 0.43935 0.34462 0.43356 C 0.34514 0.43171 0.34688 0.43102 0.34774 0.42939 C 0.34983 0.42569 0.35174 0.42152 0.35365 0.41759 C 0.35538 0.41412 0.35885 0.4125 0.36111 0.40949 C 0.36285 0.40301 0.36493 0.39768 0.36701 0.39166 C 0.3684 0.38773 0.37014 0.37986 0.37014 0.38009 C 0.37066 0.33657 0.3533 0.2743 0.38056 0.25069 C 0.38247 0.24676 0.38455 0.24259 0.38646 0.23865 C 0.38924 0.23287 0.38941 0.22662 0.39254 0.22083 C 0.39392 0.21157 0.39462 0.20162 0.4 0.1949 C 0.40052 0.19282 0.40035 0.19051 0.40139 0.18889 C 0.40243 0.18703 0.40556 0.18727 0.4059 0.18495 C 0.40625 0.1831 0.40469 0.16782 0.40295 0.16296 C 0.40069 0.15671 0.39097 0.14907 0.39097 0.1493 C 0.38993 0.14699 0.38941 0.14444 0.38802 0.14305 C 0.38681 0.14166 0.38472 0.14259 0.38351 0.1412 C 0.38229 0.13981 0.38299 0.1368 0.38194 0.13518 C 0.38021 0.13217 0.36962 0.12176 0.36701 0.11944 C 0.36528 0.11203 0.36198 0.10902 0.35816 0.10347 C 0.35382 0.0875 0.35972 0.10694 0.35365 0.09352 C 0.35278 0.09166 0.35313 0.08912 0.35208 0.08773 C 0.35104 0.08634 0.34913 0.08634 0.34774 0.08564 C 0.34392 0.07847 0.33906 0.07268 0.33281 0.06967 C 0.33142 0.06458 0.33177 0.06319 0.3283 0.05972 C 0.32535 0.05694 0.31927 0.05185 0.31927 0.05208 C 0.31441 0.04213 0.31285 0.03842 0.31042 0.02801 C 0.30903 0.00717 0.30816 -0.01181 0.31337 -0.03172 C 0.31684 -0.06158 0.31059 -0.05556 0.32535 -0.06158 C 0.34705 -0.08125 0.3592 -0.07755 0.38802 -0.07755 " pathEditMode="relative" rAng="0" ptsTypes="AAAAAAAAAAAAAAAAAAAAAAAAAAAAAAAAAAAAAAAAAAAAAAAA">
                                      <p:cBhvr>
                                        <p:cTn id="10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67" y="3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802 -0.07755 C 0.39097 -0.07801 0.40087 -0.07894 0.40504 -0.08172 C 0.41545 -0.08959 0.40087 -0.08311 0.41354 -0.08773 C 0.42413 -0.0838 0.42865 -0.07176 0.43906 -0.06713 C 0.44097 -0.06042 0.44392 -0.05533 0.44583 -0.04861 C 0.44479 -0.0257 0.44688 -0.00741 0.43403 0.00926 C 0.4316 0.01666 0.42951 0.01921 0.42379 0.02361 C 0.41858 0.0331 0.41684 0.02916 0.41024 0.03588 C 0.40538 0.04051 0.40087 0.04514 0.39653 0.05069 C 0.37205 0.04791 0.37951 0.05139 0.36615 0.04004 C 0.36146 0.02384 0.3684 0.04421 0.3592 0.02986 C 0.35816 0.02801 0.35868 0.02569 0.35764 0.02361 C 0.35694 0.02199 0.35538 0.02106 0.35417 0.01967 C 0.35538 0.00046 0.35 -0.01366 0.36441 -0.0176 C 0.36927 -0.01644 0.37448 -0.0169 0.37795 -0.01135 C 0.37899 -0.00996 0.37865 -0.00695 0.37951 -0.00533 C 0.38038 -0.00371 0.38194 -0.00255 0.38316 -0.00116 C 0.38576 0.0081 0.38906 0.01481 0.39167 0.02361 C 0.39184 0.03102 0.38281 0.09004 0.40347 0.09791 C 0.41944 0.09514 0.41094 0.09768 0.42552 0.09166 C 0.42899 0.09004 0.43559 0.08773 0.43559 0.08796 C 0.44132 0.07731 0.45139 0.05833 0.46111 0.05463 C 0.46615 0.03634 0.46615 0.00949 0.44931 0.00301 C 0.44132 -0.00324 0.43281 -0.00834 0.42379 -0.01135 C 0.39861 -0.00996 0.39184 -0.01111 0.37292 -0.00324 C 0.35885 0.01389 0.37569 -0.00463 0.36267 0.00486 C 0.35955 0.00717 0.35712 0.01088 0.35417 0.01342 C 0.35313 0.01736 0.35087 0.02129 0.35087 0.02569 C 0.35087 0.03588 0.35156 0.04629 0.3526 0.05648 C 0.35278 0.05879 0.35295 0.06088 0.35417 0.06273 C 0.35451 0.06342 0.36406 0.06666 0.36441 0.06666 C 0.37274 0.07014 0.38142 0.07129 0.38993 0.07291 C 0.39948 0.07245 0.41111 0.07639 0.41858 0.06898 C 0.42413 0.06342 0.42326 0.05972 0.43056 0.05648 C 0.44097 0.04467 0.42656 0.05995 0.43906 0.05069 C 0.44427 0.04629 0.44931 0.03889 0.45434 0.03379 C 0.45903 0.02916 0.46441 0.02754 0.46962 0.02361 C 0.47517 0.01342 0.47674 0.01967 0.47986 0.00926 C 0.47917 -0.00417 0.48021 -0.01713 0.47813 -0.0301 C 0.4776 -0.03241 0.47465 -0.03125 0.47292 -0.03195 C 0.45521 -0.03936 0.46944 -0.03403 0.45781 -0.0382 C 0.38681 -0.03588 0.41389 -0.04723 0.37951 -0.01991 C 0.37743 -0.01135 0.36927 -0.00417 0.36441 0.00301 C 0.36059 0.00833 0.35955 0.01481 0.35764 0.02129 C 0.35816 0.0287 0.35712 0.04514 0.36111 0.05463 C 0.37257 0.0824 0.40087 0.08356 0.42205 0.09166 C 0.42604 0.09652 0.4309 0.10069 0.43403 0.10648 C 0.43524 0.10833 0.43576 0.11088 0.43733 0.1125 C 0.43993 0.11504 0.44913 0.11944 0.4526 0.12083 C 0.45434 0.12291 0.45538 0.12685 0.45781 0.12708 C 0.46129 0.12754 0.46771 0.12268 0.46771 0.12291 C 0.47153 0.11643 0.47274 0.11134 0.47465 0.10416 C 0.47326 0.08889 0.47431 0.06828 0.46285 0.05879 C 0.45851 0.04352 0.45729 0.04791 0.4474 0.04213 C 0.44149 0.03842 0.43785 0.03217 0.43229 0.02754 C 0.42691 0.01805 0.41962 0.00995 0.41354 0.00092 C 0.41215 -0.00116 0.41181 -0.00371 0.41024 -0.00533 C 0.40729 -0.0088 0.40295 -0.01042 0.40017 -0.01366 C 0.39566 -0.01898 0.3908 -0.02662 0.38472 -0.0301 C 0.38038 -0.03264 0.37083 -0.0338 0.36771 -0.03426 C 0.36493 -0.03357 0.36163 -0.03403 0.3592 -0.03195 C 0.35781 -0.03079 0.35764 -0.02824 0.35764 -0.02616 C 0.35764 -0.00579 0.3599 0.01852 0.36944 0.03588 C 0.37135 0.04514 0.3776 0.06273 0.38316 0.06898 C 0.3849 0.07592 0.38576 0.08055 0.38993 0.08541 C 0.39184 0.09213 0.39427 0.09791 0.39653 0.10416 C 0.40156 0.11759 0.39774 0.11389 0.40347 0.12268 C 0.40764 0.12893 0.41059 0.12986 0.41701 0.13518 C 0.42674 0.14259 0.4349 0.15301 0.44583 0.15787 C 0.45104 0.15717 0.45642 0.15764 0.46111 0.15578 C 0.46545 0.1537 0.47135 0.14097 0.47465 0.13727 C 0.47413 0.13125 0.47604 0.12361 0.47292 0.11875 C 0.47118 0.11574 0.46719 0.1199 0.46441 0.12083 C 0.45313 0.1243 0.44583 0.13518 0.43559 0.13912 C 0.4316 0.15463 0.43767 0.13727 0.42899 0.14745 C 0.42639 0.15069 0.425 0.1618 0.42379 0.16597 C 0.42552 0.18588 0.42257 0.1875 0.43559 0.19305 C 0.47986 0.19027 0.46129 0.19375 0.48316 0.18449 C 0.48872 0.17801 0.48872 0.17314 0.49497 0.16828 C 0.49653 0.15 0.49774 0.13564 0.50868 0.12268 C 0.5092 0.12083 0.5092 0.11852 0.51024 0.11666 C 0.51094 0.11504 0.51302 0.11435 0.51372 0.1125 C 0.51458 0.11041 0.51771 0.09791 0.51875 0.09398 C 0.51771 0.04213 0.52795 0.01574 0.50347 -0.01574 C 0.49826 -0.03403 0.5059 -0.01042 0.49844 -0.02616 C 0.49757 -0.02801 0.49757 -0.0301 0.49688 -0.03195 C 0.49583 -0.03426 0.49444 -0.03611 0.49323 -0.0382 C 0.4901 -0.05047 0.49063 -0.06273 0.49688 -0.07338 C 0.49705 -0.07408 0.49983 -0.08519 0.50017 -0.08588 C 0.50573 -0.09445 0.51215 -0.09954 0.51719 -0.10857 C 0.52153 -0.12616 0.5151 -0.10463 0.52222 -0.11875 C 0.52396 -0.12269 0.52448 -0.12709 0.52569 -0.13102 C 0.525 -0.15394 0.52517 -0.17686 0.52379 -0.19931 C 0.52361 -0.20371 0.52049 -0.21158 0.52049 -0.21135 C 0.51997 -0.21922 0.52014 -0.22709 0.51875 -0.23449 C 0.51476 -0.25695 0.51528 -0.22986 0.51528 -0.24468 " pathEditMode="relative" rAng="0" ptsTypes="AAAAAAAAAAAAAAAAAAAAAAAAAAAAAAAAAAAAAAAAAAAAAAAAAAAAAAAAAAAAAAAAAAAAAAAAAAAAAAAAAAAAAAAAAAAAAAAA">
                                      <p:cBhvr>
                                        <p:cTn id="14" dur="2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17" y="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1528 -0.24468 L 0.51528 -0.24445 C 0.51354 -0.24769 0.51181 -0.25047 0.51042 -0.25371 C 0.5099 -0.25486 0.51024 -0.25648 0.50955 -0.25741 C 0.50885 -0.25834 0.50764 -0.25834 0.5066 -0.2588 C 0.50122 -0.26366 0.5059 -0.26019 0.49618 -0.2625 C 0.4934 -0.2632 0.49271 -0.26436 0.49045 -0.26644 L 0.48281 -0.28172 C 0.48229 -0.28287 0.48194 -0.28496 0.4809 -0.28542 C 0.47396 -0.28843 0.47726 -0.28727 0.47135 -0.28912 C 0.4658 -0.28889 0.46007 -0.28866 0.45434 -0.28797 C 0.45035 -0.2875 0.45 -0.28357 0.44566 -0.28172 L 0.4401 -0.27917 C 0.43906 -0.27871 0.43819 -0.27778 0.43715 -0.27778 L 0.42205 -0.27778 L 0.42205 -0.27755 " pathEditMode="relative" rAng="0" ptsTypes="AAAAAAAAAAAAAAAA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70" y="-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251" y="232011"/>
            <a:ext cx="8625385" cy="682389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1. </a:t>
            </a:r>
            <a:r>
              <a:rPr lang="zh-CN" altLang="en-US" sz="4000" dirty="0" smtClean="0">
                <a:latin typeface="+mn-ea"/>
                <a:ea typeface="+mn-ea"/>
              </a:rPr>
              <a:t>固若金汤的耶利哥城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251" y="955344"/>
            <a:ext cx="8625385" cy="523526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4000" dirty="0"/>
          </a:p>
        </p:txBody>
      </p:sp>
      <p:pic>
        <p:nvPicPr>
          <p:cNvPr id="4" name="Picture 3" descr="ç¸å³å¾ç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7" r="1838" b="11094"/>
          <a:stretch/>
        </p:blipFill>
        <p:spPr bwMode="auto">
          <a:xfrm>
            <a:off x="300251" y="955342"/>
            <a:ext cx="8625385" cy="474942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6563-F7BA-47DC-B0F5-6F4D037F7002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475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251" y="232011"/>
            <a:ext cx="8625385" cy="682389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1. </a:t>
            </a:r>
            <a:r>
              <a:rPr lang="zh-CN" altLang="en-US" sz="4000" dirty="0" smtClean="0">
                <a:latin typeface="+mn-ea"/>
                <a:ea typeface="+mn-ea"/>
              </a:rPr>
              <a:t>固若金汤的耶利哥城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251" y="955344"/>
            <a:ext cx="8625385" cy="5235267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城防坚不可摧</a:t>
            </a:r>
            <a:endParaRPr lang="en-US" altLang="zh-CN" sz="4000" dirty="0" smtClean="0"/>
          </a:p>
          <a:p>
            <a:r>
              <a:rPr lang="zh-CN" altLang="en-US" sz="4000" dirty="0"/>
              <a:t>敌</a:t>
            </a:r>
            <a:r>
              <a:rPr lang="zh-CN" altLang="en-US" sz="4000" dirty="0" smtClean="0"/>
              <a:t>人以逸待劳</a:t>
            </a:r>
            <a:endParaRPr lang="en-US" altLang="zh-CN" sz="4000" dirty="0" smtClean="0"/>
          </a:p>
          <a:p>
            <a:r>
              <a:rPr lang="zh-CN" altLang="en-US" sz="4000" dirty="0" smtClean="0"/>
              <a:t>约书亚面临严峻的挑战</a:t>
            </a:r>
            <a:endParaRPr lang="en-US" altLang="zh-CN" sz="4000" dirty="0" smtClean="0"/>
          </a:p>
          <a:p>
            <a:endParaRPr lang="en-US" altLang="zh-CN" sz="4000" dirty="0" smtClean="0"/>
          </a:p>
          <a:p>
            <a:r>
              <a:rPr lang="zh-CN" altLang="en-US" sz="4000" dirty="0" smtClean="0"/>
              <a:t>你生命中的耶利哥城是什么样子？</a:t>
            </a:r>
            <a:endParaRPr lang="en-US" altLang="zh-CN" sz="4000" dirty="0" smtClean="0"/>
          </a:p>
          <a:p>
            <a:endParaRPr lang="en-US" sz="4000" dirty="0" smtClean="0"/>
          </a:p>
          <a:p>
            <a:pPr marL="0" indent="0">
              <a:buNone/>
            </a:pPr>
            <a:endParaRPr lang="en-CA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6563-F7BA-47DC-B0F5-6F4D037F7002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7690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251" y="232011"/>
            <a:ext cx="8625385" cy="682389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2. </a:t>
            </a:r>
            <a:r>
              <a:rPr lang="zh-CN" altLang="en-US" sz="4000" dirty="0" smtClean="0">
                <a:latin typeface="+mn-ea"/>
                <a:ea typeface="+mn-ea"/>
              </a:rPr>
              <a:t>难以忘怀的渡约旦河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251" y="955344"/>
            <a:ext cx="8625385" cy="5235267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与耶城之间有大河相隔</a:t>
            </a:r>
            <a:endParaRPr lang="en-US" altLang="zh-CN" sz="4000" dirty="0" smtClean="0"/>
          </a:p>
          <a:p>
            <a:r>
              <a:rPr lang="zh-CN" altLang="en-US" sz="4000" dirty="0" smtClean="0"/>
              <a:t>无舟无桥如何越过河流？</a:t>
            </a:r>
            <a:endParaRPr lang="en-US" altLang="zh-CN" sz="4000" dirty="0" smtClean="0"/>
          </a:p>
          <a:p>
            <a:r>
              <a:rPr lang="zh-CN" altLang="en-US" sz="4000" dirty="0" smtClean="0"/>
              <a:t>约书亚的渡河动员令：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你们要自洁，因为明天耶和华必在你们中间行奇事。</a:t>
            </a:r>
            <a:r>
              <a:rPr lang="zh-CN" altLang="en-US" sz="4000" dirty="0"/>
              <a:t> </a:t>
            </a:r>
            <a:r>
              <a:rPr lang="zh-CN" altLang="en-US" sz="4000" dirty="0" smtClean="0"/>
              <a:t>                                </a:t>
            </a:r>
            <a:r>
              <a:rPr lang="en-US" altLang="zh-CN" sz="4000" dirty="0" smtClean="0"/>
              <a:t>3:5</a:t>
            </a:r>
            <a:endParaRPr lang="en-US" sz="4000" dirty="0" smtClean="0"/>
          </a:p>
          <a:p>
            <a:pPr marL="0" indent="0">
              <a:buNone/>
            </a:pPr>
            <a:endParaRPr lang="en-CA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6563-F7BA-47DC-B0F5-6F4D037F7002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1397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251" y="232011"/>
            <a:ext cx="8625385" cy="682389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2. </a:t>
            </a:r>
            <a:r>
              <a:rPr lang="zh-CN" altLang="en-US" sz="4000" dirty="0" smtClean="0">
                <a:latin typeface="+mn-ea"/>
                <a:ea typeface="+mn-ea"/>
              </a:rPr>
              <a:t>难以忘怀的渡约旦河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251" y="955344"/>
            <a:ext cx="8625385" cy="5235267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约书亚的信心来自神：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从今日起，我必使你在以色列众人眼前尊大，使他们知道我怎样与摩西同在，也必照样与你同在。你要吩咐抬约柜的祭司说：</a:t>
            </a: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『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你们到了约但河的水边上，就要在约但河水里站住。</a:t>
            </a:r>
            <a:r>
              <a:rPr lang="en-US" altLang="zh-CN" sz="4000" dirty="0" smtClean="0"/>
              <a:t>3:8</a:t>
            </a:r>
            <a:endParaRPr lang="en-US" sz="4000" dirty="0" smtClean="0"/>
          </a:p>
          <a:p>
            <a:pPr marL="0" indent="0">
              <a:buNone/>
            </a:pPr>
            <a:endParaRPr lang="en-CA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6563-F7BA-47DC-B0F5-6F4D037F7002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19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251" y="232011"/>
            <a:ext cx="8625385" cy="682389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2. </a:t>
            </a:r>
            <a:r>
              <a:rPr lang="zh-CN" altLang="en-US" sz="4000" dirty="0" smtClean="0">
                <a:latin typeface="+mn-ea"/>
                <a:ea typeface="+mn-ea"/>
              </a:rPr>
              <a:t>难以忘怀的渡约旦河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251" y="955344"/>
            <a:ext cx="8625385" cy="5235267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绝无仅</a:t>
            </a:r>
            <a:r>
              <a:rPr lang="zh-CN" altLang="en-US" sz="4000" dirty="0" smtClean="0"/>
              <a:t>有的渡河方式</a:t>
            </a:r>
            <a:endParaRPr lang="en-US" altLang="zh-CN" sz="4000" dirty="0" smtClean="0"/>
          </a:p>
          <a:p>
            <a:r>
              <a:rPr lang="zh-CN" altLang="en-US" sz="4000" dirty="0" smtClean="0"/>
              <a:t>神做工红海奇迹再现</a:t>
            </a:r>
            <a:endParaRPr lang="en-US" altLang="zh-CN" sz="4000" dirty="0" smtClean="0"/>
          </a:p>
          <a:p>
            <a:endParaRPr lang="en-US" altLang="zh-CN" sz="4000" dirty="0" smtClean="0"/>
          </a:p>
          <a:p>
            <a:r>
              <a:rPr lang="zh-CN" altLang="en-US" sz="4000" dirty="0" smtClean="0"/>
              <a:t>把脚踏入水中是信心的考验</a:t>
            </a:r>
            <a:endParaRPr lang="en-US" altLang="zh-CN" sz="4000" dirty="0" smtClean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CA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6563-F7BA-47DC-B0F5-6F4D037F7002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97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251" y="232011"/>
            <a:ext cx="8625385" cy="682389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2. </a:t>
            </a:r>
            <a:r>
              <a:rPr lang="zh-CN" altLang="en-US" sz="4000" dirty="0" smtClean="0">
                <a:latin typeface="+mn-ea"/>
                <a:ea typeface="+mn-ea"/>
              </a:rPr>
              <a:t>难以忘怀的渡约旦河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251" y="955344"/>
            <a:ext cx="8625385" cy="5235267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在艰难险阻前仰望交托依靠神</a:t>
            </a:r>
            <a:endParaRPr lang="en-US" altLang="zh-CN" sz="4000" dirty="0" smtClean="0"/>
          </a:p>
          <a:p>
            <a:r>
              <a:rPr lang="zh-CN" altLang="en-US" sz="4000" dirty="0" smtClean="0"/>
              <a:t>在不可能的时候踏出信心脚步</a:t>
            </a:r>
            <a:endParaRPr lang="en-US" altLang="zh-CN" sz="4000" dirty="0" smtClean="0"/>
          </a:p>
          <a:p>
            <a:r>
              <a:rPr lang="zh-CN" altLang="en-US" sz="4000" dirty="0" smtClean="0"/>
              <a:t>神的作为奇妙当永远铭记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/>
              <a:t>每个支派从河里取一块石头：“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这些石头要作以色列人永远的纪念。</a:t>
            </a:r>
            <a:r>
              <a:rPr lang="zh-CN" altLang="en-US" sz="4000" dirty="0" smtClean="0"/>
              <a:t>”      </a:t>
            </a:r>
            <a:r>
              <a:rPr lang="en-US" altLang="zh-CN" sz="4000" dirty="0" smtClean="0"/>
              <a:t>4:7</a:t>
            </a:r>
            <a:endParaRPr lang="en-US" sz="4000" dirty="0" smtClean="0"/>
          </a:p>
          <a:p>
            <a:pPr marL="0" indent="0">
              <a:buNone/>
            </a:pPr>
            <a:endParaRPr lang="en-CA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6563-F7BA-47DC-B0F5-6F4D037F7002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677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1146</Words>
  <Application>Microsoft Office PowerPoint</Application>
  <PresentationFormat>On-screen Show (4:3)</PresentationFormat>
  <Paragraphs>90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等线</vt:lpstr>
      <vt:lpstr>KaiTi</vt:lpstr>
      <vt:lpstr>黑体</vt:lpstr>
      <vt:lpstr>SimSun</vt:lpstr>
      <vt:lpstr>Arial</vt:lpstr>
      <vt:lpstr>Calibri</vt:lpstr>
      <vt:lpstr>Calibri Light</vt:lpstr>
      <vt:lpstr>Office Theme</vt:lpstr>
      <vt:lpstr>1_Office Theme</vt:lpstr>
      <vt:lpstr>PowerPoint Presentation</vt:lpstr>
      <vt:lpstr>引言：难忘的战役</vt:lpstr>
      <vt:lpstr>PowerPoint Presentation</vt:lpstr>
      <vt:lpstr>1. 固若金汤的耶利哥城</vt:lpstr>
      <vt:lpstr>1. 固若金汤的耶利哥城</vt:lpstr>
      <vt:lpstr>2. 难以忘怀的渡约旦河</vt:lpstr>
      <vt:lpstr>2. 难以忘怀的渡约旦河</vt:lpstr>
      <vt:lpstr>2. 难以忘怀的渡约旦河</vt:lpstr>
      <vt:lpstr>2. 难以忘怀的渡约旦河</vt:lpstr>
      <vt:lpstr>3. 莫名其妙的战前准备</vt:lpstr>
      <vt:lpstr>3. 莫名其妙的战前准备</vt:lpstr>
      <vt:lpstr>3. 莫名其妙的战前准备</vt:lpstr>
      <vt:lpstr>4. 别出心裁的攻城战术</vt:lpstr>
      <vt:lpstr>4. 别出心裁的攻城战术</vt:lpstr>
      <vt:lpstr>5. 奇妙震撼的战斗结果</vt:lpstr>
      <vt:lpstr>5. 奇妙震撼的战斗结果</vt:lpstr>
      <vt:lpstr>5. 奇妙震撼的战斗结果</vt:lpstr>
      <vt:lpstr>结语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 Li</dc:creator>
  <cp:lastModifiedBy>Don Li</cp:lastModifiedBy>
  <cp:revision>44</cp:revision>
  <dcterms:created xsi:type="dcterms:W3CDTF">2019-05-04T14:52:48Z</dcterms:created>
  <dcterms:modified xsi:type="dcterms:W3CDTF">2019-07-15T20:58:26Z</dcterms:modified>
</cp:coreProperties>
</file>