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71" r:id="rId14"/>
    <p:sldId id="265" r:id="rId15"/>
    <p:sldId id="25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00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133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19-09-08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19-09-08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19-09-08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19-09-08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19-09-08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2805" y="3518370"/>
            <a:ext cx="6553200" cy="310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罗马书 (Romans)</a:t>
            </a:r>
            <a:r>
              <a:rPr lang="en" sz="2000" dirty="0" smtClean="0"/>
              <a:t> 1</a:t>
            </a:r>
            <a:r>
              <a:rPr lang="en-CA" sz="2000" dirty="0" smtClean="0"/>
              <a:t>6</a:t>
            </a:r>
            <a:r>
              <a:rPr lang="en" sz="2000" dirty="0" smtClean="0"/>
              <a:t>:1</a:t>
            </a:r>
            <a:r>
              <a:rPr lang="en-CA" sz="2000" dirty="0" smtClean="0"/>
              <a:t>-16</a:t>
            </a:r>
            <a:endParaRPr sz="2000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18361" y="2420138"/>
            <a:ext cx="6629400" cy="1044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TW" altLang="en-US" sz="3000" dirty="0"/>
              <a:t>你 们 亲 嘴 问 安 ， 彼 此 务 要 圣 </a:t>
            </a:r>
            <a:r>
              <a:rPr lang="zh-TW" altLang="en-US" sz="3000" dirty="0" smtClean="0"/>
              <a:t>洁</a:t>
            </a:r>
            <a:r>
              <a:rPr lang="en-US" altLang="zh-TW" sz="3000" dirty="0" smtClean="0"/>
              <a:t> </a:t>
            </a:r>
            <a:r>
              <a:rPr lang="en-CA" altLang="zh-TW" sz="3000" dirty="0" smtClean="0"/>
              <a:t>2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200" dirty="0"/>
              <a:t>Greet one another with a holy </a:t>
            </a:r>
            <a:r>
              <a:rPr lang="en-US" sz="2200" dirty="0" smtClean="0"/>
              <a:t>kiss - 2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536" y="169675"/>
            <a:ext cx="8578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accent2"/>
                </a:solidFill>
              </a:rPr>
              <a:t>希 </a:t>
            </a:r>
            <a:r>
              <a:rPr lang="zh-TW" altLang="en-US" sz="2400" dirty="0">
                <a:solidFill>
                  <a:schemeClr val="accent2"/>
                </a:solidFill>
              </a:rPr>
              <a:t>伯 来 </a:t>
            </a:r>
            <a:r>
              <a:rPr lang="zh-TW" altLang="en-US" sz="2400" dirty="0" smtClean="0">
                <a:solidFill>
                  <a:schemeClr val="accent2"/>
                </a:solidFill>
              </a:rPr>
              <a:t>书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CA" sz="2400" dirty="0"/>
          </a:p>
          <a:p>
            <a:r>
              <a:rPr lang="en-US" altLang="zh-TW" sz="2400" dirty="0" smtClean="0"/>
              <a:t>13</a:t>
            </a:r>
            <a:r>
              <a:rPr lang="en-US" altLang="zh-TW" sz="2400" dirty="0"/>
              <a:t>:17	</a:t>
            </a:r>
            <a:r>
              <a:rPr lang="zh-TW" altLang="en-US" sz="2400" dirty="0" smtClean="0"/>
              <a:t>你 </a:t>
            </a:r>
            <a:r>
              <a:rPr lang="zh-TW" altLang="en-US" sz="2400" dirty="0"/>
              <a:t>们 要 依 从 那 些 引 导 你 们 的 ， 且 要 顺 服 。 因 他 们 为 你 们 的 灵 魂 时 刻 儆 醒 ， 好 像 那 将 来 交 账 的 人 。 你 们 要 使 他 们 交 的 时 候 有 快 乐 ， 不 至 忧 愁 。 若 忧 愁 就 与 你 们 无 益 了 </a:t>
            </a:r>
            <a:r>
              <a:rPr lang="zh-TW" altLang="en-US" sz="2400" dirty="0" smtClean="0"/>
              <a:t>。</a:t>
            </a:r>
            <a:endParaRPr 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404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服事神</a:t>
            </a:r>
            <a:br>
              <a:rPr lang="en-US" dirty="0" smtClean="0"/>
            </a:br>
            <a:r>
              <a:rPr lang="en-US" dirty="0" smtClean="0"/>
              <a:t>Serving </a:t>
            </a:r>
            <a:r>
              <a:rPr lang="en-US" dirty="0"/>
              <a:t>god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2" y="1379014"/>
            <a:ext cx="8229600" cy="3280172"/>
          </a:xfrm>
        </p:spPr>
        <p:txBody>
          <a:bodyPr>
            <a:noAutofit/>
          </a:bodyPr>
          <a:lstStyle/>
          <a:p>
            <a:r>
              <a:rPr lang="en-US" dirty="0" smtClean="0"/>
              <a:t>神呼召</a:t>
            </a:r>
            <a:r>
              <a:rPr lang="en-US" u="sng" dirty="0" smtClean="0"/>
              <a:t>所有的</a:t>
            </a:r>
            <a:r>
              <a:rPr lang="en-US" dirty="0" smtClean="0"/>
              <a:t>子民来服事祂</a:t>
            </a:r>
          </a:p>
          <a:p>
            <a:r>
              <a:rPr lang="en-US" dirty="0" smtClean="0"/>
              <a:t>神呼召</a:t>
            </a:r>
            <a:r>
              <a:rPr lang="en-US" u="sng" dirty="0" smtClean="0"/>
              <a:t>一部分人</a:t>
            </a:r>
            <a:r>
              <a:rPr lang="zh-CN" altLang="en-US" dirty="0" smtClean="0"/>
              <a:t>“</a:t>
            </a:r>
            <a:r>
              <a:rPr lang="en-US" dirty="0" smtClean="0"/>
              <a:t>全时间</a:t>
            </a:r>
            <a:r>
              <a:rPr lang="zh-CN" altLang="en-US" dirty="0" smtClean="0"/>
              <a:t>”</a:t>
            </a:r>
            <a:r>
              <a:rPr lang="en-US" dirty="0" smtClean="0"/>
              <a:t>服事</a:t>
            </a:r>
            <a:r>
              <a:rPr lang="zh-CN" altLang="en-US" dirty="0" smtClean="0"/>
              <a:t>祂</a:t>
            </a:r>
            <a:endParaRPr lang="en-US" dirty="0" smtClean="0"/>
          </a:p>
          <a:p>
            <a:r>
              <a:rPr lang="zh-CN" altLang="en-US" dirty="0" smtClean="0"/>
              <a:t>神命令教会支持“全时间”服事的仆人</a:t>
            </a:r>
            <a:endParaRPr lang="en-CA" altLang="zh-CN" dirty="0" smtClean="0"/>
          </a:p>
          <a:p>
            <a:endParaRPr lang="en-CA" altLang="zh-CN" dirty="0" smtClean="0"/>
          </a:p>
          <a:p>
            <a:r>
              <a:rPr lang="en-US" dirty="0"/>
              <a:t>God calls </a:t>
            </a:r>
            <a:r>
              <a:rPr lang="en-US" u="sng" dirty="0"/>
              <a:t>all</a:t>
            </a:r>
            <a:r>
              <a:rPr lang="en-US" dirty="0"/>
              <a:t> His people to serve Him</a:t>
            </a:r>
          </a:p>
          <a:p>
            <a:r>
              <a:rPr lang="en-US" dirty="0"/>
              <a:t>God calls </a:t>
            </a:r>
            <a:r>
              <a:rPr lang="en-US" u="sng" dirty="0"/>
              <a:t>some</a:t>
            </a:r>
            <a:r>
              <a:rPr lang="en-US" dirty="0"/>
              <a:t> to a “full-time” service</a:t>
            </a:r>
          </a:p>
          <a:p>
            <a:r>
              <a:rPr lang="en-US" dirty="0"/>
              <a:t>God commands the church to support the “full-time” </a:t>
            </a:r>
            <a:r>
              <a:rPr lang="en-US" dirty="0" smtClean="0"/>
              <a:t>servants</a:t>
            </a:r>
          </a:p>
        </p:txBody>
      </p:sp>
    </p:spTree>
    <p:extLst>
      <p:ext uri="{BB962C8B-B14F-4D97-AF65-F5344CB8AC3E}">
        <p14:creationId xmlns:p14="http://schemas.microsoft.com/office/powerpoint/2010/main" val="349928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536" y="351499"/>
            <a:ext cx="857867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rgbClr val="800000"/>
                </a:solidFill>
              </a:rPr>
              <a:t>罗马书 </a:t>
            </a:r>
            <a:r>
              <a:rPr lang="en-US" altLang="zh-TW" sz="2200" dirty="0" smtClean="0">
                <a:solidFill>
                  <a:srgbClr val="800000"/>
                </a:solidFill>
              </a:rPr>
              <a:t>16</a:t>
            </a:r>
            <a:endParaRPr lang="en-US" altLang="zh-TW" sz="2200" dirty="0" smtClean="0"/>
          </a:p>
          <a:p>
            <a:pPr marL="342900" indent="-342900">
              <a:buAutoNum type="arabicPlain" startAt="3"/>
            </a:pPr>
            <a:r>
              <a:rPr lang="zh-TW" altLang="en-US" sz="2200" dirty="0" smtClean="0"/>
              <a:t>问 </a:t>
            </a:r>
            <a:r>
              <a:rPr lang="zh-TW" altLang="en-US" sz="2200" dirty="0"/>
              <a:t>百 基 拉 和 亚 居 拉 安 。 他 们 在 基 督 耶 稣 里 与 我 </a:t>
            </a:r>
            <a:r>
              <a:rPr lang="zh-TW" altLang="en-US" sz="2200" dirty="0">
                <a:solidFill>
                  <a:srgbClr val="FF0000"/>
                </a:solidFill>
              </a:rPr>
              <a:t>同 工</a:t>
            </a:r>
            <a:r>
              <a:rPr lang="zh-TW" altLang="en-US" sz="2200" dirty="0"/>
              <a:t> ，</a:t>
            </a:r>
          </a:p>
          <a:p>
            <a:r>
              <a:rPr lang="en-CA" altLang="zh-TW" sz="2200" dirty="0" smtClean="0">
                <a:solidFill>
                  <a:schemeClr val="tx1"/>
                </a:solidFill>
              </a:rPr>
              <a:t>4. </a:t>
            </a:r>
            <a:r>
              <a:rPr lang="zh-TW" altLang="en-US" sz="2200" dirty="0" smtClean="0">
                <a:solidFill>
                  <a:srgbClr val="FF0000"/>
                </a:solidFill>
              </a:rPr>
              <a:t>也 </a:t>
            </a:r>
            <a:r>
              <a:rPr lang="zh-TW" altLang="en-US" sz="2200" dirty="0">
                <a:solidFill>
                  <a:srgbClr val="FF0000"/>
                </a:solidFill>
              </a:rPr>
              <a:t>为 我 的 命 ， 将 自 己 的 颈 项 ， 置 之 度 外 </a:t>
            </a:r>
            <a:r>
              <a:rPr lang="zh-TW" altLang="en-US" sz="2200" dirty="0">
                <a:solidFill>
                  <a:schemeClr val="tx1"/>
                </a:solidFill>
              </a:rPr>
              <a:t>。 不 但 我 感 谢 他 们 ， 就 是 外 邦 的 众 教 会 ， 也 感 谢 他 们 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CA" altLang="zh-TW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/>
              <a:t>5</a:t>
            </a:r>
            <a:r>
              <a:rPr lang="zh-CN" altLang="en-US" sz="2200" dirty="0" smtClean="0"/>
              <a:t>   </a:t>
            </a:r>
            <a:r>
              <a:rPr lang="zh-TW" altLang="en-US" sz="2200" dirty="0"/>
              <a:t>又 问 </a:t>
            </a:r>
            <a:r>
              <a:rPr lang="zh-TW" altLang="en-US" sz="2200" dirty="0">
                <a:solidFill>
                  <a:srgbClr val="FF0000"/>
                </a:solidFill>
              </a:rPr>
              <a:t>在 他 们 家 中 的 教 会 </a:t>
            </a:r>
            <a:r>
              <a:rPr lang="zh-TW" altLang="en-US" sz="2200" dirty="0"/>
              <a:t>安 </a:t>
            </a:r>
            <a:r>
              <a:rPr lang="mr-IN" altLang="zh-TW" sz="2200" dirty="0" smtClean="0"/>
              <a:t>……</a:t>
            </a:r>
            <a:r>
              <a:rPr lang="en-CA" altLang="zh-TW" sz="2200" dirty="0" smtClean="0"/>
              <a:t>..</a:t>
            </a:r>
            <a:r>
              <a:rPr lang="zh-TW" altLang="en-US" sz="2200" dirty="0" smtClean="0"/>
              <a:t>。 </a:t>
            </a:r>
            <a:endParaRPr lang="en-CA" altLang="zh-TW" sz="2200" dirty="0" smtClean="0">
              <a:solidFill>
                <a:schemeClr val="tx1"/>
              </a:solidFill>
            </a:endParaRPr>
          </a:p>
          <a:p>
            <a:endParaRPr lang="en-CA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7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55" y="226773"/>
            <a:ext cx="857867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 smtClean="0">
                <a:solidFill>
                  <a:srgbClr val="CF543F"/>
                </a:solidFill>
              </a:rPr>
              <a:t>腓 </a:t>
            </a:r>
            <a:r>
              <a:rPr lang="zh-TW" altLang="en-US" sz="2200" dirty="0">
                <a:solidFill>
                  <a:srgbClr val="CF543F"/>
                </a:solidFill>
              </a:rPr>
              <a:t>立 比 </a:t>
            </a:r>
            <a:r>
              <a:rPr lang="zh-TW" altLang="en-US" sz="2200" dirty="0" smtClean="0">
                <a:solidFill>
                  <a:srgbClr val="CF543F"/>
                </a:solidFill>
              </a:rPr>
              <a:t>书</a:t>
            </a:r>
            <a:endParaRPr lang="en-CA" altLang="zh-TW" sz="2200" dirty="0" smtClean="0">
              <a:solidFill>
                <a:srgbClr val="CF543F"/>
              </a:solidFill>
            </a:endParaRPr>
          </a:p>
          <a:p>
            <a:endParaRPr lang="en-CA" sz="2200" dirty="0">
              <a:solidFill>
                <a:schemeClr val="tx1"/>
              </a:solidFill>
            </a:endParaRPr>
          </a:p>
          <a:p>
            <a:r>
              <a:rPr lang="en-US" sz="2200" dirty="0" smtClean="0"/>
              <a:t>1</a:t>
            </a:r>
            <a:r>
              <a:rPr lang="en-US" sz="2200" dirty="0"/>
              <a:t>:</a:t>
            </a:r>
            <a:r>
              <a:rPr lang="en-US" sz="2200" dirty="0" smtClean="0"/>
              <a:t>21 </a:t>
            </a:r>
            <a:r>
              <a:rPr lang="en-US" sz="2200" dirty="0" smtClean="0">
                <a:solidFill>
                  <a:srgbClr val="FF0000"/>
                </a:solidFill>
              </a:rPr>
              <a:t>因 </a:t>
            </a:r>
            <a:r>
              <a:rPr lang="en-US" sz="2200" dirty="0">
                <a:solidFill>
                  <a:srgbClr val="FF0000"/>
                </a:solidFill>
              </a:rPr>
              <a:t>我 活 着 就 是 基 督 ， 我 死 了 就 有 益 处 </a:t>
            </a:r>
            <a:r>
              <a:rPr lang="en-US" sz="2200" dirty="0" smtClean="0">
                <a:solidFill>
                  <a:srgbClr val="FF0000"/>
                </a:solidFill>
              </a:rPr>
              <a:t>。</a:t>
            </a:r>
            <a:endParaRPr lang="en-US" sz="2200" dirty="0"/>
          </a:p>
          <a:p>
            <a:r>
              <a:rPr lang="en-US" sz="2200" dirty="0"/>
              <a:t>1:</a:t>
            </a:r>
            <a:r>
              <a:rPr lang="en-US" sz="2200" dirty="0" smtClean="0"/>
              <a:t>23 我 </a:t>
            </a:r>
            <a:r>
              <a:rPr lang="en-US" sz="2200" dirty="0"/>
              <a:t>正 在 两 难 之 间 ， 情 愿 离 世 与 基 督 同 在 。 </a:t>
            </a:r>
            <a:r>
              <a:rPr lang="en-US" sz="2200" dirty="0">
                <a:solidFill>
                  <a:srgbClr val="FF0000"/>
                </a:solidFill>
              </a:rPr>
              <a:t>因 为 这 是 好 得 无 比 的 </a:t>
            </a:r>
            <a:r>
              <a:rPr lang="en-US" sz="2200" dirty="0" smtClean="0">
                <a:solidFill>
                  <a:srgbClr val="FF0000"/>
                </a:solidFill>
              </a:rPr>
              <a:t>。</a:t>
            </a:r>
          </a:p>
          <a:p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zh-TW" altLang="en-US" sz="2200" dirty="0">
                <a:solidFill>
                  <a:schemeClr val="accent2"/>
                </a:solidFill>
              </a:rPr>
              <a:t>希 伯 来 </a:t>
            </a:r>
            <a:r>
              <a:rPr lang="zh-TW" altLang="en-US" sz="2200" dirty="0" smtClean="0">
                <a:solidFill>
                  <a:schemeClr val="accent2"/>
                </a:solidFill>
              </a:rPr>
              <a:t>书</a:t>
            </a:r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altLang="zh-TW" sz="2200" dirty="0" smtClean="0"/>
              <a:t>11</a:t>
            </a:r>
            <a:r>
              <a:rPr lang="en-US" altLang="zh-TW" sz="2200" dirty="0"/>
              <a:t>:</a:t>
            </a:r>
            <a:r>
              <a:rPr lang="en-US" altLang="zh-TW" sz="2200" dirty="0" smtClean="0"/>
              <a:t>25 </a:t>
            </a:r>
            <a:r>
              <a:rPr lang="zh-TW" altLang="en-US" sz="2200" dirty="0" smtClean="0"/>
              <a:t>他 </a:t>
            </a:r>
            <a:r>
              <a:rPr lang="zh-TW" altLang="en-US" sz="2200" dirty="0"/>
              <a:t>宁 可 和 神 的 百 姓 同 受 苦 害 ， 也 不 愿 暂 时 享 受 罪 中 之 乐 </a:t>
            </a:r>
            <a:r>
              <a:rPr lang="zh-TW" altLang="en-US" sz="2200" dirty="0" smtClean="0"/>
              <a:t>。</a:t>
            </a:r>
            <a:endParaRPr lang="en-CA" altLang="zh-TW" sz="2200" dirty="0" smtClean="0"/>
          </a:p>
          <a:p>
            <a:r>
              <a:rPr lang="en-US" altLang="zh-TW" sz="2200" dirty="0" smtClean="0"/>
              <a:t>11</a:t>
            </a:r>
            <a:r>
              <a:rPr lang="en-US" altLang="zh-TW" sz="2200" dirty="0"/>
              <a:t>:</a:t>
            </a:r>
            <a:r>
              <a:rPr lang="en-US" altLang="zh-TW" sz="2200" dirty="0" smtClean="0"/>
              <a:t>26 </a:t>
            </a:r>
            <a:r>
              <a:rPr lang="zh-TW" altLang="en-US" sz="2200" dirty="0" smtClean="0"/>
              <a:t>他 </a:t>
            </a:r>
            <a:r>
              <a:rPr lang="zh-TW" altLang="en-US" sz="2200" dirty="0"/>
              <a:t>看 为 基 督 受 的 凌 辱 ， 比 埃 及 的 财 物 更 宝 贵</a:t>
            </a:r>
            <a:r>
              <a:rPr lang="zh-TW" altLang="en-US" sz="2200" dirty="0" smtClean="0"/>
              <a:t> </a:t>
            </a:r>
            <a:r>
              <a:rPr lang="zh-CN" altLang="en-US" sz="2200" dirty="0" smtClean="0"/>
              <a:t>，</a:t>
            </a:r>
            <a:r>
              <a:rPr lang="zh-TW" altLang="en-US" sz="2200" dirty="0" smtClean="0"/>
              <a:t>因 </a:t>
            </a:r>
            <a:r>
              <a:rPr lang="zh-TW" altLang="en-US" sz="2200" dirty="0"/>
              <a:t>他 想 望 所 要 得 的 赏 赐</a:t>
            </a:r>
            <a:r>
              <a:rPr lang="zh-TW" altLang="en-US" sz="2200" dirty="0" smtClean="0"/>
              <a:t> </a:t>
            </a:r>
            <a:r>
              <a:rPr lang="zh-CN" altLang="en-US" sz="2200" dirty="0" smtClean="0"/>
              <a:t>。</a:t>
            </a:r>
            <a:endParaRPr lang="en-US" sz="2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7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耶稣没有教导</a:t>
            </a:r>
            <a:r>
              <a:rPr lang="zh-CN" altLang="en-US" sz="2600" dirty="0" smtClean="0"/>
              <a:t>“</a:t>
            </a:r>
            <a:r>
              <a:rPr lang="en-US" sz="2600" dirty="0" smtClean="0"/>
              <a:t>容易的相信之路</a:t>
            </a:r>
            <a:r>
              <a:rPr lang="zh-CN" altLang="en-US" sz="2600" dirty="0" smtClean="0"/>
              <a:t>”</a:t>
            </a:r>
            <a:r>
              <a:rPr lang="en-US" sz="2600" dirty="0"/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Jesus </a:t>
            </a:r>
            <a:r>
              <a:rPr lang="en-US" sz="2600" dirty="0"/>
              <a:t>does not preach “easy believism”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ja-JP" altLang="en-US" dirty="0">
                <a:solidFill>
                  <a:srgbClr val="CF543F"/>
                </a:solidFill>
              </a:rPr>
              <a:t>路 加 福 音</a:t>
            </a:r>
            <a:endParaRPr lang="en-US" dirty="0">
              <a:solidFill>
                <a:srgbClr val="CF543F"/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14</a:t>
            </a:r>
            <a:r>
              <a:rPr lang="en-US" dirty="0"/>
              <a:t>:</a:t>
            </a:r>
            <a:r>
              <a:rPr lang="en-US" dirty="0" smtClean="0"/>
              <a:t>25 有 </a:t>
            </a:r>
            <a:r>
              <a:rPr lang="en-US" dirty="0"/>
              <a:t>极 多 的 人 和 耶 稣 同 行 。 他 转 过 来 对 他 们 说 ，</a:t>
            </a:r>
          </a:p>
          <a:p>
            <a:pPr marL="114300" indent="0">
              <a:buNone/>
            </a:pPr>
            <a:r>
              <a:rPr lang="en-US" dirty="0"/>
              <a:t>14:</a:t>
            </a:r>
            <a:r>
              <a:rPr lang="en-US" dirty="0" smtClean="0"/>
              <a:t>26 人 </a:t>
            </a:r>
            <a:r>
              <a:rPr lang="en-US" dirty="0"/>
              <a:t>到 我 这 里 来 ， 若 不 爱 我 胜 过 爱 自 己 的 父 母 ， 妻 子 ， 儿 女 ， 弟 兄 ， 姐 妹 ， 和 自 己 的 性 命 ， 就 不 能 作 我 的 门 徒 </a:t>
            </a:r>
            <a:r>
              <a:rPr lang="en-US" dirty="0"/>
              <a:t>。</a:t>
            </a:r>
            <a:r>
              <a:rPr lang="en-US" dirty="0">
                <a:solidFill>
                  <a:srgbClr val="FF6600"/>
                </a:solidFill>
              </a:rPr>
              <a:t>(“爱 我 胜 过 爱” 原 文 作 “恨”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  <a:endParaRPr lang="en-US" dirty="0" smtClean="0">
              <a:solidFill>
                <a:srgbClr val="FF6600"/>
              </a:solidFill>
            </a:endParaRPr>
          </a:p>
          <a:p>
            <a:pPr marL="114300" indent="0">
              <a:buNone/>
            </a:pPr>
            <a:r>
              <a:rPr lang="en-US" dirty="0"/>
              <a:t>14:</a:t>
            </a:r>
            <a:r>
              <a:rPr lang="en-US" dirty="0" smtClean="0"/>
              <a:t>27 凡 </a:t>
            </a:r>
            <a:r>
              <a:rPr lang="en-US" dirty="0"/>
              <a:t>不 背 着 自 己 十 字 架 跟 从 我 的 ， 也 不 能 作 我 的 门 徒 </a:t>
            </a:r>
            <a:r>
              <a:rPr lang="en-US" dirty="0" smtClean="0"/>
              <a:t>。 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14:</a:t>
            </a:r>
            <a:r>
              <a:rPr lang="en-US" dirty="0" smtClean="0"/>
              <a:t>28 你 </a:t>
            </a:r>
            <a:r>
              <a:rPr lang="en-US" dirty="0"/>
              <a:t>们 哪 一 个 要 盖 一 座 楼 ， 不 先 坐 下 算 计 花 费 ， 能 盖 成 不 能 呢 </a:t>
            </a:r>
            <a:r>
              <a:rPr 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0" y="0"/>
            <a:ext cx="4452892" cy="3400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13" y="1846489"/>
            <a:ext cx="4483383" cy="329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4889" y="378311"/>
            <a:ext cx="4459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你是把最好的献给主，还是把残羹剩饭献给主？</a:t>
            </a:r>
            <a:endParaRPr lang="en-US" sz="24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778" y="3828615"/>
            <a:ext cx="44591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Do </a:t>
            </a:r>
            <a:r>
              <a:rPr lang="en-US" sz="2400" dirty="0">
                <a:latin typeface="Abadi MT Condensed Extra Bold"/>
                <a:cs typeface="Abadi MT Condensed Extra Bold"/>
              </a:rPr>
              <a:t>you give your best or your</a:t>
            </a:r>
          </a:p>
          <a:p>
            <a:r>
              <a:rPr lang="en-US" sz="2400" dirty="0">
                <a:latin typeface="Abadi MT Condensed Extra Bold"/>
                <a:cs typeface="Abadi MT Condensed Extra Bold"/>
              </a:rPr>
              <a:t>leftovers for your Saviour?</a:t>
            </a:r>
          </a:p>
          <a:p>
            <a:endParaRPr lang="en-US" sz="24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46049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901" y="149459"/>
            <a:ext cx="857867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300" dirty="0">
                <a:solidFill>
                  <a:srgbClr val="800000"/>
                </a:solidFill>
              </a:rPr>
              <a:t>罗马书 </a:t>
            </a:r>
            <a:r>
              <a:rPr lang="en-US" altLang="zh-TW" sz="2300" dirty="0" smtClean="0">
                <a:solidFill>
                  <a:srgbClr val="800000"/>
                </a:solidFill>
              </a:rPr>
              <a:t>16</a:t>
            </a:r>
          </a:p>
          <a:p>
            <a:endParaRPr lang="en-US" altLang="zh-TW" sz="2300" dirty="0" smtClean="0"/>
          </a:p>
          <a:p>
            <a:r>
              <a:rPr lang="en-US" altLang="zh-TW" sz="2300" dirty="0" smtClean="0"/>
              <a:t>1   </a:t>
            </a:r>
            <a:r>
              <a:rPr lang="zh-TW" altLang="en-US" sz="2300" dirty="0" smtClean="0"/>
              <a:t>我 对 你 们 举 荐 我 们 的 姊 妹 非 比 ， 她 是 坚 革 哩 教 会 中 的 女 执 事 。</a:t>
            </a:r>
          </a:p>
          <a:p>
            <a:pPr marL="342900" indent="-342900">
              <a:buAutoNum type="arabicPlain" startAt="2"/>
            </a:pPr>
            <a:r>
              <a:rPr lang="zh-TW" altLang="en-US" sz="2300" dirty="0" smtClean="0"/>
              <a:t>请 你 们 为 主 接 待 她 ， 合 乎 圣 徒 的 体 统 。 她 在 何 事 上 ， 要 你 们 帮 助 ， 你 们 就 帮 助 她 。 因 她 素 来 帮 助 许 多 人 ， 也 帮 助 了 我 。</a:t>
            </a:r>
          </a:p>
          <a:p>
            <a:pPr marL="342900" indent="-342900"/>
            <a:r>
              <a:rPr lang="en-US" altLang="zh-CN" sz="2300" dirty="0" smtClean="0"/>
              <a:t>3</a:t>
            </a:r>
            <a:r>
              <a:rPr lang="zh-CN" altLang="en-US" sz="2300" dirty="0" smtClean="0"/>
              <a:t>   </a:t>
            </a:r>
            <a:r>
              <a:rPr lang="zh-TW" altLang="en-US" sz="2300" dirty="0" smtClean="0"/>
              <a:t>问 百 基 拉 和 亚 居 拉 安 。 他 们 在 基 督 耶 稣 里 与 我 同 工 ，</a:t>
            </a:r>
          </a:p>
          <a:p>
            <a:pPr marL="342900" indent="-342900">
              <a:buAutoNum type="arabicPlain" startAt="4"/>
            </a:pPr>
            <a:r>
              <a:rPr lang="zh-TW" altLang="en-US" sz="2300" dirty="0" smtClean="0"/>
              <a:t>也 为 我 的 命 ， 将 自 己 的 颈 项 ， 置 之 度 外 。 不 但 我 感 谢 他 们 ， 就 是 外 邦 的 众 教 会 ， 也 感 谢 他 们 。</a:t>
            </a:r>
          </a:p>
          <a:p>
            <a:pPr marL="342900" indent="-342900"/>
            <a:r>
              <a:rPr lang="en-US" altLang="zh-CN" sz="2300" dirty="0" smtClean="0"/>
              <a:t>5</a:t>
            </a:r>
            <a:r>
              <a:rPr lang="zh-CN" altLang="en-US" sz="2300" dirty="0" smtClean="0"/>
              <a:t>   </a:t>
            </a:r>
            <a:r>
              <a:rPr lang="zh-TW" altLang="en-US" sz="2300" dirty="0" smtClean="0"/>
              <a:t>又 问 在 他 们 家 中 的 教 会 安 。 问 我 所 亲 爱 的 以 拜 尼 土 安 。 他 在 亚 西 亚 是 归 基 督 初 结 的 果 子 。</a:t>
            </a:r>
          </a:p>
        </p:txBody>
      </p:sp>
    </p:spTree>
    <p:extLst>
      <p:ext uri="{BB962C8B-B14F-4D97-AF65-F5344CB8AC3E}">
        <p14:creationId xmlns:p14="http://schemas.microsoft.com/office/powerpoint/2010/main" val="32272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300" dirty="0">
                <a:solidFill>
                  <a:srgbClr val="800000"/>
                </a:solidFill>
              </a:rPr>
              <a:t>罗马书 </a:t>
            </a:r>
            <a:r>
              <a:rPr lang="en-US" altLang="zh-TW" sz="2300" dirty="0" smtClean="0">
                <a:solidFill>
                  <a:srgbClr val="800000"/>
                </a:solidFill>
              </a:rPr>
              <a:t>16</a:t>
            </a:r>
          </a:p>
          <a:p>
            <a:endParaRPr lang="en-US" altLang="zh-TW" sz="2300" dirty="0" smtClean="0"/>
          </a:p>
          <a:p>
            <a:r>
              <a:rPr lang="en-US" altLang="zh-TW" sz="2300" dirty="0" smtClean="0"/>
              <a:t>6   </a:t>
            </a:r>
            <a:r>
              <a:rPr lang="zh-TW" altLang="en-US" sz="2300" dirty="0" smtClean="0"/>
              <a:t>又 问 马 利 亚 安 。 她 为 你 们 多 受 劳 苦 。</a:t>
            </a:r>
          </a:p>
          <a:p>
            <a:pPr marL="342900" indent="-342900"/>
            <a:r>
              <a:rPr lang="en-US" altLang="zh-CN" sz="2300" dirty="0" smtClean="0"/>
              <a:t>7</a:t>
            </a:r>
            <a:r>
              <a:rPr lang="zh-CN" altLang="en-US" sz="2300" dirty="0" smtClean="0"/>
              <a:t>   </a:t>
            </a:r>
            <a:r>
              <a:rPr lang="zh-TW" altLang="en-US" sz="2300" dirty="0" smtClean="0"/>
              <a:t>又 问 我 亲 属 与 我 一 同 坐 监 的 安 多 尼 古 和 犹 尼 亚 安 。 他 们 在 使 徒 中 是 有 名 望 的 ， 也 是 比 我 先 在 基 督 里 。</a:t>
            </a:r>
          </a:p>
          <a:p>
            <a:pPr marL="342900" indent="-342900">
              <a:buAutoNum type="arabicPlain" startAt="8"/>
            </a:pPr>
            <a:r>
              <a:rPr lang="zh-TW" altLang="en-US" sz="2300" dirty="0" smtClean="0"/>
              <a:t>又 问 我 在 主 里 面 所 亲 爱 的 暗 伯 利 安 。</a:t>
            </a:r>
            <a:endParaRPr lang="en-CA" altLang="zh-TW" sz="2300" dirty="0" smtClean="0"/>
          </a:p>
          <a:p>
            <a:r>
              <a:rPr lang="en-US" altLang="zh-TW" sz="2300" dirty="0"/>
              <a:t>9  </a:t>
            </a:r>
            <a:r>
              <a:rPr lang="zh-TW" altLang="en-US" sz="2300" dirty="0" smtClean="0"/>
              <a:t>又 </a:t>
            </a:r>
            <a:r>
              <a:rPr lang="zh-TW" altLang="en-US" sz="2300" dirty="0"/>
              <a:t>问 在 基 督 里 与 我 们 同 工 的 耳 巴 奴 ， 并 我 所 亲 爱 的 士 大 古 安 。</a:t>
            </a:r>
          </a:p>
          <a:p>
            <a:pPr marL="342900" indent="-342900"/>
            <a:r>
              <a:rPr lang="en-US" altLang="zh-CN" sz="2300" dirty="0"/>
              <a:t>10</a:t>
            </a:r>
            <a:r>
              <a:rPr lang="zh-CN" altLang="en-US" sz="2300" dirty="0"/>
              <a:t> </a:t>
            </a:r>
            <a:r>
              <a:rPr lang="zh-TW" altLang="en-US" sz="2300" dirty="0"/>
              <a:t>又 问 在 基 督 里 经 过 试 验 的 亚 比 利 安 。 问 亚 利 多 布 家 里 的 人 安 。</a:t>
            </a:r>
          </a:p>
          <a:p>
            <a:pPr marL="342900" indent="-342900"/>
            <a:r>
              <a:rPr lang="en-US" altLang="zh-CN" sz="2300" dirty="0"/>
              <a:t>11</a:t>
            </a:r>
            <a:r>
              <a:rPr lang="zh-CN" altLang="en-US" sz="2300" dirty="0"/>
              <a:t> </a:t>
            </a:r>
            <a:r>
              <a:rPr lang="zh-TW" altLang="en-US" sz="2300" dirty="0"/>
              <a:t>又 问 我 亲 属 希 罗 天 安 。 问 拿 其 数 家 在 主 里 的 人 安 。</a:t>
            </a:r>
          </a:p>
          <a:p>
            <a:pPr marL="342900" indent="-342900">
              <a:buAutoNum type="arabicPlain" startAt="8"/>
            </a:pPr>
            <a:endParaRPr lang="en-US" altLang="zh-TW" sz="2300" dirty="0" smtClean="0"/>
          </a:p>
        </p:txBody>
      </p:sp>
    </p:spTree>
    <p:extLst>
      <p:ext uri="{BB962C8B-B14F-4D97-AF65-F5344CB8AC3E}">
        <p14:creationId xmlns:p14="http://schemas.microsoft.com/office/powerpoint/2010/main" val="285625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300" dirty="0">
                <a:solidFill>
                  <a:srgbClr val="800000"/>
                </a:solidFill>
              </a:rPr>
              <a:t>罗马书 </a:t>
            </a:r>
            <a:r>
              <a:rPr lang="en-US" altLang="zh-TW" sz="2300" dirty="0" smtClean="0">
                <a:solidFill>
                  <a:srgbClr val="800000"/>
                </a:solidFill>
              </a:rPr>
              <a:t>16</a:t>
            </a:r>
          </a:p>
          <a:p>
            <a:endParaRPr lang="en-US" altLang="zh-TW" sz="2300" dirty="0" smtClean="0"/>
          </a:p>
          <a:p>
            <a:pPr marL="342900" indent="-342900"/>
            <a:r>
              <a:rPr lang="en-US" altLang="zh-CN" sz="2300" dirty="0" smtClean="0"/>
              <a:t>12</a:t>
            </a:r>
            <a:r>
              <a:rPr lang="zh-CN" altLang="en-US" sz="2300" dirty="0" smtClean="0"/>
              <a:t> </a:t>
            </a:r>
            <a:r>
              <a:rPr lang="zh-TW" altLang="en-US" sz="2300" dirty="0" smtClean="0"/>
              <a:t>又 </a:t>
            </a:r>
            <a:r>
              <a:rPr lang="zh-TW" altLang="en-US" sz="2300" dirty="0"/>
              <a:t>问 为 主 劳 苦 的 土 非 拿 氏 和 土 富 撒 氏 安 。 问 可 亲 爱 为 主 多 受 劳 苦 的 彼 息 氏 安 。</a:t>
            </a:r>
          </a:p>
          <a:p>
            <a:pPr marL="342900" indent="-342900">
              <a:buAutoNum type="arabicPlain" startAt="13"/>
            </a:pPr>
            <a:r>
              <a:rPr lang="en-US" altLang="zh-TW" sz="2300" dirty="0" smtClean="0"/>
              <a:t> </a:t>
            </a:r>
            <a:r>
              <a:rPr lang="zh-TW" altLang="en-US" sz="2300" dirty="0" smtClean="0"/>
              <a:t>又 </a:t>
            </a:r>
            <a:r>
              <a:rPr lang="zh-TW" altLang="en-US" sz="2300" dirty="0"/>
              <a:t>问 在 主 蒙 拣 选 的 鲁 孚 和 他 母 亲 安 。 他 的 母 亲 就 是 我 的 母 亲 。</a:t>
            </a:r>
            <a:endParaRPr lang="zh-TW" altLang="en-US" sz="2300" dirty="0" smtClean="0"/>
          </a:p>
          <a:p>
            <a:pPr marL="342900" indent="-342900"/>
            <a:r>
              <a:rPr lang="en-US" altLang="zh-CN" sz="2300" dirty="0" smtClean="0"/>
              <a:t>14</a:t>
            </a:r>
            <a:r>
              <a:rPr lang="zh-CN" altLang="en-US" sz="2300" dirty="0" smtClean="0"/>
              <a:t> </a:t>
            </a:r>
            <a:r>
              <a:rPr lang="zh-TW" altLang="en-US" sz="2300" dirty="0" smtClean="0"/>
              <a:t>又 </a:t>
            </a:r>
            <a:r>
              <a:rPr lang="zh-TW" altLang="en-US" sz="2300" dirty="0"/>
              <a:t>问 亚 逊 其 土 ， 弗 勒 干 ， 黑 米 ， 八 罗 巴 ， 黑 马 ， 并 与 他 们 在 一 处 的 弟 兄 们 安 。</a:t>
            </a:r>
          </a:p>
          <a:p>
            <a:pPr marL="342900" indent="-342900">
              <a:buAutoNum type="arabicPlain" startAt="15"/>
            </a:pPr>
            <a:r>
              <a:rPr lang="en-US" altLang="zh-TW" sz="2300" dirty="0" smtClean="0"/>
              <a:t> </a:t>
            </a:r>
            <a:r>
              <a:rPr lang="zh-TW" altLang="en-US" sz="2300" dirty="0" smtClean="0"/>
              <a:t>又 </a:t>
            </a:r>
            <a:r>
              <a:rPr lang="zh-TW" altLang="en-US" sz="2300" dirty="0"/>
              <a:t>问 非 罗 罗 古 ， 和 犹 利 亚 ， 尼 利 亚 ， 和 他 姊 妹 ， 同 阿 林 巴 ， 并 与 他 们 在 一 处 的 众 圣 徒 安 。</a:t>
            </a:r>
          </a:p>
          <a:p>
            <a:r>
              <a:rPr lang="en-US" altLang="zh-TW" sz="2300" dirty="0" smtClean="0"/>
              <a:t>16  </a:t>
            </a:r>
            <a:r>
              <a:rPr lang="zh-TW" altLang="en-US" sz="2300" dirty="0" smtClean="0"/>
              <a:t>你 </a:t>
            </a:r>
            <a:r>
              <a:rPr lang="zh-TW" altLang="en-US" sz="2300" dirty="0"/>
              <a:t>们 亲 嘴 问 安 ， 彼 此 务 要 圣 洁 。 基 督 的 众 教 会 都 问 你 们 安 。</a:t>
            </a:r>
            <a:endParaRPr lang="en-US" sz="2300" dirty="0"/>
          </a:p>
          <a:p>
            <a:endParaRPr lang="en-US" altLang="zh-TW" sz="2300" dirty="0" smtClean="0"/>
          </a:p>
          <a:p>
            <a:endParaRPr lang="en-US" sz="2300" dirty="0"/>
          </a:p>
        </p:txBody>
      </p:sp>
      <p:sp>
        <p:nvSpPr>
          <p:cNvPr id="3" name="Rectangle 2"/>
          <p:cNvSpPr/>
          <p:nvPr/>
        </p:nvSpPr>
        <p:spPr>
          <a:xfrm>
            <a:off x="2286000" y="-178328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accent2"/>
                </a:solidFill>
              </a:rPr>
              <a:t>提 摩 太 后 书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US" altLang="zh-TW" sz="2400" dirty="0" smtClean="0"/>
          </a:p>
          <a:p>
            <a:r>
              <a:rPr lang="en-US" sz="2400" dirty="0"/>
              <a:t>3:</a:t>
            </a:r>
            <a:r>
              <a:rPr lang="en-US" sz="2400" dirty="0" smtClean="0"/>
              <a:t>16  圣 </a:t>
            </a:r>
            <a:r>
              <a:rPr lang="en-US" sz="2400" dirty="0"/>
              <a:t>经 都 是 神 所 默 示 的 （ 或 作 凡 神 所 默 示 的 圣 经 ） ， 于 教 训 ， 督 责 ， 使 人 归 正 ， 教 导 人 学 义 ， 都 是 有 益 的 。</a:t>
            </a:r>
          </a:p>
          <a:p>
            <a:r>
              <a:rPr lang="en-US" sz="2400" dirty="0"/>
              <a:t>3:</a:t>
            </a:r>
            <a:r>
              <a:rPr lang="en-US" sz="2400" dirty="0" smtClean="0"/>
              <a:t>17  叫 </a:t>
            </a:r>
            <a:r>
              <a:rPr lang="en-US" sz="2400" dirty="0"/>
              <a:t>属 神 的 人 得 以 完 全 ， 预 备 行 各 样 的 善 事</a:t>
            </a:r>
            <a:r>
              <a:rPr lang="en-US" sz="2400" dirty="0" smtClean="0"/>
              <a:t> 。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86000" y="-178328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6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800000"/>
                </a:solidFill>
              </a:rPr>
              <a:t>罗马书 </a:t>
            </a:r>
            <a:r>
              <a:rPr lang="en-US" altLang="zh-TW" sz="2400" dirty="0" smtClean="0">
                <a:solidFill>
                  <a:srgbClr val="800000"/>
                </a:solidFill>
              </a:rPr>
              <a:t>16</a:t>
            </a:r>
          </a:p>
          <a:p>
            <a:endParaRPr lang="en-US" altLang="zh-TW" sz="2400" dirty="0" smtClean="0"/>
          </a:p>
          <a:p>
            <a:pPr marL="457200" indent="-457200">
              <a:buAutoNum type="arabicPlain"/>
            </a:pPr>
            <a:r>
              <a:rPr lang="zh-TW" altLang="en-US" sz="2400" dirty="0" smtClean="0"/>
              <a:t>我 </a:t>
            </a:r>
            <a:r>
              <a:rPr lang="zh-TW" altLang="en-US" sz="2400" dirty="0"/>
              <a:t>对 你 们 举 荐 我 们 的 姊 妹 非 比 ， 她 是 坚 革 哩 教 会 中 的 女 </a:t>
            </a:r>
            <a:r>
              <a:rPr lang="zh-TW" altLang="en-US" sz="2400" u="sng" dirty="0">
                <a:solidFill>
                  <a:srgbClr val="FF0000"/>
                </a:solidFill>
              </a:rPr>
              <a:t>执 事</a:t>
            </a:r>
            <a:r>
              <a:rPr lang="zh-TW" altLang="en-US" sz="2400" dirty="0"/>
              <a:t> </a:t>
            </a:r>
            <a:r>
              <a:rPr lang="en-CA" altLang="zh-TW" sz="2400" dirty="0" smtClean="0"/>
              <a:t>(</a:t>
            </a:r>
            <a:r>
              <a:rPr lang="en-CA" altLang="zh-TW" sz="2400" dirty="0" err="1" smtClean="0"/>
              <a:t>diakonos</a:t>
            </a:r>
            <a:r>
              <a:rPr lang="en-CA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CA" altLang="zh-TW" sz="2400" dirty="0" smtClean="0"/>
          </a:p>
          <a:p>
            <a:pPr marL="457200" indent="-457200">
              <a:buAutoNum type="arabicPlain"/>
            </a:pPr>
            <a:endParaRPr lang="en-CA" altLang="zh-TW" sz="2400" dirty="0"/>
          </a:p>
          <a:p>
            <a:pPr marL="457200" indent="-457200">
              <a:buAutoNum type="arabicPlain"/>
            </a:pPr>
            <a:endParaRPr lang="en-CA" altLang="zh-TW" sz="2400" dirty="0" smtClean="0"/>
          </a:p>
          <a:p>
            <a:r>
              <a:rPr lang="zh-TW" altLang="en-US" sz="2400" dirty="0">
                <a:solidFill>
                  <a:srgbClr val="FF0000"/>
                </a:solidFill>
              </a:rPr>
              <a:t>马 太 福 音</a:t>
            </a: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AutoNum type="arabicPlain"/>
            </a:pPr>
            <a:endParaRPr lang="en-CA" altLang="zh-TW" sz="2400" dirty="0"/>
          </a:p>
          <a:p>
            <a:r>
              <a:rPr lang="en-US" altLang="zh-TW" sz="2400" dirty="0" smtClean="0"/>
              <a:t>20</a:t>
            </a:r>
            <a:r>
              <a:rPr lang="en-US" altLang="zh-TW" sz="2400" dirty="0"/>
              <a:t>:26	</a:t>
            </a:r>
            <a:r>
              <a:rPr lang="zh-TW" altLang="en-US" sz="2400" dirty="0" smtClean="0"/>
              <a:t>只 </a:t>
            </a:r>
            <a:r>
              <a:rPr lang="zh-TW" altLang="en-US" sz="2400" dirty="0"/>
              <a:t>是 在 你 们 中 间 不 可 这 样 。 你 们 中 间 谁 愿 为 大 ， 就 必 作 你 们 的 </a:t>
            </a:r>
            <a:r>
              <a:rPr lang="zh-TW" altLang="en-US" sz="2400" dirty="0">
                <a:solidFill>
                  <a:srgbClr val="FF0000"/>
                </a:solidFill>
              </a:rPr>
              <a:t>用 人</a:t>
            </a:r>
            <a:r>
              <a:rPr lang="zh-TW" altLang="en-US" sz="2400" dirty="0"/>
              <a:t> </a:t>
            </a:r>
            <a:r>
              <a:rPr lang="en-CA" altLang="zh-TW" sz="2400" dirty="0" smtClean="0"/>
              <a:t>(</a:t>
            </a:r>
            <a:r>
              <a:rPr lang="en-CA" altLang="zh-TW" sz="2400" dirty="0" err="1" smtClean="0"/>
              <a:t>diakonos</a:t>
            </a:r>
            <a:r>
              <a:rPr lang="en-CA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082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800000"/>
                </a:solidFill>
              </a:rPr>
              <a:t>罗马书 </a:t>
            </a:r>
            <a:r>
              <a:rPr lang="en-US" altLang="zh-TW" sz="2400" dirty="0" smtClean="0">
                <a:solidFill>
                  <a:srgbClr val="800000"/>
                </a:solidFill>
              </a:rPr>
              <a:t>16</a:t>
            </a:r>
          </a:p>
          <a:p>
            <a:endParaRPr lang="en-US" altLang="zh-TW" sz="2400" dirty="0" smtClean="0"/>
          </a:p>
          <a:p>
            <a:pPr marL="342900" indent="-342900">
              <a:buAutoNum type="arabicPlain" startAt="2"/>
            </a:pPr>
            <a:r>
              <a:rPr lang="zh-TW" altLang="en-US" sz="2400" dirty="0" smtClean="0"/>
              <a:t>请 </a:t>
            </a:r>
            <a:r>
              <a:rPr lang="zh-TW" altLang="en-US" sz="2400" dirty="0"/>
              <a:t>你 们 为 主 接 待 她 ， 合 乎 圣 徒 的 体 统 。 她 在 何 事 上 ， 要 你 们 帮 助 ， 你 们 就 帮 助 她 。 </a:t>
            </a:r>
            <a:r>
              <a:rPr lang="zh-TW" altLang="en-US" sz="2400" dirty="0">
                <a:solidFill>
                  <a:srgbClr val="FF0000"/>
                </a:solidFill>
              </a:rPr>
              <a:t>因 她 素 来 帮 助 许 多 人 ， 也 帮 助 了 我 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9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800000"/>
                </a:solidFill>
              </a:rPr>
              <a:t>罗马书 </a:t>
            </a:r>
            <a:r>
              <a:rPr lang="en-US" altLang="zh-TW" sz="2400" dirty="0" smtClean="0">
                <a:solidFill>
                  <a:srgbClr val="800000"/>
                </a:solidFill>
              </a:rPr>
              <a:t>16</a:t>
            </a:r>
          </a:p>
          <a:p>
            <a:endParaRPr lang="en-US" altLang="zh-TW" sz="2400" dirty="0" smtClean="0"/>
          </a:p>
          <a:p>
            <a:pPr marL="457200" indent="-457200">
              <a:buAutoNum type="arabicPlain"/>
            </a:pPr>
            <a:r>
              <a:rPr lang="zh-TW" altLang="en-US" sz="2400" dirty="0" smtClean="0">
                <a:solidFill>
                  <a:srgbClr val="FF0000"/>
                </a:solidFill>
              </a:rPr>
              <a:t>我 </a:t>
            </a:r>
            <a:r>
              <a:rPr lang="zh-TW" altLang="en-US" sz="2400" dirty="0">
                <a:solidFill>
                  <a:srgbClr val="FF0000"/>
                </a:solidFill>
              </a:rPr>
              <a:t>对 你 们 举 荐 我 们 的 姊 妹 非 比 </a:t>
            </a:r>
            <a:r>
              <a:rPr lang="zh-TW" altLang="en-US" sz="2400" dirty="0"/>
              <a:t>， 她 是 坚 革 哩 教 会 中 的 女 </a:t>
            </a:r>
            <a:r>
              <a:rPr lang="zh-TW" altLang="en-US" sz="2400" dirty="0">
                <a:solidFill>
                  <a:schemeClr val="tx1"/>
                </a:solidFill>
              </a:rPr>
              <a:t>执 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。</a:t>
            </a:r>
            <a:endParaRPr lang="en-CA" altLang="zh-TW" sz="2400" dirty="0" smtClean="0"/>
          </a:p>
          <a:p>
            <a:pPr marL="457200" indent="-457200">
              <a:buAutoNum type="arabicPlain"/>
            </a:pPr>
            <a:r>
              <a:rPr lang="zh-TW" altLang="en-US" sz="2400" dirty="0" smtClean="0">
                <a:solidFill>
                  <a:srgbClr val="FF0000"/>
                </a:solidFill>
              </a:rPr>
              <a:t>请 </a:t>
            </a:r>
            <a:r>
              <a:rPr lang="zh-TW" altLang="en-US" sz="2400" dirty="0">
                <a:solidFill>
                  <a:srgbClr val="FF0000"/>
                </a:solidFill>
              </a:rPr>
              <a:t>你 们 为 主 接 待 她 ， 合 乎 圣 徒 的 体 统 。 她 在 何 事 上 ， 要 你 们 帮 助 ， 你 们 就 帮 助 她 。 </a:t>
            </a:r>
            <a:r>
              <a:rPr lang="zh-TW" altLang="en-US" sz="2400" dirty="0">
                <a:solidFill>
                  <a:schemeClr val="tx1"/>
                </a:solidFill>
              </a:rPr>
              <a:t>因 她 素 来 帮 助 许 多 人 ， 也 帮 助 了 我 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479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536" y="169675"/>
            <a:ext cx="85786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accent2"/>
                </a:solidFill>
              </a:rPr>
              <a:t>以 </a:t>
            </a:r>
            <a:r>
              <a:rPr lang="zh-TW" altLang="en-US" sz="2400" dirty="0">
                <a:solidFill>
                  <a:schemeClr val="accent2"/>
                </a:solidFill>
              </a:rPr>
              <a:t>弗 所 书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CA" sz="2400" dirty="0"/>
          </a:p>
          <a:p>
            <a:r>
              <a:rPr lang="en-US" sz="2400" dirty="0" smtClean="0"/>
              <a:t>4</a:t>
            </a:r>
            <a:r>
              <a:rPr lang="en-US" sz="2400" dirty="0"/>
              <a:t>:</a:t>
            </a:r>
            <a:r>
              <a:rPr lang="en-US" sz="2400" dirty="0" smtClean="0"/>
              <a:t>11 他 </a:t>
            </a:r>
            <a:r>
              <a:rPr lang="en-US" sz="2400" dirty="0"/>
              <a:t>所 赐 的 </a:t>
            </a:r>
            <a:r>
              <a:rPr lang="en-US" sz="2400" dirty="0">
                <a:solidFill>
                  <a:srgbClr val="FF0000"/>
                </a:solidFill>
              </a:rPr>
              <a:t>有 使 徒 ， 有 先 知 。 有 传 福 音 的 。 有 牧 师 和 教 师 </a:t>
            </a:r>
            <a:r>
              <a:rPr lang="en-US" sz="2400" dirty="0"/>
              <a:t>。</a:t>
            </a:r>
          </a:p>
          <a:p>
            <a:r>
              <a:rPr lang="en-US" sz="2400" dirty="0" smtClean="0"/>
              <a:t>4</a:t>
            </a:r>
            <a:r>
              <a:rPr lang="en-US" sz="2400" dirty="0"/>
              <a:t>:</a:t>
            </a:r>
            <a:r>
              <a:rPr lang="en-US" sz="2400" dirty="0" smtClean="0"/>
              <a:t>12 为 </a:t>
            </a:r>
            <a:r>
              <a:rPr lang="en-US" sz="2400" dirty="0"/>
              <a:t>要 成 全 圣 徒 ， 各 尽 其 职 ， 建 立 基 督 的 身 体 </a:t>
            </a:r>
            <a:r>
              <a:rPr lang="en-US" sz="2400" dirty="0" smtClean="0"/>
              <a:t>。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zh-TW" altLang="en-US" sz="2400" dirty="0">
                <a:solidFill>
                  <a:srgbClr val="CF543F"/>
                </a:solidFill>
              </a:rPr>
              <a:t>哥 林 多 前 书</a:t>
            </a:r>
            <a:endParaRPr lang="en-US" sz="2400" dirty="0">
              <a:solidFill>
                <a:srgbClr val="CF543F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9:</a:t>
            </a:r>
            <a:r>
              <a:rPr lang="en-US" sz="2400" dirty="0" smtClean="0"/>
              <a:t>13 你 </a:t>
            </a:r>
            <a:r>
              <a:rPr lang="en-US" sz="2400" dirty="0"/>
              <a:t>们 岂 不 知 为 圣 事 劳 碌 的 ， 就 吃 殿 中 的 物 吗 ？ 伺 候 祭 坛 的 ， 就 分 领 坛 上 的 物 吗 ？</a:t>
            </a:r>
          </a:p>
          <a:p>
            <a:r>
              <a:rPr lang="en-US" sz="2400" dirty="0" smtClean="0"/>
              <a:t>9</a:t>
            </a:r>
            <a:r>
              <a:rPr lang="en-US" sz="2400" dirty="0"/>
              <a:t>:</a:t>
            </a:r>
            <a:r>
              <a:rPr lang="en-US" sz="2400" dirty="0" smtClean="0"/>
              <a:t>14 主 </a:t>
            </a:r>
            <a:r>
              <a:rPr lang="en-US" sz="2400" dirty="0"/>
              <a:t>也 是 这 样 </a:t>
            </a:r>
            <a:r>
              <a:rPr lang="en-US" sz="2400" dirty="0">
                <a:solidFill>
                  <a:srgbClr val="FF0000"/>
                </a:solidFill>
              </a:rPr>
              <a:t>命 定</a:t>
            </a:r>
            <a:r>
              <a:rPr lang="en-US" sz="2400" dirty="0"/>
              <a:t> ， 叫 传 福 音 的 靠 着 福 音 养 生 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443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18442</TotalTime>
  <Words>1371</Words>
  <Application>Microsoft Macintosh PowerPoint</Application>
  <PresentationFormat>On-screen Show (16:9)</PresentationFormat>
  <Paragraphs>86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你 们 亲 嘴 问 安 ， 彼 此 务 要 圣 洁 2 Greet one another with a holy kiss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服事神 Serving god</vt:lpstr>
      <vt:lpstr>PowerPoint Presentation</vt:lpstr>
      <vt:lpstr>PowerPoint Presentation</vt:lpstr>
      <vt:lpstr>耶稣没有教导“容易的相信之路”  Jesus does not preach “easy believism”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of healthy church</dc:title>
  <cp:lastModifiedBy>Joshua Tjong</cp:lastModifiedBy>
  <cp:revision>110</cp:revision>
  <dcterms:created xsi:type="dcterms:W3CDTF">2019-08-31T19:15:37Z</dcterms:created>
  <dcterms:modified xsi:type="dcterms:W3CDTF">2019-09-08T12:25:06Z</dcterms:modified>
</cp:coreProperties>
</file>