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B03"/>
    <a:srgbClr val="0D1015"/>
    <a:srgbClr val="CC0000"/>
    <a:srgbClr val="06080A"/>
    <a:srgbClr val="3D5D4E"/>
    <a:srgbClr val="030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82944-2749-44C9-9E6C-AA5DAFCC80D1}" type="datetimeFigureOut">
              <a:rPr lang="en-CA" smtClean="0"/>
              <a:t>2019-10-04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44C4D-D25D-4656-A69E-5B64569C21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17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1E235-9E64-4983-828E-382E90689C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5934-F0AC-4AA8-B131-5C9B1D48627F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53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F6AC-D4BE-4232-AC4F-546DDF78D3AC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64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A029-D1A5-4FD5-960B-71F298DBF27C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429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6220-40A9-4813-8B24-0840BDD9D1CF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14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94B8-3708-4774-BD5E-4ABABCAF50F5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3B4-2919-4646-BE11-AACFA92062F6}" type="datetime1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61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A55F-A73D-43BE-8959-DA62C2B6570E}" type="datetime1">
              <a:rPr lang="en-CA" smtClean="0"/>
              <a:t>2019-10-04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44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E785-4977-4CBB-9631-E1EB3FA69A2B}" type="datetime1">
              <a:rPr lang="en-CA" smtClean="0"/>
              <a:t>2019-10-04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64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98AF-1C85-4DC2-AF11-65FD8B02DEBA}" type="datetime1">
              <a:rPr lang="en-CA" smtClean="0"/>
              <a:t>2019-10-04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48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023A-4BCE-4393-8431-0FCAF45E2EC9}" type="datetime1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8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B2A-087E-40E4-BC6D-E84C1743DCBC}" type="datetime1">
              <a:rPr lang="en-CA" smtClean="0"/>
              <a:t>2019-10-04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7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002E-B1E3-482F-BA40-9D277B01F9EF}" type="datetime1">
              <a:rPr lang="en-CA" smtClean="0"/>
              <a:t>2019-10-04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8C7D-7AB0-4FC4-B8BC-89D49943F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4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3968" y="293913"/>
            <a:ext cx="3661228" cy="332626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zh-CN" altLang="en-US" sz="8000" b="1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大力士</a:t>
            </a:r>
            <a:r>
              <a:rPr lang="en-US" altLang="zh-CN" sz="8000" b="1" dirty="0" smtClean="0">
                <a:solidFill>
                  <a:schemeClr val="bg1"/>
                </a:solidFill>
              </a:rPr>
              <a:t/>
            </a:r>
            <a:br>
              <a:rPr lang="en-US" altLang="zh-CN" sz="8000" b="1" dirty="0" smtClean="0">
                <a:solidFill>
                  <a:schemeClr val="bg1"/>
                </a:solidFill>
              </a:rPr>
            </a:br>
            <a:r>
              <a:rPr lang="en-US" altLang="zh-CN" sz="1300" b="1" dirty="0" smtClean="0">
                <a:solidFill>
                  <a:schemeClr val="bg1"/>
                </a:solidFill>
              </a:rPr>
              <a:t/>
            </a:r>
            <a:br>
              <a:rPr lang="en-US" altLang="zh-CN" sz="1300" b="1" dirty="0" smtClean="0">
                <a:solidFill>
                  <a:schemeClr val="bg1"/>
                </a:solidFill>
              </a:rPr>
            </a:br>
            <a:r>
              <a:rPr lang="zh-CN" altLang="en-US" sz="5400" b="1" dirty="0" smtClean="0">
                <a:solidFill>
                  <a:schemeClr val="bg1"/>
                </a:solidFill>
              </a:rPr>
              <a:t>的</a:t>
            </a:r>
            <a:r>
              <a:rPr lang="en-US" altLang="zh-CN" sz="5400" b="1" dirty="0" smtClean="0">
                <a:solidFill>
                  <a:schemeClr val="bg1"/>
                </a:solidFill>
              </a:rPr>
              <a:t/>
            </a:r>
            <a:br>
              <a:rPr lang="en-US" altLang="zh-CN" sz="5400" b="1" dirty="0" smtClean="0">
                <a:solidFill>
                  <a:schemeClr val="bg1"/>
                </a:solidFill>
              </a:rPr>
            </a:br>
            <a:r>
              <a:rPr lang="en-US" altLang="zh-CN" sz="1300" b="1" dirty="0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zh-CN" sz="1300" b="1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zh-CN" altLang="en-US" sz="7300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浮</a:t>
            </a:r>
            <a:r>
              <a:rPr lang="zh-CN" altLang="en-US" sz="7300" b="1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沉人生</a:t>
            </a:r>
            <a:endParaRPr lang="en-CA" b="1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5142" y="4717144"/>
            <a:ext cx="3539427" cy="1469570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旧约人物系</a:t>
            </a:r>
            <a:r>
              <a:rPr lang="zh-CN" altLang="en-US" sz="3600" dirty="0" smtClean="0">
                <a:solidFill>
                  <a:schemeClr val="bg1"/>
                </a:solidFill>
              </a:rPr>
              <a:t>列</a:t>
            </a:r>
            <a:r>
              <a:rPr lang="en-US" altLang="zh-CN" sz="3600" dirty="0" smtClean="0">
                <a:solidFill>
                  <a:schemeClr val="bg1"/>
                </a:solidFill>
              </a:rPr>
              <a:t>13</a:t>
            </a:r>
          </a:p>
          <a:p>
            <a:r>
              <a:rPr lang="zh-CN" altLang="en-US" sz="4800" dirty="0" smtClean="0">
                <a:solidFill>
                  <a:schemeClr val="bg1"/>
                </a:solidFill>
              </a:rPr>
              <a:t>参 孙</a:t>
            </a:r>
            <a:endParaRPr lang="en-CA" sz="4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8" y="137340"/>
            <a:ext cx="4970184" cy="655374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2195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力大无穷的勇士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3.1 </a:t>
            </a:r>
            <a:r>
              <a:rPr lang="zh-CN" altLang="en-US" sz="4000" dirty="0" smtClean="0"/>
              <a:t>手撕狮子的洪</a:t>
            </a:r>
            <a:r>
              <a:rPr lang="zh-CN" altLang="en-US" sz="4000" dirty="0"/>
              <a:t>荒之</a:t>
            </a:r>
            <a:r>
              <a:rPr lang="zh-CN" altLang="en-US" sz="4000" dirty="0" smtClean="0"/>
              <a:t>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耶和华的灵大大感动参孙，他虽然手无器械，却将狮子撕裂，如同撕裂山羊羔一样。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/>
              <a:t>3</a:t>
            </a:r>
            <a:r>
              <a:rPr lang="en-US" altLang="zh-CN" sz="4000" dirty="0" smtClean="0"/>
              <a:t>.2 </a:t>
            </a:r>
            <a:r>
              <a:rPr lang="zh-CN" altLang="en-US" sz="4000" dirty="0"/>
              <a:t>无</a:t>
            </a:r>
            <a:r>
              <a:rPr lang="zh-CN" altLang="en-US" sz="4000" dirty="0" smtClean="0"/>
              <a:t>法束缚的超群内</a:t>
            </a:r>
            <a:r>
              <a:rPr lang="zh-CN" altLang="en-US" sz="4000" dirty="0" smtClean="0"/>
              <a:t>功</a:t>
            </a:r>
            <a:endParaRPr lang="en-US" altLang="zh-CN" sz="4000" dirty="0" smtClean="0"/>
          </a:p>
          <a:p>
            <a:r>
              <a:rPr lang="zh-CN" altLang="en-US" sz="4000" dirty="0"/>
              <a:t>坚</a:t>
            </a:r>
            <a:r>
              <a:rPr lang="zh-CN" altLang="en-US" sz="4000" dirty="0" smtClean="0"/>
              <a:t>固粗麻绳在他如同腐烂的线</a:t>
            </a:r>
            <a:endParaRPr lang="en-US" altLang="zh-CN" sz="4000" dirty="0" smtClean="0"/>
          </a:p>
          <a:p>
            <a:r>
              <a:rPr lang="zh-CN" altLang="en-US" sz="4000" dirty="0"/>
              <a:t>他</a:t>
            </a:r>
            <a:r>
              <a:rPr lang="zh-CN" altLang="en-US" sz="4000" dirty="0" smtClean="0"/>
              <a:t>的力量来自从不剪掉的头发</a:t>
            </a:r>
            <a:endParaRPr lang="en-US" altLang="zh-CN" sz="4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57485" y="98288"/>
            <a:ext cx="1900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CC0000"/>
                </a:solidFill>
              </a:rPr>
              <a:t>（浮）</a:t>
            </a:r>
            <a:endParaRPr lang="en-CA" sz="4000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8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>
                <a:latin typeface="+mn-ea"/>
                <a:ea typeface="+mn-ea"/>
              </a:rPr>
              <a:t>勇冠三</a:t>
            </a:r>
            <a:r>
              <a:rPr lang="zh-CN" altLang="en-US" sz="4000" dirty="0" smtClean="0">
                <a:latin typeface="+mn-ea"/>
                <a:ea typeface="+mn-ea"/>
              </a:rPr>
              <a:t>军的战将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4.1 </a:t>
            </a:r>
            <a:r>
              <a:rPr lang="zh-CN" altLang="en-US" sz="4000" dirty="0" smtClean="0"/>
              <a:t>兵法特例 </a:t>
            </a:r>
            <a:r>
              <a:rPr lang="en-US" altLang="zh-CN" sz="4000" dirty="0" smtClean="0"/>
              <a:t>- </a:t>
            </a:r>
            <a:r>
              <a:rPr lang="zh-CN" altLang="en-US" sz="4000" dirty="0" smtClean="0"/>
              <a:t>火狐阵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於是参孙去捉了三百只狐狸，将狐狸尾巴一对一对地捆上，将火把捆在两条尾巴中间，点著火把，就放狐狸进入非利士人站著的禾稼，将堆集的禾捆和未割的禾稼，并橄榄园尽都烧了。  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15:4-5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11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4557485" y="11204"/>
            <a:ext cx="36140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solidFill>
                  <a:srgbClr val="CC0000"/>
                </a:solidFill>
              </a:rPr>
              <a:t>（</a:t>
            </a:r>
            <a:r>
              <a:rPr lang="zh-CN" altLang="en-US" sz="4000" dirty="0" smtClean="0">
                <a:solidFill>
                  <a:srgbClr val="CC0000"/>
                </a:solidFill>
              </a:rPr>
              <a:t>浮</a:t>
            </a:r>
            <a:r>
              <a:rPr lang="zh-CN" altLang="en-US" sz="4000" dirty="0" smtClean="0"/>
              <a:t>到顶）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51784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>
                <a:latin typeface="+mn-ea"/>
                <a:ea typeface="+mn-ea"/>
              </a:rPr>
              <a:t>勇冠三</a:t>
            </a:r>
            <a:r>
              <a:rPr lang="zh-CN" altLang="en-US" sz="4000" dirty="0" smtClean="0">
                <a:latin typeface="+mn-ea"/>
                <a:ea typeface="+mn-ea"/>
              </a:rPr>
              <a:t>军的战将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4.2 </a:t>
            </a:r>
            <a:r>
              <a:rPr lang="zh-CN" altLang="en-US" sz="4000" dirty="0" smtClean="0"/>
              <a:t>十九般兵器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驴腮骨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他见一块未乾的驴腮骨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伸手拾起来，用以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击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杀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一千人。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15:15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参孙大捷带给以色列人二十年太平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参</a:t>
            </a:r>
            <a:r>
              <a:rPr lang="zh-CN" altLang="en-US" sz="4000" dirty="0" smtClean="0">
                <a:latin typeface="+mn-ea"/>
              </a:rPr>
              <a:t>孙成为以色</a:t>
            </a:r>
            <a:r>
              <a:rPr lang="zh-CN" altLang="en-US" sz="4000" dirty="0" smtClean="0">
                <a:latin typeface="+mn-ea"/>
              </a:rPr>
              <a:t>列</a:t>
            </a:r>
            <a:r>
              <a:rPr lang="zh-CN" altLang="en-US" sz="4000" dirty="0" smtClean="0">
                <a:latin typeface="+mn-ea"/>
              </a:rPr>
              <a:t>人的大</a:t>
            </a:r>
            <a:r>
              <a:rPr lang="zh-CN" altLang="en-US" sz="4000" dirty="0" smtClean="0">
                <a:latin typeface="+mn-ea"/>
              </a:rPr>
              <a:t>英雄</a:t>
            </a:r>
            <a:r>
              <a:rPr lang="zh-CN" altLang="en-US" sz="4000" dirty="0" smtClean="0">
                <a:latin typeface="+mn-ea"/>
              </a:rPr>
              <a:t>，非利</a:t>
            </a:r>
            <a:r>
              <a:rPr lang="zh-CN" altLang="en-US" sz="4000" dirty="0" smtClean="0">
                <a:latin typeface="+mn-ea"/>
              </a:rPr>
              <a:t>士人的眼中钉肉中刺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7485" y="11204"/>
            <a:ext cx="29609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CC0000"/>
                </a:solidFill>
              </a:rPr>
              <a:t>（浮</a:t>
            </a:r>
            <a:r>
              <a:rPr lang="zh-CN" altLang="en-US" sz="4000" dirty="0" smtClean="0"/>
              <a:t>到顶</a:t>
            </a:r>
            <a:r>
              <a:rPr lang="zh-CN" altLang="en-US" sz="4000" dirty="0"/>
              <a:t>）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65" t="991" r="38642" b="77551"/>
          <a:stretch/>
        </p:blipFill>
        <p:spPr>
          <a:xfrm>
            <a:off x="5746188" y="1864732"/>
            <a:ext cx="2992698" cy="14456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9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5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沉迷情欲的堕落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5.1 </a:t>
            </a:r>
            <a:r>
              <a:rPr lang="zh-CN" altLang="en-US" sz="4000" dirty="0" smtClean="0"/>
              <a:t>阴险妓女手中的玩偶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求你告诉我，你因何有这麽大的力气，当用何法捆绑克制你。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16:6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5.2 </a:t>
            </a:r>
            <a:r>
              <a:rPr lang="zh-CN" altLang="en-US" sz="4000" dirty="0" smtClean="0">
                <a:latin typeface="+mn-ea"/>
              </a:rPr>
              <a:t>骄傲自大的游戏人生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13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557484" y="313712"/>
            <a:ext cx="20465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2060"/>
                </a:solidFill>
              </a:rPr>
              <a:t>（沉）</a:t>
            </a:r>
            <a:endParaRPr lang="en-CA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8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5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沉迷情欲的堕落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5.3 </a:t>
            </a:r>
            <a:r>
              <a:rPr lang="zh-CN" altLang="en-US" sz="4000" dirty="0" smtClean="0">
                <a:latin typeface="+mn-ea"/>
              </a:rPr>
              <a:t>情色中弱智的交老底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参孙就把心中所藏的都告诉了他，对他说：「向来人没有用剃头刀剃我的头，因为我自出母胎就归 神作拿细耳人；若剃了我的头发，我的力气就离开我，我便软弱像别人一样。」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16:17</a:t>
            </a: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7485" y="313712"/>
            <a:ext cx="1611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2060"/>
                </a:solidFill>
              </a:rPr>
              <a:t>（沉）</a:t>
            </a:r>
            <a:endParaRPr lang="en-CA" sz="4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6. </a:t>
            </a:r>
            <a:r>
              <a:rPr lang="zh-CN" altLang="en-US" sz="4000" dirty="0" smtClean="0">
                <a:latin typeface="+mn-ea"/>
                <a:ea typeface="+mn-ea"/>
              </a:rPr>
              <a:t>瞎眼推磨的惨剧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74055"/>
            <a:ext cx="8766629" cy="520450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</a:rPr>
              <a:t>大</a:t>
            </a:r>
            <a:r>
              <a:rPr lang="zh-CN" altLang="en-US" sz="4000" dirty="0" smtClean="0">
                <a:latin typeface="+mn-ea"/>
              </a:rPr>
              <a:t>力勇士变成瞎眼</a:t>
            </a:r>
            <a:r>
              <a:rPr lang="zh-CN" altLang="en-US" sz="4000" dirty="0">
                <a:latin typeface="+mn-ea"/>
              </a:rPr>
              <a:t>奴隶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终</a:t>
            </a:r>
            <a:r>
              <a:rPr lang="zh-CN" altLang="en-US" sz="4000" dirty="0" smtClean="0">
                <a:latin typeface="+mn-ea"/>
              </a:rPr>
              <a:t>日劳苦还遭折磨戏弄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耶和华已经离开他了。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16:20</a:t>
            </a:r>
          </a:p>
          <a:p>
            <a:r>
              <a:rPr lang="zh-CN" altLang="en-US" sz="4000" dirty="0" smtClean="0">
                <a:latin typeface="+mn-ea"/>
              </a:rPr>
              <a:t>没有神再牛的人也有落魄的时候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7484" y="397807"/>
            <a:ext cx="30044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2060"/>
                </a:solidFill>
              </a:rPr>
              <a:t>（沉</a:t>
            </a:r>
            <a:r>
              <a:rPr lang="zh-CN" altLang="en-US" sz="4000" dirty="0" smtClean="0"/>
              <a:t>到底</a:t>
            </a:r>
            <a:r>
              <a:rPr lang="zh-CN" altLang="en-US" sz="4000" dirty="0"/>
              <a:t>）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39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7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同归于尽的悲壮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7.1 </a:t>
            </a:r>
            <a:r>
              <a:rPr lang="zh-CN" altLang="en-US" sz="4000" dirty="0" smtClean="0">
                <a:latin typeface="+mn-ea"/>
              </a:rPr>
              <a:t>惨痛教训中的等待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7.2 </a:t>
            </a:r>
            <a:r>
              <a:rPr lang="zh-CN" altLang="en-US" sz="4000" dirty="0" smtClean="0">
                <a:latin typeface="+mn-ea"/>
              </a:rPr>
              <a:t>复仇时机前的祷告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参孙求告耶和华说：「主耶和华啊，求你眷念我。 神啊，求你赐我这一次的力量，使我在非利士人身上报那剜我双眼的仇。」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16:28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7.3 </a:t>
            </a:r>
            <a:r>
              <a:rPr lang="zh-CN" altLang="en-US" sz="4000" dirty="0" smtClean="0">
                <a:latin typeface="+mn-ea"/>
              </a:rPr>
              <a:t>气壮山河的大复仇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参孙死时所杀的人比活着所杀的还多。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7484" y="25718"/>
            <a:ext cx="32802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CC0000"/>
                </a:solidFill>
              </a:rPr>
              <a:t>（浮</a:t>
            </a:r>
            <a:r>
              <a:rPr lang="zh-CN" altLang="en-US" sz="4000" dirty="0" smtClean="0"/>
              <a:t>之结局）</a:t>
            </a:r>
            <a:endParaRPr lang="en-CA" sz="4000" dirty="0"/>
          </a:p>
        </p:txBody>
      </p:sp>
      <p:sp>
        <p:nvSpPr>
          <p:cNvPr id="4" name="Rectangle 3"/>
          <p:cNvSpPr/>
          <p:nvPr/>
        </p:nvSpPr>
        <p:spPr>
          <a:xfrm>
            <a:off x="7377559" y="587006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16:30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63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应用</a:t>
            </a:r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参孙浮沉人生的道德教训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972457"/>
            <a:ext cx="8766629" cy="520450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慎重面对女色诱惑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你要逃避少年的私欲，同那清心祷告主的人追求公义、信德、仁爱、和平。</a:t>
            </a:r>
            <a:r>
              <a:rPr lang="en-CA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提摩太后书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2:22</a:t>
            </a:r>
          </a:p>
          <a:p>
            <a:r>
              <a:rPr lang="zh-CN" altLang="en-US" sz="4000" dirty="0" smtClean="0">
                <a:latin typeface="+mn-ea"/>
              </a:rPr>
              <a:t>认真注意戒除骄傲</a:t>
            </a:r>
            <a:endParaRPr lang="en-US" altLang="zh-CN" sz="4000" dirty="0" smtClean="0">
              <a:latin typeface="+mn-e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就是你们众人也都要以谦卑束腰，彼此顺服；因为神阻挡骄傲的人，赐恩给谦卑的人。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彼得前书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5:5</a:t>
            </a:r>
            <a:endParaRPr lang="en-CA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1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应用</a:t>
            </a:r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参孙浮沉人生的道德教训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972457"/>
            <a:ext cx="8766629" cy="5204506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</a:rPr>
              <a:t>严</a:t>
            </a:r>
            <a:r>
              <a:rPr lang="zh-CN" altLang="en-US" sz="4000" dirty="0" smtClean="0">
                <a:latin typeface="+mn-ea"/>
              </a:rPr>
              <a:t>肃避免落入试探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但各人被试探，乃是被自己的私欲牵引诱惑的。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雅各书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1:14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不叫我们遇见试探。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6:13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彻</a:t>
            </a:r>
            <a:r>
              <a:rPr lang="zh-CN" altLang="en-US" sz="4000" dirty="0" smtClean="0">
                <a:latin typeface="+mn-ea"/>
              </a:rPr>
              <a:t>底悔改归向真神</a:t>
            </a:r>
            <a:endParaRPr lang="en-US" altLang="zh-CN" sz="4000" dirty="0" smtClean="0">
              <a:latin typeface="+mn-ea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我们若认自己的罪，神是信实的，是公义的，必要赦免我们的罪，洗净我们一切的不义。         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约翰一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1:9</a:t>
            </a:r>
            <a:endParaRPr lang="en-CA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78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应用</a:t>
            </a:r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参孙生平的属灵意义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972457"/>
            <a:ext cx="8766629" cy="520450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基督救恩的预表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以色列民族的写照</a:t>
            </a:r>
            <a:endParaRPr lang="en-US" altLang="zh-CN" sz="4000" dirty="0" smtClean="0">
              <a:latin typeface="+mn-ea"/>
            </a:endParaRPr>
          </a:p>
          <a:p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zh-CN" altLang="en-US" sz="4000" b="1" dirty="0" smtClean="0">
                <a:latin typeface="+mn-ea"/>
              </a:rPr>
              <a:t>小结</a:t>
            </a:r>
            <a:endParaRPr lang="en-US" altLang="zh-CN" sz="4000" b="1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参孙浮沉人生中有神</a:t>
            </a:r>
            <a:r>
              <a:rPr lang="zh-CN" altLang="en-US" sz="4000" smtClean="0">
                <a:latin typeface="+mn-ea"/>
              </a:rPr>
              <a:t>不变的旨</a:t>
            </a:r>
            <a:r>
              <a:rPr lang="zh-CN" altLang="en-US" sz="4000" dirty="0" smtClean="0">
                <a:latin typeface="+mn-ea"/>
              </a:rPr>
              <a:t>意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从参孙身上吸取教训勿重蹈覆辙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不完美的</a:t>
            </a:r>
            <a:r>
              <a:rPr lang="zh-CN" altLang="en-US" sz="4000" dirty="0" smtClean="0">
                <a:latin typeface="+mn-ea"/>
              </a:rPr>
              <a:t>人归向神也能为神所用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600" y="29030"/>
            <a:ext cx="898434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的使者向那妇人显现，对他说：「向来你不怀孕，不生育，如今你必怀孕生一个儿子。所以你当谨慎，清酒浓酒都不可喝，一切不洁之物也不可吃。你必怀孕生一个儿子，不可用剃头刀剃他的头，因为这孩子一出胎就归神作拿细耳人。他必起首拯救以色列人脱离非利士人的手。」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後来妇人生了一个儿子，给他起名叫参孙。孩子长大，耶和华赐福与他。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士师记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13:3-5,24</a:t>
            </a:r>
            <a:endParaRPr lang="zh-CN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2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crca.com.cn/upload/2015_03/15030121524941.jpg"/>
          <p:cNvPicPr>
            <a:picLocks noChangeAspect="1" noChangeArrowheads="1"/>
          </p:cNvPicPr>
          <p:nvPr/>
        </p:nvPicPr>
        <p:blipFill>
          <a:blip r:embed="rId3" cstate="print"/>
          <a:srcRect l="5333" r="5778" b="1200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3" name="TextBox 2"/>
          <p:cNvSpPr txBox="1"/>
          <p:nvPr/>
        </p:nvSpPr>
        <p:spPr>
          <a:xfrm>
            <a:off x="3494314" y="343525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 smtClean="0">
                <a:ln w="1800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圣  餐</a:t>
            </a:r>
            <a:endParaRPr lang="en-US" sz="8800" b="1" dirty="0">
              <a:ln w="18000">
                <a:solidFill>
                  <a:schemeClr val="bg1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52800" y="2133600"/>
            <a:ext cx="5334000" cy="2800767"/>
          </a:xfrm>
          <a:prstGeom prst="rect">
            <a:avLst/>
          </a:prstGeom>
          <a:solidFill>
            <a:srgbClr val="F9C867"/>
          </a:solidFill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5D0B03"/>
                </a:solidFill>
                <a:effectLst>
                  <a:glow rad="63500">
                    <a:schemeClr val="bg1"/>
                  </a:glow>
                </a:effectLst>
              </a:rPr>
              <a:t>因为你们是重价买来的。所以，要在你们的身子上荣耀神。       </a:t>
            </a:r>
            <a:r>
              <a:rPr lang="en-US" altLang="zh-CN" sz="4400" b="1" dirty="0" smtClean="0">
                <a:solidFill>
                  <a:srgbClr val="5D0B03"/>
                </a:solidFill>
                <a:effectLst>
                  <a:glow rad="63500">
                    <a:schemeClr val="bg1"/>
                  </a:glow>
                </a:effectLst>
              </a:rPr>
              <a:t/>
            </a:r>
            <a:br>
              <a:rPr lang="en-US" altLang="zh-CN" sz="4400" b="1" dirty="0" smtClean="0">
                <a:solidFill>
                  <a:srgbClr val="5D0B03"/>
                </a:solidFill>
                <a:effectLst>
                  <a:glow rad="63500">
                    <a:schemeClr val="bg1"/>
                  </a:glow>
                </a:effectLst>
              </a:rPr>
            </a:br>
            <a:r>
              <a:rPr lang="en-US" altLang="zh-CN" sz="4400" b="1" dirty="0" smtClean="0">
                <a:solidFill>
                  <a:srgbClr val="5D0B03"/>
                </a:solidFill>
                <a:effectLst>
                  <a:glow rad="63500">
                    <a:schemeClr val="bg1"/>
                  </a:glow>
                </a:effectLst>
              </a:rPr>
              <a:t>                         </a:t>
            </a:r>
            <a:r>
              <a:rPr lang="zh-CN" altLang="en-US" sz="3600" b="1" dirty="0" smtClean="0">
                <a:solidFill>
                  <a:srgbClr val="5D0B03"/>
                </a:solidFill>
                <a:effectLst>
                  <a:glow rad="63500">
                    <a:schemeClr val="bg1"/>
                  </a:glow>
                </a:effectLst>
                <a:latin typeface="SimSun" pitchFamily="2" charset="-122"/>
                <a:ea typeface="SimSun" pitchFamily="2" charset="-122"/>
              </a:rPr>
              <a:t>林前</a:t>
            </a:r>
            <a:r>
              <a:rPr lang="en-US" altLang="zh-CN" sz="3600" b="1" dirty="0" smtClean="0">
                <a:solidFill>
                  <a:srgbClr val="5D0B03"/>
                </a:solidFill>
                <a:effectLst>
                  <a:glow rad="63500">
                    <a:schemeClr val="bg1"/>
                  </a:glow>
                </a:effectLst>
                <a:latin typeface="SimSun" pitchFamily="2" charset="-122"/>
                <a:ea typeface="SimSun" pitchFamily="2" charset="-122"/>
              </a:rPr>
              <a:t>6:20</a:t>
            </a:r>
            <a:endParaRPr lang="en-US" sz="4400" b="1" dirty="0">
              <a:solidFill>
                <a:srgbClr val="5D0B03"/>
              </a:solidFill>
              <a:effectLst>
                <a:glow rad="63500">
                  <a:schemeClr val="bg1"/>
                </a:glow>
              </a:effectLst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498" b="27726"/>
          <a:stretch/>
        </p:blipFill>
        <p:spPr>
          <a:xfrm>
            <a:off x="0" y="0"/>
            <a:ext cx="914881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21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35429" y="377376"/>
            <a:ext cx="775062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怎能如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此 像</a:t>
            </a:r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我這樣罪人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，</a:t>
            </a:r>
            <a: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</a:b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也</a:t>
            </a:r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蒙寶血救贖大恩？</a:t>
            </a:r>
          </a:p>
          <a:p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主為我受痛苦鞭傷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，</a:t>
            </a:r>
            <a: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</a:b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也</a:t>
            </a:r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為我死在十架上？</a:t>
            </a:r>
          </a:p>
          <a:p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奇異的愛，怎能如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此</a:t>
            </a:r>
            <a: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</a:b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我</a:t>
            </a:r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主我神為我受死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？</a:t>
            </a:r>
            <a:endParaRPr lang="en-US" altLang="zh-TW" sz="4000" dirty="0" smtClean="0">
              <a:effectLst>
                <a:outerShdw blurRad="50800" dist="76200" dir="2700000" algn="tl" rotWithShape="0">
                  <a:schemeClr val="bg1">
                    <a:alpha val="98000"/>
                  </a:schemeClr>
                </a:outerShdw>
              </a:effectLst>
            </a:endParaRPr>
          </a:p>
          <a:p>
            <a:endParaRPr lang="en-US" altLang="zh-TW" sz="1200" dirty="0" smtClean="0">
              <a:effectLst>
                <a:outerShdw blurRad="50800" dist="76200" dir="2700000" algn="tl" rotWithShape="0">
                  <a:schemeClr val="bg1">
                    <a:alpha val="98000"/>
                  </a:schemeClr>
                </a:outerShdw>
              </a:effectLst>
            </a:endParaRPr>
          </a:p>
          <a:p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 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   奇</a:t>
            </a:r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異的愛，怎能如此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，</a:t>
            </a:r>
            <a: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</a:br>
            <a:r>
              <a:rPr lang="en-US" altLang="zh-TW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    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我</a:t>
            </a:r>
            <a:r>
              <a:rPr lang="zh-TW" altLang="en-US" sz="4000" dirty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主我神，竟為我死</a:t>
            </a:r>
            <a:r>
              <a:rPr lang="zh-TW" altLang="en-US" sz="4000" dirty="0" smtClean="0">
                <a:effectLst>
                  <a:outerShdw blurRad="50800" dist="76200" dir="2700000" algn="tl" rotWithShape="0">
                    <a:schemeClr val="bg1">
                      <a:alpha val="98000"/>
                    </a:schemeClr>
                  </a:outerShdw>
                </a:effectLst>
              </a:rPr>
              <a:t>！</a:t>
            </a:r>
            <a:endParaRPr lang="zh-TW" altLang="en-US" sz="4000" dirty="0">
              <a:effectLst>
                <a:outerShdw blurRad="50800" dist="76200" dir="2700000" algn="tl" rotWithShape="0">
                  <a:schemeClr val="bg1">
                    <a:alpha val="98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7771" y="5950860"/>
            <a:ext cx="272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奇异的爱 </a:t>
            </a:r>
            <a:r>
              <a:rPr lang="en-US" altLang="zh-CN" sz="3200" dirty="0" smtClean="0">
                <a:solidFill>
                  <a:schemeClr val="bg1"/>
                </a:solidFill>
              </a:rPr>
              <a:t>1/2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9498" b="27726"/>
          <a:stretch/>
        </p:blipFill>
        <p:spPr>
          <a:xfrm>
            <a:off x="0" y="0"/>
            <a:ext cx="914881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22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435429" y="377376"/>
            <a:ext cx="7750628" cy="5201424"/>
          </a:xfrm>
          <a:prstGeom prst="rect">
            <a:avLst/>
          </a:prstGeom>
          <a:effectLst>
            <a:outerShdw blurRad="50800" dist="63500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不再定罪，心中除盡憂愁</a:t>
            </a: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；</a:t>
            </a:r>
            <a: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</a:b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我</a:t>
            </a:r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擁有主並祂所有。</a:t>
            </a:r>
          </a:p>
          <a:p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主內生活讓祂居首</a:t>
            </a: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，</a:t>
            </a:r>
            <a: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</a:b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穿</a:t>
            </a:r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起義袍聖潔無垢；</a:t>
            </a:r>
          </a:p>
          <a:p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坦然無懼到寶座前</a:t>
            </a: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，</a:t>
            </a:r>
            <a: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</a:b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藉</a:t>
            </a:r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主救贖，獲得冠冕。</a:t>
            </a:r>
            <a:endParaRPr lang="en-US" altLang="zh-TW" sz="4000" dirty="0" smtClean="0">
              <a:effectLst>
                <a:outerShdw dir="2700000" algn="ctr" rotWithShape="0">
                  <a:schemeClr val="bg1">
                    <a:alpha val="98000"/>
                  </a:schemeClr>
                </a:outerShdw>
              </a:effectLst>
            </a:endParaRPr>
          </a:p>
          <a:p>
            <a:endParaRPr lang="en-US" altLang="zh-TW" sz="1200" dirty="0" smtClean="0">
              <a:effectLst>
                <a:outerShdw dir="2700000" algn="ctr" rotWithShape="0">
                  <a:schemeClr val="bg1">
                    <a:alpha val="98000"/>
                  </a:schemeClr>
                </a:outerShdw>
              </a:effectLst>
            </a:endParaRPr>
          </a:p>
          <a:p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 </a:t>
            </a: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   奇</a:t>
            </a:r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異的愛，怎能如此</a:t>
            </a: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，</a:t>
            </a:r>
            <a: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/>
            </a:r>
            <a:b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</a:br>
            <a:r>
              <a:rPr lang="en-US" altLang="zh-TW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    </a:t>
            </a: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我</a:t>
            </a:r>
            <a:r>
              <a:rPr lang="zh-TW" altLang="en-US" sz="4000" dirty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主我神，竟為我死</a:t>
            </a:r>
            <a:r>
              <a:rPr lang="zh-TW" altLang="en-US" sz="4000" dirty="0" smtClean="0">
                <a:effectLst>
                  <a:outerShdw dir="2700000" algn="ctr" rotWithShape="0">
                    <a:schemeClr val="bg1">
                      <a:alpha val="98000"/>
                    </a:schemeClr>
                  </a:outerShdw>
                </a:effectLst>
              </a:rPr>
              <a:t>！</a:t>
            </a:r>
            <a:endParaRPr lang="zh-TW" altLang="en-US" sz="4000" dirty="0">
              <a:effectLst>
                <a:outerShdw dir="2700000" algn="ctr" rotWithShape="0">
                  <a:schemeClr val="bg1">
                    <a:alpha val="98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7771" y="5950860"/>
            <a:ext cx="272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奇异的爱 </a:t>
            </a:r>
            <a:r>
              <a:rPr lang="en-US" altLang="zh-CN" sz="3200" dirty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/2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600" y="29030"/>
            <a:ext cx="898434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参孙跟他父母下亭拿去，到了亭拿的葡萄园，见有一只少壮狮子向他吼叫。耶和华的灵大大感动参孙，他虽然手无器械，却将狮子撕裂，如同撕裂山羊羔一样。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参孙到了利希，非利士人都迎著喧嚷。耶和华的灵大大感动参孙，他臂上的绳就像火烧的麻一样，他的绑绳都从他手上脱落下来。他见一块未乾的驴腮骨，就伸手拾起来，用以击杀一千人。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士师记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14:5,6,14,15</a:t>
            </a:r>
            <a:endParaRPr lang="zh-CN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8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600" y="275768"/>
            <a:ext cx="898434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们正宴乐的时候，就说：「叫参孙来，在我们面前戏耍戏耍。」於是将参孙从监里提出来，他就在众人面前戏耍。他们使他站在两柱中间。参孙向拉他手的童子说：「求你让我摸著托房的柱子，我要靠一靠。」那时房内充满男女，非利士人的众首领也都在那里。房的平顶上约有三千男女观看参孙戏耍。参孙求告耶和华说：「主耶和华啊，求你眷念我。 神啊，求你赐我这一次的力量，</a:t>
            </a:r>
            <a:endParaRPr lang="zh-CN" alt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61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1601" y="275768"/>
            <a:ext cx="88537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使我在非利士人身上报那剜我双眼的仇。」参孙就抱住托房的那两根柱子：左手抱一根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，右手抱一根，说：「我情愿与非利士人同死！」就尽力屈身，房子倒塌，压住首领和房内的众人。这样，参孙死时所杀的人比活著所杀的还多。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士师记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16:25-30</a:t>
            </a:r>
            <a:endParaRPr lang="zh-CN" alt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6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引言</a:t>
            </a:r>
            <a:r>
              <a:rPr lang="en-CA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传奇人物参孙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972457"/>
            <a:ext cx="8766629" cy="520450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生平占圣经四章篇幅</a:t>
            </a:r>
            <a:endParaRPr lang="en-US" altLang="zh-CN" sz="4000" dirty="0" smtClean="0"/>
          </a:p>
          <a:p>
            <a:r>
              <a:rPr lang="zh-CN" altLang="en-US" sz="4000" dirty="0"/>
              <a:t>动乱时代的独行大侠</a:t>
            </a:r>
            <a:endParaRPr lang="en-US" altLang="zh-CN" sz="4000" dirty="0"/>
          </a:p>
          <a:p>
            <a:r>
              <a:rPr lang="zh-CN" altLang="en-US" sz="4000" dirty="0" smtClean="0"/>
              <a:t>优</a:t>
            </a:r>
            <a:r>
              <a:rPr lang="zh-CN" altLang="en-US" sz="4000" dirty="0"/>
              <a:t>点缺</a:t>
            </a:r>
            <a:r>
              <a:rPr lang="zh-CN" altLang="en-US" sz="4000" dirty="0" smtClean="0"/>
              <a:t>点都十分突出</a:t>
            </a:r>
            <a:endParaRPr lang="en-US" altLang="zh-CN" sz="4000" dirty="0" smtClean="0"/>
          </a:p>
          <a:p>
            <a:r>
              <a:rPr lang="zh-CN" altLang="en-US" sz="4000" dirty="0" smtClean="0"/>
              <a:t>犯了错误的信心伟人（来</a:t>
            </a:r>
            <a:r>
              <a:rPr lang="en-US" altLang="zh-CN" sz="4000" dirty="0" smtClean="0"/>
              <a:t>11:32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zh-CN" altLang="en-US" sz="4000" dirty="0" smtClean="0"/>
              <a:t>用            来描述他的一生</a:t>
            </a:r>
            <a:endParaRPr lang="en-CA" sz="4000" dirty="0"/>
          </a:p>
        </p:txBody>
      </p:sp>
      <p:sp>
        <p:nvSpPr>
          <p:cNvPr id="6" name="Rectangle 5"/>
          <p:cNvSpPr/>
          <p:nvPr/>
        </p:nvSpPr>
        <p:spPr>
          <a:xfrm>
            <a:off x="845234" y="4040339"/>
            <a:ext cx="7223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CC0000"/>
                </a:solidFill>
              </a:rPr>
              <a:t>浮</a:t>
            </a:r>
            <a:endParaRPr lang="en-CA" sz="4000" dirty="0">
              <a:solidFill>
                <a:srgbClr val="CC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1954" y="4531394"/>
            <a:ext cx="8021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2060"/>
                </a:solidFill>
              </a:rPr>
              <a:t>沉</a:t>
            </a:r>
            <a:endParaRPr lang="en-CA" sz="4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蒙神应许的出生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参孙出生是神的计划</a:t>
            </a:r>
            <a:endParaRPr lang="en-US" altLang="zh-CN" sz="4000" dirty="0" smtClean="0"/>
          </a:p>
          <a:p>
            <a:r>
              <a:rPr lang="zh-CN" altLang="en-US" sz="4000" dirty="0" smtClean="0"/>
              <a:t>向参孙父母显现：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我的名是奇妙的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做‘</a:t>
            </a:r>
            <a:r>
              <a:rPr lang="zh-CN" altLang="en-US" sz="4000" b="1" u="sng" dirty="0" smtClean="0"/>
              <a:t>拿细耳人</a:t>
            </a:r>
            <a:r>
              <a:rPr lang="zh-CN" altLang="en-US" sz="4000" dirty="0" smtClean="0"/>
              <a:t>’的使命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你要怀孕生一个儿子，所以清酒浓酒都不可喝，一切不洁之物也不可吃；因为这孩子从出胎一直到死，必归 神作拿细耳人。                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13:7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57485" y="69260"/>
            <a:ext cx="1900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CC0000"/>
                </a:solidFill>
              </a:rPr>
              <a:t>（浮）</a:t>
            </a:r>
            <a:endParaRPr lang="en-CA" sz="4000" dirty="0">
              <a:solidFill>
                <a:srgbClr val="CC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9783" y="209158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13:18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6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蒙神应许的出生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1.2 </a:t>
            </a:r>
            <a:r>
              <a:rPr lang="zh-CN" altLang="en-US" sz="4000" dirty="0" smtClean="0"/>
              <a:t>神的目的是救赎以色列人</a:t>
            </a:r>
            <a:endParaRPr lang="en-US" altLang="zh-CN" sz="4000" dirty="0" smtClean="0"/>
          </a:p>
          <a:p>
            <a:r>
              <a:rPr lang="zh-CN" altLang="en-US" sz="4000" dirty="0" smtClean="0"/>
              <a:t>神拣选他做拯救的器皿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他必起首拯救以色列人脱离非利士人的手。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13:5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神赐福给他、圣灵感动他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孩子长大，耶和华赐福与他。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耶和华的灵才感动他。</a:t>
            </a:r>
            <a:r>
              <a:rPr lang="zh-CN" altLang="en-US" sz="4000" dirty="0" smtClean="0"/>
              <a:t>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13:24-25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4557485" y="112802"/>
            <a:ext cx="1900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CC0000"/>
                </a:solidFill>
              </a:rPr>
              <a:t>（浮）</a:t>
            </a:r>
            <a:endParaRPr lang="en-CA" sz="4000" dirty="0">
              <a:solidFill>
                <a:srgbClr val="CC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7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188686"/>
            <a:ext cx="8766629" cy="7837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  <a:ea typeface="+mn-ea"/>
              </a:rPr>
              <a:t>不守规矩</a:t>
            </a:r>
            <a:r>
              <a:rPr lang="zh-CN" altLang="en-US" sz="4000" dirty="0" smtClean="0">
                <a:latin typeface="+mn-ea"/>
                <a:ea typeface="+mn-ea"/>
              </a:rPr>
              <a:t>的愤青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59541"/>
            <a:ext cx="8766629" cy="520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拿细耳人的规矩都没尊守</a:t>
            </a:r>
            <a:endParaRPr lang="en-US" altLang="zh-CN" sz="4000" dirty="0" smtClean="0"/>
          </a:p>
          <a:p>
            <a:r>
              <a:rPr lang="zh-CN" altLang="en-US" sz="4000" dirty="0"/>
              <a:t>喝</a:t>
            </a:r>
            <a:r>
              <a:rPr lang="zh-CN" altLang="en-US" sz="4000" dirty="0" smtClean="0"/>
              <a:t>酒（去亭拿葡萄园 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醉打狮子）</a:t>
            </a:r>
            <a:endParaRPr lang="en-US" altLang="zh-CN" sz="4000" dirty="0" smtClean="0"/>
          </a:p>
          <a:p>
            <a:r>
              <a:rPr lang="zh-CN" altLang="en-US" sz="4000" dirty="0"/>
              <a:t>不</a:t>
            </a:r>
            <a:r>
              <a:rPr lang="zh-CN" altLang="en-US" sz="4000" dirty="0" smtClean="0"/>
              <a:t>洁（吃狮子死尸中的蜂蜜）</a:t>
            </a:r>
            <a:endParaRPr lang="en-US" altLang="zh-CN" sz="4000" dirty="0" smtClean="0"/>
          </a:p>
          <a:p>
            <a:r>
              <a:rPr lang="zh-CN" altLang="en-US" sz="4000" dirty="0"/>
              <a:t>剃</a:t>
            </a:r>
            <a:r>
              <a:rPr lang="zh-CN" altLang="en-US" sz="4000" dirty="0" smtClean="0"/>
              <a:t>头（拿细耳人终生不能剃头）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贪图情欲</a:t>
            </a:r>
            <a:endParaRPr lang="en-US" altLang="zh-CN" sz="4000" dirty="0" smtClean="0"/>
          </a:p>
          <a:p>
            <a:r>
              <a:rPr lang="zh-CN" altLang="en-US" sz="4000" dirty="0" smtClean="0"/>
              <a:t>见一个爱一个</a:t>
            </a:r>
            <a:endParaRPr lang="en-US" altLang="zh-CN" sz="4000" dirty="0" smtClean="0"/>
          </a:p>
          <a:p>
            <a:r>
              <a:rPr lang="zh-CN" altLang="en-US" sz="4000" dirty="0"/>
              <a:t>荷尔</a:t>
            </a:r>
            <a:r>
              <a:rPr lang="zh-CN" altLang="en-US" sz="4000" dirty="0" smtClean="0"/>
              <a:t>蒙爆棚时智商为零</a:t>
            </a:r>
            <a:endParaRPr lang="en-US" altLang="zh-CN" sz="4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42971" y="333828"/>
            <a:ext cx="17741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2060"/>
                </a:solidFill>
              </a:rPr>
              <a:t>（沉）</a:t>
            </a:r>
            <a:endParaRPr lang="en-CA" sz="4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A8C7D-7AB0-4FC4-B8BC-89D49943FB9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12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1840</Words>
  <Application>Microsoft Office PowerPoint</Application>
  <PresentationFormat>On-screen Show (4:3)</PresentationFormat>
  <Paragraphs>135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KaiTi</vt:lpstr>
      <vt:lpstr>Microsoft JhengHei</vt:lpstr>
      <vt:lpstr>新細明體</vt:lpstr>
      <vt:lpstr>SimSun</vt:lpstr>
      <vt:lpstr>Arial</vt:lpstr>
      <vt:lpstr>Calibri</vt:lpstr>
      <vt:lpstr>Calibri Light</vt:lpstr>
      <vt:lpstr>Office Theme</vt:lpstr>
      <vt:lpstr>大力士  的  浮沉人生</vt:lpstr>
      <vt:lpstr>PowerPoint Presentation</vt:lpstr>
      <vt:lpstr>PowerPoint Presentation</vt:lpstr>
      <vt:lpstr>PowerPoint Presentation</vt:lpstr>
      <vt:lpstr>PowerPoint Presentation</vt:lpstr>
      <vt:lpstr>引言. 传奇人物参孙</vt:lpstr>
      <vt:lpstr>1. 蒙神应许的出生</vt:lpstr>
      <vt:lpstr>1. 蒙神应许的出生</vt:lpstr>
      <vt:lpstr>2. 不守规矩的愤青</vt:lpstr>
      <vt:lpstr>3. 力大无穷的勇士</vt:lpstr>
      <vt:lpstr>4. 勇冠三军的战将</vt:lpstr>
      <vt:lpstr>4. 勇冠三军的战将</vt:lpstr>
      <vt:lpstr>5. 沉迷情欲的堕落</vt:lpstr>
      <vt:lpstr>5. 沉迷情欲的堕落</vt:lpstr>
      <vt:lpstr>6. 瞎眼推磨的惨剧</vt:lpstr>
      <vt:lpstr>7. 同归于尽的悲壮</vt:lpstr>
      <vt:lpstr>应用1. 参孙浮沉人生的道德教训</vt:lpstr>
      <vt:lpstr>应用1. 参孙浮沉人生的道德教训</vt:lpstr>
      <vt:lpstr>应用2. 参孙生平的属灵意义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大力士  的  浮沉人生</dc:title>
  <dc:creator>Don Li</dc:creator>
  <cp:lastModifiedBy>Don Li</cp:lastModifiedBy>
  <cp:revision>56</cp:revision>
  <dcterms:created xsi:type="dcterms:W3CDTF">2019-07-31T14:45:15Z</dcterms:created>
  <dcterms:modified xsi:type="dcterms:W3CDTF">2019-10-04T13:51:04Z</dcterms:modified>
</cp:coreProperties>
</file>