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2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A6ADB-DCB9-47D6-B17E-2E4EB6C21ABE}" type="datetimeFigureOut">
              <a:rPr lang="en-CA" smtClean="0"/>
              <a:t>2019-11-21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C2479-D3E3-4F07-BB29-8DFE7AE4A1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825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9294-2D11-40A3-8B4B-354D41E0606C}" type="datetime1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683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096B-F503-4F4F-9926-11EFACDBFE91}" type="datetime1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48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7C44-E183-48C7-A455-36E8D91FEF2A}" type="datetime1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7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B2A3-5D8C-421F-BD05-D6626393F92F}" type="datetime1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99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90A-FC1A-499A-B154-F7761594ADBA}" type="datetime1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26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6C7B-1D28-4103-AA92-CC11A2404D58}" type="datetime1">
              <a:rPr lang="en-CA" smtClean="0"/>
              <a:t>2019-11-21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96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FE3-A793-4AB6-B17D-0A8069A24C0D}" type="datetime1">
              <a:rPr lang="en-CA" smtClean="0"/>
              <a:t>2019-11-21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72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1C9C-A9C2-4F31-A1B3-C9DB18A0F696}" type="datetime1">
              <a:rPr lang="en-CA" smtClean="0"/>
              <a:t>2019-11-21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34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219B-BD45-4897-A059-BDEF891BEDE0}" type="datetime1">
              <a:rPr lang="en-CA" smtClean="0"/>
              <a:t>2019-11-21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4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74D5-FB60-405C-88F8-1D28F9A30F4D}" type="datetime1">
              <a:rPr lang="en-CA" smtClean="0"/>
              <a:t>2019-11-21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15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0990-6043-445A-BFB3-9C0F835791DB}" type="datetime1">
              <a:rPr lang="en-CA" smtClean="0"/>
              <a:t>2019-11-21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9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FC4FF-62D7-408D-8630-1D14EC354102}" type="datetime1">
              <a:rPr lang="en-CA" smtClean="0"/>
              <a:t>2019-11-21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1667-C9EF-4412-9EEA-0EF81CC4D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2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6" y="215900"/>
            <a:ext cx="8698015" cy="50419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239837"/>
          </a:xfrm>
        </p:spPr>
        <p:txBody>
          <a:bodyPr anchor="t">
            <a:noAutofit/>
          </a:bodyPr>
          <a:lstStyle/>
          <a:p>
            <a:r>
              <a:rPr lang="zh-CN" altLang="en-US" sz="7200" dirty="0" smtClean="0">
                <a:effectLst>
                  <a:glow rad="127000">
                    <a:schemeClr val="bg1">
                      <a:alpha val="94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同心服事的美好</a:t>
            </a:r>
            <a:endParaRPr lang="en-CA" sz="7200" dirty="0">
              <a:effectLst>
                <a:glow rad="127000">
                  <a:schemeClr val="bg1">
                    <a:alpha val="94000"/>
                  </a:schemeClr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71" y="5377543"/>
            <a:ext cx="8871858" cy="1349828"/>
          </a:xfrm>
          <a:ln w="285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144000" rIns="36000" bIns="36000">
            <a:noAutofit/>
          </a:bodyPr>
          <a:lstStyle/>
          <a:p>
            <a:r>
              <a:rPr lang="en-US" altLang="zh-CN" sz="3200" dirty="0" smtClean="0">
                <a:effectLst>
                  <a:glow rad="101600">
                    <a:schemeClr val="tx1">
                      <a:alpha val="95000"/>
                    </a:schemeClr>
                  </a:glow>
                </a:effectLst>
              </a:rPr>
              <a:t>2 0 1 9  </a:t>
            </a:r>
            <a:r>
              <a:rPr lang="zh-CN" altLang="en-US" sz="3200" dirty="0" smtClean="0">
                <a:effectLst>
                  <a:glow rad="101600">
                    <a:schemeClr val="tx1">
                      <a:alpha val="95000"/>
                    </a:schemeClr>
                  </a:glow>
                </a:effectLst>
              </a:rPr>
              <a:t>年  “ </a:t>
            </a:r>
            <a:r>
              <a:rPr lang="zh-CN" altLang="en-US" sz="3200" b="1" dirty="0" smtClean="0">
                <a:effectLst>
                  <a:glow rad="101600">
                    <a:schemeClr val="tx1">
                      <a:alpha val="95000"/>
                    </a:schemeClr>
                  </a:glow>
                </a:effectLst>
              </a:rPr>
              <a:t>同  工  节 </a:t>
            </a:r>
            <a:r>
              <a:rPr lang="zh-CN" altLang="en-US" sz="3200" dirty="0" smtClean="0">
                <a:effectLst>
                  <a:glow rad="101600">
                    <a:schemeClr val="tx1">
                      <a:alpha val="95000"/>
                    </a:schemeClr>
                  </a:glow>
                </a:effectLst>
              </a:rPr>
              <a:t>”</a:t>
            </a:r>
            <a:endParaRPr lang="en-US" altLang="zh-CN" sz="3200" dirty="0" smtClean="0">
              <a:effectLst>
                <a:glow rad="101600">
                  <a:schemeClr val="tx1">
                    <a:alpha val="95000"/>
                  </a:schemeClr>
                </a:glow>
              </a:effectLst>
            </a:endParaRPr>
          </a:p>
          <a:p>
            <a:r>
              <a:rPr lang="en-US" altLang="zh-CN" sz="3200" dirty="0" smtClean="0">
                <a:effectLst>
                  <a:glow rad="101600">
                    <a:schemeClr val="tx1">
                      <a:alpha val="95000"/>
                    </a:schemeClr>
                  </a:glow>
                </a:effectLst>
                <a:latin typeface="Lucida Handwriting" panose="03010101010101010101" pitchFamily="66" charset="0"/>
              </a:rPr>
              <a:t>Coworkers’ Appreciation Day</a:t>
            </a:r>
            <a:endParaRPr lang="en-CA" sz="3200" dirty="0">
              <a:effectLst>
                <a:glow rad="101600">
                  <a:schemeClr val="tx1">
                    <a:alpha val="95000"/>
                  </a:schemeClr>
                </a:glow>
              </a:effectLst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服事是献上活祭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850086" cy="56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将身体</a:t>
            </a:r>
            <a:r>
              <a:rPr lang="zh-CN" altLang="en-US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献上，当作活祭</a:t>
            </a: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，是圣洁的，是神所喜悦的；</a:t>
            </a:r>
            <a:endParaRPr lang="en-US" altLang="zh-CN" sz="4000" dirty="0" smtClean="0">
              <a:effectLst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latin typeface="+mn-ea"/>
                <a:ea typeface="+mn-ea"/>
              </a:rPr>
              <a:t>献祭 比作 服事</a:t>
            </a:r>
            <a:endParaRPr lang="en-US" altLang="zh-CN" sz="4000" dirty="0" smtClean="0">
              <a:latin typeface="+mn-ea"/>
              <a:ea typeface="+mn-ea"/>
            </a:endParaRPr>
          </a:p>
          <a:p>
            <a:r>
              <a:rPr lang="zh-CN" altLang="en-US" sz="4000" dirty="0" smtClean="0">
                <a:latin typeface="+mn-ea"/>
              </a:rPr>
              <a:t>追求圣洁献上最好</a:t>
            </a:r>
            <a:endParaRPr lang="en-US" altLang="zh-CN" sz="4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人若自洁，脱离卑贱的事，就必作贵重的器皿，成为圣洁，合乎主用，预备行各样的善事。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提摩太后书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2:21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79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服事是献上活祭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850086" cy="56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将身体</a:t>
            </a:r>
            <a:r>
              <a:rPr lang="zh-CN" altLang="en-US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献上，当作活祭</a:t>
            </a: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，是圣洁的，是神所喜悦的；</a:t>
            </a:r>
            <a:endParaRPr lang="en-US" altLang="zh-CN" sz="4000" dirty="0" smtClean="0">
              <a:effectLst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+mn-ea"/>
              </a:rPr>
              <a:t>接</a:t>
            </a:r>
            <a:r>
              <a:rPr lang="zh-CN" altLang="en-US" sz="4000" dirty="0" smtClean="0">
                <a:latin typeface="+mn-ea"/>
              </a:rPr>
              <a:t>受火的考验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 smtClean="0">
                <a:latin typeface="+mn-ea"/>
              </a:rPr>
              <a:t>献上的是活祭</a:t>
            </a:r>
            <a:endParaRPr lang="en-US" altLang="zh-CN" sz="4000" dirty="0" smtClean="0">
              <a:latin typeface="+mn-ea"/>
              <a:ea typeface="+mn-ea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817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4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服事是理所当然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850086" cy="56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你们如此</a:t>
            </a:r>
            <a:r>
              <a:rPr lang="zh-CN" altLang="en-US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事奉</a:t>
            </a: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乃是</a:t>
            </a:r>
            <a:r>
              <a:rPr lang="zh-CN" altLang="en-US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理所当然</a:t>
            </a: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sz="4000" dirty="0" smtClean="0">
              <a:effectLst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+mn-ea"/>
              </a:rPr>
              <a:t>事</a:t>
            </a:r>
            <a:r>
              <a:rPr lang="zh-CN" altLang="en-US" sz="4000" dirty="0" smtClean="0">
                <a:latin typeface="+mn-ea"/>
              </a:rPr>
              <a:t>奉 </a:t>
            </a:r>
            <a:r>
              <a:rPr lang="en-US" altLang="zh-CN" sz="4000" dirty="0" smtClean="0">
                <a:latin typeface="+mn-ea"/>
              </a:rPr>
              <a:t>= </a:t>
            </a:r>
            <a:r>
              <a:rPr lang="zh-CN" altLang="en-US" sz="4000" dirty="0" smtClean="0">
                <a:latin typeface="+mn-ea"/>
              </a:rPr>
              <a:t>敬拜 </a:t>
            </a:r>
            <a:r>
              <a:rPr lang="en-US" altLang="zh-CN" sz="4000" dirty="0" smtClean="0">
                <a:latin typeface="+mn-ea"/>
              </a:rPr>
              <a:t>= </a:t>
            </a:r>
            <a:r>
              <a:rPr lang="zh-CN" altLang="en-US" sz="4000" dirty="0" smtClean="0">
                <a:latin typeface="+mn-ea"/>
              </a:rPr>
              <a:t>敬虔服事的人生</a:t>
            </a:r>
            <a:endParaRPr lang="en-US" altLang="zh-CN" sz="4000" dirty="0" smtClean="0">
              <a:latin typeface="+mn-ea"/>
              <a:ea typeface="+mn-ea"/>
            </a:endParaRPr>
          </a:p>
          <a:p>
            <a:r>
              <a:rPr lang="zh-CN" altLang="en-US" sz="4000" dirty="0" smtClean="0">
                <a:latin typeface="+mn-ea"/>
                <a:ea typeface="+mn-ea"/>
              </a:rPr>
              <a:t>理所当然 </a:t>
            </a:r>
            <a:r>
              <a:rPr lang="en-US" altLang="zh-CN" sz="4000" dirty="0" smtClean="0">
                <a:latin typeface="+mn-ea"/>
                <a:ea typeface="+mn-ea"/>
              </a:rPr>
              <a:t>= </a:t>
            </a:r>
            <a:r>
              <a:rPr lang="zh-CN" altLang="en-US" sz="4000" dirty="0" smtClean="0">
                <a:latin typeface="+mn-ea"/>
                <a:ea typeface="+mn-ea"/>
              </a:rPr>
              <a:t>天经地义、合情合理</a:t>
            </a:r>
            <a:endParaRPr lang="en-US" altLang="zh-CN" sz="4000" dirty="0" smtClean="0">
              <a:latin typeface="+mn-ea"/>
              <a:ea typeface="+mn-ea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4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服事是理所当然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850086" cy="56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你们如此</a:t>
            </a:r>
            <a:r>
              <a:rPr lang="zh-CN" altLang="en-US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事奉</a:t>
            </a: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乃是</a:t>
            </a:r>
            <a:r>
              <a:rPr lang="zh-CN" altLang="en-US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理所当然</a:t>
            </a: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sz="4000" dirty="0" smtClean="0">
              <a:effectLst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+mn-ea"/>
              </a:rPr>
              <a:t>事</a:t>
            </a:r>
            <a:r>
              <a:rPr lang="zh-CN" altLang="en-US" sz="4000" dirty="0" smtClean="0">
                <a:latin typeface="+mn-ea"/>
              </a:rPr>
              <a:t>奉神天经地义</a:t>
            </a:r>
            <a:endParaRPr lang="en-US" altLang="zh-CN" sz="4000" dirty="0" smtClean="0">
              <a:latin typeface="+mn-ea"/>
            </a:endParaRPr>
          </a:p>
          <a:p>
            <a:pPr lvl="1"/>
            <a:r>
              <a:rPr lang="zh-CN" altLang="en-US" sz="4000" dirty="0">
                <a:latin typeface="+mn-ea"/>
              </a:rPr>
              <a:t>神的旨</a:t>
            </a:r>
            <a:r>
              <a:rPr lang="zh-CN" altLang="en-US" sz="4000" dirty="0" smtClean="0">
                <a:latin typeface="+mn-ea"/>
              </a:rPr>
              <a:t>意</a:t>
            </a:r>
            <a:endParaRPr lang="en-US" altLang="zh-CN" sz="4000" dirty="0" smtClean="0">
              <a:latin typeface="+mn-ea"/>
            </a:endParaRPr>
          </a:p>
          <a:p>
            <a:pPr lvl="1"/>
            <a:r>
              <a:rPr lang="zh-CN" altLang="en-US" sz="4000" dirty="0">
                <a:latin typeface="+mn-ea"/>
              </a:rPr>
              <a:t>属灵生命</a:t>
            </a:r>
            <a:r>
              <a:rPr lang="zh-CN" altLang="en-US" sz="4000" dirty="0" smtClean="0">
                <a:latin typeface="+mn-ea"/>
              </a:rPr>
              <a:t>的操练</a:t>
            </a:r>
            <a:endParaRPr lang="en-US" altLang="zh-CN" sz="4000" dirty="0" smtClean="0">
              <a:latin typeface="+mn-ea"/>
            </a:endParaRPr>
          </a:p>
          <a:p>
            <a:pPr lvl="1"/>
            <a:r>
              <a:rPr lang="zh-CN" altLang="en-US" sz="4000" dirty="0">
                <a:latin typeface="+mn-ea"/>
              </a:rPr>
              <a:t>服事</a:t>
            </a:r>
            <a:r>
              <a:rPr lang="zh-CN" altLang="en-US" sz="4000" dirty="0" smtClean="0">
                <a:latin typeface="+mn-ea"/>
              </a:rPr>
              <a:t>中经历神的信实能力</a:t>
            </a:r>
            <a:endParaRPr lang="en-US" altLang="zh-CN" sz="4000" dirty="0" smtClean="0">
              <a:latin typeface="+mn-ea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27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4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服事是理所当然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850086" cy="56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你们如此</a:t>
            </a:r>
            <a:r>
              <a:rPr lang="zh-CN" altLang="en-US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事奉</a:t>
            </a: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乃是</a:t>
            </a:r>
            <a:r>
              <a:rPr lang="zh-CN" altLang="en-US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理所当然</a:t>
            </a: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sz="4000" dirty="0" smtClean="0">
              <a:effectLst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+mn-ea"/>
              </a:rPr>
              <a:t>事</a:t>
            </a:r>
            <a:r>
              <a:rPr lang="zh-CN" altLang="en-US" sz="4000" dirty="0" smtClean="0">
                <a:latin typeface="+mn-ea"/>
              </a:rPr>
              <a:t>奉神合情合理</a:t>
            </a:r>
            <a:endParaRPr lang="en-US" altLang="zh-CN" sz="4000" dirty="0" smtClean="0">
              <a:latin typeface="+mn-ea"/>
            </a:endParaRPr>
          </a:p>
          <a:p>
            <a:pPr lvl="1"/>
            <a:r>
              <a:rPr lang="zh-CN" altLang="en-US" sz="4000" dirty="0" smtClean="0">
                <a:latin typeface="+mn-ea"/>
              </a:rPr>
              <a:t>主降卑服事我们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正如人子来，不是要受人的服事，乃是要服事人，并且要舍命，作多人的赎价。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马太福音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20:28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20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4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服事是理所当然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850086" cy="56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你们如此事奉乃是</a:t>
            </a:r>
            <a:r>
              <a:rPr lang="zh-CN" altLang="en-US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理所当然</a:t>
            </a: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的。</a:t>
            </a:r>
            <a:endParaRPr lang="en-US" altLang="zh-CN" sz="4000" dirty="0" smtClean="0">
              <a:effectLst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4000" dirty="0">
                <a:latin typeface="+mn-ea"/>
              </a:rPr>
              <a:t>事</a:t>
            </a:r>
            <a:r>
              <a:rPr lang="zh-CN" altLang="en-US" sz="4000" dirty="0" smtClean="0">
                <a:latin typeface="+mn-ea"/>
              </a:rPr>
              <a:t>奉神合情合理</a:t>
            </a:r>
            <a:endParaRPr lang="en-US" altLang="zh-CN" sz="4000" dirty="0" smtClean="0">
              <a:latin typeface="+mn-ea"/>
            </a:endParaRPr>
          </a:p>
          <a:p>
            <a:pPr lvl="1"/>
            <a:r>
              <a:rPr lang="zh-CN" altLang="en-US" sz="4000" dirty="0" smtClean="0">
                <a:latin typeface="+mn-ea"/>
              </a:rPr>
              <a:t>主</a:t>
            </a:r>
            <a:r>
              <a:rPr lang="zh-CN" altLang="en-US" sz="4000" dirty="0">
                <a:latin typeface="+mn-ea"/>
              </a:rPr>
              <a:t>为</a:t>
            </a:r>
            <a:r>
              <a:rPr lang="zh-CN" altLang="en-US" sz="4000" dirty="0" smtClean="0">
                <a:latin typeface="+mn-ea"/>
              </a:rPr>
              <a:t>我们成就宝贵救恩</a:t>
            </a:r>
            <a:endParaRPr lang="en-US" altLang="zh-CN" sz="4000" dirty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所以我们既得了不能震动的国，就当感恩，照神所喜悦的，用虔诚、敬畏的心事奉神。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希伯来书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12:28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27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结语：让我们同心服事神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850086" cy="566057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</a:rPr>
              <a:t>让我们参与服事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因为人若有愿做的心，必蒙悦纳，乃是照他所有的，并不是照他所无的。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 smtClean="0">
                <a:latin typeface="+mn-ea"/>
              </a:rPr>
              <a:t>让</a:t>
            </a:r>
            <a:r>
              <a:rPr lang="zh-CN" altLang="en-US" sz="4000" dirty="0">
                <a:latin typeface="+mn-ea"/>
              </a:rPr>
              <a:t>我们操练服事</a:t>
            </a:r>
            <a:endParaRPr lang="en-US" altLang="zh-CN" sz="4000" dirty="0">
              <a:latin typeface="+mn-ea"/>
            </a:endParaRPr>
          </a:p>
          <a:p>
            <a:r>
              <a:rPr lang="zh-CN" altLang="en-US" sz="4000" dirty="0" smtClean="0"/>
              <a:t>让我们以神的话共勉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若有服事人的，要按著神所赐的力量服事，叫神在凡事上因耶稣基督得荣耀。原来荣耀、权能都是他的，直到永永远远。阿们！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彼得前书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4:11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16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5890810" y="2771270"/>
            <a:ext cx="3057247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哥林多后书</a:t>
            </a:r>
            <a:r>
              <a:rPr lang="en-US" altLang="zh-CN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8:12</a:t>
            </a:r>
            <a:endParaRPr lang="en-US" altLang="zh-CN" sz="4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99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引言：同心服事的美好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773886" cy="566057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感谢神呼召弟兄姊妹服事教会</a:t>
            </a:r>
            <a:endParaRPr lang="en-US" altLang="zh-CN" sz="4000" dirty="0" smtClean="0"/>
          </a:p>
          <a:p>
            <a:r>
              <a:rPr lang="zh-CN" altLang="en-US" sz="4000" dirty="0" smtClean="0"/>
              <a:t>你参与任何一项服事就是同工</a:t>
            </a:r>
            <a:endParaRPr lang="en-US" altLang="zh-CN" sz="4000" dirty="0" smtClean="0"/>
          </a:p>
          <a:p>
            <a:r>
              <a:rPr lang="zh-CN" altLang="en-US" sz="4000" dirty="0" smtClean="0">
                <a:latin typeface="+mn-ea"/>
                <a:ea typeface="+mn-ea"/>
              </a:rPr>
              <a:t>为弟兄姊妹同心服事感谢神！</a:t>
            </a:r>
            <a:endParaRPr lang="en-US" altLang="zh-CN" sz="4000" dirty="0" smtClean="0">
              <a:latin typeface="+mn-ea"/>
              <a:ea typeface="+mn-ea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6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罗马书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12:1 </a:t>
            </a:r>
            <a:endParaRPr lang="en-CA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6" y="1001486"/>
            <a:ext cx="8175172" cy="56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48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所以弟兄们，我以神的慈悲劝你们，将身体献上，当作活祭，是圣洁的，是神所喜悦的；你们如此事奉乃是理所当然的</a:t>
            </a:r>
            <a:r>
              <a:rPr lang="zh-CN" sz="4800" dirty="0" smtClean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CA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23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服事是恩典荣耀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850086" cy="56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弟兄们，我以</a:t>
            </a:r>
            <a:r>
              <a:rPr lang="zh-CN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神的慈悲</a:t>
            </a:r>
            <a:r>
              <a:rPr 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劝你们</a:t>
            </a:r>
            <a:endParaRPr lang="en-US" altLang="zh-CN" sz="4000" dirty="0" smtClean="0"/>
          </a:p>
          <a:p>
            <a:r>
              <a:rPr lang="zh-CN" altLang="en-US" sz="4000" dirty="0" smtClean="0"/>
              <a:t>慈悲（</a:t>
            </a:r>
            <a:r>
              <a:rPr lang="en-US" altLang="zh-CN" sz="4000" dirty="0" smtClean="0"/>
              <a:t>mercy</a:t>
            </a:r>
            <a:r>
              <a:rPr lang="zh-CN" altLang="en-US" sz="4000" dirty="0" smtClean="0"/>
              <a:t>）恩慈怜悯，恩典</a:t>
            </a:r>
            <a:endParaRPr lang="en-US" altLang="zh-CN" sz="4000" dirty="0" smtClean="0"/>
          </a:p>
          <a:p>
            <a:r>
              <a:rPr lang="zh-CN" altLang="en-US" sz="4000" dirty="0" smtClean="0">
                <a:latin typeface="+mn-ea"/>
                <a:ea typeface="+mn-ea"/>
              </a:rPr>
              <a:t>神允许卑微的人服事祂是恩典</a:t>
            </a:r>
            <a:endParaRPr lang="en-US" altLang="zh-CN" sz="4000" dirty="0" smtClean="0">
              <a:latin typeface="+mn-ea"/>
              <a:ea typeface="+mn-ea"/>
            </a:endParaRPr>
          </a:p>
          <a:p>
            <a:r>
              <a:rPr lang="zh-CN" altLang="en-US" sz="4000" dirty="0" smtClean="0">
                <a:latin typeface="+mn-ea"/>
              </a:rPr>
              <a:t>神让我</a:t>
            </a:r>
            <a:r>
              <a:rPr lang="zh-CN" altLang="en-US" sz="4000" dirty="0">
                <a:latin typeface="+mn-ea"/>
              </a:rPr>
              <a:t>们加入的</a:t>
            </a:r>
            <a:r>
              <a:rPr lang="zh-CN" altLang="en-US" sz="4000" dirty="0" smtClean="0">
                <a:latin typeface="+mn-ea"/>
              </a:rPr>
              <a:t>是必胜的队伍</a:t>
            </a:r>
            <a:endParaRPr lang="en-US" altLang="zh-CN" sz="4000" dirty="0" smtClean="0">
              <a:latin typeface="+mn-ea"/>
            </a:endParaRPr>
          </a:p>
          <a:p>
            <a:endParaRPr lang="en-US" altLang="zh-CN" sz="4000" dirty="0" smtClean="0">
              <a:latin typeface="+mn-ea"/>
              <a:ea typeface="+mn-ea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05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服事是恩典荣耀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850086" cy="56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弟兄们，我以</a:t>
            </a:r>
            <a:r>
              <a:rPr lang="zh-CN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神的慈悲</a:t>
            </a:r>
            <a:r>
              <a:rPr 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劝你们</a:t>
            </a:r>
            <a:endParaRPr lang="en-US" altLang="zh-CN" sz="4000" dirty="0" smtClean="0"/>
          </a:p>
          <a:p>
            <a:r>
              <a:rPr lang="zh-CN" altLang="en-US" sz="4000" dirty="0" smtClean="0">
                <a:latin typeface="+mn-ea"/>
                <a:ea typeface="+mn-ea"/>
              </a:rPr>
              <a:t>神</a:t>
            </a:r>
            <a:r>
              <a:rPr lang="zh-CN" altLang="en-US" sz="4000" dirty="0">
                <a:latin typeface="+mn-ea"/>
              </a:rPr>
              <a:t>使用</a:t>
            </a:r>
            <a:r>
              <a:rPr lang="zh-CN" altLang="en-US" sz="4000" dirty="0" smtClean="0">
                <a:latin typeface="+mn-ea"/>
                <a:ea typeface="+mn-ea"/>
              </a:rPr>
              <a:t>我们是神美好的旨意</a:t>
            </a:r>
            <a:endParaRPr lang="en-US" altLang="zh-CN" sz="4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又要将他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丰盛的荣耀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彰显在那蒙怜悯早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预备得荣耀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的器皿上。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罗马书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9:23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>
                <a:latin typeface="+mn-ea"/>
              </a:rPr>
              <a:t>我</a:t>
            </a:r>
            <a:r>
              <a:rPr lang="zh-CN" altLang="en-US" sz="4000" dirty="0" smtClean="0">
                <a:latin typeface="+mn-ea"/>
              </a:rPr>
              <a:t>们能服事神是极大的荣耀</a:t>
            </a:r>
            <a:endParaRPr lang="en-US" altLang="zh-CN" sz="4000" dirty="0" smtClean="0">
              <a:latin typeface="+mn-ea"/>
              <a:ea typeface="+mn-ea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88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服事应彼此劝勉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850086" cy="56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弟兄们，我以神的慈悲</a:t>
            </a:r>
            <a:r>
              <a:rPr lang="zh-CN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劝你们</a:t>
            </a:r>
            <a:endParaRPr lang="en-US" altLang="zh-CN" sz="4000" dirty="0" smtClean="0">
              <a:solidFill>
                <a:srgbClr val="C00000"/>
              </a:solidFill>
            </a:endParaRPr>
          </a:p>
          <a:p>
            <a:r>
              <a:rPr lang="zh-CN" altLang="en-US" sz="4000" dirty="0">
                <a:latin typeface="+mn-ea"/>
              </a:rPr>
              <a:t>服事</a:t>
            </a:r>
            <a:r>
              <a:rPr lang="zh-CN" altLang="en-US" sz="4000" dirty="0" smtClean="0">
                <a:latin typeface="+mn-ea"/>
              </a:rPr>
              <a:t>神常常是孤独、艰苦的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  <a:ea typeface="+mn-ea"/>
              </a:rPr>
              <a:t>服事</a:t>
            </a:r>
            <a:r>
              <a:rPr lang="zh-CN" altLang="en-US" sz="4000" dirty="0" smtClean="0">
                <a:latin typeface="+mn-ea"/>
                <a:ea typeface="+mn-ea"/>
              </a:rPr>
              <a:t>神要做出牺牲承受指责</a:t>
            </a:r>
            <a:endParaRPr lang="en-US" altLang="zh-CN" sz="4000" dirty="0" smtClean="0">
              <a:latin typeface="+mn-ea"/>
              <a:ea typeface="+mn-ea"/>
            </a:endParaRPr>
          </a:p>
          <a:p>
            <a:r>
              <a:rPr lang="zh-CN" altLang="en-US" sz="4000" dirty="0">
                <a:latin typeface="+mn-ea"/>
              </a:rPr>
              <a:t>长</a:t>
            </a:r>
            <a:r>
              <a:rPr lang="zh-CN" altLang="en-US" sz="4000" dirty="0" smtClean="0">
                <a:latin typeface="+mn-ea"/>
              </a:rPr>
              <a:t>期坚持忠心服事很不容易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 smtClean="0">
                <a:latin typeface="+mn-ea"/>
                <a:ea typeface="+mn-ea"/>
              </a:rPr>
              <a:t>同心服事需要彼此支持勉励</a:t>
            </a:r>
            <a:endParaRPr lang="en-US" altLang="zh-CN" sz="4000" dirty="0" smtClean="0">
              <a:latin typeface="+mn-ea"/>
              <a:ea typeface="+mn-ea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服事应彼此劝勉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850086" cy="56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>
                <a:ea typeface="KaiTi" panose="02010609060101010101" pitchFamily="49" charset="-122"/>
                <a:cs typeface="Times New Roman" panose="02020603050405020304" pitchFamily="18" charset="0"/>
              </a:rPr>
              <a:t>弟兄们，我以神的慈悲</a:t>
            </a:r>
            <a:r>
              <a:rPr lang="zh-CN" altLang="en-US" sz="4000" dirty="0">
                <a:solidFill>
                  <a:srgbClr val="C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劝你们</a:t>
            </a:r>
            <a:endParaRPr lang="en-US" altLang="zh-CN" sz="4000" dirty="0">
              <a:solidFill>
                <a:srgbClr val="C00000"/>
              </a:solidFill>
            </a:endParaRPr>
          </a:p>
          <a:p>
            <a:r>
              <a:rPr lang="zh-CN" altLang="en-US" sz="4000" dirty="0" smtClean="0">
                <a:latin typeface="+mn-ea"/>
              </a:rPr>
              <a:t>来自神话语的勉励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所以，我亲爱的弟兄们，你们务要坚固，不可摇动，常常竭力多做主工；因为知道，你们的劳苦在主里面不是徒然的。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哥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林多前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15:58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11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服事应彼此劝勉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850086" cy="56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>
                <a:ea typeface="KaiTi" panose="02010609060101010101" pitchFamily="49" charset="-122"/>
                <a:cs typeface="Times New Roman" panose="02020603050405020304" pitchFamily="18" charset="0"/>
              </a:rPr>
              <a:t>弟兄们，我以神的慈悲</a:t>
            </a:r>
            <a:r>
              <a:rPr lang="zh-CN" altLang="en-US" sz="4000" dirty="0">
                <a:solidFill>
                  <a:srgbClr val="C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劝你们</a:t>
            </a:r>
            <a:endParaRPr lang="en-US" altLang="zh-CN" sz="4000" dirty="0">
              <a:solidFill>
                <a:srgbClr val="C00000"/>
              </a:solidFill>
            </a:endParaRPr>
          </a:p>
          <a:p>
            <a:r>
              <a:rPr lang="zh-CN" altLang="en-US" sz="4000" dirty="0" smtClean="0">
                <a:latin typeface="+mn-ea"/>
              </a:rPr>
              <a:t>来自神话语的勉励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万物的结局近了。所以，你们要谨慎自守，警醒祷告。最要紧的是彼此切实相爱，因为爱能遮掩许多的罪。你们要互相款待，不发怨言。各人要照所得的恩赐彼此服事，作神百般恩赐的好管家。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彼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得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前书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4:7-10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73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06830"/>
            <a:ext cx="8773886" cy="794656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服事应彼此劝勉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001486"/>
            <a:ext cx="8850086" cy="5660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>
                <a:ea typeface="KaiTi" panose="02010609060101010101" pitchFamily="49" charset="-122"/>
                <a:cs typeface="Times New Roman" panose="02020603050405020304" pitchFamily="18" charset="0"/>
              </a:rPr>
              <a:t>弟兄们，我以神的慈悲</a:t>
            </a:r>
            <a:r>
              <a:rPr lang="zh-CN" altLang="en-US" sz="4000" dirty="0">
                <a:solidFill>
                  <a:srgbClr val="C00000"/>
                </a:solidFill>
                <a:ea typeface="KaiTi" panose="02010609060101010101" pitchFamily="49" charset="-122"/>
                <a:cs typeface="Times New Roman" panose="02020603050405020304" pitchFamily="18" charset="0"/>
              </a:rPr>
              <a:t>劝你们</a:t>
            </a:r>
            <a:endParaRPr lang="en-US" altLang="zh-CN" sz="4000" dirty="0">
              <a:solidFill>
                <a:srgbClr val="C00000"/>
              </a:solidFill>
            </a:endParaRPr>
          </a:p>
          <a:p>
            <a:r>
              <a:rPr lang="zh-CN" altLang="en-US" sz="4000" dirty="0" smtClean="0">
                <a:latin typeface="+mn-ea"/>
              </a:rPr>
              <a:t>彼此顺服互相勉励</a:t>
            </a:r>
            <a:endParaRPr lang="en-CA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又当存敬畏基督的心，彼此顺服。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 smtClean="0">
                <a:latin typeface="+mn-ea"/>
              </a:rPr>
              <a:t>批评</a:t>
            </a:r>
            <a:r>
              <a:rPr lang="zh-CN" altLang="en-US" sz="4000" dirty="0">
                <a:latin typeface="+mn-ea"/>
              </a:rPr>
              <a:t>提醒</a:t>
            </a:r>
            <a:r>
              <a:rPr lang="zh-CN" altLang="en-US" sz="4000" dirty="0" smtClean="0">
                <a:latin typeface="+mn-ea"/>
              </a:rPr>
              <a:t>也是勉励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惟用爱心说诚实话，凡事长进，连於元首基督。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以弗所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4:15</a:t>
            </a:r>
          </a:p>
          <a:p>
            <a:pPr lvl="0"/>
            <a:r>
              <a:rPr lang="zh-CN" altLang="en-US" sz="4000" dirty="0">
                <a:solidFill>
                  <a:prstClr val="black"/>
                </a:solidFill>
                <a:latin typeface="等线" panose="02010600030101010101" pitchFamily="2" charset="-122"/>
              </a:rPr>
              <a:t>用实际行动扶助勉励</a:t>
            </a:r>
            <a:endParaRPr lang="en-US" altLang="zh-CN" sz="4000" dirty="0">
              <a:solidFill>
                <a:prstClr val="black"/>
              </a:solidFill>
              <a:latin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91667-C9EF-4412-9EEA-0EF81CC4DB21}" type="slidenum">
              <a:rPr lang="en-CA" smtClean="0"/>
              <a:t>9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216999" y="2941162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以弗所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5:21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901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1166</Words>
  <Application>Microsoft Office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DengXian</vt:lpstr>
      <vt:lpstr>DengXian</vt:lpstr>
      <vt:lpstr>KaiTi</vt:lpstr>
      <vt:lpstr>SimSun</vt:lpstr>
      <vt:lpstr>Arial</vt:lpstr>
      <vt:lpstr>Calibri</vt:lpstr>
      <vt:lpstr>Calibri Light</vt:lpstr>
      <vt:lpstr>Lucida Handwriting</vt:lpstr>
      <vt:lpstr>Times New Roman</vt:lpstr>
      <vt:lpstr>Office Theme</vt:lpstr>
      <vt:lpstr>同心服事的美好</vt:lpstr>
      <vt:lpstr>引言：同心服事的美好</vt:lpstr>
      <vt:lpstr>  罗马书12:1 </vt:lpstr>
      <vt:lpstr>1. 服事是恩典荣耀</vt:lpstr>
      <vt:lpstr>1. 服事是恩典荣耀</vt:lpstr>
      <vt:lpstr>2. 服事应彼此劝勉</vt:lpstr>
      <vt:lpstr>2. 服事应彼此劝勉</vt:lpstr>
      <vt:lpstr>2. 服事应彼此劝勉</vt:lpstr>
      <vt:lpstr>2. 服事应彼此劝勉</vt:lpstr>
      <vt:lpstr>3. 服事是献上活祭</vt:lpstr>
      <vt:lpstr>3. 服事是献上活祭</vt:lpstr>
      <vt:lpstr>4. 服事是理所当然</vt:lpstr>
      <vt:lpstr>4. 服事是理所当然</vt:lpstr>
      <vt:lpstr>4. 服事是理所当然</vt:lpstr>
      <vt:lpstr>4. 服事是理所当然</vt:lpstr>
      <vt:lpstr>结语：让我们同心服事神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同心服事的美好</dc:title>
  <dc:creator>Don Li</dc:creator>
  <cp:lastModifiedBy>Don Li</cp:lastModifiedBy>
  <cp:revision>27</cp:revision>
  <dcterms:created xsi:type="dcterms:W3CDTF">2019-11-13T16:01:36Z</dcterms:created>
  <dcterms:modified xsi:type="dcterms:W3CDTF">2019-11-22T01:53:05Z</dcterms:modified>
</cp:coreProperties>
</file>