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0" r:id="rId2"/>
    <p:sldMasterId id="2147483662" r:id="rId3"/>
  </p:sldMasterIdLst>
  <p:notesMasterIdLst>
    <p:notesMasterId r:id="rId22"/>
  </p:notesMasterIdLst>
  <p:sldIdLst>
    <p:sldId id="256" r:id="rId4"/>
    <p:sldId id="257" r:id="rId5"/>
    <p:sldId id="259" r:id="rId6"/>
    <p:sldId id="260" r:id="rId7"/>
    <p:sldId id="258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3" r:id="rId20"/>
    <p:sldId id="272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138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viewProps" Target="viewProps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presProps" Target="pres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56D46D-47BF-421D-B16F-D3CEA6777FFA}" type="datetimeFigureOut">
              <a:rPr lang="en-CA" smtClean="0"/>
              <a:t>2019-12-06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264B95-8557-49B7-AAD3-84C0083340CD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492248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7429FB-1DE7-4205-8FEF-1F333F9F2363}" type="datetime1">
              <a:rPr lang="en-CA" smtClean="0"/>
              <a:t>2019-12-06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9206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FA139-D5F5-4668-9E31-84B49FCC9A7E}" type="datetime1">
              <a:rPr lang="en-CA" smtClean="0"/>
              <a:t>2019-12-06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3746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8E4DC6-5538-4DD4-9CBF-BEA6DF9B7014}" type="datetime1">
              <a:rPr lang="en-CA" smtClean="0"/>
              <a:t>2019-12-06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75052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A86D0F-AFAA-4DA6-8DDD-009DC7D5DF8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239413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106432-69E3-4163-923B-3A229B3AC3E5}" type="datetimeFigureOut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2019-12-06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E06B07-571D-4E9A-85B5-B5EE03F453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74069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E43A8A-0BB9-4BDE-BBE5-D03FC821EFBC}" type="datetime1">
              <a:rPr lang="en-CA" smtClean="0"/>
              <a:t>2019-12-06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9542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229F9-9E66-4F2D-9CE1-754D9C5788E0}" type="datetime1">
              <a:rPr lang="en-CA" smtClean="0"/>
              <a:t>2019-12-06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915517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047562-D45E-4654-AE10-CBF3319ABCF3}" type="datetime1">
              <a:rPr lang="en-CA" smtClean="0"/>
              <a:t>2019-12-06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260544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B50036-DE81-4621-AEF3-C16E57DD7C8C}" type="datetime1">
              <a:rPr lang="en-CA" smtClean="0"/>
              <a:t>2019-12-06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4652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F1D97-9160-451B-AE26-B4DE7773049C}" type="datetime1">
              <a:rPr lang="en-CA" smtClean="0"/>
              <a:t>2019-12-06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0495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2BF1F8-5C06-47F3-862C-168CAE36969C}" type="datetime1">
              <a:rPr lang="en-CA" smtClean="0"/>
              <a:t>2019-12-06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79066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94093E-8D8D-4CFA-91D1-951EA5B7F6D7}" type="datetime1">
              <a:rPr lang="en-CA" smtClean="0"/>
              <a:t>2019-12-06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1898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BC339B-5152-4983-9E9C-EF02C81E639B}" type="datetime1">
              <a:rPr lang="en-CA" smtClean="0"/>
              <a:t>2019-12-06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603920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1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42556E-DD35-40D2-808C-00865FC01FB3}" type="datetime1">
              <a:rPr lang="en-CA" smtClean="0"/>
              <a:t>2019-12-06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C98DD0-938E-4854-84EE-8DF4EEC253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678726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9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1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79BCDBD-B44E-4D03-8D07-A0E45C91F926}" type="datetime1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12/6/2019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9003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4106432-69E3-4163-923B-3A229B3AC3E5}" type="datetimeFigureOut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2019-12-06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FE06B07-571D-4E9A-85B5-B5EE03F453BC}" type="slidenum">
              <a:rPr kumimoji="0" lang="en-CA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CA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85074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219539"/>
            <a:ext cx="6858000" cy="1134700"/>
          </a:xfrm>
        </p:spPr>
        <p:txBody>
          <a:bodyPr anchor="t"/>
          <a:lstStyle/>
          <a:p>
            <a:pPr algn="dist"/>
            <a:r>
              <a:rPr lang="zh-CN" altLang="en-US" dirty="0" smtClean="0">
                <a:latin typeface="KaiTi" panose="02010609060101010101" pitchFamily="49" charset="-122"/>
                <a:ea typeface="KaiTi" panose="02010609060101010101" pitchFamily="49" charset="-122"/>
              </a:rPr>
              <a:t>含义隽永的故事</a:t>
            </a:r>
            <a:endParaRPr lang="en-CA" dirty="0">
              <a:latin typeface="KaiTi" panose="02010609060101010101" pitchFamily="49" charset="-122"/>
              <a:ea typeface="KaiTi" panose="02010609060101010101" pitchFamily="49" charset="-122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82228" y="3602038"/>
            <a:ext cx="2618772" cy="1655762"/>
          </a:xfrm>
        </p:spPr>
        <p:txBody>
          <a:bodyPr/>
          <a:lstStyle/>
          <a:p>
            <a:endParaRPr lang="en-CA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914" y="1354239"/>
            <a:ext cx="7571825" cy="510341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5" name="TextBox 4"/>
          <p:cNvSpPr txBox="1"/>
          <p:nvPr/>
        </p:nvSpPr>
        <p:spPr>
          <a:xfrm>
            <a:off x="4849796" y="1319514"/>
            <a:ext cx="35469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 smtClean="0">
                <a:effectLst>
                  <a:glow rad="101600">
                    <a:schemeClr val="bg1">
                      <a:alpha val="98000"/>
                    </a:schemeClr>
                  </a:glow>
                </a:effectLst>
              </a:rPr>
              <a:t>旧约人物系列</a:t>
            </a:r>
            <a:r>
              <a:rPr lang="en-US" altLang="zh-CN" sz="2800" dirty="0" smtClean="0">
                <a:effectLst>
                  <a:glow rad="101600">
                    <a:schemeClr val="bg1">
                      <a:alpha val="98000"/>
                    </a:schemeClr>
                  </a:glow>
                </a:effectLst>
              </a:rPr>
              <a:t>14-</a:t>
            </a:r>
            <a:r>
              <a:rPr lang="zh-CN" altLang="en-US" sz="2800" dirty="0" smtClean="0">
                <a:effectLst>
                  <a:glow rad="101600">
                    <a:schemeClr val="bg1">
                      <a:alpha val="98000"/>
                    </a:schemeClr>
                  </a:glow>
                </a:effectLst>
              </a:rPr>
              <a:t>路得</a:t>
            </a:r>
            <a:endParaRPr lang="en-CA" sz="2800" dirty="0">
              <a:effectLst>
                <a:glow rad="101600">
                  <a:schemeClr val="bg1">
                    <a:alpha val="98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522459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77793"/>
            <a:ext cx="8657863" cy="68290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挚爱的故事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960699"/>
            <a:ext cx="8657863" cy="547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恩典促成经典爱情</a:t>
            </a:r>
            <a:endParaRPr lang="en-US" altLang="zh-CN" sz="4000" dirty="0" smtClean="0"/>
          </a:p>
          <a:p>
            <a:r>
              <a:rPr lang="zh-CN" altLang="en-US" sz="4000" dirty="0" smtClean="0"/>
              <a:t>路得与波阿斯相遇是神的恩典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波阿斯回答说，自从你丈夫死后，凡你向婆婆所行的，并你离开父母和本地，到素不认识的民中，这些事人全都告诉我了。愿耶和华照你所行的赏赐你，你来投靠耶和华以色列神的翅膀下，愿你满得他的赏赐。</a:t>
            </a:r>
            <a:r>
              <a:rPr lang="en-US" altLang="zh-CN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CA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2:</a:t>
            </a:r>
            <a:r>
              <a:rPr lang="en-US" altLang="zh-CN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11-1</a:t>
            </a:r>
            <a:r>
              <a:rPr lang="en-CA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98189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77793"/>
            <a:ext cx="8657863" cy="68290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挚爱的故事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960699"/>
            <a:ext cx="8657863" cy="547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恩典促成经典爱情</a:t>
            </a:r>
            <a:endParaRPr lang="en-US" altLang="zh-CN" sz="4000" dirty="0" smtClean="0"/>
          </a:p>
          <a:p>
            <a:r>
              <a:rPr lang="zh-CN" altLang="en-US" sz="4000" dirty="0" smtClean="0"/>
              <a:t>路得波阿斯遵守规范是神的恩典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/>
              <a:t>圣经</a:t>
            </a:r>
            <a:r>
              <a:rPr lang="zh-CN" altLang="en-US" sz="4000" dirty="0" smtClean="0"/>
              <a:t>中至近亲属救赎的条文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弟兄同居，若死了一个，没有儿子，死人的妻不可出嫁外人，他丈夫的兄弟当尽弟兄的本分，娶他为妻，与他同房。妇人生的长子必归死兄的名下，免得他的名在以色列中涂抹了。</a:t>
            </a:r>
            <a:r>
              <a:rPr lang="en-US" altLang="zh-CN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      </a:t>
            </a:r>
            <a:br>
              <a:rPr lang="en-US" altLang="zh-CN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                                                   </a:t>
            </a:r>
            <a:r>
              <a:rPr lang="zh-CN" altLang="en-US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申命记</a:t>
            </a:r>
            <a:r>
              <a:rPr lang="en-US" altLang="zh-CN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25</a:t>
            </a:r>
            <a:r>
              <a:rPr lang="en-CA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5-6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9619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77793"/>
            <a:ext cx="8657863" cy="68290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挚爱的故事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960698"/>
            <a:ext cx="8657863" cy="589730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恩典促成经典爱情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路得按规矩向波阿斯提出申请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你要沐浴抹膏，换上衣服，下到场上，</a:t>
            </a:r>
            <a:r>
              <a:rPr lang="en-US" altLang="zh-CN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… </a:t>
            </a:r>
            <a:r>
              <a:rPr lang="zh-CN" altLang="en-US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到他睡的时候，你看准他睡的地方，就进去掀开他脚上的被，躺卧在那里，他必告诉你所当做的事。</a:t>
            </a:r>
            <a:r>
              <a:rPr lang="en-US" altLang="zh-CN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他就说，你是谁？回答说，我是你的婢女路得，求你用你的衣襟遮盖我，因为你是我一个至近的亲属</a:t>
            </a:r>
            <a:r>
              <a:rPr lang="zh-CN" altLang="en-US" sz="40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。</a:t>
            </a:r>
            <a:r>
              <a:rPr lang="en-US" altLang="zh-CN" sz="40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          </a:t>
            </a:r>
            <a:r>
              <a:rPr lang="zh-CN" altLang="en-US" sz="3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路</a:t>
            </a:r>
            <a:r>
              <a:rPr lang="zh-CN" altLang="en-US" sz="3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得</a:t>
            </a:r>
            <a:r>
              <a:rPr lang="zh-CN" altLang="en-US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记</a:t>
            </a:r>
            <a:r>
              <a:rPr lang="en-US" altLang="zh-CN" sz="32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</a:t>
            </a:r>
            <a:r>
              <a:rPr lang="en-CA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3-4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,8-9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74441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77793"/>
            <a:ext cx="8657863" cy="68290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挚爱的故事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960698"/>
            <a:ext cx="8657863" cy="5717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恩典促成经典爱情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波阿斯还要得到豁免和众人的见证</a:t>
            </a:r>
            <a:endParaRPr lang="en-CA" altLang="zh-CN" sz="4000" dirty="0" smtClean="0"/>
          </a:p>
          <a:p>
            <a:r>
              <a:rPr lang="zh-CN" altLang="en-US" sz="4000" dirty="0" smtClean="0"/>
              <a:t>神恩典中的婚姻必须严肃圣洁</a:t>
            </a:r>
            <a:endParaRPr lang="en-US" altLang="zh-CN" sz="4000" dirty="0" smtClean="0"/>
          </a:p>
        </p:txBody>
      </p:sp>
      <p:sp>
        <p:nvSpPr>
          <p:cNvPr id="4" name="Rectangle 3"/>
          <p:cNvSpPr/>
          <p:nvPr/>
        </p:nvSpPr>
        <p:spPr>
          <a:xfrm>
            <a:off x="150469" y="11573"/>
            <a:ext cx="8889357" cy="6247864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波阿斯对长老和众民说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：你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们今日作见证，凡属以利米勒和基连、玛伦的，我都从拿俄米手中置买了；又娶了玛伦的妻摩押女子路得为妻，好在死人的产业上存留他的名，免得他的名在本族本乡灭没。你们今日可以作见证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。在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城门坐著的众民和长老都说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：我</a:t>
            </a:r>
            <a:r>
              <a:rPr lang="zh-CN" altLang="en-US" sz="4000" dirty="0">
                <a:latin typeface="KaiTi" panose="02010609060101010101" pitchFamily="49" charset="-122"/>
                <a:ea typeface="KaiTi" panose="02010609060101010101" pitchFamily="49" charset="-122"/>
              </a:rPr>
              <a:t>们作见证。愿耶和华使进你家的这女子，像建立以色列家的拉结、利亚二人一样。又愿你在以法他得亨通，在伯利恒得名声</a:t>
            </a: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。</a:t>
            </a:r>
            <a:r>
              <a:rPr lang="en-CA" altLang="zh-CN" sz="2800" dirty="0" smtClean="0">
                <a:latin typeface="SimSun" panose="02010600030101010101" pitchFamily="2" charset="-122"/>
                <a:ea typeface="SimSun" panose="02010600030101010101" pitchFamily="2" charset="-122"/>
              </a:rPr>
              <a:t>4:9-11</a:t>
            </a:r>
            <a:endParaRPr lang="en-US" altLang="zh-CN" sz="3200" dirty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03556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77793"/>
            <a:ext cx="8657863" cy="68290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救赎的故事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960698"/>
            <a:ext cx="8657863" cy="571789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路得记本质上是一个救赎故事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3.1 </a:t>
            </a:r>
            <a:r>
              <a:rPr lang="zh-CN" altLang="en-US" sz="4000" dirty="0" smtClean="0"/>
              <a:t>救赎史上神的预备</a:t>
            </a:r>
            <a:endParaRPr lang="en-US" altLang="zh-CN" sz="4000" dirty="0" smtClean="0"/>
          </a:p>
          <a:p>
            <a:r>
              <a:rPr lang="zh-CN" altLang="en-US" sz="4000" dirty="0"/>
              <a:t>君</a:t>
            </a:r>
            <a:r>
              <a:rPr lang="zh-CN" altLang="en-US" sz="4000" dirty="0" smtClean="0"/>
              <a:t>王和救赎主从路得而来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于是波阿斯娶了路得为妻，与她同房，耶和华使她怀孕生了一个儿子。</a:t>
            </a:r>
            <a:r>
              <a:rPr lang="en-US" altLang="zh-CN" sz="40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… </a:t>
            </a:r>
            <a:r>
              <a:rPr lang="zh-CN" altLang="en-US" sz="4000" dirty="0" smtClean="0">
                <a:ea typeface="KaiTi" panose="02010609060101010101" pitchFamily="49" charset="-122"/>
                <a:cs typeface="Times New Roman" panose="02020603050405020304" pitchFamily="18" charset="0"/>
              </a:rPr>
              <a:t>就给孩子起名叫俄备得。这俄备得是耶西的父，耶西是大卫的父。      </a:t>
            </a:r>
            <a:r>
              <a:rPr lang="en-US" altLang="zh-CN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4</a:t>
            </a:r>
            <a:r>
              <a:rPr lang="en-CA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:</a:t>
            </a:r>
            <a:r>
              <a:rPr lang="en-US" altLang="zh-CN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13</a:t>
            </a:r>
            <a:r>
              <a:rPr lang="en-US" altLang="zh-CN" sz="32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,17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52287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77793"/>
            <a:ext cx="8657863" cy="68290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3. </a:t>
            </a:r>
            <a:r>
              <a:rPr lang="zh-CN" altLang="en-US" sz="4000" dirty="0" smtClean="0">
                <a:latin typeface="+mn-ea"/>
                <a:ea typeface="+mn-ea"/>
              </a:rPr>
              <a:t>救赎的故事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960698"/>
            <a:ext cx="8657863" cy="57178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3.2 </a:t>
            </a:r>
            <a:r>
              <a:rPr lang="zh-CN" altLang="en-US" sz="4000" dirty="0" smtClean="0"/>
              <a:t>外邦人得救的模式</a:t>
            </a:r>
            <a:endParaRPr lang="en-US" altLang="zh-CN" sz="4000" dirty="0" smtClean="0"/>
          </a:p>
          <a:p>
            <a:r>
              <a:rPr lang="zh-CN" altLang="en-US" sz="4000" dirty="0" smtClean="0"/>
              <a:t>路得的救赎是神的恩典</a:t>
            </a:r>
            <a:endParaRPr lang="en-US" altLang="zh-CN" sz="4000" dirty="0" smtClean="0"/>
          </a:p>
          <a:p>
            <a:r>
              <a:rPr lang="zh-CN" altLang="en-US" sz="4000" dirty="0"/>
              <a:t>路</a:t>
            </a:r>
            <a:r>
              <a:rPr lang="zh-CN" altLang="en-US" sz="4000" dirty="0" smtClean="0"/>
              <a:t>得的救赎靠的是信心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3.3 </a:t>
            </a:r>
            <a:r>
              <a:rPr lang="zh-CN" altLang="en-US" sz="4000" dirty="0" smtClean="0"/>
              <a:t>救赎计划中的地位</a:t>
            </a:r>
            <a:endParaRPr lang="en-US" altLang="zh-CN" sz="4000" dirty="0" smtClean="0"/>
          </a:p>
          <a:p>
            <a:r>
              <a:rPr lang="zh-CN" altLang="en-US" sz="4000" dirty="0" smtClean="0"/>
              <a:t>路得是耶稣家谱中关键外邦女性之一</a:t>
            </a:r>
            <a:endParaRPr lang="en-US" altLang="zh-CN" sz="4000" dirty="0" smtClean="0"/>
          </a:p>
          <a:p>
            <a:r>
              <a:rPr lang="zh-CN" altLang="en-US" sz="4000" dirty="0" smtClean="0"/>
              <a:t>神从不偏待人，祂要拯救的是全人类</a:t>
            </a:r>
            <a:endParaRPr lang="en-US" altLang="zh-CN" sz="4000" dirty="0" smtClean="0"/>
          </a:p>
          <a:p>
            <a:r>
              <a:rPr lang="zh-CN" altLang="en-US" sz="4000" dirty="0" smtClean="0"/>
              <a:t>靠恩典和信心进入神的救恩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16470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77793"/>
            <a:ext cx="8657863" cy="682906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结 语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960698"/>
            <a:ext cx="8657863" cy="5717893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含义隽永的故事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	</a:t>
            </a:r>
            <a:r>
              <a:rPr lang="zh-CN" altLang="en-US" sz="4000" dirty="0" smtClean="0"/>
              <a:t>患难中艰难明智的选择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/>
              <a:t>	</a:t>
            </a:r>
            <a:r>
              <a:rPr lang="zh-CN" altLang="en-US" sz="4000" dirty="0" smtClean="0"/>
              <a:t>洋溢亲情和爱情的篇章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/>
              <a:t>	</a:t>
            </a:r>
            <a:r>
              <a:rPr lang="zh-CN" altLang="en-US" sz="4000" dirty="0" smtClean="0"/>
              <a:t>彰显神救赎旨意的史诗</a:t>
            </a:r>
            <a:endParaRPr lang="en-US" altLang="zh-CN" sz="4000" dirty="0" smtClean="0"/>
          </a:p>
          <a:p>
            <a:r>
              <a:rPr lang="zh-CN" altLang="en-US" sz="4000" dirty="0" smtClean="0"/>
              <a:t>神是这奇妙故事的作者</a:t>
            </a:r>
            <a:endParaRPr lang="en-US" altLang="zh-CN" sz="4000" dirty="0" smtClean="0"/>
          </a:p>
          <a:p>
            <a:r>
              <a:rPr lang="zh-CN" altLang="en-US" sz="4000" dirty="0" smtClean="0"/>
              <a:t>神要在你生命中谱写含义隽永的故事</a:t>
            </a:r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16335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CA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4169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Image result for crown of thorns background"/>
          <p:cNvPicPr>
            <a:picLocks noChangeAspect="1" noChangeArrowheads="1"/>
          </p:cNvPicPr>
          <p:nvPr/>
        </p:nvPicPr>
        <p:blipFill>
          <a:blip r:embed="rId2" cstate="print"/>
          <a:srcRect l="26667"/>
          <a:stretch>
            <a:fillRect/>
          </a:stretch>
        </p:blipFill>
        <p:spPr bwMode="auto">
          <a:xfrm>
            <a:off x="0" y="-166609"/>
            <a:ext cx="9144000" cy="6866313"/>
          </a:xfrm>
          <a:prstGeom prst="rect">
            <a:avLst/>
          </a:prstGeom>
          <a:noFill/>
        </p:spPr>
      </p:pic>
      <p:sp>
        <p:nvSpPr>
          <p:cNvPr id="4" name="Rectangle 3"/>
          <p:cNvSpPr/>
          <p:nvPr/>
        </p:nvSpPr>
        <p:spPr>
          <a:xfrm>
            <a:off x="533400" y="489854"/>
            <a:ext cx="8153400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0004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KaiTi" pitchFamily="49" charset="-122"/>
                <a:ea typeface="KaiTi" pitchFamily="49" charset="-122"/>
                <a:cs typeface="+mn-cs"/>
              </a:rPr>
              <a:t>		</a:t>
            </a:r>
            <a:r>
              <a:rPr kumimoji="0" lang="zh-CN" altLang="en-US" sz="3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0004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KaiTi" pitchFamily="49" charset="-122"/>
                <a:ea typeface="KaiTi" pitchFamily="49" charset="-122"/>
                <a:cs typeface="+mn-cs"/>
              </a:rPr>
              <a:t>我当日传给你们的，原是从主</a:t>
            </a:r>
            <a:r>
              <a:rPr kumimoji="0" lang="en-US" altLang="zh-CN" sz="3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0004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KaiTi" pitchFamily="49" charset="-122"/>
                <a:ea typeface="KaiTi" pitchFamily="49" charset="-122"/>
                <a:cs typeface="+mn-cs"/>
              </a:rPr>
              <a:t/>
            </a:r>
            <a:br>
              <a:rPr kumimoji="0" lang="en-US" altLang="zh-CN" sz="3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0004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KaiTi" pitchFamily="49" charset="-122"/>
                <a:ea typeface="KaiTi" pitchFamily="49" charset="-122"/>
                <a:cs typeface="+mn-cs"/>
              </a:rPr>
            </a:br>
            <a:r>
              <a:rPr kumimoji="0" lang="en-US" altLang="zh-CN" sz="3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0004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KaiTi" pitchFamily="49" charset="-122"/>
                <a:ea typeface="KaiTi" pitchFamily="49" charset="-122"/>
                <a:cs typeface="+mn-cs"/>
              </a:rPr>
              <a:t>        </a:t>
            </a:r>
            <a:r>
              <a:rPr kumimoji="0" lang="zh-CN" altLang="en-US" sz="3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0004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KaiTi" pitchFamily="49" charset="-122"/>
                <a:ea typeface="KaiTi" pitchFamily="49" charset="-122"/>
                <a:cs typeface="+mn-cs"/>
              </a:rPr>
              <a:t>领受的，就是主耶稣被卖的那</a:t>
            </a:r>
            <a:r>
              <a:rPr kumimoji="0" lang="en-US" altLang="zh-CN" sz="3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0004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KaiTi" pitchFamily="49" charset="-122"/>
                <a:ea typeface="KaiTi" pitchFamily="49" charset="-122"/>
                <a:cs typeface="+mn-cs"/>
              </a:rPr>
              <a:t/>
            </a:r>
            <a:br>
              <a:rPr kumimoji="0" lang="en-US" altLang="zh-CN" sz="3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0004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KaiTi" pitchFamily="49" charset="-122"/>
                <a:ea typeface="KaiTi" pitchFamily="49" charset="-122"/>
                <a:cs typeface="+mn-cs"/>
              </a:rPr>
            </a:br>
            <a:r>
              <a:rPr kumimoji="0" lang="en-US" altLang="zh-CN" sz="3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0004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KaiTi" pitchFamily="49" charset="-122"/>
                <a:ea typeface="KaiTi" pitchFamily="49" charset="-122"/>
                <a:cs typeface="+mn-cs"/>
              </a:rPr>
              <a:t>        </a:t>
            </a:r>
            <a:r>
              <a:rPr kumimoji="0" lang="zh-CN" altLang="en-US" sz="3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0004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KaiTi" pitchFamily="49" charset="-122"/>
                <a:ea typeface="KaiTi" pitchFamily="49" charset="-122"/>
                <a:cs typeface="+mn-cs"/>
              </a:rPr>
              <a:t>一夜，拿起饼来，祝谢了，就</a:t>
            </a:r>
            <a:r>
              <a:rPr kumimoji="0" lang="en-US" altLang="zh-CN" sz="3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0004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KaiTi" pitchFamily="49" charset="-122"/>
                <a:ea typeface="KaiTi" pitchFamily="49" charset="-122"/>
                <a:cs typeface="+mn-cs"/>
              </a:rPr>
              <a:t/>
            </a:r>
            <a:br>
              <a:rPr kumimoji="0" lang="en-US" altLang="zh-CN" sz="3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0004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KaiTi" pitchFamily="49" charset="-122"/>
                <a:ea typeface="KaiTi" pitchFamily="49" charset="-122"/>
                <a:cs typeface="+mn-cs"/>
              </a:rPr>
            </a:br>
            <a:r>
              <a:rPr kumimoji="0" lang="en-US" altLang="zh-CN" sz="3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0004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KaiTi" pitchFamily="49" charset="-122"/>
                <a:ea typeface="KaiTi" pitchFamily="49" charset="-122"/>
                <a:cs typeface="+mn-cs"/>
              </a:rPr>
              <a:t>        </a:t>
            </a:r>
            <a:r>
              <a:rPr kumimoji="0" lang="zh-CN" altLang="en-US" sz="3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0004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KaiTi" pitchFamily="49" charset="-122"/>
                <a:ea typeface="KaiTi" pitchFamily="49" charset="-122"/>
                <a:cs typeface="+mn-cs"/>
              </a:rPr>
              <a:t>擘开，说：「这是我的身体，为你们舍的，你们应当如此行，为的是记念我。」饭後，也照样拿起杯来，说：「这杯是用我的血所立的新约，你们每逢喝的时候，要如此行，为的是记念我。」你们每逢吃这饼，喝这杯，是表明主的死，</a:t>
            </a:r>
            <a:r>
              <a:rPr kumimoji="0" lang="zh-CN" altLang="en-US" sz="360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chemeClr val="bg1"/>
                </a:solidFill>
                <a:effectLst>
                  <a:glow rad="101600">
                    <a:srgbClr val="000004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KaiTi" pitchFamily="49" charset="-122"/>
                <a:ea typeface="KaiTi" pitchFamily="49" charset="-122"/>
                <a:cs typeface="+mn-cs"/>
              </a:rPr>
              <a:t>直等到他来</a:t>
            </a:r>
            <a:r>
              <a:rPr kumimoji="0" lang="zh-CN" altLang="en-US" sz="360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0004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KaiTi" pitchFamily="49" charset="-122"/>
                <a:ea typeface="KaiTi" pitchFamily="49" charset="-122"/>
                <a:cs typeface="+mn-cs"/>
              </a:rPr>
              <a:t>。</a:t>
            </a:r>
            <a:r>
              <a:rPr kumimoji="0" lang="en-US" altLang="zh-CN" sz="36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0004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KaiTi" pitchFamily="49" charset="-122"/>
                <a:ea typeface="KaiTi" pitchFamily="49" charset="-122"/>
                <a:cs typeface="+mn-cs"/>
              </a:rPr>
              <a:t> 	</a:t>
            </a:r>
            <a:r>
              <a:rPr kumimoji="0" lang="zh-CN" altLang="en-US" sz="28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0004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SimSun" pitchFamily="2" charset="-122"/>
                <a:ea typeface="SimSun" pitchFamily="2" charset="-122"/>
                <a:cs typeface="+mn-cs"/>
              </a:rPr>
              <a:t>林前</a:t>
            </a:r>
            <a:r>
              <a:rPr kumimoji="0" lang="en-US" altLang="zh-CN" sz="2800" b="0" i="0" u="none" strike="noStrike" kern="1200" cap="none" spc="0" normalizeH="0" baseline="0" noProof="0" dirty="0" smtClean="0">
                <a:ln w="18415" cmpd="sng">
                  <a:solidFill>
                    <a:srgbClr val="FFFFFF"/>
                  </a:solidFill>
                  <a:prstDash val="solid"/>
                </a:ln>
                <a:solidFill>
                  <a:srgbClr val="FFFFFF"/>
                </a:solidFill>
                <a:effectLst>
                  <a:glow rad="101600">
                    <a:srgbClr val="000004"/>
                  </a:glow>
                  <a:outerShdw blurRad="63500" dir="3600000" algn="tl" rotWithShape="0">
                    <a:srgbClr val="000000">
                      <a:alpha val="70000"/>
                    </a:srgbClr>
                  </a:outerShdw>
                </a:effectLst>
                <a:uLnTx/>
                <a:uFillTx/>
                <a:latin typeface="SimSun" pitchFamily="2" charset="-122"/>
                <a:ea typeface="SimSun" pitchFamily="2" charset="-122"/>
                <a:cs typeface="+mn-cs"/>
              </a:rPr>
              <a:t>11:23 -26</a:t>
            </a:r>
            <a:endParaRPr kumimoji="0" lang="en-US" sz="2800" b="0" i="0" u="none" strike="noStrike" kern="1200" cap="none" spc="0" normalizeH="0" baseline="0" noProof="0" dirty="0">
              <a:ln w="18415" cmpd="sng">
                <a:solidFill>
                  <a:srgbClr val="FFFFFF"/>
                </a:solidFill>
                <a:prstDash val="solid"/>
              </a:ln>
              <a:solidFill>
                <a:srgbClr val="FFFFFF"/>
              </a:solidFill>
              <a:effectLst>
                <a:glow rad="101600">
                  <a:srgbClr val="000004"/>
                </a:glow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uLnTx/>
              <a:uFillTx/>
              <a:latin typeface="SimSun" pitchFamily="2" charset="-122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6F15528-21DE-4FAA-801E-634DDDAF4B2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570747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154" y="289975"/>
            <a:ext cx="8617352" cy="24634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sz="3600" dirty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路得说，不要催我回去不跟随你，你往那里去，我也往那里去；你在那里住宿，我也在那里住宿；你的国就是我的国，你的神就是我的神</a:t>
            </a:r>
            <a:r>
              <a:rPr lang="zh-CN" altLang="en-US" sz="3600" dirty="0" smtClean="0">
                <a:latin typeface="Calibri" panose="020F0502020204030204" pitchFamily="34" charset="0"/>
                <a:ea typeface="KaiTi" panose="02010609060101010101" pitchFamily="49" charset="-122"/>
                <a:cs typeface="Times New Roman" panose="02020603050405020304" pitchFamily="18" charset="0"/>
              </a:rPr>
              <a:t>。                              </a:t>
            </a:r>
            <a:r>
              <a:rPr lang="en-CA" sz="28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路得记</a:t>
            </a:r>
            <a:r>
              <a:rPr lang="en-CA" sz="28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1:16)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280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08579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95154" y="289975"/>
            <a:ext cx="8617352" cy="4937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路得就俯伏在地叩拜，对他说，我既是外邦人，怎么蒙你的恩，这样顾恤我呢？波阿斯回答说，自从你丈夫死后，凡你向婆婆所行的，并你离开父母和本地，到素不认识的民中，这些事人全都告诉我了。愿耶和华照你所行的赏赐你，你来投靠耶和华以色列神的翅膀下，愿你满得他的赏赐。    </a:t>
            </a:r>
            <a:endParaRPr lang="en-US" altLang="zh-CN" sz="3600" dirty="0" smtClean="0">
              <a:latin typeface="KaiTi" panose="02010609060101010101" pitchFamily="49" charset="-122"/>
              <a:ea typeface="KaiTi" panose="02010609060101010101" pitchFamily="49" charset="-122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altLang="zh-CN" sz="3600" dirty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                      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（路得记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2:10-12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）</a:t>
            </a:r>
            <a:endParaRPr lang="en-US" altLang="zh-CN" sz="2800" dirty="0" smtClean="0">
              <a:latin typeface="SimSun" panose="02010600030101010101" pitchFamily="2" charset="-122"/>
              <a:ea typeface="SimSun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720920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26572" y="239486"/>
            <a:ext cx="8414658" cy="48346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波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阿斯说，女儿阿！愿你蒙耶和华赐福，你末后的恩比先前更大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现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在不要惧怕，凡你所说的，我必照着行，我本城的人都知道你是个贤德的女子。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…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于是波阿斯娶了路得为妻，与她同房，耶和华使她怀孕生了一个儿子。</a:t>
            </a:r>
            <a:r>
              <a:rPr lang="en-US" altLang="zh-CN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…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就给孩子起名叫俄备得。这俄备得是耶西的父，耶西是大卫的父。            </a:t>
            </a:r>
            <a:r>
              <a:rPr lang="zh-CN" altLang="en-US" sz="3600" dirty="0" smtClean="0">
                <a:latin typeface="KaiTi" panose="02010609060101010101" pitchFamily="49" charset="-122"/>
                <a:ea typeface="KaiTi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zh-CN" altLang="en-US" sz="28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路</a:t>
            </a:r>
            <a:r>
              <a:rPr lang="zh-CN" altLang="en-US" sz="2800" dirty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得记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3:9,11,4:13,17</a:t>
            </a:r>
            <a:r>
              <a:rPr lang="en-US" altLang="zh-CN" sz="2800" dirty="0" smtClean="0"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971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77793"/>
            <a:ext cx="8657863" cy="682906"/>
          </a:xfrm>
        </p:spPr>
        <p:txBody>
          <a:bodyPr>
            <a:normAutofit/>
          </a:bodyPr>
          <a:lstStyle/>
          <a:p>
            <a:r>
              <a:rPr lang="zh-CN" altLang="en-US" sz="4000" dirty="0" smtClean="0">
                <a:latin typeface="+mn-ea"/>
                <a:ea typeface="+mn-ea"/>
              </a:rPr>
              <a:t>引言：很久很久以前</a:t>
            </a:r>
            <a:r>
              <a:rPr lang="en-US" altLang="zh-CN" sz="4000" dirty="0" smtClean="0">
                <a:latin typeface="+mn-ea"/>
                <a:ea typeface="+mn-ea"/>
              </a:rPr>
              <a:t>…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960699"/>
            <a:ext cx="8657863" cy="547482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旧约历</a:t>
            </a:r>
            <a:r>
              <a:rPr lang="zh-CN" altLang="en-US" sz="4000" dirty="0" smtClean="0"/>
              <a:t>史中有许多意义深刻的故事</a:t>
            </a:r>
            <a:endParaRPr lang="en-US" altLang="zh-CN" sz="4000" dirty="0" smtClean="0"/>
          </a:p>
          <a:p>
            <a:r>
              <a:rPr lang="zh-CN" altLang="en-US" sz="4000" dirty="0"/>
              <a:t>路</a:t>
            </a:r>
            <a:r>
              <a:rPr lang="zh-CN" altLang="en-US" sz="4000" dirty="0" smtClean="0"/>
              <a:t>得的故事</a:t>
            </a:r>
            <a:r>
              <a:rPr lang="en-US" altLang="zh-CN" sz="4000" dirty="0" smtClean="0"/>
              <a:t/>
            </a:r>
            <a:br>
              <a:rPr lang="en-US" altLang="zh-CN" sz="4000" dirty="0" smtClean="0"/>
            </a:br>
            <a:r>
              <a:rPr lang="en-US" altLang="zh-CN" sz="4000" dirty="0" smtClean="0"/>
              <a:t>    </a:t>
            </a:r>
            <a:r>
              <a:rPr lang="zh-CN" altLang="en-US" sz="4000" dirty="0" smtClean="0"/>
              <a:t>发生在士师时代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      有丰富的文学色彩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/>
              <a:t>      是犹太重要宗教经典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smtClean="0"/>
              <a:t>      揭</a:t>
            </a:r>
            <a:r>
              <a:rPr lang="zh-CN" altLang="en-US" sz="4000" dirty="0" smtClean="0"/>
              <a:t>示救赎是神的旨意</a:t>
            </a:r>
            <a:endParaRPr lang="en-CA" sz="4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3826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77793"/>
            <a:ext cx="8657863" cy="68290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选择的故事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960699"/>
            <a:ext cx="8657863" cy="547482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路得记通篇都是选择</a:t>
            </a:r>
            <a:endParaRPr lang="en-US" altLang="zh-CN" sz="4000" dirty="0" smtClean="0"/>
          </a:p>
          <a:p>
            <a:r>
              <a:rPr lang="zh-CN" altLang="en-US" sz="4000" dirty="0" smtClean="0"/>
              <a:t>路得的选择感天动地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路得说，不要催我回去不跟随你，你往那里去，我也往那里去；你在那里住宿，我也在那里住宿；你的国就是我的国，你的神就是我的神。</a:t>
            </a:r>
            <a:r>
              <a:rPr lang="en-US" altLang="zh-CN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      </a:t>
            </a:r>
            <a:r>
              <a:rPr lang="en-CA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1:16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  <a:p>
            <a:r>
              <a:rPr lang="zh-CN" altLang="en-US" sz="4000" dirty="0" smtClean="0"/>
              <a:t>路得信心选择的关键</a:t>
            </a:r>
            <a:endParaRPr lang="en-US" altLang="zh-CN" sz="4000" dirty="0" smtClean="0"/>
          </a:p>
          <a:p>
            <a:pPr marL="0" indent="0">
              <a:buNone/>
            </a:pPr>
            <a:endParaRPr lang="en-US" altLang="zh-CN" sz="4000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l="11384" t="12839" r="68093"/>
          <a:stretch/>
        </p:blipFill>
        <p:spPr>
          <a:xfrm>
            <a:off x="5683168" y="4571999"/>
            <a:ext cx="1296366" cy="1370280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1006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77793"/>
            <a:ext cx="8657863" cy="68290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1. </a:t>
            </a:r>
            <a:r>
              <a:rPr lang="zh-CN" altLang="en-US" sz="4000" dirty="0" smtClean="0">
                <a:latin typeface="+mn-ea"/>
                <a:ea typeface="+mn-ea"/>
              </a:rPr>
              <a:t>选择的故事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960699"/>
            <a:ext cx="8657863" cy="5474824"/>
          </a:xfrm>
        </p:spPr>
        <p:txBody>
          <a:bodyPr>
            <a:normAutofit/>
          </a:bodyPr>
          <a:lstStyle/>
          <a:p>
            <a:r>
              <a:rPr lang="zh-CN" altLang="en-US" sz="4000" dirty="0" smtClean="0"/>
              <a:t>人生常常要做出选择</a:t>
            </a:r>
            <a:endParaRPr lang="en-US" altLang="zh-CN" sz="4000" dirty="0" smtClean="0"/>
          </a:p>
          <a:p>
            <a:r>
              <a:rPr lang="zh-CN" altLang="en-US" sz="4000" dirty="0" smtClean="0"/>
              <a:t>选择对人生至关重要</a:t>
            </a:r>
            <a:endParaRPr lang="en-US" altLang="zh-CN" sz="4000" dirty="0" smtClean="0"/>
          </a:p>
          <a:p>
            <a:r>
              <a:rPr lang="zh-CN" altLang="en-US" sz="4000" dirty="0"/>
              <a:t>最重</a:t>
            </a:r>
            <a:r>
              <a:rPr lang="zh-CN" altLang="en-US" sz="4000" dirty="0" smtClean="0"/>
              <a:t>要的选择：接受基督的救恩</a:t>
            </a:r>
            <a:endParaRPr lang="en-US" altLang="zh-CN" sz="4000" dirty="0" smtClean="0"/>
          </a:p>
          <a:p>
            <a:r>
              <a:rPr lang="zh-CN" altLang="en-US" sz="4000" dirty="0"/>
              <a:t>接</a:t>
            </a:r>
            <a:r>
              <a:rPr lang="zh-CN" altLang="en-US" sz="4000" dirty="0" smtClean="0"/>
              <a:t>受基督救恩靠的是</a:t>
            </a:r>
            <a:r>
              <a:rPr lang="zh-CN" altLang="en-US" sz="4000" b="1" dirty="0" smtClean="0"/>
              <a:t>恩典</a:t>
            </a:r>
            <a:r>
              <a:rPr lang="zh-CN" altLang="en-US" sz="4000" dirty="0" smtClean="0"/>
              <a:t>和</a:t>
            </a:r>
            <a:r>
              <a:rPr lang="zh-CN" altLang="en-US" sz="4000" b="1" dirty="0" smtClean="0"/>
              <a:t>信心</a:t>
            </a:r>
            <a:endParaRPr lang="en-US" altLang="zh-CN" sz="4000" b="1" dirty="0" smtClean="0"/>
          </a:p>
          <a:p>
            <a:endParaRPr lang="en-US" altLang="zh-CN" sz="4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40510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77793"/>
            <a:ext cx="8657863" cy="68290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挚爱的故事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960699"/>
            <a:ext cx="8657863" cy="5474824"/>
          </a:xfrm>
        </p:spPr>
        <p:txBody>
          <a:bodyPr>
            <a:normAutofit/>
          </a:bodyPr>
          <a:lstStyle/>
          <a:p>
            <a:r>
              <a:rPr lang="zh-CN" altLang="en-US" sz="4000" dirty="0"/>
              <a:t>路得</a:t>
            </a:r>
            <a:r>
              <a:rPr lang="zh-CN" altLang="en-US" sz="4000" dirty="0" smtClean="0"/>
              <a:t>记弘扬无私大爱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en-US" altLang="zh-CN" sz="4000" dirty="0" smtClean="0"/>
              <a:t>2.1 </a:t>
            </a:r>
            <a:r>
              <a:rPr lang="zh-CN" altLang="en-US" sz="4000" dirty="0" smtClean="0"/>
              <a:t>患难铸就人间真爱</a:t>
            </a:r>
            <a:endParaRPr lang="en-US" altLang="zh-CN" sz="4000" dirty="0" smtClean="0"/>
          </a:p>
          <a:p>
            <a:r>
              <a:rPr lang="zh-CN" altLang="en-US" sz="4000" dirty="0" smtClean="0"/>
              <a:t>婆媳间成全对方的爱</a:t>
            </a:r>
            <a:endParaRPr lang="en-US" altLang="zh-CN" sz="4000" dirty="0" smtClean="0"/>
          </a:p>
          <a:p>
            <a:r>
              <a:rPr lang="zh-CN" altLang="en-US" sz="4000" dirty="0" smtClean="0"/>
              <a:t>舍己的爱源头来自神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altLang="en-US" sz="4000" dirty="0" smtClean="0">
                <a:latin typeface="KaiTi" panose="02010609060101010101" pitchFamily="49" charset="-122"/>
                <a:ea typeface="KaiTi" panose="02010609060101010101" pitchFamily="49" charset="-122"/>
              </a:rPr>
              <a:t>我们爱，因为神先爱我们。</a:t>
            </a:r>
            <a:r>
              <a:rPr lang="zh-CN" altLang="en-US" dirty="0">
                <a:latin typeface="SimSun" panose="02010600030101010101" pitchFamily="2" charset="-122"/>
                <a:ea typeface="SimSun" panose="02010600030101010101" pitchFamily="2" charset="-122"/>
              </a:rPr>
              <a:t>约翰一</a:t>
            </a:r>
            <a:r>
              <a:rPr lang="zh-CN" altLang="en-US" dirty="0" smtClean="0">
                <a:latin typeface="SimSun" panose="02010600030101010101" pitchFamily="2" charset="-122"/>
                <a:ea typeface="SimSun" panose="02010600030101010101" pitchFamily="2" charset="-122"/>
              </a:rPr>
              <a:t>书</a:t>
            </a:r>
            <a:r>
              <a:rPr lang="en-US" altLang="zh-CN" dirty="0" smtClean="0">
                <a:latin typeface="SimSun" panose="02010600030101010101" pitchFamily="2" charset="-122"/>
                <a:ea typeface="SimSun" panose="02010600030101010101" pitchFamily="2" charset="-122"/>
              </a:rPr>
              <a:t>4:19</a:t>
            </a:r>
            <a:endParaRPr lang="en-US" altLang="zh-CN" sz="40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60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6217" y="277793"/>
            <a:ext cx="8657863" cy="682906"/>
          </a:xfrm>
        </p:spPr>
        <p:txBody>
          <a:bodyPr>
            <a:normAutofit/>
          </a:bodyPr>
          <a:lstStyle/>
          <a:p>
            <a:r>
              <a:rPr lang="en-US" altLang="zh-CN" sz="4000" dirty="0" smtClean="0">
                <a:latin typeface="+mn-ea"/>
                <a:ea typeface="+mn-ea"/>
              </a:rPr>
              <a:t>2. </a:t>
            </a:r>
            <a:r>
              <a:rPr lang="zh-CN" altLang="en-US" sz="4000" dirty="0" smtClean="0">
                <a:latin typeface="+mn-ea"/>
                <a:ea typeface="+mn-ea"/>
              </a:rPr>
              <a:t>挚爱的故事</a:t>
            </a:r>
            <a:endParaRPr lang="en-CA" sz="4000" dirty="0">
              <a:latin typeface="+mn-ea"/>
              <a:ea typeface="+mn-ea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6217" y="960699"/>
            <a:ext cx="8657863" cy="547482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4000" dirty="0" smtClean="0"/>
              <a:t>2.2 </a:t>
            </a:r>
            <a:r>
              <a:rPr lang="zh-CN" altLang="en-US" sz="4000" dirty="0" smtClean="0"/>
              <a:t>恩典促成经典爱情</a:t>
            </a:r>
            <a:endParaRPr lang="en-US" altLang="zh-CN" sz="4000" dirty="0" smtClean="0"/>
          </a:p>
          <a:p>
            <a:r>
              <a:rPr lang="zh-CN" altLang="en-US" sz="4000" dirty="0" smtClean="0"/>
              <a:t>爱情背后神恩典的手在做工</a:t>
            </a:r>
            <a:endParaRPr lang="en-US" altLang="zh-CN" sz="4000" dirty="0" smtClean="0"/>
          </a:p>
          <a:p>
            <a:r>
              <a:rPr lang="zh-CN" altLang="en-US" sz="4000" dirty="0" smtClean="0"/>
              <a:t>眷顾寄居贫弱群体是神的恩典</a:t>
            </a:r>
            <a:endParaRPr lang="en-US" altLang="zh-CN" sz="4000" dirty="0" smtClean="0"/>
          </a:p>
          <a:p>
            <a:pPr marL="0" indent="0">
              <a:buNone/>
            </a:pPr>
            <a:r>
              <a:rPr lang="zh-CN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在你们的地收割庄稼，不可割尽田角，也不可拾取所遗落的；要留给穷人和寄居的。我是耶和华你们的神。</a:t>
            </a:r>
            <a:r>
              <a:rPr lang="en-US" altLang="zh-CN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/>
            </a:r>
            <a:br>
              <a:rPr lang="en-US" altLang="zh-CN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</a:br>
            <a:r>
              <a:rPr lang="en-US" altLang="zh-CN" sz="4000" dirty="0" smtClean="0">
                <a:effectLst/>
                <a:ea typeface="KaiTi" panose="02010609060101010101" pitchFamily="49" charset="-122"/>
                <a:cs typeface="Times New Roman" panose="02020603050405020304" pitchFamily="18" charset="0"/>
              </a:rPr>
              <a:t>                                                     </a:t>
            </a:r>
            <a:r>
              <a:rPr lang="zh-CN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利未记</a:t>
            </a:r>
            <a:r>
              <a:rPr lang="en-CA" sz="3200" dirty="0" smtClean="0">
                <a:effectLst/>
                <a:latin typeface="SimSun" panose="02010600030101010101" pitchFamily="2" charset="-122"/>
                <a:ea typeface="SimSun" panose="02010600030101010101" pitchFamily="2" charset="-122"/>
                <a:cs typeface="Times New Roman" panose="02020603050405020304" pitchFamily="18" charset="0"/>
              </a:rPr>
              <a:t>23:22</a:t>
            </a:r>
            <a:endParaRPr lang="en-US" altLang="zh-CN" sz="3200" dirty="0" smtClean="0">
              <a:latin typeface="SimSun" panose="02010600030101010101" pitchFamily="2" charset="-122"/>
              <a:ea typeface="SimSun" panose="02010600030101010101" pitchFamily="2" charset="-12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C98DD0-938E-4854-84EE-8DF4EEC25321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5481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1400</Words>
  <Application>Microsoft Office PowerPoint</Application>
  <PresentationFormat>On-screen Show (4:3)</PresentationFormat>
  <Paragraphs>88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18</vt:i4>
      </vt:variant>
    </vt:vector>
  </HeadingPairs>
  <TitlesOfParts>
    <vt:vector size="28" baseType="lpstr">
      <vt:lpstr>等线</vt:lpstr>
      <vt:lpstr>KaiTi</vt:lpstr>
      <vt:lpstr>SimSun</vt:lpstr>
      <vt:lpstr>Arial</vt:lpstr>
      <vt:lpstr>Calibri</vt:lpstr>
      <vt:lpstr>Calibri Light</vt:lpstr>
      <vt:lpstr>Times New Roman</vt:lpstr>
      <vt:lpstr>Office Theme</vt:lpstr>
      <vt:lpstr>2_Office Theme</vt:lpstr>
      <vt:lpstr>1_Office Theme</vt:lpstr>
      <vt:lpstr>含义隽永的故事</vt:lpstr>
      <vt:lpstr>PowerPoint Presentation</vt:lpstr>
      <vt:lpstr>PowerPoint Presentation</vt:lpstr>
      <vt:lpstr>PowerPoint Presentation</vt:lpstr>
      <vt:lpstr>引言：很久很久以前…</vt:lpstr>
      <vt:lpstr>1. 选择的故事</vt:lpstr>
      <vt:lpstr>1. 选择的故事</vt:lpstr>
      <vt:lpstr>2. 挚爱的故事</vt:lpstr>
      <vt:lpstr>2. 挚爱的故事</vt:lpstr>
      <vt:lpstr>2. 挚爱的故事</vt:lpstr>
      <vt:lpstr>2. 挚爱的故事</vt:lpstr>
      <vt:lpstr>2. 挚爱的故事</vt:lpstr>
      <vt:lpstr>2. 挚爱的故事</vt:lpstr>
      <vt:lpstr>3. 救赎的故事</vt:lpstr>
      <vt:lpstr>3. 救赎的故事</vt:lpstr>
      <vt:lpstr>结 语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Don Li</dc:creator>
  <cp:lastModifiedBy>Don Li</cp:lastModifiedBy>
  <cp:revision>26</cp:revision>
  <dcterms:created xsi:type="dcterms:W3CDTF">2019-09-04T12:58:16Z</dcterms:created>
  <dcterms:modified xsi:type="dcterms:W3CDTF">2019-12-06T15:44:22Z</dcterms:modified>
</cp:coreProperties>
</file>