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21" d="100"/>
          <a:sy n="121" d="100"/>
        </p:scale>
        <p:origin x="-346" y="5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99438910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7b842eaaf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0" name="Google Shape;120;g7b842eaafa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6" name="Google Shape;126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7b842eaafa_0_6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2" name="Google Shape;132;g7b842eaafa_0_6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7b842eaafa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7b842eaafa_0_6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7b842eaafa_0_6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7b842eaafa_0_6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6" name="Google Shape;156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1" name="Google Shape;16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7" name="Google Shape;177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2" name="Google Shape;182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0" name="Google Shape;8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>
                <a:solidFill>
                  <a:srgbClr val="FFFFFF"/>
                </a:solidFill>
                <a:latin typeface="Impact"/>
                <a:ea typeface="Impact"/>
                <a:cs typeface="Impact"/>
                <a:sym typeface="Impact"/>
              </a:rPr>
              <a:t>Christmas 2019</a:t>
            </a:r>
            <a:endParaRPr>
              <a:solidFill>
                <a:srgbClr val="FFFFFF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约 翰 福 音 John 6:38 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>
              <a:solidFill>
                <a:srgbClr val="000000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rgbClr val="FFFFFF"/>
                </a:highlight>
                <a:latin typeface="Impact"/>
                <a:ea typeface="Impact"/>
                <a:cs typeface="Impact"/>
                <a:sym typeface="Impact"/>
              </a:rPr>
              <a:t>因 为 我 从 天 上 降 下 来 ， 不 是 要 按 自 己 的 意 思 行 ， 乃 是 要 按 那 差 我 来 者 的 意 思 行 。</a:t>
            </a:r>
            <a:endParaRPr sz="3000">
              <a:solidFill>
                <a:srgbClr val="000000"/>
              </a:solidFill>
              <a:highlight>
                <a:srgbClr val="FFFFFF"/>
              </a:highlight>
              <a:latin typeface="Impact"/>
              <a:ea typeface="Impact"/>
              <a:cs typeface="Impact"/>
              <a:sym typeface="Impact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/>
          <p:nvPr/>
        </p:nvSpPr>
        <p:spPr>
          <a:xfrm>
            <a:off x="0" y="0"/>
            <a:ext cx="9144000" cy="507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创 世 纪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3:14	耶 和 华 神 对 蛇 说 ， 你 既 作 了 这 事 ， 就 必 受 咒 诅 ， 比 一 切 的 牲 畜 野 兽 更 甚 。 你 必 用 肚 子 行 走 ， 终 身 吃 土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3:15	我 又 要 叫 你 和 女 人 彼 此 为 仇 。 你 的 后 裔 和 女 人 的 后 裔 也 彼 此 为 仇 。 女 人 的 后 裔 要 伤 你 的 头 ， 你 要 伤 他 的 脚 跟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3"/>
          <p:cNvSpPr txBox="1">
            <a:spLocks noGrp="1"/>
          </p:cNvSpPr>
          <p:nvPr>
            <p:ph type="title"/>
          </p:nvPr>
        </p:nvSpPr>
        <p:spPr>
          <a:xfrm>
            <a:off x="234329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“救赎之约/ 恩典之约”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The “Covenant of Redemption or Grace”</a:t>
            </a:r>
            <a:b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11" name="Google Shape;111;p23"/>
          <p:cNvSpPr txBox="1">
            <a:spLocks noGrp="1"/>
          </p:cNvSpPr>
          <p:nvPr>
            <p:ph type="body" idx="1"/>
          </p:nvPr>
        </p:nvSpPr>
        <p:spPr>
          <a:xfrm>
            <a:off x="0" y="796500"/>
            <a:ext cx="9144000" cy="43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神显明了“ 救赎之约” 或 “恩典之约” 创世纪3:14-15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神自永恒的过去就计划了 “恩典之约”。（弗1:4, 提后1:9)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“恩典之约” 将由神来执行。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“恩典之约” （在人这一方）靠的是信心，而不是为。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God revealed the “Covenant of redemption” or “Covenant of grace” Genesis 3:14-15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God planned the “Covenant of grace” from eternity past. (Eph 1:4, II Tim 1:9)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The “Covenant of grace” will be performed by God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Char char="●"/>
            </a:pPr>
            <a:r>
              <a:rPr lang="en" sz="1400">
                <a:solidFill>
                  <a:srgbClr val="434343"/>
                </a:solidFill>
                <a:highlight>
                  <a:schemeClr val="lt1"/>
                </a:highlight>
              </a:rPr>
              <a:t>The “Covenant of grace” is based on faith not works (on humans’ part)</a:t>
            </a:r>
            <a:endParaRPr sz="1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4"/>
          <p:cNvSpPr txBox="1">
            <a:spLocks noGrp="1"/>
          </p:cNvSpPr>
          <p:nvPr>
            <p:ph type="title"/>
          </p:nvPr>
        </p:nvSpPr>
        <p:spPr>
          <a:xfrm>
            <a:off x="271975" y="15707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耶稣来成全神的律法 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Jesus came to fulfil the law of God</a:t>
            </a:r>
            <a:b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17" name="Google Shape;117;p24"/>
          <p:cNvSpPr txBox="1">
            <a:spLocks noGrp="1"/>
          </p:cNvSpPr>
          <p:nvPr>
            <p:ph type="body" idx="1"/>
          </p:nvPr>
        </p:nvSpPr>
        <p:spPr>
          <a:xfrm>
            <a:off x="0" y="1142425"/>
            <a:ext cx="9144000" cy="3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马太福音 5:17-18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5:17 莫 想 我 来 要 废 掉 律 法 和 先 知 。 </a:t>
            </a:r>
            <a:r>
              <a:rPr lang="en" sz="3000">
                <a:solidFill>
                  <a:srgbClr val="FF0000"/>
                </a:solidFill>
                <a:highlight>
                  <a:schemeClr val="lt1"/>
                </a:highlight>
              </a:rPr>
              <a:t>我 来 不 是 要 废 掉 ， 乃 是 要 成 全 。</a:t>
            </a:r>
            <a:endParaRPr sz="3000">
              <a:solidFill>
                <a:srgbClr val="FF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5:18 我 实 在 告 诉 你 们 ， 就 是 到 天 地 都 废 去 了 ， 律 法 的 一 点 一 画 也 不 能 废 去 ， 都 要 成 全 。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耶稣来成全神的律法 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Jesus came to fulfil the law of God</a:t>
            </a:r>
            <a:b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23" name="Google Shape;123;p25"/>
          <p:cNvSpPr txBox="1">
            <a:spLocks noGrp="1"/>
          </p:cNvSpPr>
          <p:nvPr>
            <p:ph type="body" idx="1"/>
          </p:nvPr>
        </p:nvSpPr>
        <p:spPr>
          <a:xfrm>
            <a:off x="0" y="1142425"/>
            <a:ext cx="9144000" cy="392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马太福音 5:17-18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神的律法不能被打破。神的律法每一条都必须实现。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耶稣成全了神的律法。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耶稣完成了神跟亚当夏娃的约。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Matthew 5:17-18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God’s law can never be broken.  Every law of God must be fulfilled.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Jesus came to fulfill the law of God.  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Jesus came to fulfill the covenants God established with Adam and Eve.  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6"/>
          <p:cNvSpPr txBox="1">
            <a:spLocks noGrp="1"/>
          </p:cNvSpPr>
          <p:nvPr>
            <p:ph type="title"/>
          </p:nvPr>
        </p:nvSpPr>
        <p:spPr>
          <a:xfrm>
            <a:off x="311700" y="6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耶稣如何实现了律法?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How did Jesus’s coming fulfilled the law?</a:t>
            </a:r>
            <a:b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  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29" name="Google Shape;129;p26"/>
          <p:cNvSpPr txBox="1">
            <a:spLocks noGrp="1"/>
          </p:cNvSpPr>
          <p:nvPr>
            <p:ph type="body" idx="1"/>
          </p:nvPr>
        </p:nvSpPr>
        <p:spPr>
          <a:xfrm>
            <a:off x="0" y="737525"/>
            <a:ext cx="9144000" cy="4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耶稣实现了律法：</a:t>
            </a: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  1. 耶稣成就了 “救赎/ 恩典之约”</a:t>
            </a: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              耶稣摧毁了魔鬼的工作（约翰一书3:8)</a:t>
            </a: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en" sz="3000">
                <a:solidFill>
                  <a:srgbClr val="B7B7B7"/>
                </a:solidFill>
                <a:highlight>
                  <a:schemeClr val="lt1"/>
                </a:highlight>
              </a:rPr>
              <a:t> 2. 耶稣实现了 “工作之约”</a:t>
            </a:r>
            <a:endParaRPr sz="3000">
              <a:solidFill>
                <a:srgbClr val="B7B7B7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B7B7B7"/>
                </a:solidFill>
                <a:highlight>
                  <a:schemeClr val="lt1"/>
                </a:highlight>
              </a:rPr>
              <a:t>              耶稣完全顺服神</a:t>
            </a:r>
            <a:endParaRPr sz="3000">
              <a:solidFill>
                <a:srgbClr val="B7B7B7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Jesus fulfilled the law: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Jesus fulfilled the “covenant of redemption/grace” - Jesus destroyed the work of the devil (I John 3:8)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</a:t>
            </a:r>
            <a:r>
              <a:rPr lang="en" sz="1600">
                <a:solidFill>
                  <a:srgbClr val="CCCCCC"/>
                </a:solidFill>
                <a:highlight>
                  <a:schemeClr val="lt1"/>
                </a:highlight>
              </a:rPr>
              <a:t>2.   Jesus fulfilled the “covenant of works” - Jesus perfectly obeyed God</a:t>
            </a:r>
            <a:endParaRPr sz="1600">
              <a:solidFill>
                <a:srgbClr val="CCCCCC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7"/>
          <p:cNvSpPr txBox="1">
            <a:spLocks noGrp="1"/>
          </p:cNvSpPr>
          <p:nvPr>
            <p:ph type="title"/>
          </p:nvPr>
        </p:nvSpPr>
        <p:spPr>
          <a:xfrm>
            <a:off x="292886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耶稣实现了 “救赎/ 恩典之约”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Jesus fulfilled the “covenant of redemption/grace”</a:t>
            </a:r>
            <a:b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35" name="Google Shape;135;p27"/>
          <p:cNvSpPr txBox="1">
            <a:spLocks noGrp="1"/>
          </p:cNvSpPr>
          <p:nvPr>
            <p:ph type="body" idx="1"/>
          </p:nvPr>
        </p:nvSpPr>
        <p:spPr>
          <a:xfrm>
            <a:off x="0" y="1524000"/>
            <a:ext cx="91440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创世纪3:15 “</a:t>
            </a:r>
            <a:r>
              <a:rPr lang="en" sz="3000">
                <a:solidFill>
                  <a:srgbClr val="FF0000"/>
                </a:solidFill>
                <a:highlight>
                  <a:schemeClr val="lt1"/>
                </a:highlight>
              </a:rPr>
              <a:t>女人的 “后裔” 将要伤撒旦的头</a:t>
            </a: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。”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耶稣来成就了。 创3:15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约翰一书3:8 “</a:t>
            </a:r>
            <a:r>
              <a:rPr lang="en" sz="3000">
                <a:solidFill>
                  <a:srgbClr val="FF0000"/>
                </a:solidFill>
              </a:rPr>
              <a:t>神 的 儿 子 显 现 出 来 ， 为 要 除 灭 魔 鬼 的 作 为 </a:t>
            </a:r>
            <a:r>
              <a:rPr lang="en" sz="3000">
                <a:solidFill>
                  <a:srgbClr val="434343"/>
                </a:solidFill>
              </a:rPr>
              <a:t>。”</a:t>
            </a: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Genesis 3:15 “There will come a “seed” of the woman who will crush the head of Satan”.  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Jesus came to fulfill Gen 3:15.  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I John 3:8, “The reason the Son of God appeared was to destroy the works of the devil.”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8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马 可 福 音 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10:45	 因 为 人 子 来 ， 并 不 是 要 受 人 的 服 事 ， </a:t>
            </a:r>
            <a:r>
              <a:rPr lang="en" sz="3000">
                <a:solidFill>
                  <a:srgbClr val="FF0000"/>
                </a:solidFill>
              </a:rPr>
              <a:t>乃 是 要 服 事 人 ， 并 且 要 舍 命 ， 作 多 人 的 赎 价</a:t>
            </a:r>
            <a:r>
              <a:rPr lang="en" sz="3000"/>
              <a:t> 。</a:t>
            </a:r>
            <a:endParaRPr sz="3000"/>
          </a:p>
        </p:txBody>
      </p:sp>
      <p:sp>
        <p:nvSpPr>
          <p:cNvPr id="141" name="Google Shape;141;p28"/>
          <p:cNvSpPr txBox="1"/>
          <p:nvPr/>
        </p:nvSpPr>
        <p:spPr>
          <a:xfrm>
            <a:off x="0" y="198590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歌 罗 西 书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2:15 既 将 一 切 执 政 的 掌 权 的 掳 来 ， 明 显 给 众 人 看 ， 就 仗 着 十 字 架 夸 胜 。</a:t>
            </a:r>
            <a:endParaRPr sz="3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2:14 又 涂 抹 了 在 律 例 上 所 写 ， 攻 击 我 们 有 碍 于 我 们 的 字 据 ， 把 它 撤 去 ， 钉 在 十 字 架 上 。</a:t>
            </a:r>
            <a:endParaRPr sz="3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9"/>
          <p:cNvSpPr txBox="1">
            <a:spLocks noGrp="1"/>
          </p:cNvSpPr>
          <p:nvPr>
            <p:ph type="title"/>
          </p:nvPr>
        </p:nvSpPr>
        <p:spPr>
          <a:xfrm>
            <a:off x="311700" y="677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耶稣如何实现了律法?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How did Jesus’s coming fulfilled the law?</a:t>
            </a:r>
            <a:b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  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47" name="Google Shape;147;p29"/>
          <p:cNvSpPr txBox="1">
            <a:spLocks noGrp="1"/>
          </p:cNvSpPr>
          <p:nvPr>
            <p:ph type="body" idx="1"/>
          </p:nvPr>
        </p:nvSpPr>
        <p:spPr>
          <a:xfrm>
            <a:off x="0" y="737525"/>
            <a:ext cx="9144000" cy="43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耶稣实现了律法：</a:t>
            </a: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  1. 耶稣成就了 “救赎/ 恩典之约”</a:t>
            </a: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              耶稣摧毁了魔鬼的工作（约翰一书3:8)</a:t>
            </a: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  2. 耶稣实现了 “工作之约”</a:t>
            </a: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              耶稣完全顺服神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Jesus fulfilled the law: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AutoNum type="arabicPeriod"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Jesus fulfilled the “covenant of redemption/grace” - Jesus destroyed the work of the devil (I John 3:8)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highlight>
                  <a:schemeClr val="lt1"/>
                </a:highlight>
              </a:rPr>
              <a:t> 2.   Jesus fulfilled the “covenant of works” - Jesus perfectly obeyed God</a:t>
            </a:r>
            <a:endParaRPr sz="16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0"/>
          <p:cNvSpPr txBox="1">
            <a:spLocks noGrp="1"/>
          </p:cNvSpPr>
          <p:nvPr>
            <p:ph type="title"/>
          </p:nvPr>
        </p:nvSpPr>
        <p:spPr>
          <a:xfrm>
            <a:off x="271975" y="84165"/>
            <a:ext cx="8520600" cy="74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/>
              <a:t>耶稣实现了 “行为之约”</a:t>
            </a:r>
            <a:r>
              <a:rPr lang="en" sz="2400"/>
              <a:t>Jesus fulfilled the “covenant of works”</a:t>
            </a:r>
            <a:br>
              <a:rPr lang="en" sz="2400"/>
            </a:br>
            <a:endParaRPr sz="2400"/>
          </a:p>
        </p:txBody>
      </p:sp>
      <p:sp>
        <p:nvSpPr>
          <p:cNvPr id="153" name="Google Shape;153;p30"/>
          <p:cNvSpPr txBox="1">
            <a:spLocks noGrp="1"/>
          </p:cNvSpPr>
          <p:nvPr>
            <p:ph type="body" idx="1"/>
          </p:nvPr>
        </p:nvSpPr>
        <p:spPr>
          <a:xfrm>
            <a:off x="-39725" y="926575"/>
            <a:ext cx="9144000" cy="42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</a:rPr>
              <a:t>（被亚当夏娃破坏的） “行为之约” 仍然必须被完成。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</a:rPr>
              <a:t>耶稣成为人来完成了这个约。耶稣是第二个 “亚当”。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</a:rPr>
              <a:t>“第二个亚当” 必须完成 “第一个亚当” 没有完成的。 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</a:rPr>
              <a:t>“第二个 亚当” 完成了神要求的 “行为”。</a:t>
            </a:r>
            <a:endParaRPr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“covenant of works” (broken by Adam and Eve) still must be fulfilled.  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Jesus came as a man to fulfill that covenant.  Jesus is the second “Adam”. 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“second Adam” fulfilled what the “first Adam” failed to fulfill. </a:t>
            </a:r>
            <a:endParaRPr sz="1600">
              <a:solidFill>
                <a:srgbClr val="434343"/>
              </a:solidFill>
            </a:endParaRPr>
          </a:p>
          <a:p>
            <a:pPr marL="45720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Char char="●"/>
            </a:pPr>
            <a:r>
              <a:rPr lang="en" sz="1600">
                <a:solidFill>
                  <a:srgbClr val="434343"/>
                </a:solidFill>
              </a:rPr>
              <a:t>The “second Adam” fulfilled the “works” required by God.  </a:t>
            </a:r>
            <a:endParaRPr sz="16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1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罗 马 书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5:12 这 就 如 罪 是 从 一 人 入 了 世 界 ， 死 又 是 从 罪 来 的 ， 于 是 死 就 临 到 众 人 ， 因 为 众 人 都 犯 了 罪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5:15 只 是 过 犯 不 如 恩 赐 。 若 因 一 人 的 过 犯 ， 众 人 都 死 了 ， 何 况 神 的 恩 典 ， 与 那 因 耶 稣 基 督 一 人 恩 典 中 的 赏 赐 ， 岂 不 更 加 倍 地 临 到 众 人 吗 ？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5:16 因 一 人 犯 罪 就 定 罪 ， 也 不 如 恩 赐 。 原 来 审 判 是 由 一 人 而 定 罪 ， 恩 赐 乃 是 由 许 多 过 犯 而 称 义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耶稣降世的目的？</a:t>
            </a:r>
            <a: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  <a:t>What were the purposes of Jesus coming?</a:t>
            </a:r>
            <a:br>
              <a:rPr lang="en" sz="20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20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0" y="1486375"/>
            <a:ext cx="9144000" cy="365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实现神很久以前的应许。约6：38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成全神的律法。太5:17-18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安慰破碎的心灵。路4:18-19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审判世界。约5:22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To fulfill the promise God made long ago. John 6:38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To fulfill the law of God. Matt 5:17-18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To bind up the broken hearts. Luke 4:18-19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To be the Judge. John 5:22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2400">
                <a:solidFill>
                  <a:srgbClr val="434343"/>
                </a:solidFill>
                <a:highlight>
                  <a:schemeClr val="lt1"/>
                </a:highlight>
              </a:rPr>
              <a:t>      </a:t>
            </a:r>
            <a:endParaRPr sz="2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2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罗 马 书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5:17 若 因 一 人 的 过 犯 ， 死 就 因 这 一 人 作 了 王 ， 何 况 那 些 受 洪 恩 又 蒙 所 赐 之 义 的 ， 岂 不 更 要 因 耶 稣 基 督 一 人 在 生 命 中 作 王 吗 ？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5:18 如 此 说 来 ， 因 一 次 的 过 犯 ， 众 人 都 被 定 罪 ， 照 样 ， 因 一 次 的 义 行 ， 众 人 也 就 被 称 义 得 生 命 了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5:19 因 一 人 的 悖 逆 ， 众 人 成 为 罪 人 ， 照 样 ， 因 一 人 的 顺 从 ， 众 人 也 成 为 义 了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>
            <a:spLocks noGrp="1"/>
          </p:cNvSpPr>
          <p:nvPr>
            <p:ph type="title"/>
          </p:nvPr>
        </p:nvSpPr>
        <p:spPr>
          <a:xfrm>
            <a:off x="311700" y="1670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耶稣来到世界，如何实现了律法？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How did Jesus’s coming fulfilled the law?</a:t>
            </a:r>
            <a:b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</a:b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  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69" name="Google Shape;169;p33"/>
          <p:cNvSpPr txBox="1">
            <a:spLocks noGrp="1"/>
          </p:cNvSpPr>
          <p:nvPr>
            <p:ph type="body" idx="1"/>
          </p:nvPr>
        </p:nvSpPr>
        <p:spPr>
          <a:xfrm>
            <a:off x="0" y="1524000"/>
            <a:ext cx="9144000" cy="36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耶稣实现了律法：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AutoNum type="arabicPeriod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耶稣实现了 “救赎/ 恩典之约”</a:t>
            </a:r>
            <a:endParaRPr sz="3000">
              <a:solidFill>
                <a:srgbClr val="434343"/>
              </a:solidFill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AutoNum type="arabicPeriod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耶稣完成了 “行为之约”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Jesus fulfilled the law: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Jesus fulfilled the “covenant of redemption/grace”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AutoNum type="arabicPeriod"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Jesus fulfilled the “covenant of works”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rgbClr val="434343"/>
                </a:solidFill>
                <a:highlight>
                  <a:schemeClr val="lt1"/>
                </a:highlight>
              </a:rPr>
              <a:t>Thus, the two covenants are “interconnected”.  Both fulfilled by Jesus for our benefit.</a:t>
            </a: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路 加 福 音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19:10 </a:t>
            </a: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人 子 来 ， 为 要 寻 找 拯 救 失 丧 的 人</a:t>
            </a: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。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马 可 福 音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2:17	耶 稣 听 见 ， 就 对 他 们 说 ， 健 康 的 人 用 不 着 医 生 ， 有 病 的 人 才 用 得 着 。 </a:t>
            </a: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我 来 本 不 是 召 义 人 ， 乃 是 召 罪 人 。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约 翰 福 音</a:t>
            </a:r>
            <a:endParaRPr sz="3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6:51</a:t>
            </a:r>
            <a:r>
              <a:rPr lang="en" sz="30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	我 是 从 天 上 降 下 来 生 命 的 粮 。 人 若 吃 这 粮 ， 就 必 永 远 活 着 。 </a:t>
            </a:r>
            <a:endParaRPr sz="3000" b="0" i="0" u="none" strike="noStrike" cap="non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5"/>
          <p:cNvSpPr txBox="1"/>
          <p:nvPr/>
        </p:nvSpPr>
        <p:spPr>
          <a:xfrm>
            <a:off x="0" y="0"/>
            <a:ext cx="9144000" cy="50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路 加 福 音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4:18	主 的 灵 在 我 身 上 ， 因 为 他 用 膏 膏 我 ， 叫 我 传 福 音 给 贫 穷 的 人 。 差 遣 我 报 告 被 掳 的 得 释 放 ， 瞎 眼 的 得 看 见 ， 叫 那 受 压 制 的 得 自 由 ，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6"/>
          <p:cNvSpPr txBox="1"/>
          <p:nvPr/>
        </p:nvSpPr>
        <p:spPr>
          <a:xfrm>
            <a:off x="0" y="0"/>
            <a:ext cx="9144000" cy="338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约 翰 福 音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4:13	耶 稣 回 答 说 ，凡 喝 这 水 的 ，还 要 再 渴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4:14	人 若 喝 我 所 赐 的 水 就 永 远 不 渴 。 我 所 赐 的 水 ， 要 在 他 里 头 成 为 泉 源 ， 直 涌 到 永 生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7"/>
          <p:cNvSpPr txBox="1"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约 翰 福 音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5:22	父 不 审 判 什 么 人 ， 乃 将 审 判 的 事 全 交 与 子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9:39	耶 稣 说 ， 我 为 审 判 到 这 世 上 来 ， 叫 不 能 看 见 的 ， 可 以 看 见 。 能 看 见 的 ， 反 瞎 了 眼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约 翰 福 音 </a:t>
            </a: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6:38	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因 为 我 从 天 上 降 下 来 ， 不 是 要 按 自 己 的 意 思 行 ， 乃 是 要 按 那 差 我 来 者 的 意 思 行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耶稣来实现神很久以前的应许。约 6:38 </a:t>
            </a:r>
            <a:endParaRPr sz="3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  <a:t>JESUS CAME TO FULFILL THE PROMISE OF GOD LONG AGO. John 6:38</a:t>
            </a:r>
            <a:br>
              <a:rPr lang="en" sz="1800">
                <a:solidFill>
                  <a:srgbClr val="000000"/>
                </a:solidFill>
                <a:highlight>
                  <a:schemeClr val="lt1"/>
                </a:highlight>
              </a:rPr>
            </a:br>
            <a:endParaRPr sz="18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72" name="Google Shape;72;p16"/>
          <p:cNvSpPr txBox="1">
            <a:spLocks noGrp="1"/>
          </p:cNvSpPr>
          <p:nvPr>
            <p:ph type="body" idx="1"/>
          </p:nvPr>
        </p:nvSpPr>
        <p:spPr>
          <a:xfrm>
            <a:off x="0" y="1514600"/>
            <a:ext cx="9144000" cy="36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2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神造亚当和夏娃，跟他们立约。创世纪2：15-17</a:t>
            </a:r>
            <a:endParaRPr sz="3000">
              <a:solidFill>
                <a:srgbClr val="434343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这是 “行为之约”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When God created Adam and Eve, God established a covenant with them.  Genesis 2:15-17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This is a “Covenant of works”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3200"/>
              </a:spcBef>
              <a:spcAft>
                <a:spcPts val="1600"/>
              </a:spcAft>
              <a:buSzPts val="1800"/>
              <a:buNone/>
            </a:pPr>
            <a:endParaRPr sz="24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0" y="0"/>
            <a:ext cx="9144000" cy="485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创 世 纪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2:15	耶 和 华 神 将 那 人 安 置 在 伊 甸 园 ， 使 他 修 理 看 守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2:16	耶 和 华 神 吩 咐 他 说 ， 园 中 各 样 树 上 的 果 子 ， 你 可 以 随 意 吃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   	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2:17	只 是 分 别 善 恶 树 上 的 果 子 ， 你 不 可 吃 ， 因 为 你 吃 的 日 子 必 定 死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“行为之约”  The “Covenant of works” </a:t>
            </a:r>
            <a:endParaRPr sz="3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3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30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0" y="1053625"/>
            <a:ext cx="9144000" cy="408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创世纪 2:15-17  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如果亚当和夏娃的行为顺服神的命令，他们会受祝福。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如果他们的行为违背神的命令，他们 “必定死”。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顺服带来祝福，悖逆带来惩罚。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Genesis 2:15-17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If Adam and Eve work to obey God’s command, they will be blessed.  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If they work to disobey the command, they will “surely die”.    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000"/>
              <a:buChar char="●"/>
            </a:pPr>
            <a:r>
              <a:rPr lang="en" sz="2000">
                <a:solidFill>
                  <a:srgbClr val="434343"/>
                </a:solidFill>
                <a:highlight>
                  <a:schemeClr val="lt1"/>
                </a:highlight>
              </a:rPr>
              <a:t>Blessing will follow obedience and punishment will follow disobedience.</a:t>
            </a:r>
            <a:endParaRPr sz="2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None/>
            </a:pPr>
            <a:r>
              <a:rPr lang="en" sz="2200">
                <a:solidFill>
                  <a:srgbClr val="434343"/>
                </a:solidFill>
                <a:highlight>
                  <a:schemeClr val="lt1"/>
                </a:highlight>
              </a:rPr>
              <a:t>     </a:t>
            </a:r>
            <a:endParaRPr sz="22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“行为之约”</a:t>
            </a:r>
            <a:r>
              <a:rPr lang="en" sz="2400">
                <a:solidFill>
                  <a:srgbClr val="000000"/>
                </a:solidFill>
                <a:highlight>
                  <a:schemeClr val="lt1"/>
                </a:highlight>
              </a:rPr>
              <a:t> The “Covenant of works” </a:t>
            </a: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240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1"/>
          </p:nvPr>
        </p:nvSpPr>
        <p:spPr>
          <a:xfrm>
            <a:off x="0" y="1152475"/>
            <a:ext cx="9144000" cy="393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亚当和夏娃破坏了 “行为之约” - 创 世 纪3:6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“于 是 女 人 见 那 棵 树 的 果 子 好 作 食 物 ， 也 悦 人 的 眼 目 ， 且 是 可 喜 爱 的 ， 能 使 人 有 智 慧 ， 就 摘 下 果 子 来 吃 了 。 又 给 她 丈 夫 ， 她 丈 夫 也 吃 了 。”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>
                <a:solidFill>
                  <a:srgbClr val="434343"/>
                </a:solidFill>
                <a:highlight>
                  <a:schemeClr val="lt1"/>
                </a:highlight>
              </a:rPr>
              <a:t>Adam and Eve broke the “covenant of works” Gen 3:6</a:t>
            </a:r>
            <a:endParaRPr sz="24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0"/>
          <p:cNvSpPr txBox="1"/>
          <p:nvPr/>
        </p:nvSpPr>
        <p:spPr>
          <a:xfrm>
            <a:off x="0" y="0"/>
            <a:ext cx="9144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1" i="0" u="none" strike="noStrike" cap="none">
                <a:solidFill>
                  <a:srgbClr val="43434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罗 马 书</a:t>
            </a:r>
            <a:endParaRPr sz="300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1" i="0" u="none" strike="noStrike" cap="none">
              <a:solidFill>
                <a:srgbClr val="43434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6:23	因 为 罪 的 工 价 乃 是 死 。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" sz="3000" b="0" i="0" u="none" strike="noStrike" cap="non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rPr>
              <a:t>3:23	因 为 世 人 都 犯 了 罪 ， 亏 缺 了 神 的 荣 耀 </a:t>
            </a:r>
            <a:endParaRPr sz="3000" b="0" i="0" u="none" strike="noStrike" cap="non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 sz="18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2800"/>
              <a:buNone/>
            </a:pPr>
            <a:endParaRPr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  <p:sp>
        <p:nvSpPr>
          <p:cNvPr id="100" name="Google Shape;100;p21"/>
          <p:cNvSpPr txBox="1">
            <a:spLocks noGrp="1"/>
          </p:cNvSpPr>
          <p:nvPr>
            <p:ph type="body" idx="1"/>
          </p:nvPr>
        </p:nvSpPr>
        <p:spPr>
          <a:xfrm>
            <a:off x="0" y="150525"/>
            <a:ext cx="9144000" cy="48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000000"/>
                </a:solidFill>
                <a:highlight>
                  <a:schemeClr val="lt1"/>
                </a:highlight>
              </a:rPr>
              <a:t>亚当夏娃违背了 “行为之约”。罪进入世界。</a:t>
            </a:r>
            <a:endParaRPr sz="3000">
              <a:solidFill>
                <a:srgbClr val="000000"/>
              </a:solidFill>
              <a:highlight>
                <a:schemeClr val="lt1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创世纪 3:1-7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“行为之约”被违反，从此全人类都经历身体和灵命的 “死亡”。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全人类在灵里跟神隔绝，灵命死亡。灵里的死影响到每一个人。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我们每一个人都违背了神的 “行为之约”。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  <a:p>
            <a:pPr marL="457200" lvl="0" indent="-4191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3000"/>
              <a:buChar char="●"/>
            </a:pPr>
            <a:r>
              <a:rPr lang="en" sz="3000">
                <a:solidFill>
                  <a:srgbClr val="434343"/>
                </a:solidFill>
                <a:highlight>
                  <a:schemeClr val="lt1"/>
                </a:highlight>
              </a:rPr>
              <a:t>人类处在神的审判之下。  </a:t>
            </a:r>
            <a:endParaRPr sz="3000">
              <a:solidFill>
                <a:srgbClr val="434343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1421</Words>
  <Application>Microsoft Office PowerPoint</Application>
  <PresentationFormat>On-screen Show (16:9)</PresentationFormat>
  <Paragraphs>168</Paragraphs>
  <Slides>25</Slides>
  <Notes>25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Simple Light</vt:lpstr>
      <vt:lpstr>Christmas 2019</vt:lpstr>
      <vt:lpstr>耶稣降世的目的？What were the purposes of Jesus coming? </vt:lpstr>
      <vt:lpstr>PowerPoint Presentation</vt:lpstr>
      <vt:lpstr>耶稣来实现神很久以前的应许。约 6:38  JESUS CAME TO FULFILL THE PROMISE OF GOD LONG AGO. John 6:38   </vt:lpstr>
      <vt:lpstr>PowerPoint Presentation</vt:lpstr>
      <vt:lpstr>“行为之约”  The “Covenant of works”   </vt:lpstr>
      <vt:lpstr>“行为之约” The “Covenant of works”   </vt:lpstr>
      <vt:lpstr>PowerPoint Presentation</vt:lpstr>
      <vt:lpstr> </vt:lpstr>
      <vt:lpstr>PowerPoint Presentation</vt:lpstr>
      <vt:lpstr>“救赎之约/ 恩典之约” The “Covenant of Redemption or Grace”   </vt:lpstr>
      <vt:lpstr>耶稣来成全神的律法 Jesus came to fulfil the law of God   </vt:lpstr>
      <vt:lpstr>耶稣来成全神的律法 Jesus came to fulfil the law of God   </vt:lpstr>
      <vt:lpstr>耶稣如何实现了律法?How did Jesus’s coming fulfilled the law?      </vt:lpstr>
      <vt:lpstr>耶稣实现了 “救赎/ 恩典之约”Jesus fulfilled the “covenant of redemption/grace”    </vt:lpstr>
      <vt:lpstr>PowerPoint Presentation</vt:lpstr>
      <vt:lpstr>耶稣如何实现了律法?How did Jesus’s coming fulfilled the law?      </vt:lpstr>
      <vt:lpstr>耶稣实现了 “行为之约”Jesus fulfilled the “covenant of works” </vt:lpstr>
      <vt:lpstr>PowerPoint Presentation</vt:lpstr>
      <vt:lpstr>PowerPoint Presentation</vt:lpstr>
      <vt:lpstr>耶稣来到世界，如何实现了律法？How did Jesus’s coming fulfilled the law?     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2019</dc:title>
  <dc:creator>LRC Sound Booth</dc:creator>
  <cp:lastModifiedBy>LRC Sound Booth</cp:lastModifiedBy>
  <cp:revision>1</cp:revision>
  <dcterms:modified xsi:type="dcterms:W3CDTF">2019-12-15T14:48:29Z</dcterms:modified>
</cp:coreProperties>
</file>