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91A"/>
    <a:srgbClr val="F40401"/>
    <a:srgbClr val="F70606"/>
    <a:srgbClr val="D1DE8E"/>
    <a:srgbClr val="85B1D8"/>
    <a:srgbClr val="0D1135"/>
    <a:srgbClr val="83A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EE461-FF12-4A4F-A610-B16256B74866}" type="datetimeFigureOut">
              <a:rPr lang="en-CA" smtClean="0"/>
              <a:t>2019-12-20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05FF0-31B8-433A-BED5-6CE8BF8088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30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1CD5-0B4E-4B2E-8E26-47E2F6481324}" type="datetime1">
              <a:rPr lang="en-CA" smtClean="0"/>
              <a:t>2019-12-20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9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701B-648B-443A-95AB-015FBBDBAE16}" type="datetime1">
              <a:rPr lang="en-CA" smtClean="0"/>
              <a:t>2019-12-20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59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8BF-F8DA-427D-A935-97C380D5CCE7}" type="datetime1">
              <a:rPr lang="en-CA" smtClean="0"/>
              <a:t>2019-12-20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69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C475-7B29-4F80-972B-CF1052EEEA80}" type="datetime1">
              <a:rPr lang="en-CA" smtClean="0"/>
              <a:t>2019-12-20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39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D3DB-C7FA-4A16-AF5C-6F10C34DB745}" type="datetime1">
              <a:rPr lang="en-CA" smtClean="0"/>
              <a:t>2019-12-20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46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6F2-0ABF-49C5-A9F5-8517A7CA3DDD}" type="datetime1">
              <a:rPr lang="en-CA" smtClean="0"/>
              <a:t>2019-12-20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86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1A42-415C-4E9E-84F7-47E69BFF69F3}" type="datetime1">
              <a:rPr lang="en-CA" smtClean="0"/>
              <a:t>2019-12-20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71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D481-5092-498B-BB28-66B9D552DAE5}" type="datetime1">
              <a:rPr lang="en-CA" smtClean="0"/>
              <a:t>2019-12-20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59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0BA7-F6BF-4133-AA2A-D05593AB2C96}" type="datetime1">
              <a:rPr lang="en-CA" smtClean="0"/>
              <a:t>2019-12-20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14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EF2-E09B-4000-925A-1AB21A4DA168}" type="datetime1">
              <a:rPr lang="en-CA" smtClean="0"/>
              <a:t>2019-12-20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31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126B-BCA8-4E2B-A8D4-B6FB61104FFF}" type="datetime1">
              <a:rPr lang="en-CA" smtClean="0"/>
              <a:t>2019-12-20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21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3D79-0AE3-4789-808E-015292F9FEF1}" type="datetime1">
              <a:rPr lang="en-CA" smtClean="0"/>
              <a:t>2019-12-20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656-F27A-4AED-8538-4CE5B02B7B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5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bg1"/>
            </a:gs>
            <a:gs pos="44000">
              <a:srgbClr val="D1DE8E"/>
            </a:gs>
            <a:gs pos="69000">
              <a:srgbClr val="85B1D8"/>
            </a:gs>
            <a:gs pos="85000">
              <a:srgbClr val="0D1135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975" y="2154188"/>
            <a:ext cx="7140667" cy="3009220"/>
          </a:xfrm>
        </p:spPr>
        <p:txBody>
          <a:bodyPr anchor="t">
            <a:noAutofit/>
          </a:bodyPr>
          <a:lstStyle/>
          <a:p>
            <a:pPr algn="l"/>
            <a:r>
              <a:rPr lang="zh-CN" altLang="en-US" sz="6600" dirty="0" smtClean="0">
                <a:effectLst>
                  <a:glow rad="101600">
                    <a:schemeClr val="bg1">
                      <a:alpha val="91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向 </a:t>
            </a:r>
            <a:r>
              <a:rPr lang="zh-CN" altLang="en-US" sz="7200" dirty="0" smtClean="0">
                <a:effectLst>
                  <a:glow rad="101600">
                    <a:schemeClr val="bg1">
                      <a:alpha val="91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圣诞节世俗化</a:t>
            </a:r>
            <a:r>
              <a:rPr lang="en-US" altLang="zh-CN" sz="6600" dirty="0" smtClean="0">
                <a:effectLst>
                  <a:glow rad="101600">
                    <a:schemeClr val="bg1">
                      <a:alpha val="91000"/>
                    </a:schemeClr>
                  </a:glow>
                </a:effectLst>
              </a:rPr>
              <a:t/>
            </a:r>
            <a:br>
              <a:rPr lang="en-US" altLang="zh-CN" sz="6600" dirty="0" smtClean="0">
                <a:effectLst>
                  <a:glow rad="101600">
                    <a:schemeClr val="bg1">
                      <a:alpha val="91000"/>
                    </a:schemeClr>
                  </a:glow>
                </a:effectLst>
              </a:rPr>
            </a:br>
            <a:r>
              <a:rPr lang="en-US" altLang="zh-CN" sz="6600" dirty="0" smtClean="0"/>
              <a:t>    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说</a:t>
            </a:r>
            <a:r>
              <a:rPr lang="zh-CN" altLang="en-US" sz="6600" dirty="0" smtClean="0"/>
              <a:t>    </a:t>
            </a:r>
            <a:r>
              <a:rPr lang="zh-CN" altLang="en-US" sz="11500" dirty="0" smtClean="0">
                <a:effectLst>
                  <a:glow rad="127000">
                    <a:schemeClr val="bg1"/>
                  </a:glow>
                </a:effectLst>
                <a:latin typeface="DFPWeiBei-B5" panose="03000700000000000000" pitchFamily="66" charset="-120"/>
                <a:ea typeface="DFPWeiBei-B5" panose="03000700000000000000" pitchFamily="66" charset="-120"/>
              </a:rPr>
              <a:t>不！</a:t>
            </a:r>
            <a:endParaRPr lang="en-CA" sz="5400" b="1" dirty="0">
              <a:effectLst>
                <a:glow rad="127000">
                  <a:schemeClr val="bg1"/>
                </a:glo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643" y="4890075"/>
            <a:ext cx="6858000" cy="674914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2019</a:t>
            </a:r>
            <a:r>
              <a:rPr lang="zh-CN" altLang="en-US" sz="3600" dirty="0" smtClean="0"/>
              <a:t>年圣诞节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07" t="47617" r="-157" b="25939"/>
          <a:stretch/>
        </p:blipFill>
        <p:spPr>
          <a:xfrm>
            <a:off x="0" y="1"/>
            <a:ext cx="9180000" cy="2023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1683"/>
          <a:stretch/>
        </p:blipFill>
        <p:spPr>
          <a:xfrm>
            <a:off x="199344" y="5020700"/>
            <a:ext cx="3111554" cy="1706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898" y="5495925"/>
            <a:ext cx="3352800" cy="1362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879770" y="4605217"/>
            <a:ext cx="1861454" cy="225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52400"/>
            <a:ext cx="8806543" cy="93617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向圣诞节世俗化说不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957943"/>
            <a:ext cx="880654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 smtClean="0"/>
              <a:t>爱神 </a:t>
            </a:r>
            <a:r>
              <a:rPr lang="en-US" altLang="zh-CN" sz="4000" b="1" dirty="0" smtClean="0"/>
              <a:t>· </a:t>
            </a:r>
            <a:r>
              <a:rPr lang="zh-CN" altLang="en-US" sz="4000" b="1" dirty="0" smtClean="0"/>
              <a:t>不爱世界</a:t>
            </a:r>
            <a:r>
              <a:rPr lang="zh-CN" altLang="en-US" sz="4000" dirty="0" smtClean="0"/>
              <a:t>（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不要爱世界和世界上的事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 smtClean="0"/>
              <a:t>坚守圣经真道 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抵制世俗诱惑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人若爱世界，爱父的心就不在他里面了。</a:t>
            </a:r>
            <a:r>
              <a:rPr lang="zh-CN" altLang="en-US" sz="4000" dirty="0" smtClean="0"/>
              <a:t>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              （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:15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节日期间多多赞美神、传福音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92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52400"/>
            <a:ext cx="8806543" cy="93617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向圣诞节世俗化说不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957943"/>
            <a:ext cx="880654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/>
              <a:t>圣洁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· </a:t>
            </a:r>
            <a:r>
              <a:rPr lang="zh-CN" altLang="en-US" sz="4000" b="1" dirty="0" smtClean="0"/>
              <a:t>抵制庸俗</a:t>
            </a:r>
            <a:endParaRPr lang="en-US" altLang="zh-CN" sz="4000" dirty="0" smtClean="0"/>
          </a:p>
          <a:p>
            <a:r>
              <a:rPr lang="zh-CN" altLang="en-US" sz="4000" dirty="0" smtClean="0"/>
              <a:t>持守亲近神 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拒绝低俗聚会</a:t>
            </a:r>
            <a:endParaRPr lang="en-US" altLang="zh-CN" sz="4000" dirty="0" smtClean="0"/>
          </a:p>
          <a:p>
            <a:r>
              <a:rPr lang="zh-CN" altLang="en-US" sz="4000" dirty="0" smtClean="0"/>
              <a:t>积极传福音 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避免陷入争论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因为十字架的道理，在那灭亡的人为愚拙；在我们得救的人，却为神的大能。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              （林前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1:18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59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52400"/>
            <a:ext cx="8806543" cy="93617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向圣诞节世俗化说不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957943"/>
            <a:ext cx="880654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/>
              <a:t>勇敢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· </a:t>
            </a:r>
            <a:r>
              <a:rPr lang="zh-CN" altLang="en-US" sz="4000" b="1" dirty="0" smtClean="0"/>
              <a:t>不要惧怕</a:t>
            </a:r>
            <a:endParaRPr lang="en-US" altLang="zh-CN" sz="4000" dirty="0" smtClean="0"/>
          </a:p>
          <a:p>
            <a:r>
              <a:rPr lang="zh-CN" altLang="en-US" sz="4000" dirty="0" smtClean="0"/>
              <a:t>坚持信仰底线 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坦然面对压力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那杀身体，不能杀灵魂的，不要怕他们。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         （马太福音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10:28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面对堕落世界 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发出公义声音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9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52400"/>
            <a:ext cx="8806543" cy="93617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向圣诞节世俗化说不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957943"/>
            <a:ext cx="880654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/>
              <a:t>盼望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· </a:t>
            </a:r>
            <a:r>
              <a:rPr lang="zh-CN" altLang="en-US" sz="4000" b="1" dirty="0" smtClean="0"/>
              <a:t>永不灰心</a:t>
            </a:r>
            <a:endParaRPr lang="en-US" altLang="zh-CN" sz="4000" dirty="0" smtClean="0"/>
          </a:p>
          <a:p>
            <a:r>
              <a:rPr lang="zh-CN" altLang="en-US" sz="4000" dirty="0"/>
              <a:t>世俗</a:t>
            </a:r>
            <a:r>
              <a:rPr lang="zh-CN" altLang="en-US" sz="4000" dirty="0" smtClean="0"/>
              <a:t>化不会得逞 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神旨意永远长存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这世界和其上的情欲都要过去，惟独遵行神旨意的，是永远常存。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（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2:17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世</a:t>
            </a:r>
            <a:r>
              <a:rPr lang="zh-CN" altLang="en-US" sz="4000" dirty="0" smtClean="0"/>
              <a:t>界搞庸俗化 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我们欢庆主降生</a:t>
            </a:r>
            <a:endParaRPr lang="en-US" altLang="zh-CN" sz="4000" dirty="0" smtClean="0"/>
          </a:p>
          <a:p>
            <a:pPr marL="0" indent="0" algn="ctr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在至高之处荣耀归与神！</a:t>
            </a:r>
            <a:endParaRPr lang="en-CA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在地上平安归与他所喜悦的人</a:t>
            </a:r>
            <a: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!</a:t>
            </a:r>
          </a:p>
          <a:p>
            <a:pPr marL="0" indent="0" algn="ctr">
              <a:buNone/>
            </a:pP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路加福音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2:17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0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" y="451170"/>
            <a:ext cx="9106808" cy="5116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95873">
            <a:off x="990603" y="892632"/>
            <a:ext cx="3135086" cy="1034143"/>
          </a:xfrm>
          <a:prstGeom prst="rect">
            <a:avLst/>
          </a:prstGeom>
          <a:noFill/>
        </p:spPr>
        <p:txBody>
          <a:bodyPr wrap="square" rtlCol="0">
            <a:prstTxWarp prst="textChevron">
              <a:avLst/>
            </a:prstTxWarp>
            <a:spAutoFit/>
          </a:bodyPr>
          <a:lstStyle/>
          <a:p>
            <a:r>
              <a:rPr lang="zh-CN" altLang="en-US" b="1" dirty="0" smtClean="0">
                <a:solidFill>
                  <a:srgbClr val="F40401"/>
                </a:solidFill>
                <a:effectLst>
                  <a:glow rad="76200">
                    <a:srgbClr val="19591A"/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圣 诞</a:t>
            </a:r>
            <a:endParaRPr lang="en-CA" b="1" dirty="0">
              <a:solidFill>
                <a:srgbClr val="F40401"/>
              </a:solidFill>
              <a:effectLst>
                <a:glow rad="76200">
                  <a:srgbClr val="19591A"/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 rot="207306">
            <a:off x="4724396" y="3907968"/>
            <a:ext cx="3135086" cy="1186543"/>
          </a:xfrm>
          <a:prstGeom prst="rect">
            <a:avLst/>
          </a:prstGeom>
          <a:noFill/>
        </p:spPr>
        <p:txBody>
          <a:bodyPr wrap="square" rtlCol="0">
            <a:prstTxWarp prst="textChevronInverted">
              <a:avLst/>
            </a:prstTxWarp>
            <a:spAutoFit/>
          </a:bodyPr>
          <a:lstStyle/>
          <a:p>
            <a:r>
              <a:rPr lang="zh-CN" altLang="en-US" b="1" dirty="0" smtClean="0">
                <a:solidFill>
                  <a:srgbClr val="F40401"/>
                </a:solidFill>
                <a:effectLst>
                  <a:glow rad="76200">
                    <a:srgbClr val="19591A"/>
                  </a:glo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快 乐</a:t>
            </a:r>
            <a:endParaRPr lang="en-CA" b="1" dirty="0">
              <a:solidFill>
                <a:srgbClr val="F40401"/>
              </a:solidFill>
              <a:effectLst>
                <a:glow rad="76200">
                  <a:srgbClr val="19591A"/>
                </a:glo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9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52400"/>
            <a:ext cx="8806543" cy="93617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节日反</a:t>
            </a:r>
            <a:r>
              <a:rPr lang="zh-CN" altLang="en-US" sz="4000" dirty="0" smtClean="0">
                <a:latin typeface="+mn-ea"/>
                <a:ea typeface="+mn-ea"/>
              </a:rPr>
              <a:t>思：世俗化的逆流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957943"/>
            <a:ext cx="8806543" cy="54864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世界世俗化潮流波涛汹涌</a:t>
            </a:r>
            <a:endParaRPr lang="en-US" altLang="zh-CN" sz="4000" dirty="0" smtClean="0"/>
          </a:p>
          <a:p>
            <a:r>
              <a:rPr lang="zh-CN" altLang="en-US" sz="4000" dirty="0"/>
              <a:t>世俗</a:t>
            </a:r>
            <a:r>
              <a:rPr lang="zh-CN" altLang="en-US" sz="4000" dirty="0" smtClean="0"/>
              <a:t>化潮流冲击社会道德</a:t>
            </a:r>
            <a:endParaRPr lang="en-US" altLang="zh-CN" sz="4000" dirty="0" smtClean="0"/>
          </a:p>
          <a:p>
            <a:r>
              <a:rPr lang="zh-CN" altLang="en-US" sz="4000" dirty="0"/>
              <a:t>世俗</a:t>
            </a:r>
            <a:r>
              <a:rPr lang="zh-CN" altLang="en-US" sz="4000" dirty="0" smtClean="0"/>
              <a:t>化潮流冲击神圣信仰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你们要进窄门。因为引到灭亡，那门是宽的，路是大的，进去的人也多；引到永生，那门是窄的，路是小的，找著的人也少。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马太福音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7:13-14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41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52400"/>
            <a:ext cx="8806543" cy="93617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节日反</a:t>
            </a:r>
            <a:r>
              <a:rPr lang="zh-CN" altLang="en-US" sz="4000" dirty="0" smtClean="0">
                <a:latin typeface="+mn-ea"/>
                <a:ea typeface="+mn-ea"/>
              </a:rPr>
              <a:t>思：世俗化的逆流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957943"/>
            <a:ext cx="8806543" cy="54864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圣诞</a:t>
            </a:r>
            <a:r>
              <a:rPr lang="zh-CN" altLang="en-US" sz="4000" dirty="0" smtClean="0"/>
              <a:t>节一直被世俗化</a:t>
            </a:r>
            <a:endParaRPr lang="en-US" altLang="zh-CN" sz="4000" dirty="0" smtClean="0"/>
          </a:p>
          <a:p>
            <a:r>
              <a:rPr lang="zh-CN" altLang="en-US" sz="4000" dirty="0" smtClean="0"/>
              <a:t>以圣经来拒绝圣诞节的世俗化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b="1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要爱世界和世界上的事。人若爱世界，爱父的心就不在他里面了。因为凡世界上的事，就像肉体的情欲，眼目的情欲，并今生的骄傲，都不是从父来的，乃是从世界来的。这世界和其上的情欲都要过去，惟独遵行神旨意的，是永远常存。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约翰一书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2:15-17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91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52400"/>
            <a:ext cx="8806543" cy="9361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圣诞节的世俗化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957943"/>
            <a:ext cx="880654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 smtClean="0"/>
              <a:t>政治化</a:t>
            </a:r>
            <a:r>
              <a:rPr lang="zh-CN" altLang="en-US" sz="4000" dirty="0" smtClean="0"/>
              <a:t>（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今生的骄傲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 smtClean="0"/>
              <a:t>政治正确的魔咒</a:t>
            </a:r>
            <a:endParaRPr lang="en-US" altLang="zh-CN" sz="4000" dirty="0" smtClean="0"/>
          </a:p>
          <a:p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 smtClean="0">
                <a:latin typeface="+mn-ea"/>
              </a:rPr>
              <a:t>敌</a:t>
            </a:r>
            <a:r>
              <a:rPr lang="zh-CN" altLang="en-US" sz="4000" dirty="0">
                <a:latin typeface="+mn-ea"/>
              </a:rPr>
              <a:t>基</a:t>
            </a:r>
            <a:r>
              <a:rPr lang="zh-CN" altLang="en-US" sz="4000" dirty="0" smtClean="0">
                <a:latin typeface="+mn-ea"/>
              </a:rPr>
              <a:t>督意识形态</a:t>
            </a:r>
            <a:endParaRPr lang="en-CA" sz="4000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999" b="7368"/>
          <a:stretch/>
        </p:blipFill>
        <p:spPr>
          <a:xfrm>
            <a:off x="6025243" y="957942"/>
            <a:ext cx="1905000" cy="1959429"/>
          </a:xfrm>
          <a:prstGeom prst="rect">
            <a:avLst/>
          </a:prstGeom>
        </p:spPr>
      </p:pic>
      <p:sp>
        <p:nvSpPr>
          <p:cNvPr id="6" name="&quot;No&quot; Symbol 5"/>
          <p:cNvSpPr/>
          <p:nvPr/>
        </p:nvSpPr>
        <p:spPr>
          <a:xfrm rot="5400000">
            <a:off x="6179151" y="1062718"/>
            <a:ext cx="1597184" cy="1589314"/>
          </a:xfrm>
          <a:prstGeom prst="noSmoking">
            <a:avLst>
              <a:gd name="adj" fmla="val 847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655" r="23655"/>
          <a:stretch/>
        </p:blipFill>
        <p:spPr>
          <a:xfrm>
            <a:off x="6019039" y="957942"/>
            <a:ext cx="1832577" cy="1851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314" y="2819613"/>
            <a:ext cx="4463143" cy="372248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70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52400"/>
            <a:ext cx="8806543" cy="9361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圣诞节的世俗化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957943"/>
            <a:ext cx="880654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 smtClean="0"/>
              <a:t>政治化</a:t>
            </a:r>
            <a:r>
              <a:rPr lang="zh-CN" altLang="en-US" sz="4000" dirty="0" smtClean="0"/>
              <a:t>（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今生的骄傲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/>
              <a:t>世</a:t>
            </a:r>
            <a:r>
              <a:rPr lang="zh-CN" altLang="en-US" sz="4000" dirty="0" smtClean="0"/>
              <a:t>界难抑消灭基督信仰野心</a:t>
            </a:r>
            <a:endParaRPr lang="en-US" altLang="zh-CN" sz="4000" dirty="0" smtClean="0"/>
          </a:p>
          <a:p>
            <a:r>
              <a:rPr lang="zh-CN" altLang="en-US" sz="4000" dirty="0" smtClean="0"/>
              <a:t>人本理性主义偷换圣诞概念</a:t>
            </a:r>
            <a:endParaRPr lang="en-US" altLang="zh-CN" sz="4000" dirty="0" smtClean="0"/>
          </a:p>
          <a:p>
            <a:r>
              <a:rPr lang="zh-CN" altLang="en-US" sz="4000" dirty="0"/>
              <a:t>独</a:t>
            </a:r>
            <a:r>
              <a:rPr lang="zh-CN" altLang="en-US" sz="4000" dirty="0" smtClean="0"/>
              <a:t>裁体制以为自己是救世主</a:t>
            </a:r>
            <a:endParaRPr lang="en-US" altLang="zh-CN" sz="4000" dirty="0" smtClean="0"/>
          </a:p>
          <a:p>
            <a:r>
              <a:rPr lang="zh-CN" altLang="en-US" sz="4000" dirty="0" smtClean="0">
                <a:latin typeface="+mn-ea"/>
              </a:rPr>
              <a:t>这一切都出自人的狂妄骄傲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 smtClean="0">
                <a:latin typeface="+mn-ea"/>
              </a:rPr>
              <a:t>你感受到政治世俗化压力吗？</a:t>
            </a:r>
            <a:endParaRPr lang="en-CA" sz="4000" dirty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655" r="23655"/>
          <a:stretch/>
        </p:blipFill>
        <p:spPr>
          <a:xfrm>
            <a:off x="7004957" y="3993697"/>
            <a:ext cx="1747746" cy="1766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999" b="7368"/>
          <a:stretch/>
        </p:blipFill>
        <p:spPr>
          <a:xfrm>
            <a:off x="6926330" y="3783471"/>
            <a:ext cx="1905000" cy="19594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19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52400"/>
            <a:ext cx="8806543" cy="9361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圣诞节的世俗化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957943"/>
            <a:ext cx="880654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/>
              <a:t>商业</a:t>
            </a:r>
            <a:r>
              <a:rPr lang="zh-CN" altLang="en-US" sz="4000" b="1" dirty="0" smtClean="0"/>
              <a:t>化</a:t>
            </a:r>
            <a:r>
              <a:rPr lang="zh-CN" altLang="en-US" sz="4000" dirty="0" smtClean="0"/>
              <a:t>（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眼目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的情欲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1" y="1894114"/>
            <a:ext cx="2763083" cy="440694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992665" y="1526804"/>
            <a:ext cx="6038547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眼目情欲 </a:t>
            </a:r>
            <a:r>
              <a:rPr lang="en-US" altLang="zh-CN" sz="4000" dirty="0" smtClean="0"/>
              <a:t>= </a:t>
            </a:r>
            <a:r>
              <a:rPr lang="zh-CN" altLang="en-US" sz="4000" dirty="0" smtClean="0"/>
              <a:t>心中属世欲望</a:t>
            </a:r>
            <a:endParaRPr lang="en-US" altLang="zh-CN" sz="4000" dirty="0" smtClean="0"/>
          </a:p>
          <a:p>
            <a:r>
              <a:rPr lang="zh-CN" altLang="en-US" sz="4000" dirty="0" smtClean="0"/>
              <a:t>世俗文化把圣诞节商业化</a:t>
            </a:r>
            <a:endParaRPr lang="en-US" altLang="zh-CN" sz="4000" dirty="0" smtClean="0"/>
          </a:p>
          <a:p>
            <a:r>
              <a:rPr lang="zh-CN" altLang="en-US" sz="4000" dirty="0" smtClean="0"/>
              <a:t>世俗文化杜撰童话故事</a:t>
            </a:r>
            <a:endParaRPr lang="en-US" altLang="zh-CN" sz="4000" dirty="0" smtClean="0"/>
          </a:p>
          <a:p>
            <a:r>
              <a:rPr lang="zh-CN" altLang="en-US" sz="4000" dirty="0" smtClean="0"/>
              <a:t>世俗文化怂恿消费主义</a:t>
            </a:r>
            <a:endParaRPr lang="en-US" altLang="zh-CN" sz="4000" dirty="0" smtClean="0"/>
          </a:p>
          <a:p>
            <a:endParaRPr lang="en-US" altLang="zh-C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31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52400"/>
            <a:ext cx="8806543" cy="9361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圣诞节的世俗化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957943"/>
            <a:ext cx="880654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/>
              <a:t>商业</a:t>
            </a:r>
            <a:r>
              <a:rPr lang="zh-CN" altLang="en-US" sz="4000" b="1" dirty="0" smtClean="0"/>
              <a:t>化</a:t>
            </a:r>
            <a:r>
              <a:rPr lang="zh-CN" altLang="en-US" sz="4000" dirty="0" smtClean="0"/>
              <a:t>（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眼目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的情欲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 smtClean="0"/>
              <a:t>用金钱物质填充心灵空虚</a:t>
            </a:r>
            <a:endParaRPr lang="en-US" altLang="zh-CN" sz="4000" dirty="0" smtClean="0"/>
          </a:p>
          <a:p>
            <a:r>
              <a:rPr lang="zh-CN" altLang="en-US" sz="4000" dirty="0"/>
              <a:t>节</a:t>
            </a:r>
            <a:r>
              <a:rPr lang="zh-CN" altLang="en-US" sz="4000" dirty="0" smtClean="0"/>
              <a:t>日互赠礼物有一定意义</a:t>
            </a:r>
            <a:endParaRPr lang="en-US" altLang="zh-CN" sz="4000" dirty="0" smtClean="0"/>
          </a:p>
          <a:p>
            <a:r>
              <a:rPr lang="zh-CN" altLang="en-US" sz="4000" dirty="0" smtClean="0"/>
              <a:t>耶稣基督是神赐的最宝贵礼物！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神爱世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人，甚至将他的独生子赐给他们，叫一切信他的，不至灭亡，反得永生。</a:t>
            </a:r>
            <a:r>
              <a:rPr lang="zh-CN" altLang="en-US" sz="4000" dirty="0" smtClean="0"/>
              <a:t>            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约翰福音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3:16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你得</a:t>
            </a:r>
            <a:r>
              <a:rPr lang="zh-CN" altLang="en-US" sz="4000" dirty="0" smtClean="0"/>
              <a:t>到这最宝贵的礼物了吗？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01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52400"/>
            <a:ext cx="8806543" cy="9361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圣诞节的世俗化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957943"/>
            <a:ext cx="880654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/>
              <a:t>娱乐</a:t>
            </a:r>
            <a:r>
              <a:rPr lang="zh-CN" altLang="en-US" sz="4000" b="1" dirty="0" smtClean="0"/>
              <a:t>化</a:t>
            </a:r>
            <a:r>
              <a:rPr lang="zh-CN" altLang="en-US" sz="4000" dirty="0" smtClean="0"/>
              <a:t>（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肉体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的情欲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 smtClean="0"/>
              <a:t>肉体情欲 </a:t>
            </a:r>
            <a:r>
              <a:rPr lang="en-US" altLang="zh-CN" sz="4000" dirty="0" smtClean="0"/>
              <a:t>= </a:t>
            </a:r>
            <a:r>
              <a:rPr lang="zh-CN" altLang="en-US" sz="4000" dirty="0" smtClean="0"/>
              <a:t>一切肉体享受的欲望</a:t>
            </a:r>
            <a:endParaRPr lang="en-US" altLang="zh-CN" sz="4000" dirty="0" smtClean="0"/>
          </a:p>
          <a:p>
            <a:r>
              <a:rPr lang="zh-CN" altLang="en-US" sz="4000" dirty="0" smtClean="0"/>
              <a:t>把关乎永恒生命节日→放纵肉体狂欢</a:t>
            </a:r>
            <a:endParaRPr lang="en-US" altLang="zh-CN" sz="4000" dirty="0" smtClean="0"/>
          </a:p>
          <a:p>
            <a:r>
              <a:rPr lang="zh-CN" altLang="en-US" sz="4000" dirty="0" smtClean="0"/>
              <a:t>追求肉体享受会消弭志气、麻痹心灵</a:t>
            </a:r>
            <a:endParaRPr lang="en-US" altLang="zh-CN" sz="4000" dirty="0" smtClean="0"/>
          </a:p>
          <a:p>
            <a:r>
              <a:rPr lang="zh-CN" altLang="en-US" sz="4000" dirty="0" smtClean="0"/>
              <a:t>世人沉迷享乐是因为没有盼望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若死人不复活，我们就吃吃喝喝吧！因为明天要死了。</a:t>
            </a:r>
            <a:r>
              <a:rPr lang="zh-CN" altLang="en-US" sz="4000" dirty="0" smtClean="0"/>
              <a:t>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林前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15:32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29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52400"/>
            <a:ext cx="8806543" cy="9361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圣诞节的世俗化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957943"/>
            <a:ext cx="880654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/>
              <a:t>娱乐</a:t>
            </a:r>
            <a:r>
              <a:rPr lang="zh-CN" altLang="en-US" sz="4000" b="1" dirty="0" smtClean="0"/>
              <a:t>化</a:t>
            </a:r>
            <a:r>
              <a:rPr lang="zh-CN" altLang="en-US" sz="4000" dirty="0" smtClean="0"/>
              <a:t>（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肉体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的情欲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 smtClean="0"/>
              <a:t>我们却有从神应许而来的盼望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但愿使人有盼望的神，因信将诸般的喜乐、平安充满你们的心，使你们藉著圣灵的能力大有盼望。</a:t>
            </a:r>
            <a:r>
              <a:rPr lang="zh-CN" altLang="en-US" sz="4000" dirty="0" smtClean="0"/>
              <a:t>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罗马书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15:13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我们的圣诞节应有不同的过法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656-F27A-4AED-8538-4CE5B02B7B1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1092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DFPWeiBei-B5</vt:lpstr>
      <vt:lpstr>KaiTi</vt:lpstr>
      <vt:lpstr>Microsoft JhengHei UI</vt:lpstr>
      <vt:lpstr>SimSun</vt:lpstr>
      <vt:lpstr>Arial</vt:lpstr>
      <vt:lpstr>Calibri</vt:lpstr>
      <vt:lpstr>Calibri Light</vt:lpstr>
      <vt:lpstr>Office Theme</vt:lpstr>
      <vt:lpstr>向 圣诞节世俗化     说    不！</vt:lpstr>
      <vt:lpstr>节日反思：世俗化的逆流</vt:lpstr>
      <vt:lpstr>节日反思：世俗化的逆流</vt:lpstr>
      <vt:lpstr>1. 圣诞节的世俗化</vt:lpstr>
      <vt:lpstr>1. 圣诞节的世俗化</vt:lpstr>
      <vt:lpstr>1. 圣诞节的世俗化</vt:lpstr>
      <vt:lpstr>1. 圣诞节的世俗化</vt:lpstr>
      <vt:lpstr>1. 圣诞节的世俗化</vt:lpstr>
      <vt:lpstr>1. 圣诞节的世俗化</vt:lpstr>
      <vt:lpstr>2. 向圣诞节世俗化说不</vt:lpstr>
      <vt:lpstr>2. 向圣诞节世俗化说不</vt:lpstr>
      <vt:lpstr>2. 向圣诞节世俗化说不</vt:lpstr>
      <vt:lpstr>2. 向圣诞节世俗化说不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 圣诞节的世俗化     说  不！Say NO to Christmas secularization</dc:title>
  <dc:creator>Don Li</dc:creator>
  <cp:lastModifiedBy>Don Li</cp:lastModifiedBy>
  <cp:revision>35</cp:revision>
  <dcterms:created xsi:type="dcterms:W3CDTF">2019-12-10T15:37:40Z</dcterms:created>
  <dcterms:modified xsi:type="dcterms:W3CDTF">2019-12-20T15:14:31Z</dcterms:modified>
</cp:coreProperties>
</file>