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582" r:id="rId5"/>
    <p:sldId id="537" r:id="rId6"/>
    <p:sldId id="538" r:id="rId7"/>
    <p:sldId id="641" r:id="rId8"/>
    <p:sldId id="606" r:id="rId9"/>
    <p:sldId id="627" r:id="rId10"/>
    <p:sldId id="605" r:id="rId11"/>
    <p:sldId id="507" r:id="rId12"/>
    <p:sldId id="604" r:id="rId13"/>
    <p:sldId id="508" r:id="rId14"/>
    <p:sldId id="515" r:id="rId15"/>
    <p:sldId id="624" r:id="rId16"/>
    <p:sldId id="625" r:id="rId17"/>
    <p:sldId id="629" r:id="rId18"/>
    <p:sldId id="516" r:id="rId19"/>
    <p:sldId id="628" r:id="rId20"/>
    <p:sldId id="509" r:id="rId21"/>
    <p:sldId id="626" r:id="rId22"/>
    <p:sldId id="5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10"/>
      </p:cViewPr>
      <p:guideLst>
        <p:guide orient="horz" pos="2160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B1D-BD36-44F7-855D-50220D8F086B}" type="datetimeFigureOut">
              <a:rPr lang="en-CA" smtClean="0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F212-2863-474C-B8CA-2BE03C0D32BB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1BC-A0A1-4CFE-9903-2DA64F28A69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A75D-011A-4A38-86CC-766416283D2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A163-3B05-458F-94DC-50CC1489FE7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FE37-0B27-4878-9A76-65A73C454E0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FACA-628F-4633-BC97-E7561E757E0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FEB0-805B-4B7C-A500-0B8EEA5CB78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9848-E687-47AC-B8EC-B4D943CD6D1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B59B-7FF5-4365-907A-B564BEE368B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C13-578F-4959-93D9-5D4D582F9D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4081-EE77-462A-AD22-E69854E629B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F945-5C19-4B62-9502-9C38609A83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CAB9-134B-41F7-9410-AF904FF6C7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microsoft.com/office/2007/relationships/media" Target="file:///C:\Users\LJZ\Desktop\&#25104;&#20026;&#25105;&#24322;&#35937;.mp4" TargetMode="External"/><Relationship Id="rId1" Type="http://schemas.openxmlformats.org/officeDocument/2006/relationships/video" Target="file:///C:\Users\LJZ\Desktop\&#25104;&#20026;&#25105;&#24322;&#35937;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4160"/>
            <a:ext cx="7772400" cy="162750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en-US" altLang="zh-CN" sz="6000" dirty="0" smtClean="0">
                <a:solidFill>
                  <a:schemeClr val="bg1"/>
                </a:solidFill>
              </a:rPr>
              <a:t>   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648200" cy="1752600"/>
          </a:xfrm>
        </p:spPr>
        <p:txBody>
          <a:bodyPr/>
          <a:lstStyle/>
          <a:p>
            <a:pPr algn="dist"/>
            <a:endParaRPr lang="en-US" dirty="0" smtClean="0">
              <a:solidFill>
                <a:schemeClr val="tx1"/>
              </a:solidFill>
            </a:endParaRPr>
          </a:p>
          <a:p>
            <a:pPr algn="di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2426335"/>
            <a:ext cx="4418965" cy="3782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80" y="2426335"/>
            <a:ext cx="3815715" cy="378206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775335" y="655955"/>
            <a:ext cx="7772400" cy="14700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跟从   神，总不离开</a:t>
            </a:r>
            <a:endParaRPr lang="zh-CN" altLang="en-US" sz="600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850"/>
            <a:ext cx="8229600" cy="814705"/>
          </a:xfrm>
        </p:spPr>
        <p:txBody>
          <a:bodyPr>
            <a:normAutofit/>
          </a:bodyPr>
          <a:p>
            <a:r>
              <a:rPr lang="zh-CN" sz="4000" b="1">
                <a:solidFill>
                  <a:schemeClr val="bg1"/>
                </a:solidFill>
                <a:sym typeface="+mn-ea"/>
              </a:rPr>
              <a:t>一、寻求   神</a:t>
            </a:r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" y="802005"/>
            <a:ext cx="8884285" cy="5919470"/>
          </a:xfrm>
        </p:spPr>
        <p:txBody>
          <a:bodyPr/>
          <a:p>
            <a:r>
              <a:rPr lang="en-US" altLang="zh-CN" sz="3600" b="1">
                <a:solidFill>
                  <a:srgbClr val="FFFF00"/>
                </a:solidFill>
                <a:sym typeface="+mn-ea"/>
              </a:rPr>
              <a:t>大卫的　神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sym typeface="+mn-ea"/>
              </a:rPr>
              <a:t>他行耶和华眼中看为正的事</a:t>
            </a: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，效法他祖大卫所行的，不偏左右。</a:t>
            </a:r>
            <a:endParaRPr lang="zh-CN" altLang="en-US" sz="3600" b="1" dirty="0" smtClean="0">
              <a:solidFill>
                <a:schemeClr val="bg1"/>
              </a:solidFill>
              <a:sym typeface="+mn-ea"/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3他作王第八年，尚且年幼，就寻求他祖大卫的　神。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45" y="3463925"/>
            <a:ext cx="2584450" cy="2954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5" y="4319270"/>
            <a:ext cx="1471930" cy="1579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850"/>
            <a:ext cx="8229600" cy="814705"/>
          </a:xfrm>
        </p:spPr>
        <p:txBody>
          <a:bodyPr>
            <a:normAutofit/>
          </a:bodyPr>
          <a:p>
            <a:r>
              <a:rPr lang="zh-CN" sz="4000" b="1">
                <a:solidFill>
                  <a:schemeClr val="bg1"/>
                </a:solidFill>
                <a:sym typeface="+mn-ea"/>
              </a:rPr>
              <a:t>一、寻求   神</a:t>
            </a:r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" y="802005"/>
            <a:ext cx="8884285" cy="5919470"/>
          </a:xfrm>
        </p:spPr>
        <p:txBody>
          <a:bodyPr/>
          <a:p>
            <a:r>
              <a:rPr lang="en-US" altLang="zh-CN" sz="3600" b="1">
                <a:solidFill>
                  <a:srgbClr val="FFFF00"/>
                </a:solidFill>
                <a:sym typeface="+mn-ea"/>
              </a:rPr>
              <a:t>大卫的　神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3他作王第八年，尚且年幼，就寻求他祖大卫的　神。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是  宇宙中唯一的真神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930" y="3516630"/>
            <a:ext cx="5896610" cy="3302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955"/>
            <a:ext cx="8229600" cy="9277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" y="906780"/>
            <a:ext cx="8952865" cy="5876290"/>
          </a:xfrm>
        </p:spPr>
        <p:txBody>
          <a:bodyPr/>
          <a:p>
            <a:pPr marL="0" indent="0">
              <a:buNone/>
            </a:pP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代下15:4但他们在急难的时候，归向耶和华以色列的　神，寻求他，他就被他们寻见。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耶29:13你们寻求我，若专心寻求我，就必寻见。14耶和华说：我必被你们寻见，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太7:7“你们祈求，就给你们；寻找，就寻见；叩门，就给你们开门。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3260" y="4628515"/>
            <a:ext cx="2715895" cy="2109470"/>
          </a:xfrm>
          <a:prstGeom prst="rect">
            <a:avLst/>
          </a:prstGeom>
        </p:spPr>
      </p:pic>
      <p:sp>
        <p:nvSpPr>
          <p:cNvPr id="5" name="灯片编号占位符 3"/>
          <p:cNvSpPr>
            <a:spLocks noGrp="1"/>
          </p:cNvSpPr>
          <p:nvPr/>
        </p:nvSpPr>
        <p:spPr>
          <a:xfrm>
            <a:off x="1205865" y="-20955"/>
            <a:ext cx="6743065" cy="92773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二、寻见    神</a:t>
            </a:r>
            <a:endParaRPr lang="zh-CN" altLang="en-US" sz="4000" b="1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/>
        </p:nvSpPr>
        <p:spPr>
          <a:xfrm>
            <a:off x="305435" y="906780"/>
            <a:ext cx="3395345" cy="71945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、神的应许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325"/>
            <a:ext cx="8229600" cy="730250"/>
          </a:xfrm>
        </p:spPr>
        <p:txBody>
          <a:bodyPr/>
          <a:p>
            <a:endParaRPr lang="zh-CN" altLang="en-US" sz="40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" y="720725"/>
            <a:ext cx="8864600" cy="6062345"/>
          </a:xfrm>
        </p:spPr>
        <p:txBody>
          <a:bodyPr/>
          <a:p>
            <a:pPr marL="0" algn="l">
              <a:buClrTx/>
              <a:buSzTx/>
              <a:buFontTx/>
              <a:buNone/>
            </a:pPr>
            <a:endParaRPr lang="zh-CN" altLang="en-US" sz="3600" b="1" dirty="0" smtClean="0">
              <a:solidFill>
                <a:schemeClr val="bg1"/>
              </a:solidFill>
            </a:endParaRPr>
          </a:p>
          <a:p>
            <a:pPr marL="0" algn="l"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14他们将奉到耶和华殿的银子运出来的时候，祭司希勒家偶然</a:t>
            </a:r>
            <a:r>
              <a:rPr lang="zh-CN" altLang="en-US" sz="4000" b="1" dirty="0" smtClean="0">
                <a:solidFill>
                  <a:srgbClr val="FFFF00"/>
                </a:solidFill>
              </a:rPr>
              <a:t>得了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摩西所传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耶和华的律法书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。</a:t>
            </a:r>
            <a:endParaRPr lang="zh-CN" altLang="en-US" sz="3600" b="1" dirty="0" smtClean="0">
              <a:solidFill>
                <a:schemeClr val="bg1"/>
              </a:solidFill>
            </a:endParaRPr>
          </a:p>
          <a:p>
            <a:pPr marL="0" algn="l"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15希勒家对书记沙番说：“</a:t>
            </a:r>
            <a:r>
              <a:rPr lang="zh-CN" altLang="en-US" sz="4000" b="1" dirty="0" smtClean="0">
                <a:solidFill>
                  <a:srgbClr val="FFFF00"/>
                </a:solidFill>
              </a:rPr>
              <a:t>我在耶和华殿里得了律法书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。”遂将书递给沙番。</a:t>
            </a:r>
            <a:endParaRPr lang="zh-CN" altLang="en-US" sz="3600" b="1" dirty="0" smtClean="0">
              <a:solidFill>
                <a:schemeClr val="bg1"/>
              </a:solidFill>
            </a:endParaRPr>
          </a:p>
          <a:p>
            <a:pPr marL="0" algn="l"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16沙番把书拿到王那里，</a:t>
            </a:r>
            <a:endParaRPr lang="zh-CN" altLang="en-US" sz="3600" b="1" dirty="0" smtClean="0">
              <a:solidFill>
                <a:schemeClr val="bg1"/>
              </a:solidFill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zh-CN" sz="3600" b="1" dirty="0" smtClean="0">
                <a:solidFill>
                  <a:schemeClr val="bg1"/>
                </a:solidFill>
              </a:rPr>
              <a:t>18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沙番就在王面前读那书。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1405" y="4459605"/>
            <a:ext cx="2322830" cy="2322830"/>
          </a:xfrm>
          <a:prstGeom prst="rect">
            <a:avLst/>
          </a:prstGeom>
        </p:spPr>
      </p:pic>
      <p:sp>
        <p:nvSpPr>
          <p:cNvPr id="7" name="灯片编号占位符 3"/>
          <p:cNvSpPr>
            <a:spLocks noGrp="1"/>
          </p:cNvSpPr>
          <p:nvPr/>
        </p:nvSpPr>
        <p:spPr>
          <a:xfrm>
            <a:off x="1635760" y="60325"/>
            <a:ext cx="5847715" cy="91376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2</a:t>
            </a:r>
            <a:r>
              <a:rPr lang="zh-CN" alt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、得到   神的话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" y="118745"/>
            <a:ext cx="8864600" cy="66643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代下17:7 他作王第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年，就差遣臣子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9他们带着</a:t>
            </a:r>
            <a:r>
              <a:rPr lang="zh-C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耶和华的律法书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，走遍犹大各城教训百姓。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犹大国第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位王约沙法，公元前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870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登基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代下23:11于是领王子出来，给他戴上冠冕，</a:t>
            </a:r>
            <a:r>
              <a:rPr lang="zh-C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将律法书交给他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，立他作王。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犹大国第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位王约阿施，公元前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835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登基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犹大国第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位王约西亚，公元前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640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登基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代下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34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：8约西亚王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年，净地净殿之后，就差遣亚萨利雅的儿子沙番、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640-18=622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870-3=867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321300" y="4947285"/>
            <a:ext cx="3256915" cy="817880"/>
          </a:xfrm>
          <a:solidFill>
            <a:srgbClr val="C00000"/>
          </a:solidFill>
        </p:spPr>
        <p:txBody>
          <a:bodyPr/>
          <a:p>
            <a:r>
              <a:rPr lang="en-US" altLang="zh-CN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867- 622=245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年</a:t>
            </a:r>
            <a:endParaRPr lang="zh-CN" alt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灯片编号占位符 3"/>
          <p:cNvSpPr>
            <a:spLocks noGrp="1"/>
          </p:cNvSpPr>
          <p:nvPr/>
        </p:nvSpPr>
        <p:spPr>
          <a:xfrm>
            <a:off x="462280" y="5765165"/>
            <a:ext cx="3956685" cy="81788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835 - 622 = 213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年</a:t>
            </a:r>
            <a:endParaRPr lang="zh-CN" altLang="en-US" sz="3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" y="21590"/>
            <a:ext cx="9021445" cy="6713855"/>
          </a:xfrm>
        </p:spPr>
        <p:txBody>
          <a:bodyPr/>
          <a:p>
            <a:pPr marL="0" indent="0" algn="ctr">
              <a:buNone/>
            </a:pPr>
            <a:r>
              <a:rPr lang="zh-CN" altLang="en-US" sz="3600" b="1" dirty="0" smtClean="0">
                <a:solidFill>
                  <a:schemeClr val="tx1"/>
                </a:solidFill>
                <a:sym typeface="+mn-ea"/>
              </a:rPr>
              <a:t>二、寻见    神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代下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19王听见律法上的话，就撕裂衣服，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‘耶和华以色列的　神如此说：至于你所听见的话，27就是听见我指着这地和其上居民所说的话，</a:t>
            </a:r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你便心里敬服，在我面前自卑，撕裂衣服，向我哭泣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，因此我应允了你。这是我耶和华说的。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4813300"/>
            <a:ext cx="2887345" cy="19221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4812665"/>
            <a:ext cx="2749550" cy="1908810"/>
          </a:xfrm>
          <a:prstGeom prst="rect">
            <a:avLst/>
          </a:prstGeom>
        </p:spPr>
      </p:pic>
      <p:sp>
        <p:nvSpPr>
          <p:cNvPr id="2" name="灯片编号占位符 3"/>
          <p:cNvSpPr>
            <a:spLocks noGrp="1"/>
          </p:cNvSpPr>
          <p:nvPr/>
        </p:nvSpPr>
        <p:spPr>
          <a:xfrm>
            <a:off x="147955" y="555625"/>
            <a:ext cx="3994785" cy="81534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  <a:sym typeface="+mn-ea"/>
              </a:rPr>
              <a:t>3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  <a:sym typeface="+mn-ea"/>
              </a:rPr>
              <a:t>、生命得改变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成为我异象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6990" y="615315"/>
            <a:ext cx="9049385" cy="620014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706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325"/>
            <a:ext cx="8229600" cy="9277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三、传扬   神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" y="906780"/>
            <a:ext cx="8864600" cy="5876290"/>
          </a:xfrm>
        </p:spPr>
        <p:txBody>
          <a:bodyPr/>
          <a:p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、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向所有的人</a:t>
            </a:r>
            <a:endParaRPr lang="zh-CN" altLang="en-US" sz="3600" b="1"/>
          </a:p>
          <a:p>
            <a:r>
              <a:rPr lang="zh-CN" altLang="en-US" sz="3600" b="1"/>
              <a:t>29王差遣人招聚犹大和耶路撒冷的众长老来。30王和犹大众人，与耶路撒冷的居民，并祭司利未人，以及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所有的百姓，无论大小，都一同上到耶和华的殿</a:t>
            </a:r>
            <a:r>
              <a:rPr lang="zh-CN" altLang="en-US" sz="3600" b="1"/>
              <a:t>。</a:t>
            </a:r>
            <a:r>
              <a:rPr lang="zh-CN" altLang="en-US" sz="3600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王就把殿里所得的约书念给他们听。</a:t>
            </a:r>
            <a:endParaRPr lang="zh-CN" altLang="en-US" sz="3600" b="1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7185" y="3940175"/>
            <a:ext cx="3576955" cy="2621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2864" r="3652" b="48440"/>
          <a:stretch>
            <a:fillRect/>
          </a:stretch>
        </p:blipFill>
        <p:spPr>
          <a:xfrm>
            <a:off x="655320" y="4615180"/>
            <a:ext cx="3219450" cy="21723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325"/>
            <a:ext cx="8229600" cy="77978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" y="840105"/>
            <a:ext cx="8864600" cy="5942965"/>
          </a:xfrm>
        </p:spPr>
        <p:txBody>
          <a:bodyPr/>
          <a:p>
            <a:endParaRPr lang="zh-CN" altLang="en-US" sz="3600" b="1"/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王下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：24凡犹大国和耶路撒冷所有交鬼的、行巫术的，与家中的神像和偶像，并一切可憎之物，约西亚尽都除掉，成就了祭司希勒家在耶和华殿里所得律法书上所写的话。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25在约西亚以前，没有王像他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尽心、尽性、尽力地归向耶和华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，遵行摩西的一切律法；在他以后，也没有兴起一个王像他。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5880" y="5488305"/>
            <a:ext cx="1191895" cy="1350010"/>
          </a:xfrm>
          <a:prstGeom prst="rect">
            <a:avLst/>
          </a:prstGeom>
        </p:spPr>
      </p:pic>
      <p:sp>
        <p:nvSpPr>
          <p:cNvPr id="6" name="灯片编号占位符 3"/>
          <p:cNvSpPr>
            <a:spLocks noGrp="1"/>
          </p:cNvSpPr>
          <p:nvPr/>
        </p:nvSpPr>
        <p:spPr>
          <a:xfrm>
            <a:off x="1189990" y="-15875"/>
            <a:ext cx="6743065" cy="77978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三、传扬   神</a:t>
            </a:r>
            <a:endParaRPr lang="zh-CN" altLang="en-US" sz="4000" b="1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/>
        </p:nvSpPr>
        <p:spPr>
          <a:xfrm>
            <a:off x="147955" y="784225"/>
            <a:ext cx="4554855" cy="8153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/>
                <a:sym typeface="+mn-ea"/>
              </a:rPr>
              <a:t>2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/>
                <a:sym typeface="+mn-ea"/>
              </a:rPr>
              <a:t>、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/>
                <a:sym typeface="+mn-ea"/>
              </a:rPr>
              <a:t>领全国归向   神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tx2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255"/>
            <a:ext cx="8229600" cy="1072515"/>
          </a:xfrm>
        </p:spPr>
        <p:txBody>
          <a:bodyPr/>
          <a:p>
            <a:pPr indent="-342900" algn="ctr">
              <a:spcBef>
                <a:spcPct val="20000"/>
              </a:spcBef>
              <a:buClrTx/>
              <a:buSzTx/>
              <a:buFontTx/>
            </a:pPr>
            <a:endParaRPr lang="zh-CN" altLang="en-US" sz="4000" b="1" dirty="0" smtClean="0">
              <a:solidFill>
                <a:schemeClr val="bg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" y="1309370"/>
            <a:ext cx="8701405" cy="5305425"/>
          </a:xfrm>
        </p:spPr>
        <p:txBody>
          <a:bodyPr/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endParaRPr lang="zh-CN" altLang="en-US" sz="3600" b="1" dirty="0" smtClean="0">
              <a:solidFill>
                <a:schemeClr val="bg1"/>
              </a:solidFill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31</a:t>
            </a:r>
            <a:endParaRPr lang="zh-CN" altLang="en-US" sz="3600" b="1" dirty="0" smtClean="0">
              <a:solidFill>
                <a:schemeClr val="bg1"/>
              </a:solidFill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要尽心尽性地顺从耶和华，遵守他的诫命、法度、律例，成就这书上所记的约言。</a:t>
            </a:r>
            <a:endParaRPr lang="zh-CN" altLang="en-US" sz="3600" b="1" dirty="0" smtClean="0">
              <a:solidFill>
                <a:schemeClr val="bg1"/>
              </a:solidFill>
            </a:endParaRPr>
          </a:p>
          <a:p>
            <a:pPr marL="0" algn="l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</a:rPr>
              <a:t>32又使住耶路撒冷和便雅悯的人都服从这约。于是耶路撒冷的居民，都遵行他们列祖之　神的约。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灯片编号占位符 3"/>
          <p:cNvSpPr>
            <a:spLocks noGrp="1"/>
          </p:cNvSpPr>
          <p:nvPr/>
        </p:nvSpPr>
        <p:spPr>
          <a:xfrm>
            <a:off x="1472565" y="-15875"/>
            <a:ext cx="6406515" cy="8153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FF0000"/>
                </a:solidFill>
                <a:sym typeface="+mn-ea"/>
              </a:rPr>
              <a:t>四、跟从   神，总不离开</a:t>
            </a:r>
            <a:endParaRPr lang="zh-CN" altLang="en-US" sz="40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128270" y="934720"/>
            <a:ext cx="4427855" cy="81534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、在   神前立约</a:t>
            </a:r>
            <a:endParaRPr lang="zh-CN" altLang="en-US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sym typeface="+mn-ea"/>
            </a:endParaRPr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802005" y="1851660"/>
            <a:ext cx="8121015" cy="91313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3600" b="1" dirty="0" smtClean="0">
                <a:solidFill>
                  <a:srgbClr val="C00000"/>
                </a:solidFill>
                <a:sym typeface="+mn-ea"/>
              </a:rPr>
              <a:t>王站在他的地位上，在耶和华面前立约</a:t>
            </a:r>
            <a:endParaRPr lang="zh-CN" altLang="en-US" sz="3600" b="1" dirty="0" smtClean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" y="889635"/>
            <a:ext cx="9000490" cy="5831205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1约西亚登基的时候年八岁，在耶路撒冷作王三十一年。</a:t>
            </a:r>
            <a:endParaRPr lang="zh-CN" altLang="en-US" sz="3600" b="1" dirty="0" smtClean="0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2他行耶和华眼中看为正的事，效法他祖大卫所行的，不偏左右。</a:t>
            </a:r>
            <a:endParaRPr lang="zh-CN" altLang="en-US" sz="3600" b="1" dirty="0" smtClean="0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zh-CN" altLang="en-US" sz="3400" b="1" dirty="0" smtClean="0">
                <a:solidFill>
                  <a:schemeClr val="bg1"/>
                </a:solidFill>
                <a:sym typeface="+mn-ea"/>
              </a:rPr>
              <a:t>29王差遣人招聚犹大和耶路撒冷的众长老来。</a:t>
            </a:r>
            <a:endParaRPr lang="zh-CN" altLang="en-US" sz="3600" b="1" dirty="0" smtClean="0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30王和犹大众人，与耶路撒冷的居民，并祭司利未人，以及所有的百姓，无论大小，都一同上到耶和华的殿。王就把殿里所得的约书念给他们听。</a:t>
            </a:r>
            <a:endParaRPr lang="zh-CN" altLang="en-US" sz="36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775" y="102235"/>
            <a:ext cx="7624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代下</a:t>
            </a:r>
            <a:r>
              <a:rPr lang="en-US" altLang="zh-CN" sz="4000" dirty="0" smtClean="0">
                <a:solidFill>
                  <a:schemeClr val="bg1"/>
                </a:solidFill>
              </a:rPr>
              <a:t>34</a:t>
            </a:r>
            <a:r>
              <a:rPr lang="zh-CN" altLang="en-US" sz="4000" dirty="0" smtClean="0">
                <a:solidFill>
                  <a:schemeClr val="bg1"/>
                </a:solidFill>
              </a:rPr>
              <a:t>：</a:t>
            </a:r>
            <a:r>
              <a:rPr lang="en-US" altLang="zh-CN" sz="4000" dirty="0" smtClean="0">
                <a:solidFill>
                  <a:schemeClr val="bg1"/>
                </a:solidFill>
              </a:rPr>
              <a:t>1-2</a:t>
            </a:r>
            <a:r>
              <a:rPr lang="zh-CN" altLang="en-US" sz="4000" dirty="0" smtClean="0">
                <a:solidFill>
                  <a:schemeClr val="bg1"/>
                </a:solidFill>
              </a:rPr>
              <a:t>，</a:t>
            </a:r>
            <a:r>
              <a:rPr lang="en-US" altLang="zh-CN" sz="4000" dirty="0" smtClean="0">
                <a:solidFill>
                  <a:schemeClr val="bg1"/>
                </a:solidFill>
              </a:rPr>
              <a:t>29-33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210"/>
            <a:ext cx="8229600" cy="784860"/>
          </a:xfrm>
        </p:spPr>
        <p:txBody>
          <a:bodyPr/>
          <a:p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175" y="1010920"/>
            <a:ext cx="8844280" cy="5710555"/>
          </a:xfrm>
        </p:spPr>
        <p:txBody>
          <a:bodyPr/>
          <a:p>
            <a:endParaRPr lang="zh-CN" altLang="en-US">
              <a:sym typeface="+mn-ea"/>
            </a:endParaRPr>
          </a:p>
          <a:p>
            <a:r>
              <a:rPr lang="zh-CN" altLang="en-US" sz="3600" b="1">
                <a:sym typeface="+mn-ea"/>
              </a:rPr>
              <a:t>代下</a:t>
            </a:r>
            <a:r>
              <a:rPr lang="en-US" altLang="zh-CN" sz="3600" b="1">
                <a:sym typeface="+mn-ea"/>
              </a:rPr>
              <a:t>35</a:t>
            </a:r>
            <a:r>
              <a:rPr lang="zh-CN" altLang="en-US" sz="3600" b="1">
                <a:sym typeface="+mn-ea"/>
              </a:rPr>
              <a:t>：</a:t>
            </a:r>
            <a:r>
              <a:rPr lang="zh-CN" altLang="en-US" sz="3600" b="1">
                <a:sym typeface="+mn-ea"/>
              </a:rPr>
              <a:t>1约西亚在耶路撒冷向耶和华守逾越节，</a:t>
            </a:r>
            <a:endParaRPr lang="zh-CN" altLang="en-US" sz="3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2205" r="40784"/>
          <a:stretch>
            <a:fillRect/>
          </a:stretch>
        </p:blipFill>
        <p:spPr>
          <a:xfrm>
            <a:off x="255270" y="2806700"/>
            <a:ext cx="3729355" cy="3914775"/>
          </a:xfrm>
          <a:prstGeom prst="rect">
            <a:avLst/>
          </a:prstGeom>
        </p:spPr>
      </p:pic>
      <p:sp>
        <p:nvSpPr>
          <p:cNvPr id="7" name="灯片编号占位符 3"/>
          <p:cNvSpPr>
            <a:spLocks noGrp="1"/>
          </p:cNvSpPr>
          <p:nvPr/>
        </p:nvSpPr>
        <p:spPr>
          <a:xfrm>
            <a:off x="1348740" y="-1270"/>
            <a:ext cx="6406515" cy="8153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FF0000"/>
                </a:solidFill>
                <a:sym typeface="+mn-ea"/>
              </a:rPr>
              <a:t>四、跟从   神，总不离开</a:t>
            </a:r>
            <a:endParaRPr lang="zh-CN" altLang="en-US" sz="40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346075" y="814070"/>
            <a:ext cx="4368165" cy="81534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2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向   神守逾越节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535" y="3148965"/>
            <a:ext cx="4711065" cy="31413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210"/>
            <a:ext cx="8229600" cy="784860"/>
          </a:xfrm>
        </p:spPr>
        <p:txBody>
          <a:bodyPr/>
          <a:p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175" y="951230"/>
            <a:ext cx="8844280" cy="5770245"/>
          </a:xfrm>
        </p:spPr>
        <p:txBody>
          <a:bodyPr/>
          <a:p>
            <a:pPr algn="ctr"/>
            <a:endParaRPr lang="zh-CN" altLang="en-US">
              <a:sym typeface="+mn-ea"/>
            </a:endParaRPr>
          </a:p>
          <a:p>
            <a:r>
              <a:rPr lang="zh-CN" altLang="en-US" sz="3600" b="1">
                <a:sym typeface="+mn-ea"/>
              </a:rPr>
              <a:t>33约西亚从以色列各处，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将一切可憎之物，尽都除掉，使以色列境内的人，都侍奉耶和华他们的　神。</a:t>
            </a:r>
            <a:r>
              <a:rPr lang="zh-CN" altLang="en-US" sz="3600" b="1">
                <a:sym typeface="+mn-ea"/>
              </a:rPr>
              <a:t>约西亚在世的日子，就跟从耶和华他们列祖的　神，总不离开。</a:t>
            </a:r>
            <a:endParaRPr lang="zh-CN" altLang="en-US" sz="36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3895090"/>
            <a:ext cx="5495290" cy="2826385"/>
          </a:xfrm>
          <a:prstGeom prst="rect">
            <a:avLst/>
          </a:prstGeom>
        </p:spPr>
      </p:pic>
      <p:sp>
        <p:nvSpPr>
          <p:cNvPr id="7" name="灯片编号占位符 3"/>
          <p:cNvSpPr>
            <a:spLocks noGrp="1"/>
          </p:cNvSpPr>
          <p:nvPr/>
        </p:nvSpPr>
        <p:spPr>
          <a:xfrm>
            <a:off x="1348740" y="-1270"/>
            <a:ext cx="6406515" cy="8153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四、跟从   神，总不离开</a:t>
            </a:r>
            <a:endParaRPr lang="zh-CN" altLang="en-US" sz="4000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457200" y="814070"/>
            <a:ext cx="3973830" cy="81534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  <a:sym typeface="+mn-ea"/>
              </a:rPr>
              <a:t>3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  <a:sym typeface="+mn-ea"/>
              </a:rPr>
              <a:t>、侍奉耶和华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3836670"/>
            <a:ext cx="2910205" cy="2884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" y="259080"/>
            <a:ext cx="9000490" cy="6461760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31王站在他的地位上，在耶和华面前立约，要尽心尽性地顺从耶和华，遵守他的诫命、法度、律例，成就这书上所记的约言。</a:t>
            </a:r>
            <a:endParaRPr lang="zh-CN" altLang="en-US" sz="36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</a:pP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32又使住耶路撒冷和便雅悯的人都服从这约。于是耶路撒冷的居民，都遵行他们列祖之　神的约。</a:t>
            </a:r>
            <a:endParaRPr lang="zh-CN" altLang="en-US" sz="3600" b="1" dirty="0" smtClean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</a:pP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33约西亚从以色列各处，将一切可憎之物，尽都除掉，使以色列境内的人，都侍奉耶和华他们的　神。约西亚在世的日子，就跟从耶和华他们列祖的　神，总不离开。</a:t>
            </a:r>
            <a:endParaRPr lang="zh-CN" altLang="en-US" sz="3600"/>
          </a:p>
          <a:p>
            <a:endParaRPr lang="zh-CN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39065"/>
            <a:ext cx="8890000" cy="649033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感谢恩主耶稣基督带领我们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度过2019年，在这一年里我们也经历了不少，每一天都在想、说、做了很多事，不知有多少是有永恒价值的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5212080"/>
            <a:ext cx="1800225" cy="1350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35" y="5202555"/>
            <a:ext cx="1369695" cy="136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5" y="5212080"/>
            <a:ext cx="1856740" cy="13506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715" y="5257800"/>
            <a:ext cx="2000250" cy="12598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045" y="2847975"/>
            <a:ext cx="4878070" cy="2348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39065"/>
            <a:ext cx="8890000" cy="64903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1约西亚登基的时候年八岁，在耶路撒冷作王三十一年。</a:t>
            </a:r>
            <a:endParaRPr lang="zh-CN" altLang="en-US" sz="3600" b="1" dirty="0" smtClean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sym typeface="+mn-ea"/>
              </a:rPr>
              <a:t>33</a:t>
            </a:r>
            <a:r>
              <a:rPr lang="zh-CN" altLang="en-US" sz="3600" b="1" dirty="0" smtClean="0">
                <a:solidFill>
                  <a:schemeClr val="bg1"/>
                </a:solidFill>
                <a:sym typeface="+mn-ea"/>
              </a:rPr>
              <a:t>约西亚在世的日子，就跟从耶和华他们列祖的　神，总不离开。</a:t>
            </a:r>
            <a:endParaRPr lang="zh-CN" altLang="en-US" sz="3600" b="1" dirty="0" smtClean="0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endParaRPr lang="zh-CN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685" y="3017520"/>
            <a:ext cx="6678930" cy="3740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4160"/>
            <a:ext cx="7772400" cy="162750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en-US" altLang="zh-CN" sz="6000" dirty="0" smtClean="0">
                <a:solidFill>
                  <a:schemeClr val="bg1"/>
                </a:solidFill>
              </a:rPr>
              <a:t>   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648200" cy="1752600"/>
          </a:xfrm>
        </p:spPr>
        <p:txBody>
          <a:bodyPr/>
          <a:lstStyle/>
          <a:p>
            <a:pPr algn="dist"/>
            <a:endParaRPr lang="en-US" dirty="0" smtClean="0">
              <a:solidFill>
                <a:schemeClr val="tx1"/>
              </a:solidFill>
            </a:endParaRPr>
          </a:p>
          <a:p>
            <a:pPr algn="di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2426335"/>
            <a:ext cx="4418965" cy="3782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80" y="2426335"/>
            <a:ext cx="3815715" cy="378206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775335" y="655955"/>
            <a:ext cx="7772400" cy="14700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跟从   神，总不离开</a:t>
            </a:r>
            <a:endParaRPr lang="zh-CN" altLang="en-US" sz="600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850"/>
            <a:ext cx="8229600" cy="814705"/>
          </a:xfrm>
        </p:spPr>
        <p:txBody>
          <a:bodyPr>
            <a:normAutofit/>
          </a:bodyPr>
          <a:p>
            <a:r>
              <a:rPr lang="zh-CN" sz="4000" b="1">
                <a:solidFill>
                  <a:schemeClr val="bg1"/>
                </a:solidFill>
                <a:sym typeface="+mn-ea"/>
              </a:rPr>
              <a:t>一、寻求   神</a:t>
            </a:r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" y="802005"/>
            <a:ext cx="8884285" cy="5919470"/>
          </a:xfrm>
        </p:spPr>
        <p:txBody>
          <a:bodyPr/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 </a:t>
            </a:r>
            <a:r>
              <a:rPr lang="zh-CN" altLang="en-US" sz="3600" b="1">
                <a:solidFill>
                  <a:srgbClr val="FFFF00"/>
                </a:solidFill>
                <a:sym typeface="+mn-ea"/>
              </a:rPr>
              <a:t>他爷爷</a:t>
            </a:r>
            <a:r>
              <a:rPr lang="zh-CN" altLang="en-US" sz="3600" b="1">
                <a:solidFill>
                  <a:srgbClr val="FFFF00"/>
                </a:solidFill>
                <a:sym typeface="+mn-ea"/>
              </a:rPr>
              <a:t>玛拿西</a:t>
            </a:r>
            <a:endParaRPr lang="zh-CN" altLang="en-US" sz="3600" b="1">
              <a:solidFill>
                <a:srgbClr val="FFFF00"/>
              </a:solidFill>
              <a:sym typeface="+mn-ea"/>
            </a:endParaRPr>
          </a:p>
          <a:p>
            <a:pPr marL="0" indent="0">
              <a:buNone/>
            </a:pPr>
            <a:r>
              <a:rPr lang="zh-CN" sz="3600" b="1">
                <a:solidFill>
                  <a:schemeClr val="bg1"/>
                </a:solidFill>
              </a:rPr>
              <a:t>王下</a:t>
            </a:r>
            <a:r>
              <a:rPr lang="en-US" altLang="zh-CN" sz="3600" b="1">
                <a:solidFill>
                  <a:schemeClr val="bg1"/>
                </a:solidFill>
              </a:rPr>
              <a:t>21</a:t>
            </a:r>
            <a:r>
              <a:rPr lang="zh-CN" altLang="en-US" sz="3600" b="1">
                <a:solidFill>
                  <a:schemeClr val="bg1"/>
                </a:solidFill>
              </a:rPr>
              <a:t>：</a:t>
            </a:r>
            <a:r>
              <a:rPr sz="3600" b="1">
                <a:solidFill>
                  <a:schemeClr val="bg1"/>
                </a:solidFill>
              </a:rPr>
              <a:t>5他在耶和华殿的两院中为天上的万象筑坛，</a:t>
            </a:r>
            <a:endParaRPr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sz="3600" b="1">
                <a:solidFill>
                  <a:schemeClr val="bg1"/>
                </a:solidFill>
              </a:rPr>
              <a:t>6并使他的儿子经火，又观兆，用法术，立交鬼的和行巫术的，多行耶和华眼中看为恶的事，惹动他的怒气，</a:t>
            </a:r>
            <a:endParaRPr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sz="3600" b="1">
                <a:solidFill>
                  <a:schemeClr val="bg1"/>
                </a:solidFill>
              </a:rPr>
              <a:t>7又在殿内立雕刻的亚舍拉像。</a:t>
            </a:r>
            <a:endParaRPr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sz="3600" b="1">
                <a:solidFill>
                  <a:schemeClr val="bg1"/>
                </a:solidFill>
              </a:rPr>
              <a:t>9他们却不听从。玛拿西引诱他们行恶，比耶和华在以色列人面前所灭的列国更甚。</a:t>
            </a:r>
            <a:endParaRPr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850"/>
            <a:ext cx="8229600" cy="814705"/>
          </a:xfrm>
        </p:spPr>
        <p:txBody>
          <a:bodyPr>
            <a:normAutofit/>
          </a:bodyPr>
          <a:p>
            <a:r>
              <a:rPr lang="zh-CN" altLang="en-US" sz="4000" b="1">
                <a:solidFill>
                  <a:srgbClr val="FFFF00"/>
                </a:solidFill>
                <a:sym typeface="+mn-ea"/>
              </a:rPr>
              <a:t>他爷爷</a:t>
            </a:r>
            <a:r>
              <a:rPr lang="zh-CN" altLang="en-US" sz="4000" b="1">
                <a:solidFill>
                  <a:srgbClr val="FFFF00"/>
                </a:solidFill>
                <a:sym typeface="+mn-ea"/>
              </a:rPr>
              <a:t>玛拿西</a:t>
            </a:r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580" y="802005"/>
            <a:ext cx="8747125" cy="5919470"/>
          </a:xfrm>
        </p:spPr>
        <p:txBody>
          <a:bodyPr/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 </a:t>
            </a:r>
            <a:r>
              <a:rPr lang="zh-CN" sz="3600" b="1">
                <a:solidFill>
                  <a:schemeClr val="bg1"/>
                </a:solidFill>
              </a:rPr>
              <a:t>王下</a:t>
            </a:r>
            <a:r>
              <a:rPr lang="en-US" altLang="zh-CN" sz="3600" b="1">
                <a:solidFill>
                  <a:schemeClr val="bg1"/>
                </a:solidFill>
              </a:rPr>
              <a:t>24</a:t>
            </a:r>
            <a:r>
              <a:rPr lang="zh-CN" altLang="en-US" sz="3600" b="1">
                <a:solidFill>
                  <a:schemeClr val="bg1"/>
                </a:solidFill>
              </a:rPr>
              <a:t>：</a:t>
            </a:r>
            <a:r>
              <a:rPr sz="3600" b="1">
                <a:solidFill>
                  <a:schemeClr val="bg1"/>
                </a:solidFill>
              </a:rPr>
              <a:t>3这祸临到犹大人，诚然是耶和华所命的，要将他们从自己面前赶出，是因玛拿西所犯的一切罪，</a:t>
            </a:r>
            <a:endParaRPr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sz="3600" b="1">
                <a:solidFill>
                  <a:schemeClr val="bg1"/>
                </a:solidFill>
              </a:rPr>
              <a:t>4又因他流无辜人的血，充满了耶路撒冷。</a:t>
            </a:r>
            <a:r>
              <a:rPr sz="4000" b="1">
                <a:solidFill>
                  <a:srgbClr val="FFFF00"/>
                </a:solidFill>
              </a:rPr>
              <a:t>耶和华决不肯赦免</a:t>
            </a:r>
            <a:r>
              <a:rPr sz="3600" b="1">
                <a:solidFill>
                  <a:schemeClr val="bg1"/>
                </a:solidFill>
              </a:rPr>
              <a:t>。</a:t>
            </a:r>
            <a:endParaRPr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0435" y="3463290"/>
            <a:ext cx="2132965" cy="3258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5" y="3865245"/>
            <a:ext cx="2543810" cy="2856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850"/>
            <a:ext cx="8229600" cy="814705"/>
          </a:xfrm>
        </p:spPr>
        <p:txBody>
          <a:bodyPr>
            <a:normAutofit/>
          </a:bodyPr>
          <a:p>
            <a:r>
              <a:rPr lang="zh-CN" altLang="en-US" sz="4000" b="1">
                <a:solidFill>
                  <a:srgbClr val="FFFF00"/>
                </a:solidFill>
                <a:sym typeface="+mn-ea"/>
              </a:rPr>
              <a:t>他爸爸</a:t>
            </a:r>
            <a:r>
              <a:rPr lang="zh-CN" altLang="en-US" sz="4000" b="1">
                <a:solidFill>
                  <a:srgbClr val="FFFF00"/>
                </a:solidFill>
                <a:sym typeface="+mn-ea"/>
              </a:rPr>
              <a:t>亚们</a:t>
            </a:r>
            <a:endParaRPr 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" y="802005"/>
            <a:ext cx="8884285" cy="5919470"/>
          </a:xfrm>
        </p:spPr>
        <p:txBody>
          <a:bodyPr/>
          <a:p>
            <a:pPr marL="0" indent="0">
              <a:buNone/>
            </a:pPr>
            <a:r>
              <a:rPr lang="en-US" altLang="zh-CN" sz="3600" b="1">
                <a:solidFill>
                  <a:schemeClr val="bg1"/>
                </a:solidFill>
              </a:rPr>
              <a:t>    </a:t>
            </a:r>
            <a:endParaRPr lang="zh-CN" altLang="en-US"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zh-CN" altLang="en-US" sz="3600" b="1">
                <a:solidFill>
                  <a:schemeClr val="bg1"/>
                </a:solidFill>
              </a:rPr>
              <a:t>代下</a:t>
            </a:r>
            <a:r>
              <a:rPr lang="en-US" altLang="zh-CN" sz="3600" b="1">
                <a:solidFill>
                  <a:schemeClr val="bg1"/>
                </a:solidFill>
              </a:rPr>
              <a:t>33</a:t>
            </a:r>
            <a:r>
              <a:rPr lang="zh-CN" altLang="en-US" sz="3600" b="1">
                <a:solidFill>
                  <a:schemeClr val="bg1"/>
                </a:solidFill>
              </a:rPr>
              <a:t>：</a:t>
            </a:r>
            <a:r>
              <a:rPr lang="zh-CN" altLang="en-US" sz="3600" b="1">
                <a:solidFill>
                  <a:schemeClr val="bg1"/>
                </a:solidFill>
              </a:rPr>
              <a:t>21亚们登基的时候年二十二岁，在耶路撒冷作王二年。</a:t>
            </a:r>
            <a:endParaRPr lang="zh-CN" altLang="en-US"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r>
              <a:rPr lang="zh-CN" altLang="en-US" sz="3600" b="1">
                <a:solidFill>
                  <a:schemeClr val="bg1"/>
                </a:solidFill>
              </a:rPr>
              <a:t>22他行耶和华眼中看为恶的事，这亚们所犯的罪，越犯越大。</a:t>
            </a:r>
            <a:endParaRPr lang="zh-CN" altLang="en-US" sz="3600" b="1">
              <a:solidFill>
                <a:schemeClr val="bg1"/>
              </a:solidFill>
            </a:endParaRPr>
          </a:p>
          <a:p>
            <a:pPr algn="l">
              <a:buClrTx/>
              <a:buSzTx/>
            </a:pP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2011</Words>
  <Application>WPS 演示</Application>
  <PresentationFormat>On-screen Show (4:3)</PresentationFormat>
  <Paragraphs>181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方正粗黑宋简体</vt:lpstr>
      <vt:lpstr>黑体</vt:lpstr>
      <vt:lpstr>微软雅黑</vt:lpstr>
      <vt:lpstr>Arial Unicode MS</vt:lpstr>
      <vt:lpstr>Calibri</vt:lpstr>
      <vt:lpstr>Office Theme</vt:lpstr>
      <vt:lpstr>    </vt:lpstr>
      <vt:lpstr>PowerPoint 演示文稿</vt:lpstr>
      <vt:lpstr>PowerPoint 演示文稿</vt:lpstr>
      <vt:lpstr>PowerPoint 演示文稿</vt:lpstr>
      <vt:lpstr>PowerPoint 演示文稿</vt:lpstr>
      <vt:lpstr>    </vt:lpstr>
      <vt:lpstr>一、寻求   神</vt:lpstr>
      <vt:lpstr>他爷爷玛拿西</vt:lpstr>
      <vt:lpstr>他爸爸亚们</vt:lpstr>
      <vt:lpstr>一、寻求   神</vt:lpstr>
      <vt:lpstr>一、寻求   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三、传扬   神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把 基督信仰 带给  你的</dc:title>
  <dc:creator>Don Li</dc:creator>
  <cp:lastModifiedBy>LJZ</cp:lastModifiedBy>
  <cp:revision>113</cp:revision>
  <dcterms:created xsi:type="dcterms:W3CDTF">2006-08-16T00:00:00Z</dcterms:created>
  <dcterms:modified xsi:type="dcterms:W3CDTF">2019-12-29T12:50:12Z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