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75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3"/>
    <a:srgbClr val="FFFF5D"/>
    <a:srgbClr val="DBA191"/>
    <a:srgbClr val="E7C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EAE3B-8FB1-45CF-924A-33C463DD7E6B}" type="datetimeFigureOut">
              <a:rPr lang="en-CA" smtClean="0"/>
              <a:pPr/>
              <a:t>01/04/2016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A8205-A42A-420B-B316-C14190C50AE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88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CA3E-7B9F-4EE9-B1B5-ED7508A21E85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20-ECCF-4E48-8AAF-40AA2451C81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52CC-5EFC-469F-A535-E354B1502AEE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3B5E-68E4-4504-9B2C-801B3AE183AC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8039-D759-4876-9D82-908248317554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1BAA9-0CE9-4C71-A89F-58073AA5A2EB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1E60-B4B7-40FB-9CDD-8903CD6BAE4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2706-E0BB-41FB-BCAB-46BF3355C3EF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6287-D3CE-467F-B197-E6871592E163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2083-997C-4526-AE7F-050EBFCD5A75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1D81-63A2-4D20-98F0-3C52DD4C483D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8115-ED2D-4E68-883F-72195CDA8FBC}" type="datetime1">
              <a:rPr lang="en-US" smtClean="0"/>
              <a:pPr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2627" r="29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73153" cy="4275113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受洗见证</a:t>
            </a: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徐瀚祥</a:t>
            </a:r>
            <a:endParaRPr lang="en-C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rgbClr val="C00000"/>
                </a:solidFill>
              </a:rPr>
              <a:t>怒气</a:t>
            </a:r>
            <a:r>
              <a:rPr lang="zh-CN" altLang="en-US" sz="4000" dirty="0" smtClean="0"/>
              <a:t>害死人。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‘慢慢地动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怒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为人的怒气并不成就神的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义’</a:t>
            </a:r>
            <a:r>
              <a:rPr lang="en-CA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雅</a:t>
            </a:r>
            <a:r>
              <a:rPr lang="en-US" altLang="zh-CN" dirty="0" smtClean="0">
                <a:latin typeface="+mn-ea"/>
              </a:rPr>
              <a:t>:19-20</a:t>
            </a:r>
            <a:r>
              <a:rPr lang="en-CA" altLang="zh-CN" dirty="0" smtClean="0">
                <a:latin typeface="+mn-ea"/>
              </a:rPr>
              <a:t>)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solidFill>
                  <a:srgbClr val="C00000"/>
                </a:solidFill>
              </a:rPr>
              <a:t>嫉妒</a:t>
            </a:r>
            <a:r>
              <a:rPr lang="zh-CN" altLang="en-US" sz="4000" dirty="0" smtClean="0"/>
              <a:t>很常见。是最不健康的情绪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害人害己、影响关系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嫉妒的原因是自我中心、心胸狭窄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为什么神似乎偏爱亚伯？</a:t>
            </a:r>
            <a:endParaRPr lang="en-US" altLang="zh-CN" sz="4000" dirty="0" smtClean="0"/>
          </a:p>
          <a:p>
            <a:pPr indent="4763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耶和华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看中了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亚伯和他的供物，只是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看不中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该隐和他的供物。 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4-5</a:t>
            </a:r>
          </a:p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社会公义吗？为什么？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4000" dirty="0" smtClean="0"/>
              <a:t>人看到的‘不公平’与以下因素有关：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 smtClean="0"/>
              <a:t>人的罪性</a:t>
            </a:r>
            <a:endParaRPr lang="en-US" altLang="zh-CN" sz="4000" dirty="0" smtClean="0"/>
          </a:p>
          <a:p>
            <a:r>
              <a:rPr lang="zh-CN" altLang="en-US" sz="4000" dirty="0" smtClean="0"/>
              <a:t>神的时间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真正的公义在永恒中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不是不报、时候未到</a:t>
            </a:r>
            <a:endParaRPr lang="en-US" altLang="zh-CN" sz="4000" dirty="0" smtClean="0"/>
          </a:p>
          <a:p>
            <a:r>
              <a:rPr lang="zh-CN" altLang="en-US" sz="4000" dirty="0" smtClean="0"/>
              <a:t>神的主权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太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20:1-16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（葡萄园工人的比喻）</a:t>
            </a:r>
            <a:endParaRPr lang="en-US" altLang="zh-CN" sz="36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4000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神的公义绝对有道理</a:t>
            </a:r>
            <a:endParaRPr lang="en-US" altLang="zh-CN" sz="4000" dirty="0" smtClean="0"/>
          </a:p>
          <a:p>
            <a:pPr marL="347663" indent="-347663"/>
            <a:r>
              <a:rPr lang="zh-CN" altLang="en-US" sz="4000" dirty="0" smtClean="0"/>
              <a:t>亚伯是把‘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羊群中头生的羊和羊的脂油献上</a:t>
            </a:r>
            <a:r>
              <a:rPr lang="zh-CN" altLang="en-US" sz="4000" dirty="0" smtClean="0"/>
              <a:t>’，而该隐只是从地里的出产里随意抓些出来作为祭物</a:t>
            </a:r>
            <a:r>
              <a:rPr lang="en-US" altLang="zh-CN" sz="4000" dirty="0" smtClean="0"/>
              <a:t>.</a:t>
            </a:r>
          </a:p>
          <a:p>
            <a:pPr marL="347663" indent="-347663"/>
            <a:r>
              <a:rPr lang="zh-CN" altLang="en-US" sz="4000" dirty="0" smtClean="0"/>
              <a:t>亚伯是敬虔尽责；该隐是忽视敷衍</a:t>
            </a:r>
            <a:r>
              <a:rPr lang="zh-CN" altLang="en-US" sz="4000" dirty="0" smtClean="0"/>
              <a:t>。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神的公义绝对有道理</a:t>
            </a:r>
            <a:endParaRPr lang="en-US" altLang="zh-CN" sz="4000" dirty="0" smtClean="0"/>
          </a:p>
          <a:p>
            <a:pPr marL="0" indent="4763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亚伯因著信，献祭与神，比该隐所献的更美，因此便得了称义的见证，就是神指他礼物作的见证。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来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11:4</a:t>
            </a:r>
            <a:endParaRPr lang="en-US" altLang="zh-CN" sz="4000" dirty="0" smtClean="0"/>
          </a:p>
          <a:p>
            <a:pPr marL="0" indent="4763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不可像该隐；他是属那恶者，杀了他的兄弟。为什麽杀了他呢？因自己的行为是恶的，兄弟的行为是善的。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约一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3:12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神：“你兄弟亚伯在哪里”；</a:t>
            </a:r>
            <a:endParaRPr lang="en-US" altLang="zh-CN" sz="4000" dirty="0" smtClean="0"/>
          </a:p>
          <a:p>
            <a:r>
              <a:rPr lang="zh-CN" altLang="en-US" sz="4000" dirty="0" smtClean="0"/>
              <a:t>该隐：“我岂是看守我兄弟的吗？”</a:t>
            </a:r>
            <a:r>
              <a:rPr lang="en-US" altLang="zh-CN" dirty="0" smtClean="0"/>
              <a:t>9</a:t>
            </a:r>
          </a:p>
          <a:p>
            <a:r>
              <a:rPr lang="zh-CN" altLang="en-US" sz="4000" dirty="0" smtClean="0"/>
              <a:t>我们有‘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看守</a:t>
            </a:r>
            <a:r>
              <a:rPr lang="zh-CN" altLang="en-US" sz="4000" dirty="0" smtClean="0"/>
              <a:t>’（扶助、支持、守望）‘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兄弟</a:t>
            </a:r>
            <a:r>
              <a:rPr lang="zh-CN" altLang="en-US" sz="4000" b="1" dirty="0" smtClean="0"/>
              <a:t>’</a:t>
            </a:r>
            <a:r>
              <a:rPr lang="zh-CN" altLang="en-US" sz="4000" dirty="0" smtClean="0"/>
              <a:t>的责任</a:t>
            </a:r>
            <a:endParaRPr lang="en-US" altLang="zh-CN" sz="4000" dirty="0" smtClean="0"/>
          </a:p>
          <a:p>
            <a:r>
              <a:rPr lang="zh-CN" altLang="en-US" sz="4000" dirty="0" smtClean="0"/>
              <a:t>不能把看守变成杀害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伤害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神对该隐‘法外开恩’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恩典；</a:t>
            </a:r>
            <a:endParaRPr lang="en-US" altLang="zh-CN" sz="4000" dirty="0" smtClean="0"/>
          </a:p>
          <a:p>
            <a:r>
              <a:rPr lang="zh-CN" altLang="en-US" sz="4000" dirty="0" smtClean="0"/>
              <a:t>旧约中处处彰显神的恩典</a:t>
            </a:r>
            <a:endParaRPr lang="en-US" altLang="zh-CN" sz="4000" dirty="0" smtClean="0"/>
          </a:p>
          <a:p>
            <a:r>
              <a:rPr lang="zh-CN" altLang="en-US" sz="4000" dirty="0" smtClean="0"/>
              <a:t>犯罪的后果还是要承担</a:t>
            </a:r>
            <a:endParaRPr lang="en-US" altLang="zh-CN" sz="4000" dirty="0" smtClean="0"/>
          </a:p>
          <a:p>
            <a:pPr lvl="1">
              <a:buFont typeface="Wingdings" pitchFamily="2" charset="2"/>
              <a:buChar char="§"/>
            </a:pPr>
            <a:r>
              <a:rPr lang="zh-CN" altLang="en-US" sz="4000" dirty="0" smtClean="0"/>
              <a:t>地受咒诅</a:t>
            </a:r>
            <a:endParaRPr lang="en-US" altLang="zh-CN" sz="4000" dirty="0" smtClean="0"/>
          </a:p>
          <a:p>
            <a:pPr lvl="1">
              <a:buFont typeface="Wingdings" pitchFamily="2" charset="2"/>
              <a:buChar char="§"/>
            </a:pPr>
            <a:r>
              <a:rPr lang="zh-CN" altLang="en-US" sz="4000" dirty="0" smtClean="0"/>
              <a:t>失去平安</a:t>
            </a:r>
            <a:r>
              <a:rPr lang="en-US" altLang="zh-CN" sz="4000" dirty="0" smtClean="0"/>
              <a:t>/</a:t>
            </a:r>
            <a:r>
              <a:rPr lang="zh-CN" altLang="en-US" sz="4000" dirty="0" smtClean="0"/>
              <a:t>流浪（挪得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焦躁</a:t>
            </a:r>
            <a:r>
              <a:rPr lang="en-US" altLang="zh-CN" sz="4000" dirty="0" smtClean="0"/>
              <a:t>/</a:t>
            </a:r>
            <a:r>
              <a:rPr lang="zh-CN" altLang="en-US" sz="4000" dirty="0"/>
              <a:t>流浪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得</a:t>
            </a:r>
            <a:r>
              <a:rPr lang="zh-CN" altLang="en-US" sz="4000" dirty="0" smtClean="0"/>
              <a:t>到真正平安只有赦罪的恩典</a:t>
            </a:r>
            <a:endParaRPr lang="en-US" altLang="zh-CN" sz="4000" dirty="0" smtClean="0"/>
          </a:p>
          <a:p>
            <a:r>
              <a:rPr lang="zh-CN" altLang="en-US" sz="4000" dirty="0" smtClean="0"/>
              <a:t>我们平安的盼望在神的应许里</a:t>
            </a:r>
            <a:endParaRPr lang="en-US" altLang="zh-CN" sz="4000" dirty="0" smtClean="0"/>
          </a:p>
          <a:p>
            <a:pPr marL="0" indent="4763">
              <a:buNone/>
            </a:pPr>
            <a:endParaRPr lang="en-US" altLang="zh-CN" sz="1200" dirty="0" smtClean="0"/>
          </a:p>
          <a:p>
            <a:pPr marL="0" indent="4763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凡劳苦担重担的，可以到我这里来，我必使你们得安息</a:t>
            </a:r>
            <a:r>
              <a:rPr lang="zh-CN" altLang="en-US" sz="4000" dirty="0" smtClean="0"/>
              <a:t>。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太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11:28</a:t>
            </a:r>
            <a:endParaRPr lang="en-US" sz="4000" b="1" dirty="0" smtClean="0">
              <a:latin typeface="SimSun" pitchFamily="2" charset="-122"/>
              <a:ea typeface="SimSun" pitchFamily="2" charset="-122"/>
            </a:endParaRPr>
          </a:p>
          <a:p>
            <a:endParaRPr lang="en-US" altLang="zh-CN" sz="4000" dirty="0" smtClean="0"/>
          </a:p>
          <a:p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结   语：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人犯罪后，嫉妒、凶杀进入了世界</a:t>
            </a:r>
            <a:endParaRPr lang="en-US" altLang="zh-CN" sz="4000" dirty="0" smtClean="0"/>
          </a:p>
          <a:p>
            <a:r>
              <a:rPr lang="zh-CN" altLang="en-US" sz="4000" dirty="0" smtClean="0"/>
              <a:t>第一对兄弟本该互相守望、相爱、和睦，但是却因嫉妒、怒气酿成仇杀悲剧 </a:t>
            </a:r>
            <a:endParaRPr lang="en-US" altLang="zh-CN" sz="4000" dirty="0" smtClean="0"/>
          </a:p>
          <a:p>
            <a:r>
              <a:rPr lang="zh-CN" altLang="en-US" sz="4000" dirty="0" smtClean="0"/>
              <a:t>这案例的重要启发：懂得兄弟相处之道；反思人类罪性的后果；对神的救恩心存感激。</a:t>
            </a:r>
            <a:endParaRPr lang="en-US" sz="4000" b="1" dirty="0" smtClean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15028" r="15090"/>
          <a:stretch/>
        </p:blipFill>
        <p:spPr>
          <a:xfrm>
            <a:off x="0" y="3962400"/>
            <a:ext cx="4361168" cy="290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圣</a:t>
            </a:r>
            <a:r>
              <a:rPr lang="zh-CN" altLang="en-US" dirty="0" smtClean="0">
                <a:solidFill>
                  <a:schemeClr val="bg1"/>
                </a:solidFill>
              </a:rPr>
              <a:t>餐 </a:t>
            </a:r>
            <a:r>
              <a:rPr lang="en-US" altLang="zh-CN" dirty="0" smtClean="0">
                <a:solidFill>
                  <a:schemeClr val="bg1"/>
                </a:solidFill>
              </a:rPr>
              <a:t>Communion 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rgbClr val="FFFFB3"/>
                </a:solidFill>
              </a:rPr>
              <a:t>你</a:t>
            </a:r>
            <a:r>
              <a:rPr lang="zh-CN" altLang="en-US" sz="3600" dirty="0">
                <a:solidFill>
                  <a:srgbClr val="FFFFB3"/>
                </a:solidFill>
              </a:rPr>
              <a:t>们每逢吃这饼，喝这杯，是表明主的死，直等到他来</a:t>
            </a:r>
            <a:r>
              <a:rPr lang="zh-CN" altLang="en-US" sz="3600" dirty="0" smtClean="0">
                <a:solidFill>
                  <a:srgbClr val="FFFFB3"/>
                </a:solidFill>
              </a:rPr>
              <a:t>。所</a:t>
            </a:r>
            <a:r>
              <a:rPr lang="zh-CN" altLang="en-US" sz="3600" dirty="0">
                <a:solidFill>
                  <a:srgbClr val="FFFFB3"/>
                </a:solidFill>
              </a:rPr>
              <a:t>以，无论何人，不按理吃主的饼，喝主的杯，就是干犯主的身、主的血了</a:t>
            </a:r>
            <a:r>
              <a:rPr lang="zh-CN" altLang="en-US" sz="3600" dirty="0" smtClean="0">
                <a:solidFill>
                  <a:srgbClr val="FFFFB3"/>
                </a:solidFill>
              </a:rPr>
              <a:t>。人</a:t>
            </a:r>
            <a:r>
              <a:rPr lang="zh-CN" altLang="en-US" sz="3600" dirty="0">
                <a:solidFill>
                  <a:srgbClr val="FFFFB3"/>
                </a:solidFill>
              </a:rPr>
              <a:t>应当自己省察，</a:t>
            </a:r>
            <a:r>
              <a:rPr lang="zh-CN" altLang="en-US" sz="3600" dirty="0" smtClean="0">
                <a:solidFill>
                  <a:srgbClr val="FFFFB3"/>
                </a:solidFill>
              </a:rPr>
              <a:t>然</a:t>
            </a:r>
            <a:r>
              <a:rPr lang="en-US" altLang="zh-CN" sz="3600" dirty="0" smtClean="0">
                <a:solidFill>
                  <a:srgbClr val="FFFFB3"/>
                </a:solidFill>
              </a:rPr>
              <a:t/>
            </a:r>
            <a:br>
              <a:rPr lang="en-US" altLang="zh-CN" sz="3600" dirty="0" smtClean="0">
                <a:solidFill>
                  <a:srgbClr val="FFFFB3"/>
                </a:solidFill>
              </a:rPr>
            </a:br>
            <a:r>
              <a:rPr lang="en-US" altLang="zh-CN" sz="3600" dirty="0" smtClean="0">
                <a:solidFill>
                  <a:srgbClr val="FFFFB3"/>
                </a:solidFill>
              </a:rPr>
              <a:t>                  </a:t>
            </a:r>
            <a:r>
              <a:rPr lang="zh-CN" altLang="en-US" sz="3600" dirty="0" smtClean="0">
                <a:solidFill>
                  <a:srgbClr val="FFFFB3"/>
                </a:solidFill>
              </a:rPr>
              <a:t>後</a:t>
            </a:r>
            <a:r>
              <a:rPr lang="zh-CN" altLang="en-US" sz="3600" dirty="0">
                <a:solidFill>
                  <a:srgbClr val="FFFFB3"/>
                </a:solidFill>
              </a:rPr>
              <a:t>吃这饼、喝这杯</a:t>
            </a:r>
            <a:r>
              <a:rPr lang="zh-CN" altLang="en-US" sz="3600" dirty="0" smtClean="0">
                <a:solidFill>
                  <a:srgbClr val="FFFFB3"/>
                </a:solidFill>
              </a:rPr>
              <a:t>。因</a:t>
            </a:r>
            <a:r>
              <a:rPr lang="zh-CN" altLang="en-US" sz="3600" dirty="0">
                <a:solidFill>
                  <a:srgbClr val="FFFFB3"/>
                </a:solidFill>
              </a:rPr>
              <a:t>为</a:t>
            </a:r>
            <a:r>
              <a:rPr lang="zh-CN" altLang="en-US" sz="3600" dirty="0" smtClean="0">
                <a:solidFill>
                  <a:srgbClr val="FFFFB3"/>
                </a:solidFill>
              </a:rPr>
              <a:t>人</a:t>
            </a:r>
            <a:r>
              <a:rPr lang="en-US" altLang="zh-CN" sz="3600" dirty="0" smtClean="0">
                <a:solidFill>
                  <a:srgbClr val="FFFFB3"/>
                </a:solidFill>
              </a:rPr>
              <a:t/>
            </a:r>
            <a:br>
              <a:rPr lang="en-US" altLang="zh-CN" sz="3600" dirty="0" smtClean="0">
                <a:solidFill>
                  <a:srgbClr val="FFFFB3"/>
                </a:solidFill>
              </a:rPr>
            </a:br>
            <a:r>
              <a:rPr lang="en-US" altLang="zh-CN" sz="3600" dirty="0" smtClean="0">
                <a:solidFill>
                  <a:srgbClr val="FFFFB3"/>
                </a:solidFill>
              </a:rPr>
              <a:t>                  </a:t>
            </a:r>
            <a:r>
              <a:rPr lang="zh-CN" altLang="en-US" sz="3600" dirty="0" smtClean="0">
                <a:solidFill>
                  <a:srgbClr val="FFFFB3"/>
                </a:solidFill>
              </a:rPr>
              <a:t>吃</a:t>
            </a:r>
            <a:r>
              <a:rPr lang="zh-CN" altLang="en-US" sz="3600" dirty="0">
                <a:solidFill>
                  <a:srgbClr val="FFFFB3"/>
                </a:solidFill>
              </a:rPr>
              <a:t>喝，若不分辨是主的身体</a:t>
            </a:r>
            <a:r>
              <a:rPr lang="zh-CN" altLang="en-US" sz="3600" dirty="0" smtClean="0">
                <a:solidFill>
                  <a:srgbClr val="FFFFB3"/>
                </a:solidFill>
              </a:rPr>
              <a:t>，</a:t>
            </a:r>
            <a:r>
              <a:rPr lang="en-US" altLang="zh-CN" sz="3600" dirty="0" smtClean="0">
                <a:solidFill>
                  <a:srgbClr val="FFFFB3"/>
                </a:solidFill>
              </a:rPr>
              <a:t/>
            </a:r>
            <a:br>
              <a:rPr lang="en-US" altLang="zh-CN" sz="3600" dirty="0" smtClean="0">
                <a:solidFill>
                  <a:srgbClr val="FFFFB3"/>
                </a:solidFill>
              </a:rPr>
            </a:br>
            <a:r>
              <a:rPr lang="en-US" altLang="zh-CN" sz="3600" dirty="0" smtClean="0">
                <a:solidFill>
                  <a:srgbClr val="FFFFB3"/>
                </a:solidFill>
              </a:rPr>
              <a:t>                  </a:t>
            </a:r>
            <a:r>
              <a:rPr lang="zh-CN" altLang="en-US" sz="3600" dirty="0" smtClean="0">
                <a:solidFill>
                  <a:srgbClr val="FFFFB3"/>
                </a:solidFill>
              </a:rPr>
              <a:t>就</a:t>
            </a:r>
            <a:r>
              <a:rPr lang="zh-CN" altLang="en-US" sz="3600" dirty="0">
                <a:solidFill>
                  <a:srgbClr val="FFFFB3"/>
                </a:solidFill>
              </a:rPr>
              <a:t>是吃喝自己的罪了</a:t>
            </a:r>
            <a:r>
              <a:rPr lang="zh-CN" altLang="en-US" dirty="0" smtClean="0">
                <a:solidFill>
                  <a:srgbClr val="FFFFB3"/>
                </a:solidFill>
              </a:rPr>
              <a:t>。</a:t>
            </a:r>
            <a:endParaRPr lang="en-US" altLang="zh-CN" dirty="0" smtClean="0">
              <a:solidFill>
                <a:srgbClr val="FFFFB3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FFB3"/>
                </a:solidFill>
              </a:rPr>
              <a:t>						       </a:t>
            </a:r>
            <a:r>
              <a:rPr lang="zh-CN" altLang="en-US" sz="2400" dirty="0" smtClean="0">
                <a:solidFill>
                  <a:srgbClr val="FFFFB3"/>
                </a:solidFill>
              </a:rPr>
              <a:t>林前</a:t>
            </a:r>
            <a:r>
              <a:rPr lang="en-US" altLang="zh-CN" sz="2400" dirty="0" smtClean="0">
                <a:solidFill>
                  <a:srgbClr val="FFFFB3"/>
                </a:solidFill>
              </a:rPr>
              <a:t>11:26-29</a:t>
            </a:r>
            <a:endParaRPr lang="en-CA" dirty="0">
              <a:solidFill>
                <a:srgbClr val="FFFFB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2627" r="29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73153" cy="4275113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受洗见证</a:t>
            </a: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金  金</a:t>
            </a:r>
            <a:endParaRPr lang="en-C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2627" r="29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73153" cy="4275113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受洗见证</a:t>
            </a: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朱时培</a:t>
            </a:r>
            <a:endParaRPr lang="en-C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5E9EFF">
                <a:alpha val="68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6629400" cy="1143000"/>
          </a:xfrm>
        </p:spPr>
        <p:txBody>
          <a:bodyPr/>
          <a:lstStyle/>
          <a:p>
            <a:pPr algn="dist"/>
            <a:r>
              <a:rPr lang="zh-CN" altLang="en-US" sz="6000" b="1" dirty="0" smtClean="0">
                <a:solidFill>
                  <a:srgbClr val="002060"/>
                </a:solidFill>
                <a:latin typeface="KaiTi" pitchFamily="49" charset="-122"/>
                <a:ea typeface="KaiTi" pitchFamily="49" charset="-122"/>
              </a:rPr>
              <a:t>兄弟</a:t>
            </a:r>
            <a:r>
              <a:rPr lang="zh-CN" altLang="en-US" sz="60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ngXian" pitchFamily="2" charset="-122"/>
                <a:ea typeface="DengXian" pitchFamily="2" charset="-122"/>
              </a:rPr>
              <a:t>悲剧</a:t>
            </a:r>
            <a:r>
              <a:rPr lang="zh-CN" altLang="en-US" b="1" dirty="0" smtClean="0"/>
              <a:t>的</a:t>
            </a:r>
            <a:r>
              <a:rPr lang="zh-CN" altLang="en-US" sz="6000" b="1" dirty="0" smtClean="0">
                <a:solidFill>
                  <a:srgbClr val="C00000"/>
                </a:solidFill>
                <a:latin typeface="FangSong" pitchFamily="49" charset="-122"/>
                <a:ea typeface="FangSong" pitchFamily="49" charset="-122"/>
              </a:rPr>
              <a:t>启示</a:t>
            </a:r>
            <a:endParaRPr lang="en-US" b="1" dirty="0">
              <a:solidFill>
                <a:srgbClr val="C00000"/>
              </a:solidFill>
              <a:latin typeface="FangSong" pitchFamily="49" charset="-122"/>
              <a:ea typeface="FangSong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400" y="2209800"/>
            <a:ext cx="914400" cy="3733800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创世记系列之 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 result for 该隐与亚伯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399"/>
            <a:ext cx="7086600" cy="530811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://www.fyjwj.com/Upload/201111/20195958.jpg"/>
          <p:cNvPicPr>
            <a:picLocks noChangeAspect="1" noChangeArrowheads="1"/>
          </p:cNvPicPr>
          <p:nvPr/>
        </p:nvPicPr>
        <p:blipFill>
          <a:blip r:embed="rId2" cstate="print"/>
          <a:srcRect t="29333" b="12000"/>
          <a:stretch>
            <a:fillRect/>
          </a:stretch>
        </p:blipFill>
        <p:spPr bwMode="auto">
          <a:xfrm>
            <a:off x="-152400" y="-1"/>
            <a:ext cx="9296400" cy="68060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48400" y="762000"/>
            <a:ext cx="1905000" cy="584775"/>
          </a:xfrm>
          <a:prstGeom prst="rect">
            <a:avLst/>
          </a:prstGeom>
          <a:solidFill>
            <a:srgbClr val="DBA191">
              <a:alpha val="7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</a:t>
            </a:r>
            <a:r>
              <a:rPr lang="en-CA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1 - 16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1447800"/>
            <a:ext cx="88392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  <a:cs typeface="SimSun" pitchFamily="2" charset="-122"/>
              </a:rPr>
              <a:t>有一日，那人和他妻子夏娃同房，夏娃就怀孕，生了该隐（就是得的意思），便说：「耶和华使我得了一个男子。」又生了该隐的兄弟亚伯。亚伯是牧羊的；该隐是种地的。有一日，该隐拿地里的出产为供物献给耶和华；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  <a:cs typeface="Georgia" pitchFamily="18" charset="0"/>
              </a:rPr>
              <a:t> 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  <a:cs typeface="SimSun" pitchFamily="2" charset="-122"/>
              </a:rPr>
              <a:t>亚伯也将他羊群中头生的和羊的脂油献上。耶和华看中了亚伯和他的供物，只是看不中该隐和他的供物。该隐就大大的发怒，变了脸色。耶和华对该隐说：「你为什麽发怒呢？你为什麽变了脸色呢？你若行得好，岂不蒙悦纳？你若行得不好，罪就伏在门前。他必恋慕你，你却要制伏他。」</a:t>
            </a:r>
            <a:r>
              <a:rPr lang="zh-CN" altLang="en-US" sz="2800" b="1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  <a:cs typeface="SimSun" pitchFamily="2" charset="-122"/>
              </a:rPr>
              <a:t>该隐与他兄弟亚伯说话；二人正在田间。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KaiTi" pitchFamily="49" charset="-122"/>
              <a:ea typeface="KaiTi" pitchFamily="49" charset="-122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://www.fyjwj.com/Upload/201111/20195958.jpg"/>
          <p:cNvPicPr>
            <a:picLocks noChangeAspect="1" noChangeArrowheads="1"/>
          </p:cNvPicPr>
          <p:nvPr/>
        </p:nvPicPr>
        <p:blipFill>
          <a:blip r:embed="rId2" cstate="print"/>
          <a:srcRect t="29333" b="12000"/>
          <a:stretch>
            <a:fillRect/>
          </a:stretch>
        </p:blipFill>
        <p:spPr bwMode="auto">
          <a:xfrm>
            <a:off x="-152400" y="-1"/>
            <a:ext cx="9296400" cy="680602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48400" y="762000"/>
            <a:ext cx="1905000" cy="584775"/>
          </a:xfrm>
          <a:prstGeom prst="rect">
            <a:avLst/>
          </a:prstGeom>
          <a:solidFill>
            <a:srgbClr val="DBA191">
              <a:alpha val="7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</a:t>
            </a:r>
            <a:r>
              <a:rPr lang="en-CA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zh-CN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1 - 16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52400" y="1442621"/>
            <a:ext cx="8839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  <a:cs typeface="SimSun" pitchFamily="2" charset="-122"/>
              </a:rPr>
              <a:t>该隐起来打他兄弟亚伯，把他杀了。耶和华对该隐说：「你兄弟亚伯在那里？」他说：「我不知道！我岂是看守我兄弟的吗？」耶和华说：「你做了什麽事呢？你兄弟的血有声音从地里向我哀告。地开了口，从你手里接受你兄弟的血。现在你必从这地受咒诅。你种地，地不再给你效力；你必流离飘荡在地上。」该隐对耶和华说：「我的刑罚太重，过於我所能当的。你如今赶逐我离开这地，以致不见你面；我必流离飘荡在地上，凡遇见我的必杀我。」耶和华对他说：「凡杀该隐的，必遭报七倍。」耶和华就给该隐立一个记号，免得人遇见他就杀他。於是该隐离开耶和华的面，去住在伊甸东边挪得之地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KaiTi" pitchFamily="49" charset="-122"/>
                <a:ea typeface="KaiTi" pitchFamily="49" charset="-122"/>
                <a:cs typeface="Arial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引言：兄弟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兄弟：手足情深</a:t>
            </a:r>
            <a:endParaRPr lang="en-US" altLang="zh-CN" sz="4000" dirty="0" smtClean="0"/>
          </a:p>
          <a:p>
            <a:r>
              <a:rPr lang="zh-CN" altLang="en-US" sz="4000" dirty="0" smtClean="0"/>
              <a:t>兄弟：手足相残</a:t>
            </a:r>
            <a:endParaRPr lang="en-US" altLang="zh-CN" sz="4000" dirty="0" smtClean="0"/>
          </a:p>
          <a:p>
            <a:endParaRPr lang="en-US" sz="4000" dirty="0" smtClean="0"/>
          </a:p>
          <a:p>
            <a:pPr>
              <a:buNone/>
            </a:pPr>
            <a:r>
              <a:rPr lang="zh-CN" altLang="en-US" sz="4000" dirty="0" smtClean="0"/>
              <a:t>人类历史上第一对兄弟悲剧的启示：</a:t>
            </a:r>
            <a:endParaRPr lang="en-US" altLang="zh-CN" sz="4000" dirty="0" smtClean="0"/>
          </a:p>
          <a:p>
            <a:pPr>
              <a:buNone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3400" y="45720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人类第一对兄弟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该隐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得 </a:t>
            </a:r>
            <a:r>
              <a:rPr lang="en-US" altLang="zh-CN" sz="4000" dirty="0" smtClean="0"/>
              <a:t>·  </a:t>
            </a:r>
            <a:r>
              <a:rPr lang="zh-CN" altLang="en-US" sz="4000" dirty="0" smtClean="0"/>
              <a:t>亚伯</a:t>
            </a:r>
            <a:r>
              <a:rPr lang="en-US" altLang="zh-CN" sz="4000" dirty="0" smtClean="0"/>
              <a:t>=</a:t>
            </a:r>
            <a:r>
              <a:rPr lang="zh-CN" altLang="en-US" sz="4000" dirty="0"/>
              <a:t>空虚</a:t>
            </a:r>
            <a:endParaRPr lang="en-US" altLang="zh-CN" sz="4000" dirty="0" smtClean="0"/>
          </a:p>
          <a:p>
            <a:r>
              <a:rPr lang="zh-CN" altLang="en-US" sz="4000" dirty="0" smtClean="0"/>
              <a:t>兄弟不同的职业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该隐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农民 </a:t>
            </a:r>
            <a:r>
              <a:rPr lang="en-US" altLang="zh-CN" sz="4000" dirty="0" smtClean="0"/>
              <a:t>·  </a:t>
            </a:r>
            <a:r>
              <a:rPr lang="zh-CN" altLang="en-US" sz="4000" dirty="0" smtClean="0"/>
              <a:t>亚伯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牧民</a:t>
            </a:r>
            <a:endParaRPr lang="en-US" altLang="zh-CN" sz="4000" dirty="0" smtClean="0"/>
          </a:p>
          <a:p>
            <a:r>
              <a:rPr lang="zh-CN" altLang="en-US" sz="4000" dirty="0" smtClean="0"/>
              <a:t>因献祭反目成仇</a:t>
            </a:r>
            <a:endParaRPr lang="en-US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该隐的祭神不喜悦 </a:t>
            </a:r>
            <a:r>
              <a:rPr lang="en-US" altLang="zh-CN" sz="4000" dirty="0" smtClean="0"/>
              <a:t>·  </a:t>
            </a:r>
            <a:r>
              <a:rPr lang="zh-CN" altLang="en-US" sz="4000" dirty="0" smtClean="0"/>
              <a:t>亚伯的祭神喜悦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7244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该隐：大大地</a:t>
            </a:r>
            <a:r>
              <a:rPr lang="zh-CN" altLang="en-US" sz="4000" dirty="0" smtClean="0">
                <a:solidFill>
                  <a:srgbClr val="C00000"/>
                </a:solidFill>
              </a:rPr>
              <a:t>发怒</a:t>
            </a:r>
            <a:r>
              <a:rPr lang="zh-CN" altLang="en-US" sz="4000" dirty="0" smtClean="0"/>
              <a:t>、</a:t>
            </a:r>
            <a:r>
              <a:rPr lang="zh-CN" altLang="en-US" sz="4000" dirty="0" smtClean="0">
                <a:solidFill>
                  <a:srgbClr val="C00000"/>
                </a:solidFill>
              </a:rPr>
              <a:t>嫉妒</a:t>
            </a:r>
            <a:r>
              <a:rPr lang="zh-CN" altLang="en-US" sz="4000" dirty="0" smtClean="0"/>
              <a:t>弟弟</a:t>
            </a:r>
            <a:endParaRPr lang="en-US" altLang="zh-CN" sz="4000" dirty="0" smtClean="0"/>
          </a:p>
          <a:p>
            <a:r>
              <a:rPr lang="zh-CN" altLang="en-US" sz="4000" dirty="0" smtClean="0"/>
              <a:t>           找</a:t>
            </a:r>
            <a:r>
              <a:rPr lang="zh-CN" altLang="en-US" sz="4000" smtClean="0"/>
              <a:t>弟弟吵架</a:t>
            </a:r>
            <a:r>
              <a:rPr lang="zh-CN" altLang="en-US" sz="4000" dirty="0" smtClean="0"/>
              <a:t>，</a:t>
            </a:r>
            <a:r>
              <a:rPr lang="zh-CN" altLang="en-US" sz="4000" dirty="0" smtClean="0">
                <a:solidFill>
                  <a:srgbClr val="C00000"/>
                </a:solidFill>
              </a:rPr>
              <a:t>杀了</a:t>
            </a:r>
            <a:r>
              <a:rPr lang="zh-CN" altLang="en-US" sz="4000" dirty="0" smtClean="0"/>
              <a:t>弟弟</a:t>
            </a:r>
            <a:endParaRPr lang="en-US" altLang="zh-CN" sz="4000" dirty="0" smtClean="0"/>
          </a:p>
          <a:p>
            <a:r>
              <a:rPr lang="zh-CN" altLang="en-US" sz="4000" dirty="0" smtClean="0"/>
              <a:t>亲者变为仇者：起因</a:t>
            </a:r>
            <a:r>
              <a:rPr lang="en-US" altLang="zh-CN" sz="4000" dirty="0" smtClean="0"/>
              <a:t>—</a:t>
            </a:r>
            <a:r>
              <a:rPr lang="zh-CN" altLang="en-US" sz="4000" dirty="0" smtClean="0"/>
              <a:t>嫉妒</a:t>
            </a:r>
            <a:r>
              <a:rPr lang="en-US" altLang="zh-CN" sz="4000" dirty="0" smtClean="0"/>
              <a:t>+</a:t>
            </a:r>
            <a:r>
              <a:rPr lang="zh-CN" altLang="en-US" sz="4000" dirty="0" smtClean="0"/>
              <a:t>怒气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229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1.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</a:rPr>
              <a:t>亲者与仇者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</a:rPr>
              <a:t>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公平与不公平</a:t>
            </a:r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 3.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尽责与敷衍</a:t>
            </a:r>
            <a:endParaRPr lang="en-US" altLang="zh-CN" sz="3200" cap="none" spc="0" dirty="0" smtClean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320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看守与杀害 </a:t>
            </a:r>
            <a:r>
              <a:rPr lang="en-US" altLang="zh-CN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5.</a:t>
            </a:r>
            <a:r>
              <a:rPr lang="zh-CN" altLang="en-US" sz="3200" cap="none" spc="0" dirty="0" smtClean="0">
                <a:ln w="17780" cmpd="sng">
                  <a:noFill/>
                  <a:prstDash val="solid"/>
                  <a:miter lim="800000"/>
                </a:ln>
                <a:solidFill>
                  <a:schemeClr val="bg1">
                    <a:lumMod val="75000"/>
                  </a:schemeClr>
                </a:solidFill>
              </a:rPr>
              <a:t>饶恕与惩戒</a:t>
            </a:r>
            <a:endParaRPr lang="en-US" sz="3200" cap="none" spc="0" dirty="0">
              <a:ln w="17780" cmpd="sng">
                <a:noFill/>
                <a:prstDash val="solid"/>
                <a:miter lim="800000"/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38862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KaiTi" pitchFamily="49" charset="-122"/>
                <a:ea typeface="KaiTi" pitchFamily="49" charset="-122"/>
              </a:rPr>
              <a:t>情欲的事都是显而易见的，就如奸淫、污秽、邪荡、拜偶像、邪术、仇恨、争竞、忌恨、</a:t>
            </a:r>
            <a:r>
              <a:rPr lang="zh-CN" altLang="en-US" sz="3600" b="1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恼怒</a:t>
            </a:r>
            <a:r>
              <a:rPr lang="zh-CN" altLang="en-US" sz="2800" dirty="0" smtClean="0">
                <a:latin typeface="KaiTi" pitchFamily="49" charset="-122"/>
                <a:ea typeface="KaiTi" pitchFamily="49" charset="-122"/>
              </a:rPr>
              <a:t>、结党、分争、异端、</a:t>
            </a:r>
            <a:r>
              <a:rPr lang="zh-CN" altLang="en-US" sz="3600" b="1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嫉妒</a:t>
            </a:r>
            <a:r>
              <a:rPr lang="zh-CN" altLang="en-US" sz="2800" dirty="0" smtClean="0">
                <a:latin typeface="KaiTi" pitchFamily="49" charset="-122"/>
                <a:ea typeface="KaiTi" pitchFamily="49" charset="-122"/>
              </a:rPr>
              <a:t>（有古卷加：</a:t>
            </a:r>
            <a:r>
              <a:rPr lang="zh-CN" altLang="en-US" sz="2800" b="1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凶杀</a:t>
            </a:r>
            <a:r>
              <a:rPr lang="zh-CN" altLang="en-US" sz="2800" dirty="0" smtClean="0">
                <a:latin typeface="KaiTi" pitchFamily="49" charset="-122"/>
                <a:ea typeface="KaiTi" pitchFamily="49" charset="-122"/>
              </a:rPr>
              <a:t>二字）、醉酒、荒宴等类。我从前告诉你们，现在又告诉你们，行这样事的人必不能承受神的国。</a:t>
            </a:r>
            <a:endParaRPr lang="en-US" sz="28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5943600"/>
            <a:ext cx="2994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SimSun" pitchFamily="2" charset="-122"/>
                <a:ea typeface="SimSun" pitchFamily="2" charset="-122"/>
              </a:rPr>
              <a:t>加拉太书</a:t>
            </a:r>
            <a:r>
              <a:rPr lang="en-US" sz="2400" dirty="0" smtClean="0">
                <a:latin typeface="SimSun" pitchFamily="2" charset="-122"/>
                <a:ea typeface="SimSun" pitchFamily="2" charset="-122"/>
              </a:rPr>
              <a:t>5:20-21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1743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DengXian</vt:lpstr>
      <vt:lpstr>FangSong</vt:lpstr>
      <vt:lpstr>KaiTi</vt:lpstr>
      <vt:lpstr>黑体</vt:lpstr>
      <vt:lpstr>黑体</vt:lpstr>
      <vt:lpstr>SimSun</vt:lpstr>
      <vt:lpstr>Arial</vt:lpstr>
      <vt:lpstr>Calibri</vt:lpstr>
      <vt:lpstr>Georgia</vt:lpstr>
      <vt:lpstr>Wingdings</vt:lpstr>
      <vt:lpstr>Office Theme</vt:lpstr>
      <vt:lpstr>    受洗见证      徐瀚祥</vt:lpstr>
      <vt:lpstr>    受洗见证      金  金</vt:lpstr>
      <vt:lpstr>    受洗见证      朱时培</vt:lpstr>
      <vt:lpstr>兄弟悲剧的启示</vt:lpstr>
      <vt:lpstr>PowerPoint Presentation</vt:lpstr>
      <vt:lpstr>PowerPoint Presentation</vt:lpstr>
      <vt:lpstr>引言：兄弟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结   语：</vt:lpstr>
      <vt:lpstr>圣餐 Communion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Don Li</dc:creator>
  <cp:lastModifiedBy>dli</cp:lastModifiedBy>
  <cp:revision>35</cp:revision>
  <dcterms:created xsi:type="dcterms:W3CDTF">2006-08-16T00:00:00Z</dcterms:created>
  <dcterms:modified xsi:type="dcterms:W3CDTF">2016-04-01T19:02:35Z</dcterms:modified>
</cp:coreProperties>
</file>