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72" r:id="rId17"/>
    <p:sldId id="273" r:id="rId18"/>
    <p:sldId id="274" r:id="rId19"/>
    <p:sldId id="275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A1D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4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B0291-1B8D-411C-9921-6CF047A0F8CA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7015-8C5A-4AA4-9F1C-E18B8629B2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5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DD49-5FF7-4170-9EF2-0893721D44A7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1CB3-B37D-4F10-8DA1-53A1832A9F16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01E-3CA9-454B-8F1C-8BFDEE747F25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82C9-3063-443C-A5BF-95E3E4515F62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D41A-12D8-4CEE-BEF6-1B52282E41CB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3285-4C97-4B67-BF74-FEBDB4CBF326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1AB-ADAB-4007-9197-CD29A474AD04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80DF-03A0-4E3D-9C7C-1A45D02B433D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CB3D-D05A-49DB-9E39-D453E772CB46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A7EA-1406-4766-AC34-AA9549EC8A5D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1790-1C13-4F4A-A137-ADAF234161FE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0C37-85BA-4386-A097-1E8BC601609F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g.secretchina.com/dat/media/19/2014/08/11/2014081119570035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52400"/>
            <a:ext cx="3429000" cy="5334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创世记系列之</a:t>
            </a:r>
            <a:r>
              <a:rPr lang="en-US" altLang="zh-CN" sz="3600" dirty="0" smtClean="0">
                <a:ln w="1841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6</a:t>
            </a:r>
            <a:endParaRPr lang="en-US" sz="3600" dirty="0">
              <a:ln w="1841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950174">
            <a:off x="4061238" y="4114800"/>
            <a:ext cx="180690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洪水</a:t>
            </a:r>
            <a:endParaRPr lang="en-US" sz="6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0975155">
            <a:off x="4823983" y="3048000"/>
            <a:ext cx="172996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6">
                      <a:lumMod val="50000"/>
                      <a:alpha val="6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方舟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01600">
                  <a:schemeClr val="accent6">
                    <a:lumMod val="50000"/>
                    <a:alpha val="6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101420">
            <a:off x="5866656" y="1981200"/>
            <a:ext cx="174278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8900000" scaled="1"/>
                  <a:tileRect/>
                </a:gradFill>
                <a:effectLst>
                  <a:glow rad="53100">
                    <a:srgbClr val="FFFF00">
                      <a:alpha val="30000"/>
                    </a:srgbClr>
                  </a:glow>
                </a:effectLst>
              </a:rPr>
              <a:t>彩虹</a:t>
            </a:r>
            <a:endParaRPr lang="en-US" sz="60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18900000" scaled="1"/>
                <a:tileRect/>
              </a:gradFill>
              <a:effectLst>
                <a:glow rad="53100">
                  <a:srgbClr val="FFFF00">
                    <a:alpha val="30000"/>
                  </a:srgbClr>
                </a:glo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方舟</a:t>
            </a:r>
            <a:r>
              <a:rPr lang="zh-CN" altLang="en-US" sz="4000" dirty="0" smtClean="0"/>
              <a:t>代表救赎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/>
              <a:t>方舟是救赎的载体，</a:t>
            </a:r>
            <a:endParaRPr lang="en-CA" altLang="zh-CN" sz="3600" dirty="0" smtClean="0"/>
          </a:p>
          <a:p>
            <a:pPr>
              <a:buNone/>
            </a:pPr>
            <a:r>
              <a:rPr lang="zh-CN" altLang="en-US" sz="3600" dirty="0" smtClean="0"/>
              <a:t>挪亚是拯救的中介。</a:t>
            </a:r>
            <a:endParaRPr lang="en-US" altLang="zh-CN" sz="3600" dirty="0" smtClean="0"/>
          </a:p>
          <a:p>
            <a:pPr>
              <a:buNone/>
            </a:pPr>
            <a:r>
              <a:rPr lang="zh-CN" altLang="en-US" sz="3600" dirty="0" smtClean="0"/>
              <a:t>通过方舟认识神的救赎计划：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方舟</a:t>
            </a:r>
            <a:r>
              <a:rPr lang="zh-CN" altLang="en-US" sz="4000" dirty="0" smtClean="0"/>
              <a:t>代表救赎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救赎是神命定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方舟上的一切都是神的主意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挪亚只是顺服</a:t>
            </a:r>
            <a:endParaRPr lang="en-US" altLang="zh-CN" sz="3600" dirty="0" smtClean="0"/>
          </a:p>
          <a:p>
            <a:pPr>
              <a:buNone/>
            </a:pPr>
            <a:r>
              <a:rPr lang="en-CA" altLang="zh-CN" sz="3600" dirty="0" smtClean="0"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挪</a:t>
            </a:r>
            <a:r>
              <a:rPr lang="zh-CN" altLang="en-US" sz="3600" dirty="0">
                <a:latin typeface="KaiTi" pitchFamily="49" charset="-122"/>
                <a:ea typeface="KaiTi" pitchFamily="49" charset="-122"/>
              </a:rPr>
              <a:t>亚就这样行。凡神所吩咐的，他都照样行了</a:t>
            </a:r>
            <a:r>
              <a:rPr lang="en-CA" altLang="zh-CN" sz="3600" dirty="0" smtClean="0">
                <a:latin typeface="KaiTi" pitchFamily="49" charset="-122"/>
                <a:ea typeface="KaiTi" pitchFamily="49" charset="-122"/>
              </a:rPr>
              <a:t>.                 </a:t>
            </a:r>
            <a:r>
              <a:rPr lang="en-CA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6:22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末世救恩也是神的计划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方舟</a:t>
            </a:r>
            <a:r>
              <a:rPr lang="zh-CN" altLang="en-US" sz="4000" dirty="0" smtClean="0"/>
              <a:t>代表救赎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救赎指向耶稣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付出巨大代价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木头的方舟和木头的十字架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/>
              <a:t>进</a:t>
            </a:r>
            <a:r>
              <a:rPr lang="zh-CN" altLang="en-US" sz="3600" dirty="0" smtClean="0"/>
              <a:t>入方舟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接受救恩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</a:t>
            </a:r>
            <a:r>
              <a:rPr lang="en-US" altLang="zh-CN" sz="40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方舟</a:t>
            </a:r>
            <a:r>
              <a:rPr lang="zh-CN" altLang="en-US" sz="4000" dirty="0" smtClean="0"/>
              <a:t>代表救赎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救赎需要信心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挪亚建造方舟过程显出极大信心</a:t>
            </a:r>
            <a:endParaRPr lang="en-US" altLang="zh-CN" sz="3600" dirty="0" smtClean="0"/>
          </a:p>
          <a:p>
            <a:r>
              <a:rPr lang="zh-CN" altLang="en-US" sz="3600" dirty="0" smtClean="0"/>
              <a:t>得救靠的是信心</a:t>
            </a:r>
            <a:endParaRPr lang="en-US" altLang="zh-CN" sz="3600" dirty="0" smtClean="0"/>
          </a:p>
          <a:p>
            <a:pPr>
              <a:buNone/>
            </a:pPr>
            <a:endParaRPr lang="en-US" altLang="zh-CN" sz="1200" dirty="0" smtClean="0">
              <a:latin typeface="KaiTi" pitchFamily="49" charset="-122"/>
              <a:ea typeface="KaiTi" pitchFamily="49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人非有信，就不能得神的喜悦。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来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11:6</a:t>
            </a:r>
          </a:p>
          <a:p>
            <a:pPr>
              <a:buNone/>
            </a:pPr>
            <a:endParaRPr lang="en-US" altLang="zh-CN" sz="1100" dirty="0" smtClean="0">
              <a:latin typeface="KaiTi" pitchFamily="49" charset="-122"/>
              <a:ea typeface="KaiTi" pitchFamily="49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你们得救是本乎恩，也因着信。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弗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2:8</a:t>
            </a:r>
            <a:endParaRPr lang="en-US" sz="3600" b="1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>
                <a:solidFill>
                  <a:srgbClr val="FF0000"/>
                </a:solidFill>
              </a:rPr>
              <a:t>彩虹</a:t>
            </a:r>
            <a:r>
              <a:rPr lang="zh-CN" altLang="en-US" sz="4000" dirty="0" smtClean="0"/>
              <a:t>代表立约</a:t>
            </a:r>
            <a:endParaRPr lang="en-US" sz="4000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28600" y="1066800"/>
            <a:ext cx="8686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神晓谕挪亚和他的儿子说：「我与你们和你们的後裔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立约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，并与你们这里的一切活物、就是飞鸟、牲畜、走兽，凡从方舟里出来的活物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立约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。我与你们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立约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，凡有血肉的，不再被洪水灭绝，也不再有洪水毁坏地了。」神说：「我与你们并你们这里的各样活物所立的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永约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是有记号的。我把虹放在云彩中，这就可作我与地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立约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的记号了。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              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pitchFamily="34" charset="0"/>
              </a:rPr>
              <a:t>9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  <a:cs typeface="Arial" pitchFamily="34" charset="0"/>
              </a:rPr>
              <a:t>: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pitchFamily="34" charset="0"/>
              </a:rPr>
              <a:t>8-13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imSun" pitchFamily="2" charset="-122"/>
              <a:ea typeface="SimSun" pitchFamily="2" charset="-122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12192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我却要与你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立约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；你同你的妻，与儿子儿妇，都要进入方舟。            </a:t>
            </a: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6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  <a:cs typeface="SimSun" pitchFamily="2" charset="-122"/>
              </a:rPr>
              <a:t>:18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iTi" pitchFamily="49" charset="-122"/>
              <a:ea typeface="KaiTi" pitchFamily="49" charset="-122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>
                <a:solidFill>
                  <a:srgbClr val="FF0000"/>
                </a:solidFill>
              </a:rPr>
              <a:t>彩虹</a:t>
            </a:r>
            <a:r>
              <a:rPr lang="zh-CN" altLang="en-US" sz="4000" dirty="0" smtClean="0"/>
              <a:t>代表立约</a:t>
            </a:r>
            <a:endParaRPr lang="en-US" sz="4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2667000"/>
            <a:ext cx="6553200" cy="3691638"/>
            <a:chOff x="1219200" y="2667000"/>
            <a:chExt cx="6553200" cy="3691638"/>
          </a:xfrm>
        </p:grpSpPr>
        <p:grpSp>
          <p:nvGrpSpPr>
            <p:cNvPr id="10" name="Group 9"/>
            <p:cNvGrpSpPr/>
            <p:nvPr/>
          </p:nvGrpSpPr>
          <p:grpSpPr>
            <a:xfrm>
              <a:off x="1219200" y="2667000"/>
              <a:ext cx="6553200" cy="3691638"/>
              <a:chOff x="1066800" y="2819400"/>
              <a:chExt cx="6553200" cy="3691638"/>
            </a:xfrm>
          </p:grpSpPr>
          <p:pic>
            <p:nvPicPr>
              <p:cNvPr id="19462" name="Picture 6" descr="covenant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66800" y="2819400"/>
                <a:ext cx="6553200" cy="3691638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95800" y="3343870"/>
                <a:ext cx="2667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b="1" dirty="0" smtClean="0">
                    <a:ea typeface="汉鼎繁古印" pitchFamily="49" charset="-122"/>
                  </a:rPr>
                  <a:t>盟 约</a:t>
                </a:r>
                <a:endParaRPr lang="en-US" sz="5400" b="1" dirty="0">
                  <a:ea typeface="汉鼎繁古印" pitchFamily="49" charset="-122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800600" y="4876800"/>
              <a:ext cx="2297954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6600" dirty="0" smtClean="0">
                  <a:latin typeface="FrankRuehl" pitchFamily="34" charset="-79"/>
                  <a:cs typeface="FrankRuehl" pitchFamily="34" charset="-79"/>
                </a:rPr>
                <a:t>ברית</a:t>
              </a:r>
              <a:endParaRPr lang="en-US" sz="6600" dirty="0">
                <a:latin typeface="FrankRuehl" pitchFamily="34" charset="-79"/>
                <a:cs typeface="FrankRuehl" pitchFamily="34" charset="-79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>
                <a:solidFill>
                  <a:srgbClr val="FF0000"/>
                </a:solidFill>
              </a:rPr>
              <a:t>彩虹</a:t>
            </a:r>
            <a:r>
              <a:rPr lang="zh-CN" altLang="en-US" sz="4000" dirty="0" smtClean="0"/>
              <a:t>代表立约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立约是神的旨意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3600" dirty="0" smtClean="0">
                <a:latin typeface="+mn-ea"/>
              </a:rPr>
              <a:t>挪亚之约是神永恒旨意的一部分</a:t>
            </a:r>
            <a:endParaRPr lang="en-US" altLang="zh-CN" sz="3600" dirty="0" smtClean="0">
              <a:latin typeface="+mn-ea"/>
            </a:endParaRPr>
          </a:p>
          <a:p>
            <a:pPr>
              <a:buNone/>
            </a:pP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/>
              <a:t>立约是神的恩典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	</a:t>
            </a:r>
            <a:r>
              <a:rPr lang="zh-CN" altLang="en-US" sz="3600" dirty="0" smtClean="0">
                <a:latin typeface="+mn-ea"/>
              </a:rPr>
              <a:t>立约的主线贯穿圣经始终</a:t>
            </a:r>
            <a:r>
              <a:rPr lang="en-US" altLang="zh-CN" sz="3600" dirty="0" smtClean="0">
                <a:latin typeface="+mn-ea"/>
              </a:rPr>
              <a:t>(</a:t>
            </a:r>
            <a:r>
              <a:rPr lang="zh-CN" altLang="en-US" sz="3600" dirty="0" smtClean="0">
                <a:latin typeface="+mn-ea"/>
              </a:rPr>
              <a:t>渐进启示</a:t>
            </a:r>
            <a:r>
              <a:rPr lang="en-US" altLang="zh-CN" sz="3600" dirty="0" smtClean="0">
                <a:latin typeface="+mn-ea"/>
              </a:rPr>
              <a:t>)</a:t>
            </a:r>
          </a:p>
          <a:p>
            <a:pPr>
              <a:buNone/>
            </a:pPr>
            <a:endParaRPr lang="en-US" altLang="zh-CN" sz="3600" dirty="0" smtClean="0">
              <a:latin typeface="+mn-ea"/>
            </a:endParaRPr>
          </a:p>
          <a:p>
            <a:pPr>
              <a:buNone/>
            </a:pPr>
            <a:endParaRPr lang="en-US" altLang="zh-CN" sz="3600" dirty="0" smtClean="0">
              <a:latin typeface="KaiTi" pitchFamily="49" charset="-122"/>
              <a:ea typeface="KaiTi" pitchFamily="49" charset="-122"/>
            </a:endParaRPr>
          </a:p>
          <a:p>
            <a:pPr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>
                <a:solidFill>
                  <a:srgbClr val="FF0000"/>
                </a:solidFill>
              </a:rPr>
              <a:t>彩虹</a:t>
            </a:r>
            <a:r>
              <a:rPr lang="zh-CN" altLang="en-US" sz="4000" dirty="0" smtClean="0"/>
              <a:t>代表立约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>
                <a:latin typeface="+mn-ea"/>
              </a:rPr>
              <a:t>	</a:t>
            </a:r>
            <a:r>
              <a:rPr lang="zh-CN" altLang="en-US" sz="3600" dirty="0" smtClean="0">
                <a:latin typeface="+mn-ea"/>
              </a:rPr>
              <a:t>长久的祝福</a:t>
            </a:r>
            <a:endParaRPr lang="en-US" altLang="zh-CN" sz="3600" dirty="0" smtClean="0">
              <a:latin typeface="+mn-ea"/>
            </a:endParaRPr>
          </a:p>
          <a:p>
            <a:pPr marL="0" indent="3175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神赐福给挪亚和他的儿子，对他们说：「你们要生养众多，遍满了地。   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9:1</a:t>
            </a:r>
            <a:endParaRPr lang="en-US" altLang="zh-CN" sz="3600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永远的恩慈</a:t>
            </a:r>
            <a:endParaRPr lang="en-US" altLang="zh-CN" sz="3600" dirty="0" smtClean="0"/>
          </a:p>
          <a:p>
            <a:pPr marL="0" indent="3175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我与你们立约，凡有血肉的，不再被洪水灭绝，也不再有洪水毁坏地了。 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9:11</a:t>
            </a:r>
            <a:endParaRPr lang="en-US" altLang="zh-CN" sz="36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age result for rainbow"/>
          <p:cNvPicPr>
            <a:picLocks noChangeAspect="1" noChangeArrowheads="1"/>
          </p:cNvPicPr>
          <p:nvPr/>
        </p:nvPicPr>
        <p:blipFill>
          <a:blip r:embed="rId2" cstate="print"/>
          <a:srcRect r="2803"/>
          <a:stretch>
            <a:fillRect/>
          </a:stretch>
        </p:blipFill>
        <p:spPr bwMode="auto">
          <a:xfrm>
            <a:off x="4012324" y="762000"/>
            <a:ext cx="5131676" cy="3657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>
                <a:solidFill>
                  <a:srgbClr val="FF0000"/>
                </a:solidFill>
              </a:rPr>
              <a:t>彩虹</a:t>
            </a:r>
            <a:r>
              <a:rPr lang="zh-CN" altLang="en-US" sz="4000" dirty="0" smtClean="0"/>
              <a:t>代表立约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229600" cy="51816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立约是神的信实</a:t>
            </a: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>
                <a:latin typeface="+mn-ea"/>
              </a:rPr>
              <a:t>	</a:t>
            </a:r>
            <a:r>
              <a:rPr lang="zh-CN" altLang="en-US" sz="3600" dirty="0" smtClean="0">
                <a:latin typeface="+mn-ea"/>
              </a:rPr>
              <a:t>彩虹是神立约的记号</a:t>
            </a:r>
            <a:endParaRPr lang="en-US" altLang="zh-CN" sz="3600" dirty="0" smtClean="0">
              <a:latin typeface="+mn-ea"/>
            </a:endParaRPr>
          </a:p>
          <a:p>
            <a:pPr>
              <a:buNone/>
            </a:pPr>
            <a:r>
              <a:rPr lang="en-US" altLang="zh-CN" sz="3600" dirty="0" smtClean="0">
                <a:latin typeface="+mn-ea"/>
              </a:rPr>
              <a:t>	</a:t>
            </a:r>
            <a:r>
              <a:rPr lang="zh-CN" altLang="en-US" sz="3600" dirty="0" smtClean="0">
                <a:latin typeface="+mn-ea"/>
              </a:rPr>
              <a:t>万古不变的彩虹象征神应许永不改变</a:t>
            </a:r>
            <a:endParaRPr lang="en-US" altLang="zh-CN" sz="3600" dirty="0" smtClean="0">
              <a:latin typeface="+mn-ea"/>
            </a:endParaRPr>
          </a:p>
          <a:p>
            <a:pPr marL="0" indent="3175">
              <a:buNone/>
            </a:pPr>
            <a:endParaRPr lang="en-US" altLang="zh-CN" sz="1100" dirty="0" smtClean="0"/>
          </a:p>
          <a:p>
            <a:pPr marL="0" indent="3175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我把虹放在云彩中，这就可作我与地立约的记号了。                  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9:13</a:t>
            </a:r>
            <a:endParaRPr lang="en-US" altLang="zh-CN" sz="3600" dirty="0" smtClean="0"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altLang="zh-CN" sz="3600" dirty="0" smtClean="0"/>
              <a:t>	</a:t>
            </a:r>
            <a:endParaRPr lang="en-US" altLang="zh-CN" sz="36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rainbow"/>
          <p:cNvPicPr>
            <a:picLocks noChangeAspect="1" noChangeArrowheads="1"/>
          </p:cNvPicPr>
          <p:nvPr/>
        </p:nvPicPr>
        <p:blipFill>
          <a:blip r:embed="rId2" cstate="print"/>
          <a:srcRect t="17500"/>
          <a:stretch>
            <a:fillRect/>
          </a:stretch>
        </p:blipFill>
        <p:spPr bwMode="auto">
          <a:xfrm>
            <a:off x="1295400" y="0"/>
            <a:ext cx="6477000" cy="5029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总   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3992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 smtClean="0"/>
              <a:t>洪水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审判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方舟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救赎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彩虹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立约</a:t>
            </a:r>
            <a:endParaRPr lang="en-US" sz="3600" dirty="0"/>
          </a:p>
        </p:txBody>
      </p:sp>
      <p:pic>
        <p:nvPicPr>
          <p:cNvPr id="32772" name="Picture 4" descr="http://img.quwenjiemi.com/2016/0122/20160122112715844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9677" b="36129"/>
          <a:stretch>
            <a:fillRect/>
          </a:stretch>
        </p:blipFill>
        <p:spPr bwMode="auto">
          <a:xfrm>
            <a:off x="228600" y="4572000"/>
            <a:ext cx="8610600" cy="2206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228600"/>
            <a:ext cx="85344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当洪水泛滥在地上的时候，挪亚整六百岁。 </a:t>
            </a:r>
            <a:endParaRPr lang="en-US" sz="3600" b="1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挪亚就同他的妻和儿子儿妇都进入方舟，躲避洪水。 </a:t>
            </a:r>
            <a:endParaRPr lang="en-US" sz="3600" b="1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「我与你们和你们的後裔立约，并与你们这里的一切活物、就是飞鸟、牲畜、走兽，凡从方舟里出来的活物立约。我与你们立约，凡有血肉的，不再被洪水灭绝，也不再有洪水毁坏地了。」神说：「我与你们并你们这里的各样活物所立的永约是有记号的。我把虹放在云彩中，这就可作我与地立约的记号了。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iTi" pitchFamily="49" charset="-122"/>
              <a:ea typeface="KaiTi" pitchFamily="49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602998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创世记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7:6-7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，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9:9-13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ommunion"/>
          <p:cNvPicPr>
            <a:picLocks noChangeAspect="1" noChangeArrowheads="1"/>
          </p:cNvPicPr>
          <p:nvPr/>
        </p:nvPicPr>
        <p:blipFill>
          <a:blip r:embed="rId2" cstate="print">
            <a:lum bright="-8000"/>
          </a:blip>
          <a:srcRect/>
          <a:stretch>
            <a:fillRect/>
          </a:stretch>
        </p:blipFill>
        <p:spPr bwMode="auto">
          <a:xfrm>
            <a:off x="-1" y="0"/>
            <a:ext cx="919112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圣餐 </a:t>
            </a:r>
            <a:r>
              <a:rPr lang="en-US" altLang="zh-CN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83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我</a:t>
            </a: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当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日传给你们的，原是从主领受的，就是主被卖的那一夜，拿起饼来，祝谢了，就掰开，说‘这是我的身体，为你们舍的，你们当如此行，为的是纪念我。</a:t>
            </a:r>
            <a:endParaRPr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饭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后，也照样拿起杯来，说：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‘这杯是用我的血所立的新约；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你们每逢喝的时候，要如此行，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为的是纪念我。</a:t>
            </a:r>
            <a:endParaRPr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		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林前</a:t>
            </a:r>
            <a:r>
              <a:rPr lang="en-US" altLang="zh-CN" sz="28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11:23-25</a:t>
            </a:r>
            <a:endParaRPr lang="en-CA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引言：大洪水的故事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大洪水的故事记载在个古代文明里</a:t>
            </a:r>
            <a:endParaRPr lang="en-US" altLang="zh-CN" sz="3600" dirty="0" smtClean="0"/>
          </a:p>
          <a:p>
            <a:r>
              <a:rPr lang="zh-CN" altLang="en-US" sz="3600" dirty="0" smtClean="0"/>
              <a:t>远古发生过大洪水应该是一个事实</a:t>
            </a:r>
            <a:endParaRPr lang="en-US" altLang="zh-CN" sz="3600" dirty="0" smtClean="0"/>
          </a:p>
          <a:p>
            <a:r>
              <a:rPr lang="zh-CN" altLang="en-US" sz="3600" dirty="0" smtClean="0"/>
              <a:t>圣经中记载的大洪水故事发人深省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04800" y="2049482"/>
            <a:ext cx="8610600" cy="4524315"/>
          </a:xfrm>
          <a:prstGeom prst="rect">
            <a:avLst/>
          </a:prstGeom>
          <a:blipFill>
            <a:blip r:embed="rId2" cstate="print">
              <a:lum bright="13000" contrast="-9000"/>
            </a:blip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淮南子</a:t>
            </a:r>
            <a:r>
              <a:rPr 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·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览冥训：</a:t>
            </a:r>
            <a:r>
              <a:rPr 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“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望古之际，四极废，九州裂，天不兼覆，地不周载，火炎炎而不灭，</a:t>
            </a:r>
            <a:r>
              <a:rPr lang="zh-CN" altLang="en-US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水泱泱而不息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。猛兽食颛民，鸷鸟攫老弱。于是女娲炼五色石以补苍天，断鳌足以立四极，杀黑龙以济冀州，积芦灰以止淫水。苍天补，四极正；淫水涸，冀州平；狡虫死，颛民生；背方州，抱圆天。</a:t>
            </a:r>
            <a:r>
              <a:rPr lang="en-US" sz="3600" dirty="0" smtClean="0">
                <a:solidFill>
                  <a:schemeClr val="bg1"/>
                </a:solidFill>
                <a:effectLst>
                  <a:glow rad="101600">
                    <a:srgbClr val="3A1D00"/>
                  </a:glow>
                </a:effectLst>
                <a:latin typeface="FangSong" pitchFamily="49" charset="-122"/>
                <a:ea typeface="FangSong" pitchFamily="49" charset="-122"/>
              </a:rPr>
              <a:t>”</a:t>
            </a:r>
            <a:endParaRPr lang="en-US" sz="3600" dirty="0">
              <a:solidFill>
                <a:schemeClr val="bg1"/>
              </a:solidFill>
              <a:effectLst>
                <a:glow rad="101600">
                  <a:srgbClr val="3A1D00"/>
                </a:glow>
              </a:effectLst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</a:t>
            </a:r>
            <a: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</a:rPr>
              <a:t>洪水</a:t>
            </a:r>
            <a:r>
              <a:rPr lang="zh-CN" altLang="en-US" sz="4000" dirty="0" smtClean="0"/>
              <a:t>代表审判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洪水的起因：人的罪</a:t>
            </a:r>
            <a:endParaRPr lang="en-US" altLang="zh-CN" sz="3600" dirty="0" smtClean="0"/>
          </a:p>
          <a:p>
            <a:r>
              <a:rPr lang="zh-CN" altLang="en-US" sz="3600" dirty="0" smtClean="0"/>
              <a:t>洪水是神的审判和惩罚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「我要将所造的人和走兽，并昆虫，以及空中的飞鸟，都从地上除灭，因为我造他们後悔了。」            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6:6-7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381000" y="1254502"/>
            <a:ext cx="8305800" cy="895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过了那七天，洪水泛滥在地上。当挪亚六百岁，二月十七日那一天，大渊的泉源都裂开了，天上的窗户也敞开了，四十昼夜降大雨在地上。洪水泛滥在地上四十天，水往上长，把方舟从地上漂起。水势浩大，在地上大大的往上长，方舟在水面上漂来漂去。水势在地上极其浩大，天下的高山都淹没了。水势比山高过十五肘，山岭都淹没了。凡在地上有血肉的动物，就是飞鸟、牲畜、走兽，和爬在地上的昆虫，以及所有的人，都死了。凡在旱地上、鼻孔有气息的生灵都死了。凡地上各类的活物，连人带牲畜、昆虫，以及空中的飞鸟，都从地上除灭了，只留下挪亚和那些与他同在方舟里的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。                         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imSun" pitchFamily="2" charset="-122"/>
                <a:ea typeface="SimSun" pitchFamily="2" charset="-122"/>
                <a:cs typeface="Arial" pitchFamily="34" charset="0"/>
              </a:rPr>
              <a:t>7:10-23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imSun" pitchFamily="2" charset="-122"/>
              <a:ea typeface="SimSun" pitchFamily="2" charset="-122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</a:rPr>
              <a:t>洪水</a:t>
            </a:r>
            <a:r>
              <a:rPr lang="zh-CN" altLang="en-US" sz="4000" dirty="0" smtClean="0"/>
              <a:t>代表审判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1702E-6 L -0.00416 -0.57979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2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86800" cy="6324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</a:rPr>
              <a:t>洪水</a:t>
            </a:r>
            <a:r>
              <a:rPr lang="zh-CN" altLang="en-US" sz="4000" dirty="0" smtClean="0"/>
              <a:t>代表审判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大洪水的特点：</a:t>
            </a:r>
            <a:endParaRPr lang="en-US" altLang="zh-CN" sz="3600" dirty="0" smtClean="0"/>
          </a:p>
          <a:p>
            <a:pPr lvl="1">
              <a:buFont typeface="Wingdings" pitchFamily="2" charset="2"/>
              <a:buChar char="§"/>
            </a:pPr>
            <a:r>
              <a:rPr lang="zh-CN" altLang="en-US" sz="3600" dirty="0" smtClean="0"/>
              <a:t>范围广：高山都淹没了</a:t>
            </a:r>
            <a:endParaRPr lang="en-US" altLang="zh-CN" sz="3600" dirty="0" smtClean="0"/>
          </a:p>
          <a:p>
            <a:pPr lvl="1">
              <a:buFont typeface="Wingdings" pitchFamily="2" charset="2"/>
              <a:buChar char="§"/>
            </a:pPr>
            <a:r>
              <a:rPr lang="zh-CN" altLang="en-US" sz="3600" dirty="0" smtClean="0"/>
              <a:t>时间长：一年多的时间</a:t>
            </a:r>
            <a:endParaRPr lang="en-US" altLang="zh-CN" sz="3600" dirty="0" smtClean="0"/>
          </a:p>
          <a:p>
            <a:r>
              <a:rPr lang="zh-CN" altLang="en-US" sz="3600" dirty="0" smtClean="0"/>
              <a:t>是末日审判的预演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39624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挪亚的日子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怎样，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人子的日子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也要怎样。那时候的人又吃又喝，又娶又嫁，到挪亚进方舟的那日，洪水就来，把他们全都灭了。             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路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17:26-27</a:t>
            </a:r>
            <a:endParaRPr lang="en-US" sz="36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</a:rPr>
              <a:t>洪水</a:t>
            </a:r>
            <a:r>
              <a:rPr lang="zh-CN" altLang="en-US" sz="4000" dirty="0" smtClean="0"/>
              <a:t>代表审判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末世论是基督信仰的重要内容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接受基督救恩的人，已进入方舟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方舟</a:t>
            </a:r>
            <a:r>
              <a:rPr lang="zh-CN" altLang="en-US" sz="4000" dirty="0" smtClean="0"/>
              <a:t>代表救赎</a:t>
            </a:r>
            <a:endParaRPr lang="en-US" sz="4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114485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神就对挪亚说：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……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你要用歌斐木造一只方舟，分一间一间的造，里外抹上松香。方舟的造法乃是这样：要长三百肘，宽五十肘，高三十肘。方舟上边要留透光处，高一肘。方舟的门要开在旁边。方舟要分上、中、下三层。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  <a:cs typeface="SimSun" pitchFamily="2" charset="-122"/>
              </a:rPr>
              <a:t>……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挪亚就这样行。凡神所吩咐的，他都照样行了</a:t>
            </a:r>
            <a:r>
              <a:rPr kumimoji="0" lang="zh-CN" altLang="en-US" sz="3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。      </a:t>
            </a:r>
            <a:endParaRPr kumimoji="0" lang="en-US" altLang="zh-CN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iTi" pitchFamily="49" charset="-122"/>
              <a:ea typeface="KaiTi" pitchFamily="49" charset="-122"/>
              <a:cs typeface="SimSun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				   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创世记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6:13-15, 22</a:t>
            </a:r>
            <a:endParaRPr lang="en-US" sz="36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1412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FangSong</vt:lpstr>
      <vt:lpstr>KaiTi</vt:lpstr>
      <vt:lpstr>黑体</vt:lpstr>
      <vt:lpstr>SimSun</vt:lpstr>
      <vt:lpstr>汉鼎繁古印</vt:lpstr>
      <vt:lpstr>Arial</vt:lpstr>
      <vt:lpstr>Calibri</vt:lpstr>
      <vt:lpstr>FrankRuehl</vt:lpstr>
      <vt:lpstr>Wingdings</vt:lpstr>
      <vt:lpstr>Office Theme</vt:lpstr>
      <vt:lpstr>PowerPoint Presentation</vt:lpstr>
      <vt:lpstr>PowerPoint Presentation</vt:lpstr>
      <vt:lpstr>引言：大洪水的故事</vt:lpstr>
      <vt:lpstr>1. 洪水代表审判</vt:lpstr>
      <vt:lpstr>1. 洪水代表审判</vt:lpstr>
      <vt:lpstr>PowerPoint Presentation</vt:lpstr>
      <vt:lpstr>1. 洪水代表审判</vt:lpstr>
      <vt:lpstr>1. 洪水代表审判</vt:lpstr>
      <vt:lpstr>2. 方舟代表救赎</vt:lpstr>
      <vt:lpstr>2. 方舟代表救赎</vt:lpstr>
      <vt:lpstr>2. 方舟代表救赎</vt:lpstr>
      <vt:lpstr>2. 方舟代表救赎</vt:lpstr>
      <vt:lpstr>2. 方舟代表救赎</vt:lpstr>
      <vt:lpstr>3. 彩虹代表立约</vt:lpstr>
      <vt:lpstr>3. 彩虹代表立约</vt:lpstr>
      <vt:lpstr>3. 彩虹代表立约</vt:lpstr>
      <vt:lpstr>3. 彩虹代表立约</vt:lpstr>
      <vt:lpstr>3. 彩虹代表立约</vt:lpstr>
      <vt:lpstr>总   结</vt:lpstr>
      <vt:lpstr>  圣餐 Communion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 Li</dc:creator>
  <cp:lastModifiedBy>dli</cp:lastModifiedBy>
  <cp:revision>26</cp:revision>
  <dcterms:created xsi:type="dcterms:W3CDTF">2006-08-16T00:00:00Z</dcterms:created>
  <dcterms:modified xsi:type="dcterms:W3CDTF">2016-04-27T15:32:55Z</dcterms:modified>
</cp:coreProperties>
</file>