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2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FEBB-8336-4D8D-B96B-02A9E529026F}" type="datetimeFigureOut">
              <a:rPr lang="en-CA" smtClean="0"/>
              <a:pPr/>
              <a:t>02/09/2016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C97D4-ECC3-4CE4-905A-A3D8DA9FD00B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47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C97D4-ECC3-4CE4-905A-A3D8DA9FD00B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371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6D04-0854-4F23-986D-2B9A7247C1D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A58AA-30A5-4773-A20D-CF99DE597941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E338-43AF-4087-91C1-D0C3011FD55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455CA-193C-4262-8E9E-B207ECB5F24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1D42-F7BE-44A0-8149-BA34295C600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6856-5D4C-4CCB-91C8-13F1E4EE039D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BB61-A129-4233-8F3C-8FF022B1374B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0DE33-A4C8-4FD7-8545-A18B1AD73B0F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9F39-4B3E-4BA8-A6FF-B3665BCEC42B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AAA4-44E2-40F4-AC29-44733B2EE516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C344-72EB-4F15-9D93-933F46EC39D4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613C5-85C7-4E67-95EE-FAC11334B6C2}" type="datetime1">
              <a:rPr lang="en-US" smtClean="0"/>
              <a:pPr/>
              <a:t>9/2/2016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好牧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184"/>
            <a:ext cx="9127499" cy="68368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5975"/>
            <a:ext cx="4876800" cy="1470025"/>
          </a:xfrm>
          <a:solidFill>
            <a:srgbClr val="FFFFCC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zh-CN" altLang="en-US" sz="6000" dirty="0" smtClean="0"/>
              <a:t>好牧人（一）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6096000"/>
            <a:ext cx="4191000" cy="685800"/>
          </a:xfrm>
        </p:spPr>
        <p:txBody>
          <a:bodyPr/>
          <a:lstStyle/>
          <a:p>
            <a:pPr algn="r"/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新约中的比喻系列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00" y="208222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约翰福音</a:t>
            </a:r>
            <a:r>
              <a:rPr lang="en-US" altLang="zh-CN" sz="3200" dirty="0" smtClean="0"/>
              <a:t>10:1-18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耶稣是得救之门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我就是门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；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凡从我进来的，必然得救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，并且出入得草吃。      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9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我又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赐给他们永生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；他们永不灭亡，谁也不能从我手里把他们夺去。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28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耶稣是唯一救主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耶稣说：我就是道路、真理、生命；若不藉著我，没有人能到父那里去。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US" altLang="zh-CN" sz="4000" dirty="0" smtClean="0">
                <a:latin typeface="KaiTi" pitchFamily="49" charset="-122"/>
                <a:ea typeface="KaiTi" pitchFamily="49" charset="-122"/>
              </a:rPr>
            </a:b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							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约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14:6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除他以外，别无拯救；因为在天下人间，没有赐下别的名，我们可以靠著得救。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徒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4:12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救恩道理是圣经真理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真理都是排它的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基督信仰真理完美解答人生终极问题：</a:t>
            </a:r>
            <a:r>
              <a:rPr lang="en-US" altLang="zh-CN" sz="4000" dirty="0" smtClean="0"/>
              <a:t>	</a:t>
            </a:r>
            <a:r>
              <a:rPr lang="zh-CN" altLang="en-US" sz="4000" dirty="0" smtClean="0"/>
              <a:t>人类的起源</a:t>
            </a:r>
            <a:endParaRPr lang="en-US" altLang="zh-CN" sz="4000" dirty="0" smtClean="0"/>
          </a:p>
          <a:p>
            <a:pPr marL="512763" indent="-511175">
              <a:buNone/>
            </a:pPr>
            <a:r>
              <a:rPr lang="en-US" altLang="zh-CN" sz="4000" dirty="0" smtClean="0"/>
              <a:t>				</a:t>
            </a:r>
            <a:r>
              <a:rPr lang="zh-CN" altLang="en-US" sz="4000" dirty="0" smtClean="0"/>
              <a:t>人生的意义</a:t>
            </a:r>
            <a:endParaRPr lang="en-US" altLang="zh-CN" sz="4000" dirty="0" smtClean="0"/>
          </a:p>
          <a:p>
            <a:pPr marL="512763" indent="-511175">
              <a:buNone/>
            </a:pPr>
            <a:r>
              <a:rPr lang="en-US" altLang="zh-CN" sz="4000" dirty="0" smtClean="0"/>
              <a:t>				</a:t>
            </a:r>
            <a:r>
              <a:rPr lang="zh-CN" altLang="en-US" sz="4000" dirty="0" smtClean="0"/>
              <a:t>生命的归宿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>
              <a:buNone/>
            </a:pPr>
            <a:r>
              <a:rPr lang="en-US" sz="4000" dirty="0" smtClean="0">
                <a:latin typeface="KaiTi" pitchFamily="49" charset="-122"/>
                <a:ea typeface="KaiTi" pitchFamily="49" charset="-122"/>
              </a:rPr>
              <a:t>11 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我是好牧人；好牧人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为羊舍命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pPr marL="512763" indent="-511175"/>
            <a:r>
              <a:rPr lang="zh-CN" altLang="en-US" sz="4000" dirty="0" smtClean="0"/>
              <a:t>耶稣是为羊舍命的好牧人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耶稣舍命彰显神的大爱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为义人死，是少有的；为仁人死、或者有敢做的。惟有基督在我们还作罪人的时候为我们死，神的爱就在此向我们显明了。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5:7-8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羊的门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为羊舍命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心怀圈外的羊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十字架是耶稣独特的拯救方式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为我们受死是耶稣心甘情愿的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18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没有人夺我的命去，是我自己舍的。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因他受的刑罚，我们得平安；因他受的鞭伤，我们得医治。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赛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53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5</a:t>
            </a:r>
            <a:endParaRPr lang="en-US" altLang="zh-CN" sz="4000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/>
              <a:t>2. </a:t>
            </a:r>
            <a:r>
              <a:rPr lang="zh-CN" altLang="en-US" sz="4000" b="1" dirty="0" smtClean="0"/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舍命牺牲的耶稣又复活了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17-18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因我将命舍去，好再取回来。我有权柄舍了，也有权柄取回来。这是我从我父所受的命令。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耶稣向</a:t>
            </a:r>
            <a:r>
              <a:rPr lang="zh-CN" altLang="en-US" sz="4000" b="1" dirty="0" smtClean="0"/>
              <a:t>犹太</a:t>
            </a:r>
            <a:r>
              <a:rPr lang="zh-CN" altLang="en-US" sz="4000" b="1" dirty="0" smtClean="0"/>
              <a:t>人表</a:t>
            </a:r>
            <a:r>
              <a:rPr lang="zh-CN" altLang="en-US" sz="4000" dirty="0" smtClean="0"/>
              <a:t>明</a:t>
            </a:r>
            <a:r>
              <a:rPr lang="zh-CN" altLang="en-US" sz="4000" dirty="0" smtClean="0"/>
              <a:t>他的心意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16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另外有羊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不是这圈里的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；我必须领他们来，他们也要听我的声音，并且要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合成一群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归一个牧人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了。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犹太人是神的选民</a:t>
            </a:r>
            <a:endParaRPr lang="en-US" altLang="zh-CN" sz="4000" dirty="0" smtClean="0">
              <a:latin typeface="+mn-ea"/>
            </a:endParaRPr>
          </a:p>
          <a:p>
            <a:pPr marL="0" indent="0"/>
            <a:r>
              <a:rPr lang="en-US" altLang="zh-CN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犹太人是神与人互动的媒介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羊的门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为羊舍命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心怀圈外的羊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神的救恩是普世的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地上的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万国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都必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因他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得福；</a:t>
            </a: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地上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万国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都必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因你的後裔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得福。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	</a:t>
            </a:r>
            <a:r>
              <a:rPr lang="en-US" altLang="zh-CN" sz="4000" dirty="0" smtClean="0"/>
              <a:t>		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（创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18</a:t>
            </a:r>
            <a:r>
              <a:rPr lang="en-US" dirty="0" smtClean="0">
                <a:latin typeface="SimSun" pitchFamily="2" charset="-122"/>
                <a:ea typeface="SimSun" pitchFamily="2" charset="-122"/>
              </a:rPr>
              <a:t>: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18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，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22:18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）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 lnSpcReduction="10000"/>
          </a:bodyPr>
          <a:lstStyle/>
          <a:p>
            <a:pPr marL="512763" indent="-511175"/>
            <a:r>
              <a:rPr lang="zh-CN" altLang="en-US" sz="4000" dirty="0" smtClean="0"/>
              <a:t>神的救恩是普世的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因他使我们和睦，将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两下合而为一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拆毁了中间隔断的墙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； 而且以自己的身体废掉冤仇，就是那记在律法上的规条，为要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将两下藉著自己造成一个新人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，如此便成就了和睦。既在十字架上灭了冤仇，便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藉这十字架使两下归为一体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，与神和好了。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弗</a:t>
            </a:r>
            <a:r>
              <a:rPr lang="en-US" altLang="zh-CN" dirty="0" smtClean="0">
                <a:latin typeface="SimSun" pitchFamily="2" charset="-122"/>
                <a:ea typeface="SimSun" pitchFamily="2" charset="-122"/>
              </a:rPr>
              <a:t>2:14-26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神的救恩是普世的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因为主曾这样吩咐我们说：我已经立你作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外邦人的光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，叫你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施行救恩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直到地极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 </a:t>
            </a:r>
            <a:r>
              <a:rPr lang="zh-CN" altLang="en-US" sz="4000" dirty="0" smtClean="0"/>
              <a:t>                          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徒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13:47</a:t>
            </a:r>
            <a:endParaRPr lang="en-US" altLang="zh-CN" dirty="0" smtClean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34400" cy="5486400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「我实实在在的告诉你们，人进羊圈，不从门进去，倒从别处爬进去，那人就是贼，就是强盗。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2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从门进去的，才是羊的牧人。</a:t>
            </a:r>
            <a:r>
              <a:rPr lang="en-US" altLang="zh-CN" sz="3600" dirty="0" smtClean="0">
                <a:latin typeface="KaiTi" pitchFamily="49" charset="-122"/>
                <a:ea typeface="KaiTi" pitchFamily="49" charset="-122"/>
              </a:rPr>
              <a:t>3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看门的就给他开门；羊也听他的声音。他按著名叫自己的羊，把羊领出来。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4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既放出自己的羊来，就在前头走，羊也跟著他，因为认得他的声音。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5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羊不跟著生人；因为不认得他的声音。必要逃跑。」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6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耶稣将这比喻告诉他们，但他们不明白所说的是什麽意思。 </a:t>
            </a:r>
            <a:endParaRPr lang="en-US" sz="36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5240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约翰福音</a:t>
            </a:r>
            <a:r>
              <a:rPr lang="en-US" altLang="zh-CN" sz="3200" dirty="0" smtClean="0"/>
              <a:t>10:1-18</a:t>
            </a:r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4906963"/>
          </a:xfrm>
        </p:spPr>
        <p:txBody>
          <a:bodyPr>
            <a:normAutofit fontScale="92500" lnSpcReduction="20000"/>
          </a:bodyPr>
          <a:lstStyle/>
          <a:p>
            <a:pPr marL="512763" indent="-511175"/>
            <a:r>
              <a:rPr lang="zh-CN" altLang="en-US" sz="4300" dirty="0" smtClean="0"/>
              <a:t>主更关心失丧的羊</a:t>
            </a:r>
            <a:endParaRPr lang="en-US" altLang="zh-CN" sz="43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耶稣就用比喻说：「你们中间谁有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一百只羊失去一只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，不把这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九十九只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撇在旷野、去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找那失去的羊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直到找著呢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？找著了，就欢欢喜喜的扛在肩上，回到家里，就请朋友邻舍来，对他们说：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『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失去的羊已经找著了，你们和我一同欢喜吧！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』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我告诉你们，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一个罪人悔改，在天上也要这样为他欢喜，较比为九十九个不用悔改的义人欢喜更大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。」</a:t>
            </a:r>
            <a:endParaRPr lang="en-US" altLang="zh-CN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4200" y="6096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SimSun" pitchFamily="2" charset="-122"/>
                <a:ea typeface="SimSun" pitchFamily="2" charset="-122"/>
              </a:rPr>
              <a:t>路</a:t>
            </a:r>
            <a:r>
              <a:rPr lang="en-US" altLang="zh-CN" sz="2800" dirty="0" smtClean="0">
                <a:latin typeface="SimSun" pitchFamily="2" charset="-122"/>
                <a:ea typeface="SimSun" pitchFamily="2" charset="-122"/>
              </a:rPr>
              <a:t>15:1-7</a:t>
            </a:r>
            <a:endParaRPr lang="en-US" sz="2800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/>
              <a:t>3. </a:t>
            </a:r>
            <a:r>
              <a:rPr lang="zh-CN" altLang="en-US" sz="4000" b="1" dirty="0" smtClean="0"/>
              <a:t>心怀圈外的羊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神的心意是使万国万民得救</a:t>
            </a:r>
            <a:endParaRPr lang="en-US" altLang="zh-CN" sz="4000" dirty="0" smtClean="0"/>
          </a:p>
          <a:p>
            <a:pPr marL="6350" indent="6350">
              <a:buNone/>
            </a:pP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圣灵降临在你们身上，你们就必得著能力，并要在耶路撒冷、犹太全地，和撒玛利亚，直到地极，作我的见证。  </a:t>
            </a:r>
            <a:r>
              <a:rPr lang="en-US" altLang="zh-CN" sz="4000" dirty="0" smtClean="0">
                <a:latin typeface="KaiTi" pitchFamily="49" charset="-122"/>
                <a:ea typeface="KaiTi" pitchFamily="49" charset="-122"/>
              </a:rPr>
              <a:t>				   </a:t>
            </a:r>
            <a:r>
              <a:rPr lang="zh-CN" altLang="en-US" dirty="0" smtClean="0">
                <a:latin typeface="SimSun" pitchFamily="2" charset="-122"/>
                <a:ea typeface="SimSun" pitchFamily="2" charset="-122"/>
              </a:rPr>
              <a:t>徒</a:t>
            </a:r>
            <a:r>
              <a:rPr lang="en-CA" dirty="0" smtClean="0">
                <a:latin typeface="SimSun" pitchFamily="2" charset="-122"/>
                <a:ea typeface="SimSun" pitchFamily="2" charset="-122"/>
              </a:rPr>
              <a:t>1:8</a:t>
            </a:r>
          </a:p>
          <a:p>
            <a:pPr marL="6350" indent="6350"/>
            <a:r>
              <a:rPr lang="en-CA" sz="4000" dirty="0" smtClean="0">
                <a:latin typeface="+mn-ea"/>
              </a:rPr>
              <a:t> </a:t>
            </a:r>
            <a:r>
              <a:rPr lang="zh-CN" altLang="en-US" sz="4000" dirty="0" smtClean="0">
                <a:latin typeface="+mn-ea"/>
              </a:rPr>
              <a:t>救恩已临到我们</a:t>
            </a:r>
            <a:r>
              <a:rPr lang="en-CA" sz="4000" dirty="0" smtClean="0">
                <a:latin typeface="KaiTi" pitchFamily="49" charset="-122"/>
                <a:ea typeface="KaiTi" pitchFamily="49" charset="-122"/>
              </a:rPr>
              <a:t/>
            </a:r>
            <a:br>
              <a:rPr lang="en-CA" sz="4000" dirty="0" smtClean="0">
                <a:latin typeface="KaiTi" pitchFamily="49" charset="-122"/>
                <a:ea typeface="KaiTi" pitchFamily="49" charset="-122"/>
              </a:rPr>
            </a:br>
            <a:endParaRPr lang="en-US" altLang="zh-CN" sz="40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总  结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512763" indent="-511175"/>
            <a:r>
              <a:rPr lang="zh-CN" altLang="en-US" sz="4000" dirty="0" smtClean="0"/>
              <a:t>耶稣基督是唯一的救赎主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耶稣基督是为我们舍命的救主</a:t>
            </a:r>
            <a:endParaRPr lang="en-US" altLang="zh-CN" sz="4000" dirty="0" smtClean="0"/>
          </a:p>
          <a:p>
            <a:pPr marL="512763" indent="-511175"/>
            <a:r>
              <a:rPr lang="zh-CN" altLang="en-US" sz="4000" dirty="0" smtClean="0"/>
              <a:t>耶稣基督是全人类的救主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5303837"/>
            <a:ext cx="7848600" cy="140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你们应当如此行，为的是记念我。</a:t>
            </a:r>
            <a:endParaRPr lang="en-US" altLang="zh-CN" sz="36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r>
              <a:rPr 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pperplate Gothic Bold" pitchFamily="34" charset="0"/>
              </a:rPr>
              <a:t>do this in remembrance of me</a:t>
            </a:r>
            <a:r>
              <a:rPr lang="zh-CN" altLang="en-US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。</a:t>
            </a:r>
            <a:endParaRPr lang="en-US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10702" r="5087"/>
          <a:stretch/>
        </p:blipFill>
        <p:spPr>
          <a:xfrm>
            <a:off x="0" y="0"/>
            <a:ext cx="911386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8600" y="0"/>
            <a:ext cx="838200" cy="3687762"/>
          </a:xfrm>
        </p:spPr>
        <p:txBody>
          <a:bodyPr>
            <a:normAutofit/>
          </a:bodyPr>
          <a:lstStyle/>
          <a:p>
            <a:pPr algn="dist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牺牲</a:t>
            </a:r>
            <a:r>
              <a:rPr lang="zh-CN" alt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angSong" panose="02010609060101010101" pitchFamily="49" charset="-122"/>
                <a:ea typeface="FangSong" panose="02010609060101010101" pitchFamily="49" charset="-122"/>
              </a:rPr>
              <a:t>的爱</a:t>
            </a:r>
            <a:endParaRPr lang="en-CA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74637"/>
            <a:ext cx="8229600" cy="60817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在十字架上，您為我捨命，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受鞭傷，使我得醫治，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所有的罪惡</a:t>
            </a:r>
            <a:r>
              <a:rPr lang="en-US" altLang="zh-TW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您為我擔當，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受刑罰，使我得平安。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何等犧牲的愛，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聖潔聖子成為贖罪祭，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何等能力</a:t>
            </a:r>
            <a:r>
              <a:rPr lang="en-US" altLang="zh-TW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勝死亡權勢，</a:t>
            </a:r>
            <a:b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今我屬您永活的真神</a:t>
            </a:r>
            <a:r>
              <a:rPr lang="zh-TW" altLang="en-US" sz="4000" dirty="0" smtClean="0">
                <a:ln w="0"/>
                <a:effectLst>
                  <a:glow rad="1524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TW" sz="4000" dirty="0" smtClean="0">
              <a:ln w="0"/>
              <a:effectLst>
                <a:glow rad="1524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altLang="zh-TW" sz="11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sz="11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這個時刻，我心只有你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TW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/>
            </a:r>
            <a:br>
              <a:rPr lang="en-US" altLang="zh-TW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我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的主，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我唯一的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愛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CA" sz="40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837"/>
            <a:ext cx="8534400" cy="6126163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7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所以，耶稣又对他们说：「我实实在在的告诉你们，我就是羊的门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8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凡在我以先来的都是贼，是强盗；羊却不听他们。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9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我就是门；凡从我进来的，必然得救，并且出入得草吃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10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盗贼来，无非要偷窃，杀害，毁坏；我来了，是要叫羊（或作：人）得生命，并且得的更丰盛。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11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我是好牧人；好牧人为羊舍命。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12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若是雇工，不是牧人，羊也不是他自己的，他看见狼来，就撇下羊逃走；狼抓住羊，赶散了羊群。 </a:t>
            </a:r>
            <a:endParaRPr lang="en-US" sz="3600" dirty="0" smtClean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534400" cy="58213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13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雇工逃走，因他是雇工，并不顾念羊。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14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我是好牧人；我认识我的羊，我的羊也认识我，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15 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正如父认识我，我也认识父一样；并且我为羊舍命。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16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我另外有羊，不是这圈里的；我必须领他们来，他们也要听我的声音，并且要合成一群，归一个牧人了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17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我父爱我；因我将命舍去，好再取回来。</a:t>
            </a:r>
            <a:r>
              <a:rPr lang="en-US" sz="3600" dirty="0" smtClean="0">
                <a:latin typeface="KaiTi" pitchFamily="49" charset="-122"/>
                <a:ea typeface="KaiTi" pitchFamily="49" charset="-122"/>
              </a:rPr>
              <a:t>18 </a:t>
            </a:r>
            <a:r>
              <a:rPr lang="zh-CN" altLang="en-US" sz="3600" dirty="0" smtClean="0">
                <a:solidFill>
                  <a:srgbClr val="FF0000"/>
                </a:solidFill>
                <a:latin typeface="KaiTi" pitchFamily="49" charset="-122"/>
                <a:ea typeface="KaiTi" pitchFamily="49" charset="-122"/>
              </a:rPr>
              <a:t>没有人夺我的命去，是我自己舍的。我有权柄舍了，也有权柄取回来。这是我从我父所受的命令</a:t>
            </a:r>
            <a:r>
              <a:rPr lang="zh-CN" altLang="en-US" sz="3600" dirty="0" smtClean="0">
                <a:latin typeface="KaiTi" pitchFamily="49" charset="-122"/>
                <a:ea typeface="KaiTi" pitchFamily="49" charset="-122"/>
              </a:rPr>
              <a:t>。」</a:t>
            </a:r>
            <a:endParaRPr lang="en-US" sz="3600" dirty="0"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导言：基督信仰究竟信什么？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不是宗教、哲学理念、处世之道</a:t>
            </a:r>
            <a:endParaRPr lang="en-US" altLang="zh-CN" sz="4000" dirty="0" smtClean="0"/>
          </a:p>
          <a:p>
            <a:r>
              <a:rPr lang="zh-CN" altLang="en-US" sz="4000" dirty="0" smtClean="0"/>
              <a:t>而是</a:t>
            </a:r>
            <a:endParaRPr lang="en-US" altLang="zh-CN" sz="4000" dirty="0" smtClean="0"/>
          </a:p>
          <a:p>
            <a:pPr>
              <a:buNone/>
            </a:pPr>
            <a:r>
              <a:rPr lang="zh-CN" altLang="en-US" sz="4000" dirty="0" smtClean="0"/>
              <a:t>一位救主：耶稣基督</a:t>
            </a:r>
            <a:r>
              <a:rPr lang="en-US" altLang="zh-CN" sz="4000" b="1" dirty="0" smtClean="0"/>
              <a:t>Jesus Christ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</a:rPr>
              <a:t>不是宗教、哲学理念、处世之道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r>
              <a:rPr lang="zh-CN" altLang="en-US" sz="4000" dirty="0" smtClean="0">
                <a:solidFill>
                  <a:schemeClr val="bg1"/>
                </a:solidFill>
              </a:rPr>
              <a:t>而是</a:t>
            </a:r>
            <a:endParaRPr lang="en-US" altLang="zh-CN" sz="4000" dirty="0" smtClean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一位救主：耶稣基督</a:t>
            </a:r>
            <a:r>
              <a:rPr lang="en-US" altLang="zh-CN" sz="4000" dirty="0" smtClean="0"/>
              <a:t>Jesus Christ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901184" y="2697480"/>
            <a:ext cx="3240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/>
              <a:t>Jesus Christ 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971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 smtClean="0"/>
              <a:t>耶稣</a:t>
            </a:r>
            <a:endParaRPr lang="en-US" altLang="zh-CN" sz="3600" dirty="0" smtClean="0"/>
          </a:p>
          <a:p>
            <a:pPr algn="r"/>
            <a:r>
              <a:rPr lang="zh-CN" altLang="en-US" sz="3600" dirty="0" smtClean="0"/>
              <a:t>神的拯救</a:t>
            </a:r>
            <a:endParaRPr lang="en-US" altLang="zh-CN" sz="3600" dirty="0" smtClean="0"/>
          </a:p>
          <a:p>
            <a:pPr algn="r"/>
            <a:r>
              <a:rPr lang="zh-CN" altLang="en-US" sz="3600" dirty="0" smtClean="0"/>
              <a:t>耶和华是拯救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4648200" y="2971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基督</a:t>
            </a:r>
            <a:endParaRPr lang="en-US" altLang="zh-CN" sz="3600" dirty="0" smtClean="0"/>
          </a:p>
          <a:p>
            <a:r>
              <a:rPr lang="zh-CN" altLang="en-US" sz="3600" dirty="0" smtClean="0"/>
              <a:t>神的受膏者</a:t>
            </a:r>
            <a:endParaRPr lang="en-US" altLang="zh-CN" sz="3600" dirty="0" smtClean="0"/>
          </a:p>
          <a:p>
            <a:r>
              <a:rPr lang="zh-CN" altLang="en-US" sz="3600" dirty="0" smtClean="0"/>
              <a:t>弥赛亚</a:t>
            </a:r>
            <a:r>
              <a:rPr lang="en-US" altLang="zh-CN" sz="3600" dirty="0" smtClean="0"/>
              <a:t>/</a:t>
            </a:r>
            <a:r>
              <a:rPr lang="zh-CN" altLang="en-US" sz="3600" dirty="0" smtClean="0"/>
              <a:t>救世主</a:t>
            </a:r>
            <a:endParaRPr lang="en-US" sz="36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导言：基督信仰究竟信什么？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6531E-6 L -0.225 -0.13322 " pathEditMode="relative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" grpId="1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导言：基督信仰究竟信什么？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是道成肉身的真神</a:t>
            </a:r>
            <a:endParaRPr lang="en-US" altLang="zh-CN" sz="4000" dirty="0" smtClean="0"/>
          </a:p>
          <a:p>
            <a:r>
              <a:rPr lang="zh-CN" altLang="en-US" sz="4000" dirty="0" smtClean="0"/>
              <a:t>是</a:t>
            </a:r>
            <a:r>
              <a:rPr lang="zh-CN" altLang="en-US" sz="4000" dirty="0"/>
              <a:t>爱我</a:t>
            </a:r>
            <a:r>
              <a:rPr lang="zh-CN" altLang="en-US" sz="4000" dirty="0" smtClean="0"/>
              <a:t>们为我们</a:t>
            </a:r>
            <a:r>
              <a:rPr lang="zh-CN" altLang="en-US" sz="4000" dirty="0" smtClean="0"/>
              <a:t>舍命的</a:t>
            </a:r>
            <a:r>
              <a:rPr lang="zh-CN" altLang="en-US" sz="4000" dirty="0" smtClean="0"/>
              <a:t>救主</a:t>
            </a:r>
            <a:endParaRPr lang="en-US" altLang="zh-CN" sz="4000" dirty="0" smtClean="0"/>
          </a:p>
          <a:p>
            <a:r>
              <a:rPr lang="zh-CN" altLang="en-US" sz="4000" dirty="0" smtClean="0"/>
              <a:t>是复活的、与我们同在的主</a:t>
            </a:r>
            <a:endParaRPr lang="en-US" altLang="zh-CN" sz="4000" dirty="0" smtClean="0"/>
          </a:p>
          <a:p>
            <a:r>
              <a:rPr lang="zh-CN" altLang="en-US" sz="4000" dirty="0" smtClean="0"/>
              <a:t>是圣经的中心</a:t>
            </a:r>
            <a:endParaRPr lang="en-US" altLang="zh-CN" sz="4000" dirty="0" smtClean="0"/>
          </a:p>
          <a:p>
            <a:r>
              <a:rPr lang="zh-CN" altLang="en-US" sz="4000" dirty="0" smtClean="0"/>
              <a:t>是与我们有密切关系的恩主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4000" dirty="0" smtClean="0"/>
              <a:t>		  	  </a:t>
            </a:r>
            <a:r>
              <a:rPr lang="zh-CN" altLang="en-US" sz="4000" dirty="0" smtClean="0"/>
              <a:t>最</a:t>
            </a:r>
            <a:r>
              <a:rPr lang="en-US" altLang="zh-CN" sz="4000" dirty="0" smtClean="0"/>
              <a:t> </a:t>
            </a:r>
            <a:r>
              <a:rPr lang="zh-CN" altLang="en-US" sz="4000" dirty="0" smtClean="0"/>
              <a:t>好 的 牧 人</a:t>
            </a:r>
            <a:endParaRPr lang="en-US" altLang="zh-CN" sz="4000" dirty="0" smtClean="0"/>
          </a:p>
          <a:p>
            <a:pPr>
              <a:buNone/>
            </a:pP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经文背景：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放牧是巴勒斯坦一带常见生产活动</a:t>
            </a:r>
            <a:endParaRPr lang="en-US" altLang="zh-CN" sz="4000" dirty="0" smtClean="0"/>
          </a:p>
          <a:p>
            <a:r>
              <a:rPr lang="zh-CN" altLang="en-US" sz="4000" dirty="0" smtClean="0"/>
              <a:t>在犹太文化、历史中牧人地位高贵</a:t>
            </a:r>
            <a:endParaRPr lang="en-US" altLang="zh-CN" sz="4000" dirty="0" smtClean="0"/>
          </a:p>
          <a:p>
            <a:r>
              <a:rPr lang="zh-CN" altLang="en-US" sz="4000" dirty="0" smtClean="0"/>
              <a:t>牧</a:t>
            </a:r>
            <a:r>
              <a:rPr lang="zh-CN" altLang="en-US" sz="4000" dirty="0" smtClean="0"/>
              <a:t>人是</a:t>
            </a:r>
            <a:r>
              <a:rPr lang="zh-CN" altLang="en-US" sz="4000" dirty="0" smtClean="0"/>
              <a:t>羊的主</a:t>
            </a:r>
            <a:r>
              <a:rPr lang="zh-CN" altLang="en-US" sz="4000" dirty="0" smtClean="0"/>
              <a:t>人，关心爱护羊</a:t>
            </a:r>
            <a:endParaRPr lang="en-US" altLang="zh-CN" sz="4000" dirty="0" smtClean="0"/>
          </a:p>
          <a:p>
            <a:r>
              <a:rPr lang="zh-CN" altLang="en-US" sz="4000" dirty="0" smtClean="0"/>
              <a:t>好牧人有共同的特点</a:t>
            </a:r>
            <a:endParaRPr lang="en-US" altLang="zh-CN" sz="4000" dirty="0" smtClean="0"/>
          </a:p>
          <a:p>
            <a:r>
              <a:rPr lang="zh-CN" altLang="en-US" sz="4000" dirty="0" smtClean="0"/>
              <a:t>从</a:t>
            </a:r>
            <a:r>
              <a:rPr lang="zh-CN" altLang="en-US" sz="4000" b="1" dirty="0" smtClean="0"/>
              <a:t>救恩</a:t>
            </a:r>
            <a:r>
              <a:rPr lang="zh-CN" altLang="en-US" sz="4000" dirty="0" smtClean="0"/>
              <a:t>的角度来体会：</a:t>
            </a:r>
            <a:endParaRPr lang="en-US" altLang="zh-CN" sz="4000" dirty="0" smtClean="0"/>
          </a:p>
          <a:p>
            <a:pPr>
              <a:buNone/>
            </a:pPr>
            <a:r>
              <a:rPr lang="en-US" altLang="zh-CN" sz="3600" b="1" dirty="0" smtClean="0"/>
              <a:t>1. </a:t>
            </a:r>
            <a:r>
              <a:rPr lang="zh-CN" altLang="en-US" sz="3600" b="1" dirty="0" smtClean="0"/>
              <a:t>羊的门  </a:t>
            </a:r>
            <a:r>
              <a:rPr lang="en-US" altLang="zh-CN" sz="3600" b="1" dirty="0" smtClean="0"/>
              <a:t>2. </a:t>
            </a:r>
            <a:r>
              <a:rPr lang="zh-CN" altLang="en-US" sz="3600" b="1" dirty="0" smtClean="0"/>
              <a:t>为羊舍命  </a:t>
            </a:r>
            <a:r>
              <a:rPr lang="en-US" altLang="zh-CN" sz="3600" b="1" dirty="0" smtClean="0"/>
              <a:t>3. </a:t>
            </a:r>
            <a:r>
              <a:rPr lang="zh-CN" altLang="en-US" sz="3600" b="1" dirty="0" smtClean="0"/>
              <a:t>心怀圈外的羊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 smtClean="0"/>
              <a:t>1. </a:t>
            </a:r>
            <a:r>
              <a:rPr lang="zh-CN" altLang="en-US" sz="4000" b="1" dirty="0" smtClean="0"/>
              <a:t>羊的门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为羊舍命  </a:t>
            </a:r>
            <a:r>
              <a:rPr lang="en-US" altLang="zh-CN" sz="4000" b="1" dirty="0" smtClean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4000" b="1" dirty="0" smtClean="0">
                <a:solidFill>
                  <a:schemeClr val="bg1">
                    <a:lumMod val="75000"/>
                  </a:schemeClr>
                </a:solidFill>
              </a:rPr>
              <a:t>心怀圈外的羊</a:t>
            </a: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7  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所以，耶稣又对他们说：「我实实在在的告诉你们，</a:t>
            </a:r>
            <a:r>
              <a:rPr lang="zh-CN" altLang="en-US" sz="4000" dirty="0" smtClean="0">
                <a:solidFill>
                  <a:srgbClr val="C00000"/>
                </a:solidFill>
                <a:latin typeface="KaiTi" pitchFamily="49" charset="-122"/>
                <a:ea typeface="KaiTi" pitchFamily="49" charset="-122"/>
              </a:rPr>
              <a:t>我就是羊的门</a:t>
            </a:r>
            <a:r>
              <a:rPr lang="zh-CN" altLang="en-US" sz="4000" dirty="0" smtClean="0">
                <a:latin typeface="KaiTi" pitchFamily="49" charset="-122"/>
                <a:ea typeface="KaiTi" pitchFamily="49" charset="-122"/>
              </a:rPr>
              <a:t>。</a:t>
            </a:r>
            <a:endParaRPr lang="en-US" sz="4000" dirty="0" smtClean="0">
              <a:latin typeface="KaiTi" pitchFamily="49" charset="-122"/>
              <a:ea typeface="KaiTi" pitchFamily="49" charset="-122"/>
            </a:endParaRPr>
          </a:p>
          <a:p>
            <a:pPr marL="457200" indent="-455613"/>
            <a:r>
              <a:rPr lang="zh-CN" altLang="en-US" sz="4000" dirty="0" smtClean="0"/>
              <a:t>羊的圈、羊的门</a:t>
            </a:r>
            <a:endParaRPr lang="en-US" altLang="zh-CN" sz="4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羊的门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为羊舍命  </a:t>
            </a:r>
            <a:r>
              <a:rPr kumimoji="0" lang="en-US" altLang="zh-CN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4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心怀圈外的羊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2104</Words>
  <Application>Microsoft Office PowerPoint</Application>
  <PresentationFormat>On-screen Show (4:3)</PresentationFormat>
  <Paragraphs>127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FangSong</vt:lpstr>
      <vt:lpstr>KaiTi</vt:lpstr>
      <vt:lpstr>Microsoft YaHei</vt:lpstr>
      <vt:lpstr>黑体</vt:lpstr>
      <vt:lpstr>SimSun</vt:lpstr>
      <vt:lpstr>Arial</vt:lpstr>
      <vt:lpstr>Calibri</vt:lpstr>
      <vt:lpstr>Copperplate Gothic Bold</vt:lpstr>
      <vt:lpstr>Office Theme</vt:lpstr>
      <vt:lpstr>好牧人（一）</vt:lpstr>
      <vt:lpstr>PowerPoint Presentation</vt:lpstr>
      <vt:lpstr>PowerPoint Presentation</vt:lpstr>
      <vt:lpstr>PowerPoint Presentation</vt:lpstr>
      <vt:lpstr>导言：基督信仰究竟信什么？</vt:lpstr>
      <vt:lpstr>PowerPoint Presentation</vt:lpstr>
      <vt:lpstr>导言：基督信仰究竟信什么？</vt:lpstr>
      <vt:lpstr>经文背景：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1. 羊的门  2. 为羊舍命  3. 心怀圈外的羊</vt:lpstr>
      <vt:lpstr>总  结</vt:lpstr>
      <vt:lpstr>   圣      餐  Communion</vt:lpstr>
      <vt:lpstr>牺牲的爱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好牧人（一）</dc:title>
  <dc:creator>Don Li</dc:creator>
  <cp:lastModifiedBy>dli</cp:lastModifiedBy>
  <cp:revision>50</cp:revision>
  <dcterms:created xsi:type="dcterms:W3CDTF">2006-08-16T00:00:00Z</dcterms:created>
  <dcterms:modified xsi:type="dcterms:W3CDTF">2016-09-02T14:57:00Z</dcterms:modified>
</cp:coreProperties>
</file>