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A02B-D21C-4374-87ED-AEBE2160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D3603E-B736-48D9-95AF-B2CDC7152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2B357-D297-4C79-934A-EC1707E2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541333-04D3-47F9-AEF5-652C7403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65511-2025-4372-A269-DEEE72FC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4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0BEDA-3183-4A4E-B112-5098571F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5E2AFA-02A7-4253-A4F3-A9A5FE07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38315-93C8-4B46-B82A-23D6379E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CBB28-4CA0-45A1-9A00-E962827B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974C8-670C-48BA-BB9F-8269A03F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F1ACE0-AF5A-4997-8E51-76B5435C5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E0D0E4-F0FF-4DFD-9C3F-56110E47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32266-94F9-4BC5-90B9-37EFABC5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4461A-9975-490E-9B0E-60EE2AF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D48B9-C156-4220-8FDD-3EDC3961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A755A-03C4-47C1-94B6-EB1FFE0B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89263-2172-402E-B2A3-E3507E3A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A5FC65-3F56-4F11-A728-0D2DA34D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CDF397-E3FD-4942-9579-8F3CC83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E159C-CEE9-4501-BF10-B939738C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86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6FF3-0C3F-4CDE-8CF4-967329DD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19C50-7471-4803-8F94-C416AEE9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D8A53-5895-4B9F-8605-611F56EE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E4946-BC6A-4860-8BD6-B0858CC0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49E80-4F75-47B8-AFF4-A2146F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3712C-0AA6-45DA-8DF4-B2CEB159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A4A62-C52A-4270-8483-88F3F86F2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E775B3-3E04-4AAA-807D-436C7EEA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B0E7E3-56D8-4D74-99B3-4B79C22A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7F730-AFAF-40ED-9983-91A32EBB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1FFE33-20B5-48D5-BDA7-8E50A1E3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5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AE6FF-FFFB-4C07-BFB8-F18D640B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3C6C69-78FE-4126-8ADE-8EB4AC46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DCCBCF-26BA-4FF9-885C-7B7896C29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7B1E5B-9232-4F3B-867A-A1FF6ADEF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A229C3-0E00-4677-8D39-3FA8FCF9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D429C8-EC2D-42D5-B241-50F2BC73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BB0CA5-F512-4D3E-8FFF-0D987323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114FDF-DB53-4FAA-966E-336CE668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88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DBE1-34AF-4440-961C-42385F74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DF3D9D-2447-4952-B981-9153320E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DA1663-1B70-43B2-83F2-DE1A3DEC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194B8D-DD38-442A-AF39-6E10DFE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B55A5F-1589-4093-9465-5114D11B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030A3F-83EA-46D3-B15D-FC071755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40AE86-CBB3-4692-AE23-20AB752E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6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29325-45E9-4B0A-820D-323B6B63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349BF-F27A-46F6-8355-FE360880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8D37C6-F6A5-42C4-BC1F-325FFD5EC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9D1C22-C724-448B-BC31-4F95AB33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988AC9-1F90-4F75-A17D-BB43072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D159B2-C7B7-49AF-A5F8-46BCC318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09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F6150-9D68-4D7D-9B61-2868ECED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FB0ECE-03AD-488B-A722-7160F06CA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B09E8-E79E-4766-835E-6FB88004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5C7BD-52B6-4C91-8227-8913A9B8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CBF9D7-A2D4-4845-9A9D-02A401BC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BC9843-D9BA-4A5D-B773-0D1E2317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6A9AA-B7BD-4CED-B82F-CCA4FF20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B4D991-607D-428C-BCCA-0FB3E290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892827-6297-4F14-90E6-618E83E16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30B3-AE29-4751-85FD-21046C1EE185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9D3A78-33ED-4FD3-8E37-1C02D12DF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44245-0237-4166-97A7-B503DF42B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60C1-0564-4B39-A3D0-8145EF12C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AFE0D8-6F9C-4279-BFC1-ED29E9B419C2}"/>
              </a:ext>
            </a:extLst>
          </p:cNvPr>
          <p:cNvSpPr/>
          <p:nvPr/>
        </p:nvSpPr>
        <p:spPr>
          <a:xfrm>
            <a:off x="3175000" y="140381"/>
            <a:ext cx="5265839" cy="12772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latin typeface="Bahnschrift SemiBold Condensed" panose="020B0502040204020203" pitchFamily="34" charset="0"/>
              </a:rPr>
              <a:t>Команда «</a:t>
            </a:r>
            <a:r>
              <a:rPr lang="en-US" sz="4800" b="1" dirty="0">
                <a:latin typeface="Bahnschrift SemiBold Condensed" panose="020B0502040204020203" pitchFamily="34" charset="0"/>
              </a:rPr>
              <a:t>PerfectDay</a:t>
            </a:r>
            <a:r>
              <a:rPr lang="ru-RU" sz="4800" b="1" dirty="0">
                <a:latin typeface="Bahnschrift SemiBold Condensed" panose="020B0502040204020203" pitchFamily="34" charset="0"/>
              </a:rPr>
              <a:t>»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F4431175-7E64-4433-9591-73E5DF23C473}"/>
              </a:ext>
            </a:extLst>
          </p:cNvPr>
          <p:cNvSpPr/>
          <p:nvPr/>
        </p:nvSpPr>
        <p:spPr>
          <a:xfrm>
            <a:off x="336149" y="5042703"/>
            <a:ext cx="2358337" cy="115383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Bahnschrift SemiBold Condensed" panose="020B0502040204020203" pitchFamily="34" charset="0"/>
              </a:rPr>
              <a:t>Преподаватель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D1EC3-BB81-427F-B22F-8B3A3E804037}"/>
              </a:ext>
            </a:extLst>
          </p:cNvPr>
          <p:cNvSpPr txBox="1"/>
          <p:nvPr/>
        </p:nvSpPr>
        <p:spPr>
          <a:xfrm>
            <a:off x="2694486" y="1968503"/>
            <a:ext cx="9497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Bahnschrift SemiBold Condensed" panose="020B0502040204020203" pitchFamily="34" charset="0"/>
              </a:rPr>
              <a:t>Метод сопоставления изображений, получаемых с квадрокоптера и спутника, на основе нейронной сети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9790ED68-FE73-4431-A2A2-AB2578545F2C}"/>
              </a:ext>
            </a:extLst>
          </p:cNvPr>
          <p:cNvSpPr/>
          <p:nvPr/>
        </p:nvSpPr>
        <p:spPr>
          <a:xfrm>
            <a:off x="336150" y="3543648"/>
            <a:ext cx="2358337" cy="115383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Bahnschrift SemiBold Condensed" panose="020B0502040204020203" pitchFamily="34" charset="0"/>
              </a:rPr>
              <a:t>Состав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8F8B4AE-288C-43C1-8114-B3DB0B6775B6}"/>
              </a:ext>
            </a:extLst>
          </p:cNvPr>
          <p:cNvSpPr/>
          <p:nvPr/>
        </p:nvSpPr>
        <p:spPr>
          <a:xfrm>
            <a:off x="336150" y="2081500"/>
            <a:ext cx="2358336" cy="11538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Bahnschrift SemiBold Condensed" panose="020B0502040204020203" pitchFamily="34" charset="0"/>
              </a:rPr>
              <a:t>Тема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1DC76-E620-4732-BE06-9B1446F78CA7}"/>
              </a:ext>
            </a:extLst>
          </p:cNvPr>
          <p:cNvSpPr txBox="1"/>
          <p:nvPr/>
        </p:nvSpPr>
        <p:spPr>
          <a:xfrm>
            <a:off x="4099418" y="3643513"/>
            <a:ext cx="5814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Bold Condensed" panose="020B0502040204020203" pitchFamily="34" charset="0"/>
              </a:rPr>
              <a:t>Веснин М.А., 371373, </a:t>
            </a:r>
            <a:r>
              <a:rPr lang="en-US" sz="2800" dirty="0">
                <a:latin typeface="Bahnschrift SemiBold Condensed" panose="020B0502040204020203" pitchFamily="34" charset="0"/>
              </a:rPr>
              <a:t>R4136c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Bold Condensed" panose="020B0502040204020203" pitchFamily="34" charset="0"/>
              </a:rPr>
              <a:t>Миргазов Э.Р., 371834</a:t>
            </a:r>
            <a:r>
              <a:rPr lang="en-US" sz="2800" dirty="0">
                <a:latin typeface="Bahnschrift SemiBold Condensed" panose="020B0502040204020203" pitchFamily="34" charset="0"/>
              </a:rPr>
              <a:t>, R4135c</a:t>
            </a:r>
            <a:endParaRPr lang="ru-RU" sz="2800" dirty="0">
              <a:latin typeface="Bahnschrift SemiBold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Bold Condensed" panose="020B0502040204020203" pitchFamily="34" charset="0"/>
              </a:rPr>
              <a:t>Топольницкий Александр,</a:t>
            </a:r>
            <a:r>
              <a:rPr lang="en-US" sz="2800" dirty="0">
                <a:latin typeface="Bahnschrift SemiBold Condensed" panose="020B0502040204020203" pitchFamily="34" charset="0"/>
              </a:rPr>
              <a:t> 371836, R4134c</a:t>
            </a:r>
            <a:endParaRPr lang="ru-RU" sz="2800" dirty="0">
              <a:latin typeface="Bahnschrift SemiBold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6FD7C-D1BE-4A73-9990-4D66927D8820}"/>
              </a:ext>
            </a:extLst>
          </p:cNvPr>
          <p:cNvSpPr txBox="1"/>
          <p:nvPr/>
        </p:nvSpPr>
        <p:spPr>
          <a:xfrm>
            <a:off x="4099418" y="5406138"/>
            <a:ext cx="565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Bahnschrift SemiBold Condensed" panose="020B0502040204020203" pitchFamily="34" charset="0"/>
              </a:rPr>
              <a:t>доцент, к.т.н. Ведяков Алексей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36787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E28FA4-84B2-4612-BBAA-B78088089E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Результаты работы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F9CD86F-E4C3-46F8-BAE1-E3236C1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44871"/>
              </p:ext>
            </p:extLst>
          </p:nvPr>
        </p:nvGraphicFramePr>
        <p:xfrm>
          <a:off x="6418035" y="1161911"/>
          <a:ext cx="5773965" cy="336878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48563">
                  <a:extLst>
                    <a:ext uri="{9D8B030D-6E8A-4147-A177-3AD203B41FA5}">
                      <a16:colId xmlns:a16="http://schemas.microsoft.com/office/drawing/2014/main" val="694503417"/>
                    </a:ext>
                  </a:extLst>
                </a:gridCol>
                <a:gridCol w="2100747">
                  <a:extLst>
                    <a:ext uri="{9D8B030D-6E8A-4147-A177-3AD203B41FA5}">
                      <a16:colId xmlns:a16="http://schemas.microsoft.com/office/drawing/2014/main" val="2525078234"/>
                    </a:ext>
                  </a:extLst>
                </a:gridCol>
                <a:gridCol w="1924655">
                  <a:extLst>
                    <a:ext uri="{9D8B030D-6E8A-4147-A177-3AD203B41FA5}">
                      <a16:colId xmlns:a16="http://schemas.microsoft.com/office/drawing/2014/main" val="1969306609"/>
                    </a:ext>
                  </a:extLst>
                </a:gridCol>
              </a:tblGrid>
              <a:tr h="3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Параметры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Swin Transformer + SGM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ResNet50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6231081"/>
                  </a:ext>
                </a:extLst>
              </a:tr>
              <a:tr h="7728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Количество эпох обучения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5644212"/>
                  </a:ext>
                </a:extLst>
              </a:tr>
              <a:tr h="3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Оптимизатор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SGD</a:t>
                      </a:r>
                      <a:r>
                        <a:rPr lang="ru-RU" sz="1400">
                          <a:effectLst/>
                        </a:rPr>
                        <a:t>, момент = 0.9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SGD</a:t>
                      </a:r>
                      <a:r>
                        <a:rPr lang="ru-RU" sz="1400">
                          <a:effectLst/>
                        </a:rPr>
                        <a:t>, момент = 0.9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1154066"/>
                  </a:ext>
                </a:extLst>
              </a:tr>
              <a:tr h="3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Скорость обучения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0.01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0.001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9619737"/>
                  </a:ext>
                </a:extLst>
              </a:tr>
              <a:tr h="3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Размер батча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32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2483629"/>
                  </a:ext>
                </a:extLst>
              </a:tr>
              <a:tr h="7728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Точность вычислений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FP16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FP16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0411356"/>
                  </a:ext>
                </a:extLst>
              </a:tr>
              <a:tr h="3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Функция потерь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Кросс-энтропия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Кросс-энтропия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8112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709E00-F7B9-446C-B50F-E73EEDD4B44E}"/>
              </a:ext>
            </a:extLst>
          </p:cNvPr>
          <p:cNvSpPr txBox="1"/>
          <p:nvPr/>
        </p:nvSpPr>
        <p:spPr>
          <a:xfrm>
            <a:off x="6529429" y="761801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Параметры обучения моделей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A9F85-32C7-4DD7-8A69-1450EDC3E141}"/>
              </a:ext>
            </a:extLst>
          </p:cNvPr>
          <p:cNvSpPr txBox="1"/>
          <p:nvPr/>
        </p:nvSpPr>
        <p:spPr>
          <a:xfrm>
            <a:off x="117903" y="820860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Для сравнения работы описанного выше решения использовалось две архитектуры: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Swin Transformer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+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SGM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и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ResNet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50. Почему использовалось 2 нейросети? Основная трудность, связанная с обучением таких сетей, состоит в том, что необходимо очень много времени на обучение. В первый раз была обучена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Swin Transformer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+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SGM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с оптимизатором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Adam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и размером батча в 8, скорость обучения была 0.002, момент = 0. После 15 часов обучения и 15 эпох было обнаружено, что нейросеть не обучилась – функция потерь упала с 26.870 до 26.700 и при проверке на тестовых данных был сделан вывод, что нейросеть не была обучена. </a:t>
            </a:r>
            <a:endParaRPr lang="en-US" sz="2000" dirty="0">
              <a:solidFill>
                <a:srgbClr val="222222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A4C55-72EE-46FF-9595-B39DFBC1780F}"/>
              </a:ext>
            </a:extLst>
          </p:cNvPr>
          <p:cNvSpPr txBox="1"/>
          <p:nvPr/>
        </p:nvSpPr>
        <p:spPr>
          <a:xfrm>
            <a:off x="117903" y="4530698"/>
            <a:ext cx="59780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Далее было проведено повторное обучение для двух нейросетей и с другим оптимизатором для </a:t>
            </a:r>
            <a:r>
              <a:rPr lang="en-US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Swin</a:t>
            </a:r>
            <a:r>
              <a:rPr lang="ru-RU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-архитектуры. К сожалению, в силу ограниченности вычислительных ресурсов и времени каждая нейронная сеть обучалась только 10 эпох. Обе модели (</a:t>
            </a:r>
            <a:r>
              <a:rPr lang="en-US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ResNet</a:t>
            </a:r>
            <a:r>
              <a:rPr lang="ru-RU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50 и базовая </a:t>
            </a:r>
            <a:r>
              <a:rPr lang="en-US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Swin</a:t>
            </a:r>
            <a:r>
              <a:rPr lang="ru-RU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архитектура). загружались с предобученными весами «</a:t>
            </a:r>
            <a:r>
              <a:rPr lang="en-US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ImageNet</a:t>
            </a:r>
            <a:r>
              <a:rPr lang="ru-RU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-1</a:t>
            </a:r>
            <a:r>
              <a:rPr lang="en-US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K</a:t>
            </a:r>
            <a:r>
              <a:rPr lang="ru-RU" sz="18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4557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584A8D6-F1A4-4459-BAF4-8D47DF125E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Результаты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6287D7-2054-4EAE-8AD0-E909391BD90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" b="5375"/>
          <a:stretch/>
        </p:blipFill>
        <p:spPr bwMode="auto">
          <a:xfrm>
            <a:off x="1371004" y="622405"/>
            <a:ext cx="3863728" cy="2660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E4E5C2-2CC1-4173-B54F-0D299060630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6935" r="5375" b="5033"/>
          <a:stretch/>
        </p:blipFill>
        <p:spPr bwMode="auto">
          <a:xfrm>
            <a:off x="1371004" y="3747305"/>
            <a:ext cx="3654002" cy="2660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8432A-3998-4084-A702-04988C09CE78}"/>
              </a:ext>
            </a:extLst>
          </p:cNvPr>
          <p:cNvSpPr txBox="1"/>
          <p:nvPr/>
        </p:nvSpPr>
        <p:spPr>
          <a:xfrm>
            <a:off x="1219802" y="3218653"/>
            <a:ext cx="4166132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Bahnschrift Light Condensed" panose="020B0502040204020203" pitchFamily="34" charset="0"/>
              </a:rPr>
              <a:t>Обучение </a:t>
            </a:r>
            <a:r>
              <a:rPr lang="en-US" dirty="0">
                <a:latin typeface="Bahnschrift Light Condensed" panose="020B0502040204020203" pitchFamily="34" charset="0"/>
              </a:rPr>
              <a:t>ResNet</a:t>
            </a:r>
            <a:r>
              <a:rPr lang="ru-RU" dirty="0">
                <a:latin typeface="Bahnschrift Light Condensed" panose="020B0502040204020203" pitchFamily="34" charset="0"/>
              </a:rPr>
              <a:t>50 и компоненты функции потерь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867E6-0F0B-484A-BABF-266237D79893}"/>
              </a:ext>
            </a:extLst>
          </p:cNvPr>
          <p:cNvSpPr txBox="1"/>
          <p:nvPr/>
        </p:nvSpPr>
        <p:spPr>
          <a:xfrm>
            <a:off x="1219802" y="6266435"/>
            <a:ext cx="4166132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Bahnschrift Light Condensed" panose="020B0502040204020203" pitchFamily="34" charset="0"/>
              </a:rPr>
              <a:t>Обучение </a:t>
            </a:r>
            <a:r>
              <a:rPr lang="en-US" dirty="0">
                <a:latin typeface="Bahnschrift Light Condensed" panose="020B0502040204020203" pitchFamily="34" charset="0"/>
              </a:rPr>
              <a:t>ResNet</a:t>
            </a:r>
            <a:r>
              <a:rPr lang="ru-RU" dirty="0">
                <a:latin typeface="Bahnschrift Light Condensed" panose="020B0502040204020203" pitchFamily="34" charset="0"/>
              </a:rPr>
              <a:t>50 и общая функция потерь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66A2FC-9C0A-4036-8AAB-1425CA35609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4" r="3851"/>
          <a:stretch/>
        </p:blipFill>
        <p:spPr bwMode="auto">
          <a:xfrm>
            <a:off x="6957270" y="613048"/>
            <a:ext cx="3579302" cy="267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D3645-A742-4478-82D8-25DD7CF2D17B}"/>
              </a:ext>
            </a:extLst>
          </p:cNvPr>
          <p:cNvSpPr txBox="1"/>
          <p:nvPr/>
        </p:nvSpPr>
        <p:spPr>
          <a:xfrm>
            <a:off x="6585359" y="3218653"/>
            <a:ext cx="4781724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Bahnschrift Light Condensed" panose="020B0502040204020203" pitchFamily="34" charset="0"/>
              </a:rPr>
              <a:t>Обучение </a:t>
            </a:r>
            <a:r>
              <a:rPr lang="en-US" dirty="0">
                <a:latin typeface="Bahnschrift Light Condensed" panose="020B0502040204020203" pitchFamily="34" charset="0"/>
              </a:rPr>
              <a:t>Swin Transformer </a:t>
            </a:r>
            <a:r>
              <a:rPr lang="ru-RU" dirty="0">
                <a:latin typeface="Bahnschrift Light Condensed" panose="020B0502040204020203" pitchFamily="34" charset="0"/>
              </a:rPr>
              <a:t>и компоненты функции потерь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04A3D3-0561-4562-A798-F95B6790F39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70" y="3670187"/>
            <a:ext cx="3654002" cy="26609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A8B144-4256-4583-A25D-03CBD6157A16}"/>
              </a:ext>
            </a:extLst>
          </p:cNvPr>
          <p:cNvSpPr txBox="1"/>
          <p:nvPr/>
        </p:nvSpPr>
        <p:spPr>
          <a:xfrm>
            <a:off x="6428161" y="6105347"/>
            <a:ext cx="4712219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Bahnschrift Light Condensed" panose="020B0502040204020203" pitchFamily="34" charset="0"/>
              </a:rPr>
              <a:t>Обучение </a:t>
            </a:r>
            <a:r>
              <a:rPr lang="en-US" dirty="0">
                <a:latin typeface="Bahnschrift Light Condensed" panose="020B0502040204020203" pitchFamily="34" charset="0"/>
              </a:rPr>
              <a:t>Swin Transformer </a:t>
            </a:r>
            <a:r>
              <a:rPr lang="ru-RU" dirty="0">
                <a:latin typeface="Bahnschrift Light Condensed" panose="020B0502040204020203" pitchFamily="34" charset="0"/>
              </a:rPr>
              <a:t>и общая функция потерь</a:t>
            </a:r>
          </a:p>
        </p:txBody>
      </p:sp>
    </p:spTree>
    <p:extLst>
      <p:ext uri="{BB962C8B-B14F-4D97-AF65-F5344CB8AC3E}">
        <p14:creationId xmlns:p14="http://schemas.microsoft.com/office/powerpoint/2010/main" val="29902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110A7C-4A7D-4F75-BAAC-CC06BA9668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Результаты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B51DE-3681-4E5C-AA1F-06982CC7F485}"/>
                  </a:ext>
                </a:extLst>
              </p:cNvPr>
              <p:cNvSpPr txBox="1"/>
              <p:nvPr/>
            </p:nvSpPr>
            <p:spPr>
              <a:xfrm>
                <a:off x="347666" y="2595104"/>
                <a:ext cx="5185807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1,  &amp; 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𝑜𝑟𝑑𝑒𝑟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𝑚𝑎𝑡𝑐h𝑒𝑑</m:t>
                                      </m:r>
                                    </m:sub>
                                  </m:sSub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0,  &amp;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B51DE-3681-4E5C-AA1F-06982CC7F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6" y="2595104"/>
                <a:ext cx="5185807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C2EF81-BF45-4571-ADB0-EAEFEFFDEC78}"/>
              </a:ext>
            </a:extLst>
          </p:cNvPr>
          <p:cNvSpPr txBox="1"/>
          <p:nvPr/>
        </p:nvSpPr>
        <p:spPr>
          <a:xfrm>
            <a:off x="218570" y="840778"/>
            <a:ext cx="54439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Использовалась метрика </a:t>
            </a:r>
            <a:r>
              <a:rPr lang="en-US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Recall@K</a:t>
            </a:r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. Поясним словами: если корректно определённое изображение входит в первые </a:t>
            </a:r>
            <a:r>
              <a:rPr lang="en-US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K</a:t>
            </a:r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результатов, то есть идёт до </a:t>
            </a:r>
            <a:r>
              <a:rPr lang="en-US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K</a:t>
            </a:r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+ 1, то значение метрики равно 1. В противном случае оно равно 0. В ходе работы </a:t>
            </a:r>
            <a:r>
              <a:rPr lang="en-US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K </a:t>
            </a:r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вычислялась для 1, 5 и 10 фотографий. Использовалось 20, 35, 50 и 100 объектов из датасета.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24C8AD0-6424-42AA-A653-AF9633D9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85441"/>
              </p:ext>
            </p:extLst>
          </p:nvPr>
        </p:nvGraphicFramePr>
        <p:xfrm>
          <a:off x="5886764" y="1235992"/>
          <a:ext cx="5957570" cy="20006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389506768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35014329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1532561023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1132751397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1147589674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3874349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100135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ResNet50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Recall@1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87,3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69,3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58,2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49,</a:t>
                      </a: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1457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Recall@5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98,1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91,3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87,1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76,7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532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Recall@10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99,9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96,9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94,4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85,3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849967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Swin Transformer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Recall@1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70,4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59,1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46,2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3832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Recall@5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94,2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92,3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81,4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453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Recall@10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99,3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97,7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92,7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3472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EFA7BA-2919-46F4-8B6D-BD1E3554E3A7}"/>
              </a:ext>
            </a:extLst>
          </p:cNvPr>
          <p:cNvSpPr txBox="1"/>
          <p:nvPr/>
        </p:nvSpPr>
        <p:spPr>
          <a:xfrm>
            <a:off x="6136330" y="707361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Таблица результатов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039D9-2712-4218-8387-99831C828752}"/>
              </a:ext>
            </a:extLst>
          </p:cNvPr>
          <p:cNvSpPr txBox="1"/>
          <p:nvPr/>
        </p:nvSpPr>
        <p:spPr>
          <a:xfrm>
            <a:off x="218570" y="3429000"/>
            <a:ext cx="116257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На основе таблицы результатов можно сделать вывод, что в рамках курсовой работы нейросеть </a:t>
            </a:r>
            <a:r>
              <a:rPr lang="en-US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ResNet50</a:t>
            </a:r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справилась лучше для 20 и 50 объектов. Однако, для 35 объектов предлагаемая архитектура для 5 и 10 объектов справилась лучше. Полагаем, что для обучения обеих нейросетей было взято слишком мало эпох в вижу ограниченности вычислительных мощностей и в силу того, что не производился поиск оптимальных параметров для обучения </a:t>
            </a:r>
            <a:r>
              <a:rPr lang="en-US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Swin Transformer</a:t>
            </a:r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, в то время как для </a:t>
            </a:r>
            <a:r>
              <a:rPr lang="en-US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ResNet50 </a:t>
            </a:r>
            <a:r>
              <a:rPr lang="ru-RU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они были взяты на основе научной статьи. При этом стоит заметить, что обе архитектуры могут подходить для решения поставленной задачи.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2272289-E099-4495-87CC-B756E0A590D0}"/>
              </a:ext>
            </a:extLst>
          </p:cNvPr>
          <p:cNvSpPr/>
          <p:nvPr/>
        </p:nvSpPr>
        <p:spPr>
          <a:xfrm>
            <a:off x="4831842" y="4906328"/>
            <a:ext cx="2608976" cy="597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Направления развития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9C9914B-8A30-4F95-A8B0-4BD46B002E44}"/>
              </a:ext>
            </a:extLst>
          </p:cNvPr>
          <p:cNvSpPr/>
          <p:nvPr/>
        </p:nvSpPr>
        <p:spPr>
          <a:xfrm>
            <a:off x="3429455" y="5922259"/>
            <a:ext cx="2332140" cy="59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оптимальных гиперпараметров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F0A112D-A182-4E81-A436-A123ECA28303}"/>
              </a:ext>
            </a:extLst>
          </p:cNvPr>
          <p:cNvSpPr/>
          <p:nvPr/>
        </p:nvSpPr>
        <p:spPr>
          <a:xfrm>
            <a:off x="608429" y="5921890"/>
            <a:ext cx="2332140" cy="589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Полноценное обучение </a:t>
            </a:r>
            <a:r>
              <a:rPr lang="en-US"/>
              <a:t>Swin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8C5E4E-989B-49C6-84B7-BDB044E6B98F}"/>
              </a:ext>
            </a:extLst>
          </p:cNvPr>
          <p:cNvSpPr/>
          <p:nvPr/>
        </p:nvSpPr>
        <p:spPr>
          <a:xfrm>
            <a:off x="6430407" y="5921890"/>
            <a:ext cx="2937762" cy="589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 датасета отечественными снимками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7B5747-9EE8-40AF-BB08-FD0E8A84F39D}"/>
              </a:ext>
            </a:extLst>
          </p:cNvPr>
          <p:cNvSpPr/>
          <p:nvPr/>
        </p:nvSpPr>
        <p:spPr>
          <a:xfrm>
            <a:off x="9859860" y="5914034"/>
            <a:ext cx="2332140" cy="59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Проверка работоспособности 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531FA9F-1C53-4222-ACC3-2E956063D154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1774499" y="5205215"/>
            <a:ext cx="3057343" cy="716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7CF575D-186B-4013-AE0B-138CA825EFAD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 flipH="1">
            <a:off x="4595525" y="5416559"/>
            <a:ext cx="618393" cy="505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1EA51B6-C884-417B-9B2E-D32666072E40}"/>
              </a:ext>
            </a:extLst>
          </p:cNvPr>
          <p:cNvCxnSpPr>
            <a:stCxn id="12" idx="5"/>
            <a:endCxn id="19" idx="0"/>
          </p:cNvCxnSpPr>
          <p:nvPr/>
        </p:nvCxnSpPr>
        <p:spPr>
          <a:xfrm>
            <a:off x="7058742" y="5416559"/>
            <a:ext cx="840546" cy="505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EF6E8A3-5140-4BF3-88B6-39A108B2C8C3}"/>
              </a:ext>
            </a:extLst>
          </p:cNvPr>
          <p:cNvCxnSpPr>
            <a:stCxn id="12" idx="6"/>
            <a:endCxn id="20" idx="0"/>
          </p:cNvCxnSpPr>
          <p:nvPr/>
        </p:nvCxnSpPr>
        <p:spPr>
          <a:xfrm>
            <a:off x="7440818" y="5205215"/>
            <a:ext cx="3585112" cy="708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7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752EF4-8B4C-4943-9539-52BFB76098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Благодарим за внимание!</a:t>
            </a:r>
          </a:p>
          <a:p>
            <a:pPr algn="ctr"/>
            <a:endParaRPr lang="ru-RU" sz="8000" b="1" dirty="0">
              <a:solidFill>
                <a:schemeClr val="lt1"/>
              </a:solidFill>
              <a:latin typeface="Bahnschrift SemiBold Condensed" panose="020B0502040204020203" pitchFamily="34" charset="0"/>
              <a:ea typeface="+mn-ea"/>
              <a:cs typeface="+mn-cs"/>
            </a:endParaRPr>
          </a:p>
          <a:p>
            <a:pPr algn="ctr"/>
            <a:r>
              <a:rPr lang="ru-RU" sz="80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Задавайте вопросы!</a:t>
            </a:r>
          </a:p>
        </p:txBody>
      </p:sp>
    </p:spTree>
    <p:extLst>
      <p:ext uri="{BB962C8B-B14F-4D97-AF65-F5344CB8AC3E}">
        <p14:creationId xmlns:p14="http://schemas.microsoft.com/office/powerpoint/2010/main" val="223230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F8092-45F4-44A9-85A9-EA54D15B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884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Перечень выполненных заданий. Описание зон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AB778-6283-48F6-B96E-49E90C17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754" y="578840"/>
            <a:ext cx="9566246" cy="7797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 dirty="0"/>
              <a:t>Реализация алгоритма сопоставления изображений, полученных с квадрокоптера, и изображений, снятых со спутника, на основе нейросетевого подхода.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EA8AF0B-AC3F-4720-A9F5-39366DE22147}"/>
              </a:ext>
            </a:extLst>
          </p:cNvPr>
          <p:cNvSpPr/>
          <p:nvPr/>
        </p:nvSpPr>
        <p:spPr>
          <a:xfrm>
            <a:off x="835956" y="657861"/>
            <a:ext cx="1293081" cy="6649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Bahnschrift SemiBold Condensed" panose="020B0502040204020203" pitchFamily="34" charset="0"/>
              </a:rPr>
              <a:t>Цель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6BDB34F-1151-42C2-A127-057CD277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56665"/>
              </p:ext>
            </p:extLst>
          </p:nvPr>
        </p:nvGraphicFramePr>
        <p:xfrm>
          <a:off x="208548" y="1589131"/>
          <a:ext cx="11774904" cy="5252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063">
                  <a:extLst>
                    <a:ext uri="{9D8B030D-6E8A-4147-A177-3AD203B41FA5}">
                      <a16:colId xmlns:a16="http://schemas.microsoft.com/office/drawing/2014/main" val="1695692022"/>
                    </a:ext>
                  </a:extLst>
                </a:gridCol>
                <a:gridCol w="7421161">
                  <a:extLst>
                    <a:ext uri="{9D8B030D-6E8A-4147-A177-3AD203B41FA5}">
                      <a16:colId xmlns:a16="http://schemas.microsoft.com/office/drawing/2014/main" val="2990728612"/>
                    </a:ext>
                  </a:extLst>
                </a:gridCol>
                <a:gridCol w="3567680">
                  <a:extLst>
                    <a:ext uri="{9D8B030D-6E8A-4147-A177-3AD203B41FA5}">
                      <a16:colId xmlns:a16="http://schemas.microsoft.com/office/drawing/2014/main" val="1397915678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b="1" kern="1200" dirty="0">
                          <a:solidFill>
                            <a:schemeClr val="lt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№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b="1" kern="1200" dirty="0">
                          <a:solidFill>
                            <a:schemeClr val="lt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Задача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b="1" kern="1200" dirty="0">
                          <a:solidFill>
                            <a:schemeClr val="lt1"/>
                          </a:solidFill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Ответственное лицо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86218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Сравнительный анализ подходов к задаче локализации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Миргазов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22010"/>
                  </a:ext>
                </a:extLst>
              </a:tr>
              <a:tr h="409329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Описание предложенного решения на основе нейросетевого подхода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Миргазов, Топольницкий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90231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Изучения набора данных, его описание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Веснин, Миргазов, Топольницкий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33078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Написание программного кода для реализации предложенной архитектуры нейросети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Веснин, Миргазов, Топольницкий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294855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4.1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Работа с датасетом, его загрузка в модель, работа с классификатором, обучение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Веснин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98452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4.2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Модуль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SGM</a:t>
                      </a:r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, оптимизация загрузки данных в модель, обучение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Топольницкий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6770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Реализация скелета нейронной модели, сборка модели, реализация расчёта метрик, обучение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Миргазов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04593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Формирование отчёта согласно зоне ответственности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Миргазов, Веснин, Топольницкий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0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6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FD5098-EC54-46F9-B871-763642382F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Сравнительный анализ подходов к локализации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2B84719-C485-4DAA-8D37-8CE11DBEDC58}"/>
              </a:ext>
            </a:extLst>
          </p:cNvPr>
          <p:cNvSpPr/>
          <p:nvPr/>
        </p:nvSpPr>
        <p:spPr>
          <a:xfrm>
            <a:off x="5085347" y="794083"/>
            <a:ext cx="2261936" cy="8181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Bahnschrift Light Condensed" panose="020B0502040204020203" pitchFamily="34" charset="0"/>
              </a:rPr>
              <a:t>Виды локализации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6C7B7FA-14FF-4323-981B-184228D0BF0D}"/>
              </a:ext>
            </a:extLst>
          </p:cNvPr>
          <p:cNvSpPr/>
          <p:nvPr/>
        </p:nvSpPr>
        <p:spPr>
          <a:xfrm>
            <a:off x="9186092" y="1307431"/>
            <a:ext cx="2935705" cy="8181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Bahnschrift Light Condensed" panose="020B0502040204020203" pitchFamily="34" charset="0"/>
              </a:rPr>
              <a:t>Относительная визуальная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F22B669-187F-4936-B544-298296B96D1E}"/>
              </a:ext>
            </a:extLst>
          </p:cNvPr>
          <p:cNvSpPr/>
          <p:nvPr/>
        </p:nvSpPr>
        <p:spPr>
          <a:xfrm>
            <a:off x="984675" y="1307431"/>
            <a:ext cx="2791328" cy="8181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Bahnschrift Light Condensed" panose="020B0502040204020203" pitchFamily="34" charset="0"/>
              </a:rPr>
              <a:t>Абсолютная визуальная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24D1E0D-AECA-4BAE-B2BE-95A8142DFA19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3776003" y="1203157"/>
            <a:ext cx="1309344" cy="513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A2CCC2A-9A18-4905-80DF-1AA0928C75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347283" y="1203157"/>
            <a:ext cx="1838809" cy="513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70F2220-9A60-4323-8236-BD3B3C1F015C}"/>
              </a:ext>
            </a:extLst>
          </p:cNvPr>
          <p:cNvSpPr/>
          <p:nvPr/>
        </p:nvSpPr>
        <p:spPr>
          <a:xfrm>
            <a:off x="9661099" y="2598820"/>
            <a:ext cx="994612" cy="741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Light Condensed" panose="020B0502040204020203" pitchFamily="34" charset="0"/>
              </a:rPr>
              <a:t>VO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FAB3107-1206-44B4-B17E-F2F595FD8E8B}"/>
              </a:ext>
            </a:extLst>
          </p:cNvPr>
          <p:cNvSpPr/>
          <p:nvPr/>
        </p:nvSpPr>
        <p:spPr>
          <a:xfrm>
            <a:off x="10931446" y="2598820"/>
            <a:ext cx="994613" cy="741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Light Condensed" panose="020B0502040204020203" pitchFamily="34" charset="0"/>
              </a:rPr>
              <a:t>SLAM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16B94DD-302C-48A2-A588-36E20F61F7A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10158405" y="2125579"/>
            <a:ext cx="495540" cy="473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C1A6642-CBAD-4687-BA0A-4356BF1280F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10653945" y="2125579"/>
            <a:ext cx="774808" cy="473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DFE127E-3C9C-4793-B8D8-3D974DC46E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81" y="2125579"/>
            <a:ext cx="5125010" cy="42744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2CA0017C-9E2B-4410-AC09-F72CEA1FE0D1}"/>
              </a:ext>
            </a:extLst>
          </p:cNvPr>
          <p:cNvSpPr/>
          <p:nvPr/>
        </p:nvSpPr>
        <p:spPr>
          <a:xfrm rot="17801664">
            <a:off x="3148008" y="1986398"/>
            <a:ext cx="537776" cy="137774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4627F1E-6B5C-49D0-9E96-C547757EE8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740" y="3340768"/>
            <a:ext cx="3397340" cy="206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DEFF68-EB7A-4CF8-B467-B02D991863E3}"/>
              </a:ext>
            </a:extLst>
          </p:cNvPr>
          <p:cNvSpPr txBox="1"/>
          <p:nvPr/>
        </p:nvSpPr>
        <p:spPr>
          <a:xfrm>
            <a:off x="323416" y="5522772"/>
            <a:ext cx="3056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 Condensed" panose="020B0502040204020203" pitchFamily="34" charset="0"/>
              </a:rPr>
              <a:t>Концепт абсолютной визуальной локализации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87609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5025D4-180A-4628-B721-F0521EA597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Глубокое обучение как метод абсолютной визуальной локализации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AC7EE-DD99-4E10-B40C-66F80BFE60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2228" y="879367"/>
            <a:ext cx="5349380" cy="1972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6CB7C-573C-4B1F-ABDD-D24D82459CE7}"/>
              </a:ext>
            </a:extLst>
          </p:cNvPr>
          <p:cNvSpPr txBox="1"/>
          <p:nvPr/>
        </p:nvSpPr>
        <p:spPr>
          <a:xfrm>
            <a:off x="271242" y="998371"/>
            <a:ext cx="4630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Bahnschrift Light Condensed" panose="020B0502040204020203" pitchFamily="34" charset="0"/>
              </a:rPr>
              <a:t>Для работы с изображениями чаще всего используются </a:t>
            </a:r>
            <a:r>
              <a:rPr lang="ru-RU" sz="2000" b="1" dirty="0">
                <a:latin typeface="Bahnschrift Light Condensed" panose="020B0502040204020203" pitchFamily="34" charset="0"/>
              </a:rPr>
              <a:t>свёрточные нейронные сети</a:t>
            </a:r>
            <a:r>
              <a:rPr lang="en-US" sz="2000" b="1" dirty="0">
                <a:latin typeface="Bahnschrift Light Condensed" panose="020B0502040204020203" pitchFamily="34" charset="0"/>
              </a:rPr>
              <a:t> </a:t>
            </a:r>
            <a:r>
              <a:rPr lang="en-US" sz="2000" dirty="0">
                <a:latin typeface="Bahnschrift Light Condensed" panose="020B0502040204020203" pitchFamily="34" charset="0"/>
              </a:rPr>
              <a:t>(CNN)</a:t>
            </a:r>
            <a:r>
              <a:rPr lang="ru-RU" sz="2000" dirty="0">
                <a:latin typeface="Bahnschrift Light Condensed" panose="020B0502040204020203" pitchFamily="34" charset="0"/>
              </a:rPr>
              <a:t>, поскольку методы и алгоритмы, применяемые в них позволяют учитывать контекстную информацию для каждого пикселя</a:t>
            </a:r>
            <a:r>
              <a:rPr lang="en-US" sz="2000" dirty="0">
                <a:latin typeface="Bahnschrift Light Condensed" panose="020B0502040204020203" pitchFamily="34" charset="0"/>
              </a:rPr>
              <a:t>.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CFAD5-13D6-4694-9456-7F651A7943F8}"/>
              </a:ext>
            </a:extLst>
          </p:cNvPr>
          <p:cNvSpPr txBox="1"/>
          <p:nvPr/>
        </p:nvSpPr>
        <p:spPr>
          <a:xfrm>
            <a:off x="6733563" y="2784134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Общий вид архитектуры (</a:t>
            </a:r>
            <a:r>
              <a:rPr lang="en-US" sz="2000" dirty="0">
                <a:latin typeface="Bahnschrift Light Condensed" panose="020B0502040204020203" pitchFamily="34" charset="0"/>
              </a:rPr>
              <a:t>CNN)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9F5B74-377A-4A60-B62A-7EA8C42707D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6" b="9468"/>
          <a:stretch/>
        </p:blipFill>
        <p:spPr bwMode="auto">
          <a:xfrm>
            <a:off x="7558480" y="3429000"/>
            <a:ext cx="3775047" cy="15624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FB7743ED-486F-4E16-BDFA-F68B628CC60E}"/>
              </a:ext>
            </a:extLst>
          </p:cNvPr>
          <p:cNvSpPr/>
          <p:nvPr/>
        </p:nvSpPr>
        <p:spPr>
          <a:xfrm>
            <a:off x="5251508" y="1627464"/>
            <a:ext cx="1082180" cy="176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61528F-6C05-46B0-AE8B-A8B4CC7362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58480" y="5089011"/>
            <a:ext cx="3881309" cy="156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C4782-9076-4A2F-A988-52D9B9664692}"/>
              </a:ext>
            </a:extLst>
          </p:cNvPr>
          <p:cNvSpPr txBox="1"/>
          <p:nvPr/>
        </p:nvSpPr>
        <p:spPr>
          <a:xfrm>
            <a:off x="271242" y="3394617"/>
            <a:ext cx="4630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Bahnschrift Light Condensed" panose="020B0502040204020203" pitchFamily="34" charset="0"/>
              </a:rPr>
              <a:t>В </a:t>
            </a:r>
            <a:r>
              <a:rPr lang="en-US" sz="2000" dirty="0">
                <a:latin typeface="Bahnschrift Light Condensed" panose="020B0502040204020203" pitchFamily="34" charset="0"/>
              </a:rPr>
              <a:t>CNN</a:t>
            </a:r>
            <a:r>
              <a:rPr lang="ru-RU" sz="2000" dirty="0">
                <a:latin typeface="Bahnschrift Light Condensed" panose="020B0502040204020203" pitchFamily="34" charset="0"/>
              </a:rPr>
              <a:t> применяется операция </a:t>
            </a:r>
            <a:r>
              <a:rPr lang="ru-RU" sz="2000" b="1" dirty="0">
                <a:latin typeface="Bahnschrift Light Condensed" panose="020B0502040204020203" pitchFamily="34" charset="0"/>
              </a:rPr>
              <a:t>свёртки</a:t>
            </a:r>
            <a:r>
              <a:rPr lang="ru-RU" sz="2000" dirty="0">
                <a:latin typeface="Bahnschrift Light Condensed" panose="020B0502040204020203" pitchFamily="34" charset="0"/>
              </a:rPr>
              <a:t>, суть которой продемонстрирована на рисунке справа. В общем, фильтр проходится по каждому пикселю, учитывая соседние пиксели, в итоге получается новое значение пикселя. </a:t>
            </a:r>
          </a:p>
          <a:p>
            <a:pPr indent="457200" algn="just"/>
            <a:endParaRPr lang="ru-RU" sz="2000" dirty="0">
              <a:latin typeface="Bahnschrift SemiBold Condensed" panose="020B0502040204020203" pitchFamily="34" charset="0"/>
            </a:endParaRPr>
          </a:p>
          <a:p>
            <a:pPr indent="457200" algn="just"/>
            <a:r>
              <a:rPr lang="ru-RU" sz="2000" dirty="0">
                <a:latin typeface="Bahnschrift Light Condensed" panose="020B0502040204020203" pitchFamily="34" charset="0"/>
              </a:rPr>
              <a:t>В </a:t>
            </a:r>
            <a:r>
              <a:rPr lang="en-US" sz="2000" dirty="0">
                <a:latin typeface="Bahnschrift Light Condensed" panose="020B0502040204020203" pitchFamily="34" charset="0"/>
              </a:rPr>
              <a:t>CNN</a:t>
            </a:r>
            <a:r>
              <a:rPr lang="ru-RU" sz="2000" dirty="0">
                <a:latin typeface="Bahnschrift Light Condensed" panose="020B0502040204020203" pitchFamily="34" charset="0"/>
              </a:rPr>
              <a:t> также применяются </a:t>
            </a:r>
            <a:r>
              <a:rPr lang="en-US" sz="2000" b="1" dirty="0">
                <a:latin typeface="Bahnschrift Light Condensed" panose="020B0502040204020203" pitchFamily="34" charset="0"/>
              </a:rPr>
              <a:t>pooling-</a:t>
            </a:r>
            <a:r>
              <a:rPr lang="ru-RU" sz="2000" b="1" dirty="0">
                <a:latin typeface="Bahnschrift Light Condensed" panose="020B0502040204020203" pitchFamily="34" charset="0"/>
              </a:rPr>
              <a:t>слои</a:t>
            </a:r>
            <a:r>
              <a:rPr lang="ru-RU" sz="2000" dirty="0">
                <a:latin typeface="Bahnschrift Light Condensed" panose="020B0502040204020203" pitchFamily="34" charset="0"/>
              </a:rPr>
              <a:t>, позволяющие как бы обобщать информацию в окне. Например, на картинке справа приведён пример максимального пуллинг-слоя, которые отбирает наибольшее значение из окна.</a:t>
            </a:r>
          </a:p>
          <a:p>
            <a:pPr indent="457200" algn="just"/>
            <a:endParaRPr lang="ru-RU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0A8B587-C008-4A13-BEDB-BD7633C67983}"/>
              </a:ext>
            </a:extLst>
          </p:cNvPr>
          <p:cNvSpPr/>
          <p:nvPr/>
        </p:nvSpPr>
        <p:spPr>
          <a:xfrm>
            <a:off x="5251507" y="4022942"/>
            <a:ext cx="1482055" cy="176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140EA492-137F-4E7D-9DB3-33DC6CF595E0}"/>
              </a:ext>
            </a:extLst>
          </p:cNvPr>
          <p:cNvSpPr/>
          <p:nvPr/>
        </p:nvSpPr>
        <p:spPr>
          <a:xfrm>
            <a:off x="5251507" y="5730252"/>
            <a:ext cx="1482055" cy="176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0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7079CB-A554-4704-B47E-48B6E8CAD9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Механизм внимания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F5AFD-DFC1-451E-9D4C-A1A7BF4AB44B}"/>
              </a:ext>
            </a:extLst>
          </p:cNvPr>
          <p:cNvSpPr txBox="1"/>
          <p:nvPr/>
        </p:nvSpPr>
        <p:spPr>
          <a:xfrm>
            <a:off x="260647" y="803327"/>
            <a:ext cx="55748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Bahnschrift Light Condensed" panose="020B0502040204020203" pitchFamily="34" charset="0"/>
              </a:rPr>
              <a:t>Внимание – это техника, которая используется в рекуррентных и свёрточных нейронных сетях для поиска взаимосвязей между различными частями входных и выходных данных.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7E43E9-D2C2-4C01-B44B-58FBD6B8B1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96" y="2138578"/>
            <a:ext cx="438277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2F79C6-0D00-42FC-A6E9-D2E6B32A8F4A}"/>
              </a:ext>
            </a:extLst>
          </p:cNvPr>
          <p:cNvSpPr txBox="1"/>
          <p:nvPr/>
        </p:nvSpPr>
        <p:spPr>
          <a:xfrm>
            <a:off x="6733563" y="5853328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Пример архитектуры </a:t>
            </a:r>
            <a:r>
              <a:rPr lang="en-US" sz="2000" dirty="0">
                <a:latin typeface="Bahnschrift Light Condensed" panose="020B0502040204020203" pitchFamily="34" charset="0"/>
              </a:rPr>
              <a:t>Seq2Seq</a:t>
            </a:r>
            <a:r>
              <a:rPr lang="ru-RU" sz="2000" dirty="0">
                <a:latin typeface="Bahnschrift Light Condensed" panose="020B0502040204020203" pitchFamily="34" charset="0"/>
              </a:rPr>
              <a:t> с механизмом внимания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601FF8-2CD3-4798-B4EC-F6E5BCF463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10" y="2516085"/>
            <a:ext cx="4638675" cy="295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55CDCC-5261-4EC9-8E31-439C7C6104AD}"/>
              </a:ext>
            </a:extLst>
          </p:cNvPr>
          <p:cNvSpPr txBox="1"/>
          <p:nvPr/>
        </p:nvSpPr>
        <p:spPr>
          <a:xfrm>
            <a:off x="377063" y="5854348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Механизм внимания в рекуррентной нейронной сети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98F0-6FAB-4A7E-ABD9-1592DB7E6915}"/>
              </a:ext>
            </a:extLst>
          </p:cNvPr>
          <p:cNvSpPr txBox="1"/>
          <p:nvPr/>
        </p:nvSpPr>
        <p:spPr>
          <a:xfrm>
            <a:off x="6428065" y="803326"/>
            <a:ext cx="54584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Bahnschrift Light Condensed" panose="020B0502040204020203" pitchFamily="34" charset="0"/>
              </a:rPr>
              <a:t>Зелёный – блоки энкодера, жёлтый – агрегатор скрытых состояний энкодера, красный – блоки внимания, фиолетовый – блоки декодера</a:t>
            </a:r>
          </a:p>
        </p:txBody>
      </p:sp>
    </p:spTree>
    <p:extLst>
      <p:ext uri="{BB962C8B-B14F-4D97-AF65-F5344CB8AC3E}">
        <p14:creationId xmlns:p14="http://schemas.microsoft.com/office/powerpoint/2010/main" val="400616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46EE2E-8785-4E37-A706-4AC73EC19B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Механизм самовнимания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F3BC0-A406-4AD1-9085-B95B39ADCB99}"/>
              </a:ext>
            </a:extLst>
          </p:cNvPr>
          <p:cNvSpPr txBox="1"/>
          <p:nvPr/>
        </p:nvSpPr>
        <p:spPr>
          <a:xfrm>
            <a:off x="224148" y="761035"/>
            <a:ext cx="67196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Bahnschrift Light Condensed" panose="020B0502040204020203" pitchFamily="34" charset="0"/>
              </a:rPr>
              <a:t>Самовнимание - разновидность механизма внимания, задачей которой является выявление закономерности только между входными данными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6F4CD5-C8C7-4F02-BD3F-3E996CE5B7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92" y="3000643"/>
            <a:ext cx="3177177" cy="343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C14FE7-D6A5-48FF-81AA-891F8C8046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7" y="1651115"/>
            <a:ext cx="6954542" cy="45902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336B4-E80A-4E6B-8707-BAC7EAE18ACC}"/>
              </a:ext>
            </a:extLst>
          </p:cNvPr>
          <p:cNvSpPr txBox="1"/>
          <p:nvPr/>
        </p:nvSpPr>
        <p:spPr>
          <a:xfrm>
            <a:off x="7365534" y="761035"/>
            <a:ext cx="44964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Bahnschrift Light Condensed" panose="020B0502040204020203" pitchFamily="34" charset="0"/>
              </a:rPr>
              <a:t>Описание работы механизма самовнимания достаточно громоздкое, поэтому выделим на слайде только ключевые понятия: «запрос», «ключ» и «значения». Это матрицы, их перемножение позволяет нейронной сети понять, какие элементы связаны друг с другом больше, а какие меньше.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9B2C0-BF7E-41F3-B9FE-8E03F55EA004}"/>
              </a:ext>
            </a:extLst>
          </p:cNvPr>
          <p:cNvSpPr txBox="1"/>
          <p:nvPr/>
        </p:nvSpPr>
        <p:spPr>
          <a:xfrm>
            <a:off x="637563" y="6241408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Общий вид многомерного внимания</a:t>
            </a:r>
          </a:p>
        </p:txBody>
      </p:sp>
    </p:spTree>
    <p:extLst>
      <p:ext uri="{BB962C8B-B14F-4D97-AF65-F5344CB8AC3E}">
        <p14:creationId xmlns:p14="http://schemas.microsoft.com/office/powerpoint/2010/main" val="328698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0CDF38-8F04-45F1-A605-1B654B53F8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Архитектура </a:t>
            </a:r>
            <a:r>
              <a:rPr lang="en-US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Swin Transformer</a:t>
            </a:r>
            <a:endParaRPr lang="ru-RU" sz="4800" b="1" dirty="0">
              <a:solidFill>
                <a:schemeClr val="lt1"/>
              </a:solidFill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5CBFDB-3959-4BB8-8A47-BC1E542F4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5015" y="719638"/>
            <a:ext cx="5086985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040D74-4A55-4C25-96F5-BC7F0B3753A8}"/>
              </a:ext>
            </a:extLst>
          </p:cNvPr>
          <p:cNvSpPr txBox="1"/>
          <p:nvPr/>
        </p:nvSpPr>
        <p:spPr>
          <a:xfrm>
            <a:off x="0" y="719638"/>
            <a:ext cx="67196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Данная архитектура использует понятие сдви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нутого окна «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shifted window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». На рисунке в секции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Layer l 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используется обычное разбиение на окна, однако в следующем слое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Layer l + 1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разбиение сдвигается и образуются новые окна. Причём можно заметить, что новые и старые окна имеют пересечение – это сделано для того, чтобы обеспечивать связь между слоями и, тем самым, повышать качество обучения.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974031-4ED9-4B45-96D3-07A8BEAC0E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28546" y="3176087"/>
            <a:ext cx="2891790" cy="2962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9851DB-22D8-4A1B-9300-63D5722DA8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151" y="3244366"/>
            <a:ext cx="7468596" cy="2962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6361C-1D11-49A7-8089-E64499E90018}"/>
              </a:ext>
            </a:extLst>
          </p:cNvPr>
          <p:cNvSpPr txBox="1"/>
          <p:nvPr/>
        </p:nvSpPr>
        <p:spPr>
          <a:xfrm>
            <a:off x="1060231" y="6288258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Общий вид архитектуры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5E952-9324-4CA2-9AC0-759235C77AA7}"/>
              </a:ext>
            </a:extLst>
          </p:cNvPr>
          <p:cNvSpPr txBox="1"/>
          <p:nvPr/>
        </p:nvSpPr>
        <p:spPr>
          <a:xfrm>
            <a:off x="7345223" y="6255927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Два </a:t>
            </a:r>
            <a:r>
              <a:rPr lang="en-US" sz="2000" dirty="0">
                <a:latin typeface="Bahnschrift Light Condensed" panose="020B0502040204020203" pitchFamily="34" charset="0"/>
              </a:rPr>
              <a:t>Swin Transform </a:t>
            </a:r>
            <a:r>
              <a:rPr lang="ru-RU" sz="2000" dirty="0">
                <a:latin typeface="Bahnschrift Light Condensed" panose="020B0502040204020203" pitchFamily="34" charset="0"/>
              </a:rPr>
              <a:t>блока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5E2B2-89E3-4C06-B698-BA444E01FECC}"/>
              </a:ext>
            </a:extLst>
          </p:cNvPr>
          <p:cNvSpPr txBox="1"/>
          <p:nvPr/>
        </p:nvSpPr>
        <p:spPr>
          <a:xfrm>
            <a:off x="55150" y="2762639"/>
            <a:ext cx="11465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На рисунках ниже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MLP – 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это полносвязный перцептрон,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LN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 – слой нормализации,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W-MSA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и 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SW-MSA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– это механизм многомерного внимания с обычным и сдвинутым окном соответственно.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4C806E-A37F-4B8E-A2B0-B1F61316A4D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Используемая в работе архитектура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F77D6-841E-452A-877D-EE86720DFC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" y="578840"/>
            <a:ext cx="6479109" cy="285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0FFC4-38BA-4930-9658-3987C99A8DD9}"/>
              </a:ext>
            </a:extLst>
          </p:cNvPr>
          <p:cNvSpPr txBox="1"/>
          <p:nvPr/>
        </p:nvSpPr>
        <p:spPr>
          <a:xfrm>
            <a:off x="637563" y="3502785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Применяемая в работе 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8CF8A-7B1E-4F8F-8BE3-4C7218A877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75589" y="883768"/>
            <a:ext cx="3599883" cy="2545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4DDB1-18BA-46D2-A1D1-8267EDB121E9}"/>
              </a:ext>
            </a:extLst>
          </p:cNvPr>
          <p:cNvSpPr txBox="1"/>
          <p:nvPr/>
        </p:nvSpPr>
        <p:spPr>
          <a:xfrm>
            <a:off x="6846311" y="3502785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Работа блока </a:t>
            </a:r>
            <a:r>
              <a:rPr lang="en-US" sz="2000" dirty="0">
                <a:latin typeface="Bahnschrift Light Condensed" panose="020B0502040204020203" pitchFamily="34" charset="0"/>
              </a:rPr>
              <a:t>SGM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B621C1-0ACB-4F5D-97EB-18F945C9B6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59347" y="3902895"/>
            <a:ext cx="3213989" cy="2376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20646-697F-4A11-95A5-EE46C7143284}"/>
              </a:ext>
            </a:extLst>
          </p:cNvPr>
          <p:cNvSpPr txBox="1"/>
          <p:nvPr/>
        </p:nvSpPr>
        <p:spPr>
          <a:xfrm>
            <a:off x="299196" y="6305960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Классификатор на фазе обучения и фаза тестирования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92BA9-25B8-4AB2-B582-77FC9F90C680}"/>
              </a:ext>
            </a:extLst>
          </p:cNvPr>
          <p:cNvSpPr txBox="1"/>
          <p:nvPr/>
        </p:nvSpPr>
        <p:spPr>
          <a:xfrm>
            <a:off x="6846311" y="4035240"/>
            <a:ext cx="51172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Блок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SGM (Semantic Guidance Module)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 позволяет на основе расчёта градиентов для каждого канала изображения найти наибольшую разницу между соседними каналами и найденному индексу произвести разбиение изображения на две части – задний фон (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background)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и передний фон (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foreground).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1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C9E6297-4B36-4318-BA61-A5B0B89327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88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lt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Используемые инструменты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CA87B-F76D-4E45-9011-179D93BA7681}"/>
              </a:ext>
            </a:extLst>
          </p:cNvPr>
          <p:cNvSpPr txBox="1"/>
          <p:nvPr/>
        </p:nvSpPr>
        <p:spPr>
          <a:xfrm>
            <a:off x="220922" y="730566"/>
            <a:ext cx="51172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Использовался датасет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University-165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Bahnschrift Light Condensed" panose="020B0502040204020203" pitchFamily="34" charset="0"/>
              </a:rPr>
              <a:t>2, представляющий собой фотографии зданий с территорий 72 университетов со всего мира. 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Два типа фото: полученные с дрона (около 54) на каждое здание и по 1 спутниковому снимку.</a:t>
            </a:r>
            <a:r>
              <a:rPr lang="en-US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Bahnschrift Light Condensed" panose="020B0502040204020203" pitchFamily="34" charset="0"/>
              </a:rPr>
              <a:t>Данный датасет необходимо запрашивать по почте, поскольку в открытом доступе не удалось его найти.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F5D52F6-FB00-4BA6-9EEC-88681540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75596"/>
              </p:ext>
            </p:extLst>
          </p:nvPr>
        </p:nvGraphicFramePr>
        <p:xfrm>
          <a:off x="220924" y="3429000"/>
          <a:ext cx="5117283" cy="26438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5761">
                  <a:extLst>
                    <a:ext uri="{9D8B030D-6E8A-4147-A177-3AD203B41FA5}">
                      <a16:colId xmlns:a16="http://schemas.microsoft.com/office/drawing/2014/main" val="2015950709"/>
                    </a:ext>
                  </a:extLst>
                </a:gridCol>
                <a:gridCol w="1705761">
                  <a:extLst>
                    <a:ext uri="{9D8B030D-6E8A-4147-A177-3AD203B41FA5}">
                      <a16:colId xmlns:a16="http://schemas.microsoft.com/office/drawing/2014/main" val="270358056"/>
                    </a:ext>
                  </a:extLst>
                </a:gridCol>
                <a:gridCol w="1705761">
                  <a:extLst>
                    <a:ext uri="{9D8B030D-6E8A-4147-A177-3AD203B41FA5}">
                      <a16:colId xmlns:a16="http://schemas.microsoft.com/office/drawing/2014/main" val="82480361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Обучающий датасет</a:t>
                      </a:r>
                      <a:endParaRPr lang="ru-RU" sz="1600" dirty="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80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Тип вида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Количество зданий</a:t>
                      </a:r>
                      <a:endParaRPr lang="ru-RU" sz="1600" dirty="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Число изображений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599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С дрона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701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37 854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37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Со спутника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701</a:t>
                      </a:r>
                      <a:endParaRPr lang="ru-RU" sz="1600" dirty="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701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618185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Тренировочный датасет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25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C </a:t>
                      </a:r>
                      <a:r>
                        <a:rPr lang="ru-RU" sz="1600">
                          <a:effectLst/>
                        </a:rPr>
                        <a:t>дрона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951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51 355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8292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Со спутника</a:t>
                      </a:r>
                      <a:endParaRPr lang="ru-RU" sz="160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951</a:t>
                      </a:r>
                      <a:endParaRPr lang="ru-RU" sz="1600" dirty="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951</a:t>
                      </a:r>
                      <a:endParaRPr lang="ru-RU" sz="1600" dirty="0">
                        <a:effectLst/>
                        <a:latin typeface="Bahnschrift Condensed" panose="020B0502040204020203" pitchFamily="34" charset="0"/>
                        <a:ea typeface="Times New Roman" panose="02020603050405020304" pitchFamily="18" charset="0"/>
                        <a:cs typeface="Noto Sans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013786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A52BD9-7D95-4088-B0B5-DEF83F9CE0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50" y="896748"/>
            <a:ext cx="2358879" cy="228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1A4396-3FBC-4C49-A7A4-3D441F1258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77" y="896747"/>
            <a:ext cx="2358879" cy="22805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3EA1E-1E01-44A5-B247-D92FE1BFCEF7}"/>
              </a:ext>
            </a:extLst>
          </p:cNvPr>
          <p:cNvSpPr txBox="1"/>
          <p:nvPr/>
        </p:nvSpPr>
        <p:spPr>
          <a:xfrm>
            <a:off x="6507667" y="3295183"/>
            <a:ext cx="210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Вид со спутника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01434-1E9D-4EB1-8B0D-D879FE23EC5B}"/>
              </a:ext>
            </a:extLst>
          </p:cNvPr>
          <p:cNvSpPr txBox="1"/>
          <p:nvPr/>
        </p:nvSpPr>
        <p:spPr>
          <a:xfrm>
            <a:off x="9253094" y="3295183"/>
            <a:ext cx="210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Вид с дрона</a:t>
            </a:r>
          </a:p>
        </p:txBody>
      </p:sp>
      <p:pic>
        <p:nvPicPr>
          <p:cNvPr id="1028" name="Picture 4" descr="Pytorch, логотип значок в Vector Logo">
            <a:extLst>
              <a:ext uri="{FF2B5EF4-FFF2-40B4-BE49-F238E27FC236}">
                <a16:creationId xmlns:a16="http://schemas.microsoft.com/office/drawing/2014/main" id="{9D7E9398-C374-4DCB-8783-FA766BF2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89" y="3975422"/>
            <a:ext cx="3101962" cy="15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9F5B9E-3FD0-468A-AABB-2912F3CE1703}"/>
              </a:ext>
            </a:extLst>
          </p:cNvPr>
          <p:cNvSpPr txBox="1"/>
          <p:nvPr/>
        </p:nvSpPr>
        <p:spPr>
          <a:xfrm>
            <a:off x="220922" y="3036635"/>
            <a:ext cx="545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</a:rPr>
              <a:t>Статистика по датасету</a:t>
            </a:r>
          </a:p>
        </p:txBody>
      </p:sp>
    </p:spTree>
    <p:extLst>
      <p:ext uri="{BB962C8B-B14F-4D97-AF65-F5344CB8AC3E}">
        <p14:creationId xmlns:p14="http://schemas.microsoft.com/office/powerpoint/2010/main" val="2267851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1177</Words>
  <Application>Microsoft Office PowerPoint</Application>
  <PresentationFormat>Широкоэкранный</PresentationFormat>
  <Paragraphs>174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Bahnschrift Condensed</vt:lpstr>
      <vt:lpstr>Bahnschrift Light Condensed</vt:lpstr>
      <vt:lpstr>Bahnschrift SemiBold Condensed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Перечень выполненных заданий. Описание зон ответственности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Insight</dc:creator>
  <cp:lastModifiedBy>Insight</cp:lastModifiedBy>
  <cp:revision>87</cp:revision>
  <dcterms:created xsi:type="dcterms:W3CDTF">2023-03-13T14:13:51Z</dcterms:created>
  <dcterms:modified xsi:type="dcterms:W3CDTF">2023-06-28T08:25:37Z</dcterms:modified>
</cp:coreProperties>
</file>