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66" r:id="rId2"/>
    <p:sldId id="286" r:id="rId3"/>
    <p:sldId id="287" r:id="rId4"/>
    <p:sldId id="269" r:id="rId5"/>
    <p:sldId id="321" r:id="rId6"/>
    <p:sldId id="322" r:id="rId7"/>
    <p:sldId id="288" r:id="rId8"/>
    <p:sldId id="289" r:id="rId9"/>
    <p:sldId id="301"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20" r:id="rId26"/>
    <p:sldId id="281" r:id="rId27"/>
  </p:sldIdLst>
  <p:sldSz cx="9144000" cy="5143500" type="screen16x9"/>
  <p:notesSz cx="6858000" cy="9144000"/>
  <p:embeddedFontLst>
    <p:embeddedFont>
      <p:font typeface="Josefin Sans" panose="020B0604020202020204" charset="-93"/>
      <p:regular r:id="rId29"/>
      <p:bold r:id="rId30"/>
      <p:italic r:id="rId31"/>
      <p:boldItalic r:id="rId32"/>
    </p:embeddedFont>
    <p:embeddedFont>
      <p:font typeface="Lilita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9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0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80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608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538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62" r:id="rId8"/>
    <p:sldLayoutId id="2147483665" r:id="rId9"/>
    <p:sldLayoutId id="2147483667" r:id="rId10"/>
    <p:sldLayoutId id="2147483676" r:id="rId11"/>
    <p:sldLayoutId id="2147483677"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kern="1800" dirty="0" err="1">
                <a:solidFill>
                  <a:schemeClr val="accent1"/>
                </a:solidFill>
                <a:effectLst/>
                <a:latin typeface="Lilita One" panose="020B0604020202020204" charset="0"/>
                <a:ea typeface="Times New Roman" panose="02020603050405020304" pitchFamily="18" charset="0"/>
              </a:rPr>
              <a:t>Giải</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thuật</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tiến</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hoá</a:t>
            </a:r>
            <a:endParaRPr sz="5400" b="1" dirty="0">
              <a:solidFill>
                <a:schemeClr val="accent1"/>
              </a:solidFill>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lvl="0" indent="0">
              <a:lnSpc>
                <a:spcPct val="115000"/>
              </a:lnSpc>
              <a:spcAft>
                <a:spcPts val="1000"/>
              </a:spcAft>
              <a:buSzPts val="1800"/>
            </a:pPr>
            <a:r>
              <a:rPr lang="en-US" sz="3200" b="1" i="1" err="1">
                <a:solidFill>
                  <a:srgbClr val="090909"/>
                </a:solidFill>
                <a:latin typeface="Josefin Sans" panose="020B0604020202020204" charset="0"/>
                <a:ea typeface="Calibri" panose="020F0502020204030204" pitchFamily="34" charset="0"/>
                <a:cs typeface="Times New Roman" panose="02020603050405020304" pitchFamily="18" charset="0"/>
              </a:rPr>
              <a:t>Giải</a:t>
            </a:r>
            <a:r>
              <a:rPr lang="en-US" sz="3200" b="1" i="1">
                <a:solidFill>
                  <a:srgbClr val="090909"/>
                </a:solidFill>
                <a:latin typeface="Josefin Sans" panose="020B0604020202020204" charset="0"/>
                <a:ea typeface="Calibri" panose="020F0502020204030204" pitchFamily="34" charset="0"/>
                <a:cs typeface="Times New Roman" panose="02020603050405020304" pitchFamily="18" charset="0"/>
              </a:rPr>
              <a:t> Thuật</a:t>
            </a:r>
            <a:endParaRPr lang="en-US" sz="3200" i="1" dirty="0">
              <a:effectLst/>
              <a:latin typeface="Josefin Sans" panose="020B0604020202020204" charset="0"/>
              <a:ea typeface="Calibri" panose="020F0502020204030204" pitchFamily="34" charset="0"/>
              <a:cs typeface="Times New Roman" panose="02020603050405020304" pitchFamily="18" charset="0"/>
            </a:endParaRP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09954" y="2616200"/>
            <a:ext cx="6355328" cy="447935"/>
          </a:xfrm>
          <a:prstGeom prst="rect">
            <a:avLst/>
          </a:prstGeom>
        </p:spPr>
        <p:txBody>
          <a:bodyPr spcFirstLastPara="1" wrap="square" lIns="91425" tIns="91425" rIns="91425" bIns="91425" anchor="ctr" anchorCtr="0">
            <a:noAutofit/>
          </a:bodyPr>
          <a:lstStyle/>
          <a:p>
            <a:pPr marL="0" lvl="0" indent="0">
              <a:lnSpc>
                <a:spcPct val="107000"/>
              </a:lnSpc>
              <a:spcBef>
                <a:spcPts val="200"/>
              </a:spcBef>
              <a:buSzPts val="1800"/>
            </a:pPr>
            <a:r>
              <a:rPr lang="en-US" sz="3200" b="1" i="1"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Thuật</a:t>
            </a:r>
            <a:r>
              <a:rPr lang="en-US" sz="3200" b="1" i="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 Toán</a:t>
            </a:r>
            <a:endParaRPr lang="en-US" sz="3200" b="1" i="1" dirty="0">
              <a:solidFill>
                <a:srgbClr val="2F5496"/>
              </a:solidFill>
              <a:effectLst/>
              <a:latin typeface="Josefin Sans" panose="020B0604020202020204" charset="0"/>
              <a:ea typeface="Times New Roman" panose="02020603050405020304" pitchFamily="18" charset="0"/>
              <a:cs typeface="Times New Roman" panose="02020603050405020304" pitchFamily="18" charset="0"/>
            </a:endParaRP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lnSpc>
                <a:spcPct val="150000"/>
              </a:lnSpc>
            </a:pPr>
            <a:r>
              <a:rPr lang="en-US" sz="2800" b="1" i="1" dirty="0">
                <a:solidFill>
                  <a:schemeClr val="accent6">
                    <a:lumMod val="10000"/>
                  </a:schemeClr>
                </a:solidFill>
                <a:latin typeface="Josefin Sans" panose="020B0604020202020204" charset="0"/>
                <a:cs typeface="Arial" panose="020B0604020202020204" pitchFamily="34" charset="0"/>
              </a:rPr>
              <a:t>Demo &amp; </a:t>
            </a:r>
            <a:r>
              <a:rPr lang="en-US" sz="2800" b="1" i="1" dirty="0" err="1">
                <a:solidFill>
                  <a:schemeClr val="accent6">
                    <a:lumMod val="10000"/>
                  </a:schemeClr>
                </a:solidFill>
                <a:latin typeface="Josefin Sans" panose="020B0604020202020204" charset="0"/>
                <a:cs typeface="Arial" panose="020B0604020202020204" pitchFamily="34" charset="0"/>
              </a:rPr>
              <a:t>Đánh</a:t>
            </a:r>
            <a:r>
              <a:rPr lang="en-US" sz="2800" b="1" i="1" dirty="0">
                <a:solidFill>
                  <a:schemeClr val="accent6">
                    <a:lumMod val="10000"/>
                  </a:schemeClr>
                </a:solidFill>
                <a:latin typeface="Josefin Sans" panose="020B0604020202020204" charset="0"/>
                <a:cs typeface="Arial" panose="020B0604020202020204" pitchFamily="34" charset="0"/>
              </a:rPr>
              <a:t> </a:t>
            </a:r>
            <a:r>
              <a:rPr lang="en-US" sz="2800" b="1" i="1" dirty="0" err="1">
                <a:solidFill>
                  <a:schemeClr val="accent6">
                    <a:lumMod val="10000"/>
                  </a:schemeClr>
                </a:solidFill>
                <a:latin typeface="Josefin Sans" panose="020B0604020202020204" charset="0"/>
                <a:cs typeface="Arial" panose="020B0604020202020204" pitchFamily="34" charset="0"/>
              </a:rPr>
              <a:t>Giá</a:t>
            </a:r>
            <a:r>
              <a:rPr lang="en-US" sz="2000" b="1" i="1" dirty="0">
                <a:solidFill>
                  <a:schemeClr val="accent6">
                    <a:lumMod val="10000"/>
                  </a:schemeClr>
                </a:solidFill>
                <a:latin typeface="Josefin Sans" panose="020B060402020202020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81744" y="2852938"/>
            <a:ext cx="5633884" cy="1631216"/>
          </a:xfrm>
          <a:prstGeom prst="rect">
            <a:avLst/>
          </a:prstGeom>
          <a:noFill/>
        </p:spPr>
        <p:txBody>
          <a:bodyPr wrap="square" rtlCol="0">
            <a:spAutoFit/>
          </a:bodyPr>
          <a:lstStyle/>
          <a:p>
            <a:pPr marL="457200" indent="-457200">
              <a:buFont typeface="+mj-lt"/>
              <a:buAutoNum type="arabicPeriod"/>
            </a:pPr>
            <a:r>
              <a:rPr lang="en-US" sz="2000" b="1">
                <a:latin typeface="Josefin Sans" panose="020B0604020202020204" charset="0"/>
              </a:rPr>
              <a:t>Initial Population- </a:t>
            </a:r>
            <a:r>
              <a:rPr lang="en-US" sz="2000">
                <a:latin typeface="Josefin Sans" panose="020B0604020202020204" charset="0"/>
              </a:rPr>
              <a:t>Khởi tạo quần thể.</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Evaluation Fitness - </a:t>
            </a:r>
            <a:r>
              <a:rPr lang="en-US" sz="2000">
                <a:latin typeface="Josefin Sans" panose="020B0604020202020204" charset="0"/>
              </a:rPr>
              <a:t>Đánh giá năng lực.</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Selection - </a:t>
            </a:r>
            <a:r>
              <a:rPr lang="en-US" sz="2000">
                <a:latin typeface="Josefin Sans" panose="020B0604020202020204" charset="0"/>
              </a:rPr>
              <a:t>Chọn lọc.</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Crossover - </a:t>
            </a:r>
            <a:r>
              <a:rPr lang="en-US" sz="2000">
                <a:latin typeface="Josefin Sans" panose="020B0604020202020204" charset="0"/>
              </a:rPr>
              <a:t>Sinh sản.</a:t>
            </a:r>
          </a:p>
          <a:p>
            <a:pPr marL="457200" indent="-457200">
              <a:buFont typeface="+mj-lt"/>
              <a:buAutoNum type="arabicPeriod"/>
            </a:pPr>
            <a:r>
              <a:rPr lang="en-US" sz="2000" b="1">
                <a:latin typeface="Josefin Sans" panose="020B0604020202020204" charset="0"/>
              </a:rPr>
              <a:t>Mutation - </a:t>
            </a:r>
            <a:r>
              <a:rPr lang="en-US" sz="2000">
                <a:latin typeface="Josefin Sans" panose="020B0604020202020204" charset="0"/>
              </a:rPr>
              <a:t>Đột biến.</a:t>
            </a:r>
            <a:endParaRPr lang="vi-VN" sz="2000">
              <a:latin typeface="Josefin Sans" panose="020B0604020202020204" charset="0"/>
            </a:endParaRPr>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06829"/>
            <a:ext cx="5181600" cy="2481942"/>
          </a:xfrm>
          <a:prstGeom prst="rect">
            <a:avLst/>
          </a:prstGeom>
          <a:noFill/>
          <a:ln>
            <a:noFill/>
          </a:ln>
        </p:spPr>
      </p:pic>
      <p:sp>
        <p:nvSpPr>
          <p:cNvPr id="7" name="TextBox 6"/>
          <p:cNvSpPr txBox="1"/>
          <p:nvPr/>
        </p:nvSpPr>
        <p:spPr>
          <a:xfrm>
            <a:off x="881744" y="476200"/>
            <a:ext cx="2177142" cy="1138773"/>
          </a:xfrm>
          <a:prstGeom prst="rect">
            <a:avLst/>
          </a:prstGeom>
          <a:noFill/>
        </p:spPr>
        <p:txBody>
          <a:bodyPr wrap="square" rtlCol="0">
            <a:spAutoFit/>
          </a:bodyPr>
          <a:lstStyle/>
          <a:p>
            <a:r>
              <a:rPr lang="en-US" sz="3400" b="1">
                <a:solidFill>
                  <a:schemeClr val="accent1"/>
                </a:solidFill>
                <a:latin typeface="Lilita One" panose="020B0604020202020204" charset="0"/>
              </a:rPr>
              <a:t>Sơ đồ thuật toán</a:t>
            </a:r>
            <a:endParaRPr lang="vi-VN" sz="3400" b="1">
              <a:solidFill>
                <a:schemeClr val="accent1"/>
              </a:solidFill>
            </a:endParaRPr>
          </a:p>
        </p:txBody>
      </p:sp>
    </p:spTree>
    <p:extLst>
      <p:ext uri="{BB962C8B-B14F-4D97-AF65-F5344CB8AC3E}">
        <p14:creationId xmlns:p14="http://schemas.microsoft.com/office/powerpoint/2010/main" val="1066910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785096"/>
            <a:ext cx="8318090" cy="1631216"/>
          </a:xfrm>
          <a:prstGeom prst="rect">
            <a:avLst/>
          </a:prstGeom>
          <a:noFill/>
        </p:spPr>
        <p:txBody>
          <a:bodyPr wrap="square" rtlCol="0">
            <a:spAutoFit/>
          </a:bodyPr>
          <a:lstStyle/>
          <a:p>
            <a:r>
              <a:rPr lang="en-US" sz="2000">
                <a:latin typeface="Josefin Sans" panose="020B0604020202020204" charset="0"/>
              </a:rPr>
              <a:t>Yêu cầu của bài toán như sau:</a:t>
            </a:r>
            <a:endParaRPr lang="vi-VN" sz="2000">
              <a:latin typeface="Josefin Sans" panose="020B0604020202020204" charset="0"/>
            </a:endParaRPr>
          </a:p>
          <a:p>
            <a:pPr marL="342900" lvl="0" indent="-342900">
              <a:buFont typeface="Arial" pitchFamily="34" charset="0"/>
              <a:buChar char="•"/>
            </a:pPr>
            <a:r>
              <a:rPr lang="en-US" sz="2000">
                <a:latin typeface="Josefin Sans" panose="020B0604020202020204" charset="0"/>
              </a:rPr>
              <a:t>Mật khẩu gồm 8 kí tự ( bao gồm chữ cái, chữ số và khoảng trắng) - Ví dụ: </a:t>
            </a:r>
            <a:r>
              <a:rPr lang="en-US" sz="2000" b="1">
                <a:latin typeface="Josefin Sans" panose="020B0604020202020204" charset="0"/>
              </a:rPr>
              <a:t>hoilamgi</a:t>
            </a:r>
            <a:r>
              <a:rPr lang="en-US" sz="2000">
                <a:latin typeface="Josefin Sans" panose="020B0604020202020204" charset="0"/>
              </a:rPr>
              <a:t>.</a:t>
            </a:r>
            <a:endParaRPr lang="vi-VN" sz="2000">
              <a:latin typeface="Josefin Sans" panose="020B0604020202020204" charset="0"/>
            </a:endParaRPr>
          </a:p>
          <a:p>
            <a:pPr marL="342900" lvl="0" indent="-342900">
              <a:buFont typeface="Arial" pitchFamily="34" charset="0"/>
              <a:buChar char="•"/>
            </a:pPr>
            <a:r>
              <a:rPr lang="en-US" sz="2000">
                <a:latin typeface="Josefin Sans" panose="020B0604020202020204" charset="0"/>
              </a:rPr>
              <a:t>Mỗi lần thử, hệ thống sẽ báo về số lượng kí tự đúng với mật khẩu.</a:t>
            </a:r>
            <a:endParaRPr lang="vi-VN" sz="2000">
              <a:latin typeface="Josefin Sans" panose="020B0604020202020204" charset="0"/>
            </a:endParaRPr>
          </a:p>
          <a:p>
            <a:pPr marL="342900" indent="-342900">
              <a:buFont typeface="Arial" pitchFamily="34" charset="0"/>
              <a:buChar char="•"/>
            </a:pPr>
            <a:r>
              <a:rPr lang="en-US" sz="2000">
                <a:latin typeface="Josefin Sans" panose="020B0604020202020204" charset="0"/>
              </a:rPr>
              <a:t>Yêu cầu tìm ra chuỗi mật khẩu cho trước.</a:t>
            </a:r>
            <a:endParaRPr lang="vi-VN" sz="2000" b="1">
              <a:latin typeface="Josefin Sans" panose="020B0604020202020204" charset="0"/>
            </a:endParaRPr>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solidFill>
                  <a:schemeClr val="accent1"/>
                </a:solidFill>
                <a:latin typeface="Lilita One" panose="020B0604020202020204" charset="0"/>
              </a:rPr>
              <a:t>Xét bài toán tìm mật khẩu</a:t>
            </a:r>
            <a:endParaRPr lang="vi-VN" sz="3200" b="1">
              <a:solidFill>
                <a:schemeClr val="accent1"/>
              </a:solidFill>
            </a:endParaRPr>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645" y="2615382"/>
            <a:ext cx="5702710" cy="237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778248"/>
            <a:ext cx="8318090" cy="1631216"/>
          </a:xfrm>
          <a:prstGeom prst="rect">
            <a:avLst/>
          </a:prstGeom>
          <a:noFill/>
        </p:spPr>
        <p:txBody>
          <a:bodyPr wrap="square" rtlCol="0">
            <a:spAutoFit/>
          </a:bodyPr>
          <a:lstStyle/>
          <a:p>
            <a:r>
              <a:rPr lang="en-US" sz="2000">
                <a:latin typeface="Josefin Sans" panose="020B0604020202020204" charset="0"/>
              </a:rPr>
              <a:t>- Thuật toán sẽ dừng lại khi tìm được cá thể đáp ứng được nhu cầu đề ra sau mỗi thế hệ mới.</a:t>
            </a:r>
          </a:p>
          <a:p>
            <a:pPr marL="342900" indent="-342900">
              <a:buFontTx/>
              <a:buChar char="-"/>
            </a:pPr>
            <a:endParaRPr lang="vi-VN" sz="2000">
              <a:latin typeface="Josefin Sans" panose="020B0604020202020204" charset="0"/>
            </a:endParaRPr>
          </a:p>
          <a:p>
            <a:r>
              <a:rPr lang="en-US" sz="2000">
                <a:latin typeface="Josefin Sans" panose="020B0604020202020204" charset="0"/>
              </a:rPr>
              <a:t>- Quá trình sản sinh thế hệ tiếp theo sẽ là một vòng lặp (</a:t>
            </a:r>
            <a:r>
              <a:rPr lang="en-US" sz="2000" b="1">
                <a:latin typeface="Josefin Sans" panose="020B0604020202020204" charset="0"/>
              </a:rPr>
              <a:t>Evaluation Fitness</a:t>
            </a:r>
            <a:r>
              <a:rPr lang="en-US" sz="2000">
                <a:latin typeface="Josefin Sans" panose="020B0604020202020204" charset="0"/>
              </a:rPr>
              <a:t> -&gt; </a:t>
            </a:r>
            <a:r>
              <a:rPr lang="en-US" sz="2000" b="1">
                <a:latin typeface="Josefin Sans" panose="020B0604020202020204" charset="0"/>
              </a:rPr>
              <a:t>Selection</a:t>
            </a:r>
            <a:r>
              <a:rPr lang="en-US" sz="2000">
                <a:latin typeface="Josefin Sans" panose="020B0604020202020204" charset="0"/>
              </a:rPr>
              <a:t> -&gt; </a:t>
            </a:r>
            <a:r>
              <a:rPr lang="en-US" sz="2000" b="1">
                <a:latin typeface="Josefin Sans" panose="020B0604020202020204" charset="0"/>
              </a:rPr>
              <a:t>Crossover</a:t>
            </a:r>
            <a:r>
              <a:rPr lang="en-US" sz="2000">
                <a:latin typeface="Josefin Sans" panose="020B0604020202020204" charset="0"/>
              </a:rPr>
              <a:t> -&gt; </a:t>
            </a:r>
            <a:r>
              <a:rPr lang="en-US" sz="2000" b="1">
                <a:latin typeface="Josefin Sans" panose="020B0604020202020204" charset="0"/>
              </a:rPr>
              <a:t>Mutation</a:t>
            </a:r>
            <a:r>
              <a:rPr lang="en-US" sz="2000">
                <a:latin typeface="Josefin Sans" panose="020B0604020202020204" charset="0"/>
              </a:rPr>
              <a:t>).</a:t>
            </a:r>
            <a:endParaRPr lang="vi-VN" sz="2000">
              <a:latin typeface="Josefin Sans" panose="020B0604020202020204" charset="0"/>
            </a:endParaRPr>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solidFill>
                  <a:schemeClr val="accent1"/>
                </a:solidFill>
                <a:latin typeface="Lilita One" panose="020B0604020202020204" charset="0"/>
              </a:rPr>
              <a:t>Xét bài toán tìm mật khẩu</a:t>
            </a:r>
            <a:endParaRPr lang="vi-VN" sz="3200" b="1">
              <a:solidFill>
                <a:schemeClr val="accent1"/>
              </a:solidFill>
            </a:endParaRPr>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558412" y="2601686"/>
            <a:ext cx="6027175" cy="2383971"/>
          </a:xfrm>
          <a:prstGeom prst="rect">
            <a:avLst/>
          </a:prstGeom>
          <a:noFill/>
          <a:ln>
            <a:noFill/>
          </a:ln>
        </p:spPr>
      </p:pic>
    </p:spTree>
    <p:extLst>
      <p:ext uri="{BB962C8B-B14F-4D97-AF65-F5344CB8AC3E}">
        <p14:creationId xmlns:p14="http://schemas.microsoft.com/office/powerpoint/2010/main" val="364674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10108"/>
            <a:ext cx="9144000" cy="584775"/>
          </a:xfrm>
          <a:prstGeom prst="rect">
            <a:avLst/>
          </a:prstGeom>
          <a:noFill/>
        </p:spPr>
        <p:txBody>
          <a:bodyPr wrap="square" rtlCol="0">
            <a:spAutoFit/>
          </a:bodyPr>
          <a:lstStyle/>
          <a:p>
            <a:pPr lvl="0" algn="ctr"/>
            <a:r>
              <a:rPr lang="en-US" sz="3200" b="1">
                <a:solidFill>
                  <a:schemeClr val="accent1"/>
                </a:solidFill>
                <a:latin typeface="Lilita One" panose="020B0604020202020204" charset="0"/>
              </a:rPr>
              <a:t>Khởi tạo quần thể (initial population)</a:t>
            </a:r>
            <a:endParaRPr lang="vi-VN" sz="3200" b="1">
              <a:solidFill>
                <a:schemeClr val="accent1"/>
              </a:solidFill>
            </a:endParaRPr>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897086" y="957943"/>
            <a:ext cx="5072743" cy="3902528"/>
          </a:xfrm>
          <a:prstGeom prst="rect">
            <a:avLst/>
          </a:prstGeom>
          <a:noFill/>
          <a:ln>
            <a:noFill/>
          </a:ln>
        </p:spPr>
      </p:pic>
      <p:sp>
        <p:nvSpPr>
          <p:cNvPr id="3" name="TextBox 2"/>
          <p:cNvSpPr txBox="1"/>
          <p:nvPr/>
        </p:nvSpPr>
        <p:spPr>
          <a:xfrm>
            <a:off x="78657" y="2743201"/>
            <a:ext cx="3720457" cy="1631216"/>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Quần thể sẽ bao gồm những chuỗi 8 kí tự.</a:t>
            </a:r>
          </a:p>
          <a:p>
            <a:pPr marL="342900" lvl="1" indent="-342900">
              <a:buFont typeface="Arial" pitchFamily="34" charset="0"/>
              <a:buChar char="•"/>
            </a:pPr>
            <a:endParaRPr lang="en-US"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Được sinh ra ngẫu nhiên.</a:t>
            </a:r>
            <a:endParaRPr lang="vi-VN" sz="2000">
              <a:latin typeface="Josefin Sans" panose="020B0604020202020204" charset="0"/>
            </a:endParaRPr>
          </a:p>
          <a:p>
            <a:endParaRPr lang="vi-VN" sz="2000">
              <a:latin typeface="Josefin Sans" panose="020B0604020202020204" charset="0"/>
            </a:endParaRPr>
          </a:p>
        </p:txBody>
      </p:sp>
    </p:spTree>
    <p:extLst>
      <p:ext uri="{BB962C8B-B14F-4D97-AF65-F5344CB8AC3E}">
        <p14:creationId xmlns:p14="http://schemas.microsoft.com/office/powerpoint/2010/main" val="16459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536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Evaluation Fitness - Đánh giá năng lực</a:t>
            </a:r>
            <a:endParaRPr lang="vi-VN" sz="3200" b="1" i="1">
              <a:solidFill>
                <a:schemeClr val="accent1"/>
              </a:solidFill>
            </a:endParaRPr>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latin typeface="Josefin Sans" panose="020B0604020202020204" charset="0"/>
              </a:rPr>
              <a:t>Mỗi chuỗi mật khẩu sẽ được so sánh với mật khẩu cho trước, với mỗi kí tự giống với mật khẩu cho trước tại đúng vị trí sẽ được </a:t>
            </a:r>
            <a:r>
              <a:rPr lang="en-US" sz="1800" b="1">
                <a:latin typeface="Josefin Sans" panose="020B0604020202020204" charset="0"/>
              </a:rPr>
              <a:t>1 point</a:t>
            </a:r>
            <a:r>
              <a:rPr lang="en-US" sz="1800">
                <a:latin typeface="Josefin Sans" panose="020B0604020202020204" charset="0"/>
              </a:rPr>
              <a:t>.</a:t>
            </a:r>
          </a:p>
          <a:p>
            <a:pPr marL="342900" indent="-342900">
              <a:buFont typeface="Arial" pitchFamily="34" charset="0"/>
              <a:buChar char="•"/>
            </a:pPr>
            <a:endParaRPr lang="en-US" sz="1800">
              <a:latin typeface="Josefin Sans" panose="020B0604020202020204" charset="0"/>
            </a:endParaRPr>
          </a:p>
          <a:p>
            <a:pPr marL="342900" indent="-342900">
              <a:buFont typeface="Arial" pitchFamily="34" charset="0"/>
              <a:buChar char="•"/>
            </a:pPr>
            <a:r>
              <a:rPr lang="en-US" sz="1800" b="1">
                <a:latin typeface="Josefin Sans" panose="020B0604020202020204" charset="0"/>
              </a:rPr>
              <a:t>Point</a:t>
            </a:r>
            <a:r>
              <a:rPr lang="en-US" sz="1800">
                <a:latin typeface="Josefin Sans" panose="020B0604020202020204" charset="0"/>
              </a:rPr>
              <a:t> ở đây sẽ đại diện cho khả năng sinh tồn của cá thể trong quần thể, càng lớn tức cá thể đó càng thích nghi với môi trường tốt.</a:t>
            </a:r>
            <a:endParaRPr lang="vi-VN" sz="1800">
              <a:latin typeface="Josefin Sans" panose="020B0604020202020204" charset="0"/>
            </a:endParaRPr>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48956"/>
            <a:ext cx="5943600" cy="2514930"/>
          </a:xfrm>
          <a:prstGeom prst="rect">
            <a:avLst/>
          </a:prstGeom>
          <a:noFill/>
          <a:ln>
            <a:noFill/>
          </a:ln>
        </p:spPr>
      </p:pic>
    </p:spTree>
    <p:extLst>
      <p:ext uri="{BB962C8B-B14F-4D97-AF65-F5344CB8AC3E}">
        <p14:creationId xmlns:p14="http://schemas.microsoft.com/office/powerpoint/2010/main" val="1925627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Selection - Chọn lọc</a:t>
            </a:r>
            <a:endParaRPr lang="vi-VN" sz="3200" b="1" i="1">
              <a:solidFill>
                <a:schemeClr val="accent1"/>
              </a:solidFill>
            </a:endParaRPr>
          </a:p>
        </p:txBody>
      </p:sp>
      <p:sp>
        <p:nvSpPr>
          <p:cNvPr id="3" name="TextBox 2"/>
          <p:cNvSpPr txBox="1"/>
          <p:nvPr/>
        </p:nvSpPr>
        <p:spPr>
          <a:xfrm>
            <a:off x="779208" y="792995"/>
            <a:ext cx="4031648" cy="2554545"/>
          </a:xfrm>
          <a:prstGeom prst="rect">
            <a:avLst/>
          </a:prstGeom>
          <a:noFill/>
        </p:spPr>
        <p:txBody>
          <a:bodyPr wrap="square" rtlCol="0">
            <a:spAutoFit/>
          </a:bodyPr>
          <a:lstStyle/>
          <a:p>
            <a:pPr marL="285750" lvl="1" indent="-285750">
              <a:buFont typeface="Arial" pitchFamily="34" charset="0"/>
              <a:buChar char="•"/>
            </a:pPr>
            <a:r>
              <a:rPr lang="en-US" sz="2000">
                <a:latin typeface="Josefin Sans" panose="020B0604020202020204" charset="0"/>
              </a:rPr>
              <a:t>Sau khi đã đánh giá được quần thể, các cá thể có khả năng sinh tồn tốt hơn sẽ được chọn lọc.</a:t>
            </a:r>
          </a:p>
          <a:p>
            <a:pPr marL="285750" lvl="1" indent="-285750">
              <a:buFont typeface="Arial" pitchFamily="34" charset="0"/>
              <a:buChar char="•"/>
            </a:pPr>
            <a:endParaRPr lang="vi-VN" sz="2000">
              <a:latin typeface="Josefin Sans" panose="020B0604020202020204" charset="0"/>
            </a:endParaRPr>
          </a:p>
          <a:p>
            <a:pPr marL="285750" lvl="1" indent="-285750">
              <a:buFont typeface="Arial" pitchFamily="34" charset="0"/>
              <a:buChar char="•"/>
            </a:pPr>
            <a:r>
              <a:rPr lang="en-US" sz="2000">
                <a:latin typeface="Josefin Sans" panose="020B0604020202020204" charset="0"/>
              </a:rPr>
              <a:t>Các chuỗi kí tự mật khẩu sẽ được lựa chọn theo số </a:t>
            </a:r>
            <a:r>
              <a:rPr lang="en-US" sz="2000" b="1">
                <a:latin typeface="Josefin Sans" panose="020B0604020202020204" charset="0"/>
              </a:rPr>
              <a:t>Point</a:t>
            </a:r>
            <a:r>
              <a:rPr lang="en-US" sz="2000">
                <a:latin typeface="Josefin Sans" panose="020B0604020202020204" charset="0"/>
              </a:rPr>
              <a:t> đang có. </a:t>
            </a:r>
            <a:endParaRPr lang="vi-VN" sz="2000">
              <a:latin typeface="Josefin Sans" panose="020B0604020202020204" charset="0"/>
            </a:endParaRPr>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2" y="866477"/>
            <a:ext cx="4137625" cy="3637890"/>
          </a:xfrm>
          <a:prstGeom prst="rect">
            <a:avLst/>
          </a:prstGeom>
          <a:noFill/>
          <a:ln>
            <a:noFill/>
          </a:ln>
        </p:spPr>
      </p:pic>
      <p:grpSp>
        <p:nvGrpSpPr>
          <p:cNvPr id="109" name="Google Shape;1339;p37"/>
          <p:cNvGrpSpPr/>
          <p:nvPr/>
        </p:nvGrpSpPr>
        <p:grpSpPr>
          <a:xfrm>
            <a:off x="-352300" y="285202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80890"/>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Crossover - Sinh sản</a:t>
            </a:r>
            <a:endParaRPr lang="vi-VN" sz="3200" b="1" i="1">
              <a:solidFill>
                <a:schemeClr val="accent1"/>
              </a:solidFill>
            </a:endParaRPr>
          </a:p>
        </p:txBody>
      </p:sp>
      <p:sp>
        <p:nvSpPr>
          <p:cNvPr id="3" name="TextBox 2"/>
          <p:cNvSpPr txBox="1"/>
          <p:nvPr/>
        </p:nvSpPr>
        <p:spPr>
          <a:xfrm>
            <a:off x="795672" y="891778"/>
            <a:ext cx="3795167" cy="2246769"/>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Các cá thể con sẽ được kế thừa các đặc tính từ cả bố và mẹ. </a:t>
            </a:r>
          </a:p>
          <a:p>
            <a:pPr marL="342900" lvl="1" indent="-342900">
              <a:buFont typeface="Arial" pitchFamily="34" charset="0"/>
              <a:buChar char="•"/>
            </a:pPr>
            <a:endParaRPr lang="vi-VN"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Thông thường, cá thể con sẽ nhận một nửa gen từ mỗi bố, mẹ.</a:t>
            </a:r>
            <a:endParaRPr lang="vi-VN" sz="2000">
              <a:latin typeface="Josefin Sans" panose="020B0604020202020204" charset="0"/>
            </a:endParaRPr>
          </a:p>
        </p:txBody>
      </p:sp>
      <p:grpSp>
        <p:nvGrpSpPr>
          <p:cNvPr id="109" name="Google Shape;1339;p37"/>
          <p:cNvGrpSpPr/>
          <p:nvPr/>
        </p:nvGrpSpPr>
        <p:grpSpPr>
          <a:xfrm>
            <a:off x="-265214" y="2830770"/>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91778"/>
            <a:ext cx="4419600" cy="3774123"/>
          </a:xfrm>
          <a:prstGeom prst="rect">
            <a:avLst/>
          </a:prstGeom>
          <a:noFill/>
          <a:ln>
            <a:noFill/>
          </a:ln>
        </p:spPr>
      </p:pic>
    </p:spTree>
    <p:extLst>
      <p:ext uri="{BB962C8B-B14F-4D97-AF65-F5344CB8AC3E}">
        <p14:creationId xmlns:p14="http://schemas.microsoft.com/office/powerpoint/2010/main" val="4023331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Crossover - Sinh sản</a:t>
            </a:r>
            <a:endParaRPr lang="vi-VN" sz="3200" b="1" i="1">
              <a:solidFill>
                <a:schemeClr val="accent1"/>
              </a:solidFill>
            </a:endParaRPr>
          </a:p>
        </p:txBody>
      </p:sp>
      <p:sp>
        <p:nvSpPr>
          <p:cNvPr id="3" name="TextBox 2"/>
          <p:cNvSpPr txBox="1"/>
          <p:nvPr/>
        </p:nvSpPr>
        <p:spPr>
          <a:xfrm>
            <a:off x="0" y="600774"/>
            <a:ext cx="9144000" cy="707886"/>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Cá thể con có thể sẽ thích nghi tốt hơn, hoặc kém hơn. Ngoài ra, có những kiểu lai tạo khác nhau như </a:t>
            </a:r>
            <a:r>
              <a:rPr lang="en-US" sz="2000" b="1">
                <a:latin typeface="Josefin Sans" panose="020B0604020202020204" charset="0"/>
              </a:rPr>
              <a:t>2 Point</a:t>
            </a:r>
            <a:r>
              <a:rPr lang="en-US" sz="2000">
                <a:latin typeface="Josefin Sans" panose="020B0604020202020204" charset="0"/>
              </a:rPr>
              <a:t>, </a:t>
            </a:r>
            <a:r>
              <a:rPr lang="en-US" sz="2000" b="1">
                <a:latin typeface="Josefin Sans" panose="020B0604020202020204" charset="0"/>
              </a:rPr>
              <a:t>Uniform Selection.</a:t>
            </a:r>
            <a:endParaRPr lang="vi-VN" sz="2000">
              <a:latin typeface="Josefin Sans" panose="020B0604020202020204" charset="0"/>
            </a:endParaRPr>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436913"/>
            <a:ext cx="4377772" cy="3130833"/>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36912"/>
            <a:ext cx="4459605" cy="3130833"/>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a:latin typeface="Josefin Sans" panose="020B0604020202020204" charset="0"/>
              </a:rPr>
              <a:t>2 Point</a:t>
            </a:r>
            <a:endParaRPr lang="vi-VN" sz="1800">
              <a:latin typeface="Josefin Sans" panose="020B0604020202020204" charset="0"/>
            </a:endParaRPr>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a:latin typeface="Josefin Sans" panose="020B0604020202020204" charset="0"/>
              </a:rPr>
              <a:t>Uniform</a:t>
            </a:r>
            <a:endParaRPr lang="vi-VN" sz="1800">
              <a:latin typeface="Josefin Sans" panose="020B0604020202020204" charset="0"/>
            </a:endParaRPr>
          </a:p>
        </p:txBody>
      </p:sp>
    </p:spTree>
    <p:extLst>
      <p:ext uri="{BB962C8B-B14F-4D97-AF65-F5344CB8AC3E}">
        <p14:creationId xmlns:p14="http://schemas.microsoft.com/office/powerpoint/2010/main" val="836273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824034" y="873675"/>
            <a:ext cx="3747966" cy="2862322"/>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Dễ nhận thấy rằng, nếu chỉ bằng việc sinh ngẫu nhiên và lai tạo, sẽ rất khó để tìm được nghiệm. </a:t>
            </a:r>
          </a:p>
          <a:p>
            <a:pPr marL="342900" lvl="1" indent="-342900">
              <a:buFont typeface="Arial" pitchFamily="34" charset="0"/>
              <a:buChar char="•"/>
            </a:pPr>
            <a:endParaRPr lang="vi-VN"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Trừ khi cá thể khởi tạo phù hợp luôn với yêu cầu đề bài, tức là có đáp án luôn từ đầu - Ăn May. </a:t>
            </a:r>
          </a:p>
        </p:txBody>
      </p:sp>
      <p:pic>
        <p:nvPicPr>
          <p:cNvPr id="8" name="Image10"/>
          <p:cNvPicPr/>
          <p:nvPr/>
        </p:nvPicPr>
        <p:blipFill>
          <a:blip r:embed="rId3"/>
          <a:stretch>
            <a:fillRect/>
          </a:stretch>
        </p:blipFill>
        <p:spPr bwMode="auto">
          <a:xfrm>
            <a:off x="4572000" y="667880"/>
            <a:ext cx="4441371" cy="3994740"/>
          </a:xfrm>
          <a:prstGeom prst="rect">
            <a:avLst/>
          </a:prstGeom>
        </p:spPr>
      </p:pic>
      <p:grpSp>
        <p:nvGrpSpPr>
          <p:cNvPr id="22" name="Google Shape;1821;p41"/>
          <p:cNvGrpSpPr/>
          <p:nvPr/>
        </p:nvGrpSpPr>
        <p:grpSpPr>
          <a:xfrm>
            <a:off x="82762" y="3929743"/>
            <a:ext cx="1158209" cy="1138425"/>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787252" y="829560"/>
            <a:ext cx="3610577" cy="2862322"/>
          </a:xfrm>
          <a:prstGeom prst="rect">
            <a:avLst/>
          </a:prstGeom>
          <a:noFill/>
        </p:spPr>
        <p:txBody>
          <a:bodyPr wrap="square" rtlCol="0">
            <a:spAutoFit/>
          </a:bodyPr>
          <a:lstStyle/>
          <a:p>
            <a:pPr marL="342900" lvl="1" indent="-342900">
              <a:buFont typeface="Arial" pitchFamily="34" charset="0"/>
              <a:buChar char="•"/>
            </a:pPr>
            <a:r>
              <a:rPr lang="en-US" sz="2000" b="1">
                <a:latin typeface="Josefin Sans" panose="020B0604020202020204" charset="0"/>
              </a:rPr>
              <a:t>Đột biến</a:t>
            </a:r>
            <a:r>
              <a:rPr lang="en-US" sz="2000">
                <a:latin typeface="Josefin Sans" panose="020B0604020202020204" charset="0"/>
              </a:rPr>
              <a:t> chính là nguyên liệu của </a:t>
            </a:r>
            <a:r>
              <a:rPr lang="en-US" sz="2000" b="1">
                <a:latin typeface="Josefin Sans" panose="020B0604020202020204" charset="0"/>
              </a:rPr>
              <a:t>Chọn lọc tự nhiên</a:t>
            </a:r>
            <a:r>
              <a:rPr lang="en-US" sz="2000">
                <a:latin typeface="Josefin Sans" panose="020B0604020202020204" charset="0"/>
              </a:rPr>
              <a:t>.</a:t>
            </a:r>
          </a:p>
          <a:p>
            <a:pPr marL="342900" lvl="1" indent="-342900">
              <a:buFont typeface="Arial" pitchFamily="34" charset="0"/>
              <a:buChar char="•"/>
            </a:pPr>
            <a:r>
              <a:rPr lang="en-US" sz="2000">
                <a:latin typeface="Josefin Sans" panose="020B0604020202020204" charset="0"/>
              </a:rPr>
              <a:t>Bằng việc lựa chọn ngẫu nhiên các vị trí và thay thế bằng một kí tự ngẫu nhiên nào đó, chúng ta có thể mô phỏng lại hiện tượng đột biến - </a:t>
            </a:r>
            <a:r>
              <a:rPr lang="en-US" sz="2000" u="sng">
                <a:latin typeface="Josefin Sans" panose="020B0604020202020204" charset="0"/>
                <a:hlinkClick r:id="rId3"/>
              </a:rPr>
              <a:t>Đột biến điểm</a:t>
            </a:r>
            <a:r>
              <a:rPr lang="en-US" sz="2000">
                <a:latin typeface="Josefin Sans" panose="020B0604020202020204" charset="0"/>
              </a:rPr>
              <a:t>.</a:t>
            </a:r>
          </a:p>
        </p:txBody>
      </p:sp>
      <p:pic>
        <p:nvPicPr>
          <p:cNvPr id="8" name="Image10"/>
          <p:cNvPicPr/>
          <p:nvPr/>
        </p:nvPicPr>
        <p:blipFill>
          <a:blip r:embed="rId4"/>
          <a:stretch>
            <a:fillRect/>
          </a:stretch>
        </p:blipFill>
        <p:spPr bwMode="auto">
          <a:xfrm>
            <a:off x="4418086" y="705959"/>
            <a:ext cx="4551743" cy="4163786"/>
          </a:xfrm>
          <a:prstGeom prst="rect">
            <a:avLst/>
          </a:prstGeom>
        </p:spPr>
      </p:pic>
      <p:grpSp>
        <p:nvGrpSpPr>
          <p:cNvPr id="22" name="Google Shape;1821;p41"/>
          <p:cNvGrpSpPr/>
          <p:nvPr/>
        </p:nvGrpSpPr>
        <p:grpSpPr>
          <a:xfrm>
            <a:off x="82762" y="3809999"/>
            <a:ext cx="1332381" cy="1258169"/>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3D72C9A6-1D4A-4C84-948E-995E24D53393}"/>
              </a:ext>
            </a:extLst>
          </p:cNvPr>
          <p:cNvSpPr>
            <a:spLocks noGrp="1"/>
          </p:cNvSpPr>
          <p:nvPr>
            <p:ph type="title"/>
          </p:nvPr>
        </p:nvSpPr>
        <p:spPr>
          <a:xfrm>
            <a:off x="3240263" y="138108"/>
            <a:ext cx="3380400" cy="885600"/>
          </a:xfrm>
        </p:spPr>
        <p:txBody>
          <a:bodyPr/>
          <a:lstStyle/>
          <a:p>
            <a:r>
              <a:rPr lang="en-US" dirty="0" err="1"/>
              <a:t>Tiến</a:t>
            </a:r>
            <a:r>
              <a:rPr lang="en-US" dirty="0"/>
              <a:t> </a:t>
            </a:r>
            <a:r>
              <a:rPr lang="en-US" dirty="0" err="1"/>
              <a:t>Hoá</a:t>
            </a:r>
            <a:endParaRPr lang="en-US" dirty="0"/>
          </a:p>
        </p:txBody>
      </p:sp>
      <p:sp>
        <p:nvSpPr>
          <p:cNvPr id="7" name="TextBox 6">
            <a:extLst>
              <a:ext uri="{FF2B5EF4-FFF2-40B4-BE49-F238E27FC236}">
                <a16:creationId xmlns:a16="http://schemas.microsoft.com/office/drawing/2014/main" id="{9AF7B525-3657-4308-B862-BD68DEED90DD}"/>
              </a:ext>
            </a:extLst>
          </p:cNvPr>
          <p:cNvSpPr txBox="1"/>
          <p:nvPr/>
        </p:nvSpPr>
        <p:spPr>
          <a:xfrm>
            <a:off x="2627809" y="815874"/>
            <a:ext cx="6245795" cy="37702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giải</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(evolutionary algorithm - EA)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là</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toán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ưu</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heuristic .</a:t>
            </a:r>
          </a:p>
          <a:p>
            <a:pPr marL="285750" indent="-285750">
              <a:lnSpc>
                <a:spcPct val="150000"/>
              </a:lnSpc>
              <a:buFont typeface="Arial" panose="020B0604020202020204" pitchFamily="34" charset="0"/>
              <a:buChar char="•"/>
            </a:pPr>
            <a:r>
              <a:rPr lang="en-US" sz="1800" spc="-5" dirty="0" err="1">
                <a:solidFill>
                  <a:srgbClr val="1B1B1B"/>
                </a:solidFill>
                <a:latin typeface="Josefin Sans" panose="020B0604020202020204" charset="0"/>
                <a:ea typeface="Calibri" panose="020F0502020204030204" pitchFamily="34" charset="0"/>
                <a:cs typeface="Times New Roman" panose="02020603050405020304" pitchFamily="18" charset="0"/>
              </a:rPr>
              <a:t>S</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ử</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dụng</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các</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kỹ</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bắt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nguồn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từ</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các</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cơ</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chế</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hữu</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cơ</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(organic </a:t>
            </a:r>
            <a:r>
              <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rPr>
              <a:t>evolution):</a:t>
            </a:r>
          </a:p>
          <a:p>
            <a:pPr marL="860425" lvl="4" indent="-285750">
              <a:lnSpc>
                <a:spcPct val="150000"/>
              </a:lnSpc>
              <a:buFont typeface="Wingdings" panose="05000000000000000000" pitchFamily="2" charset="2"/>
              <a:buChar char="ü"/>
            </a:pPr>
            <a:r>
              <a:rPr lang="en-US" sz="1800" spc="-5">
                <a:solidFill>
                  <a:srgbClr val="1B1B1B"/>
                </a:solidFill>
                <a:latin typeface="Josefin Sans" panose="020B0604020202020204" charset="0"/>
                <a:ea typeface="Calibri" panose="020F0502020204030204" pitchFamily="34" charset="0"/>
                <a:cs typeface="Times New Roman" panose="02020603050405020304" pitchFamily="18" charset="0"/>
              </a:rPr>
              <a:t>Biến dị.</a:t>
            </a:r>
          </a:p>
          <a:p>
            <a:pPr marL="860425" lvl="4" indent="-285750">
              <a:lnSpc>
                <a:spcPct val="150000"/>
              </a:lnSpc>
              <a:buFont typeface="Wingdings" panose="05000000000000000000" pitchFamily="2" charset="2"/>
              <a:buChar char="ü"/>
            </a:pPr>
            <a:r>
              <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rPr>
              <a:t>Tái tổ hợp.</a:t>
            </a:r>
          </a:p>
          <a:p>
            <a:pPr marL="860425" lvl="4" indent="-285750">
              <a:lnSpc>
                <a:spcPct val="150000"/>
              </a:lnSpc>
              <a:buFont typeface="Wingdings" panose="05000000000000000000" pitchFamily="2" charset="2"/>
              <a:buChar char="ü"/>
            </a:pPr>
            <a:r>
              <a:rPr lang="en-US" sz="1800" spc="-5">
                <a:solidFill>
                  <a:srgbClr val="1B1B1B"/>
                </a:solidFill>
                <a:latin typeface="Josefin Sans" panose="020B0604020202020204" charset="0"/>
                <a:ea typeface="Calibri" panose="020F0502020204030204" pitchFamily="34" charset="0"/>
                <a:cs typeface="Times New Roman" panose="02020603050405020304" pitchFamily="18" charset="0"/>
              </a:rPr>
              <a:t>Chọn lọc tự nhiên.</a:t>
            </a:r>
            <a:endPar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endParaRPr>
          </a:p>
          <a:p>
            <a:r>
              <a:rPr lang="en-US" sz="1800" spc="-5">
                <a:solidFill>
                  <a:srgbClr val="FF0000"/>
                </a:solidFill>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T</a:t>
            </a:r>
            <a:r>
              <a:rPr lang="en-US" sz="1800" spc="-5">
                <a:solidFill>
                  <a:srgbClr val="FF0000"/>
                </a:solidFill>
                <a:effectLst/>
                <a:latin typeface="Josefin Sans" panose="020B0604020202020204" charset="0"/>
                <a:ea typeface="Calibri" panose="020F0502020204030204" pitchFamily="34" charset="0"/>
                <a:cs typeface="Times New Roman" panose="02020603050405020304" pitchFamily="18" charset="0"/>
              </a:rPr>
              <a:t>ìm một cấu hình tối ưu cho một hệ thống với các ràng buộc cụ thể.</a:t>
            </a:r>
            <a:endParaRPr lang="en-US" sz="1800">
              <a:solidFill>
                <a:srgbClr val="FF0000"/>
              </a:solidFill>
              <a:effectLst/>
              <a:latin typeface="Josefin Sans" panose="020B0604020202020204" charset="0"/>
              <a:ea typeface="Calibri" panose="020F0502020204030204" pitchFamily="34" charset="0"/>
              <a:cs typeface="Times New Roman" panose="02020603050405020304" pitchFamily="18" charset="0"/>
            </a:endParaRPr>
          </a:p>
          <a:p>
            <a:endParaRPr lang="en-US" dirty="0">
              <a:latin typeface="Josefin Sans" panose="020B0604020202020204" charset="0"/>
            </a:endParaRPr>
          </a:p>
        </p:txBody>
      </p:sp>
    </p:spTree>
    <p:extLst>
      <p:ext uri="{BB962C8B-B14F-4D97-AF65-F5344CB8AC3E}">
        <p14:creationId xmlns:p14="http://schemas.microsoft.com/office/powerpoint/2010/main" val="1407827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832624" y="1071389"/>
            <a:ext cx="3700583" cy="255454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Josefin Sans" panose="020B0604020202020204" charset="0"/>
              </a:rPr>
              <a:t>Các cá thể đột biến có thể sẽ có khả năng thích nghi tốt hơn (1 -&gt; 2), hoặc cũng có thể ngược lại (4 -&gt; 3). </a:t>
            </a:r>
          </a:p>
          <a:p>
            <a:pPr marL="342900" indent="-342900">
              <a:buFont typeface="Arial" panose="020B0604020202020204" pitchFamily="34" charset="0"/>
              <a:buChar char="•"/>
            </a:pPr>
            <a:endParaRPr lang="en-US" sz="2000">
              <a:latin typeface="Josefin Sans" panose="020B0604020202020204" charset="0"/>
            </a:endParaRPr>
          </a:p>
          <a:p>
            <a:pPr marL="342900" indent="-342900">
              <a:buFont typeface="Arial" panose="020B0604020202020204" pitchFamily="34" charset="0"/>
              <a:buChar char="•"/>
            </a:pPr>
            <a:r>
              <a:rPr lang="en-US" sz="2000">
                <a:latin typeface="Josefin Sans" panose="020B0604020202020204" charset="0"/>
              </a:rPr>
              <a:t>Quá trình này sẽ lặp lại cho đến khi tìm được đáp án phù hợp.</a:t>
            </a:r>
            <a:endParaRPr lang="vi-VN" sz="2000">
              <a:latin typeface="Josefin Sans" panose="020B0604020202020204" charset="0"/>
            </a:endParaRPr>
          </a:p>
        </p:txBody>
      </p:sp>
      <p:pic>
        <p:nvPicPr>
          <p:cNvPr id="8" name="Image10"/>
          <p:cNvPicPr/>
          <p:nvPr/>
        </p:nvPicPr>
        <p:blipFill>
          <a:blip r:embed="rId3"/>
          <a:stretch>
            <a:fillRect/>
          </a:stretch>
        </p:blipFill>
        <p:spPr bwMode="auto">
          <a:xfrm>
            <a:off x="4585564" y="751186"/>
            <a:ext cx="4373379" cy="3935186"/>
          </a:xfrm>
          <a:prstGeom prst="rect">
            <a:avLst/>
          </a:prstGeom>
        </p:spPr>
      </p:pic>
      <p:grpSp>
        <p:nvGrpSpPr>
          <p:cNvPr id="126" name="Google Shape;1339;p37"/>
          <p:cNvGrpSpPr/>
          <p:nvPr/>
        </p:nvGrpSpPr>
        <p:grpSpPr>
          <a:xfrm>
            <a:off x="115786" y="3570514"/>
            <a:ext cx="1201385" cy="1564166"/>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2958"/>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Nhận xét</a:t>
            </a:r>
            <a:endParaRPr lang="vi-VN" sz="3200" b="1" i="1">
              <a:solidFill>
                <a:schemeClr val="accent1"/>
              </a:solidFill>
            </a:endParaRPr>
          </a:p>
        </p:txBody>
      </p:sp>
      <p:sp>
        <p:nvSpPr>
          <p:cNvPr id="2" name="TextBox 1"/>
          <p:cNvSpPr txBox="1"/>
          <p:nvPr/>
        </p:nvSpPr>
        <p:spPr>
          <a:xfrm>
            <a:off x="1759343" y="732585"/>
            <a:ext cx="6215249" cy="3170099"/>
          </a:xfrm>
          <a:prstGeom prst="rect">
            <a:avLst/>
          </a:prstGeom>
          <a:noFill/>
        </p:spPr>
        <p:txBody>
          <a:bodyPr wrap="square" rtlCol="0">
            <a:spAutoFit/>
          </a:bodyPr>
          <a:lstStyle/>
          <a:p>
            <a:r>
              <a:rPr lang="en-US" sz="2000" b="1" i="1" u="sng">
                <a:latin typeface="Josefin Sans" panose="020B0604020202020204" charset="0"/>
              </a:rPr>
              <a:t>Nhận xét:</a:t>
            </a:r>
            <a:endParaRPr lang="en-US" sz="2000" u="sng">
              <a:latin typeface="Josefin Sans" panose="020B0604020202020204" charset="0"/>
            </a:endParaRPr>
          </a:p>
          <a:p>
            <a:pPr marL="285750" lvl="0" indent="-285750">
              <a:buFont typeface="Arial" pitchFamily="34" charset="0"/>
              <a:buChar char="•"/>
            </a:pPr>
            <a:r>
              <a:rPr lang="en-US" sz="1800">
                <a:latin typeface="Josefin Sans" panose="020B0604020202020204" charset="0"/>
              </a:rPr>
              <a:t>Trong bài toán </a:t>
            </a:r>
            <a:r>
              <a:rPr lang="en-US" sz="1800" b="1">
                <a:latin typeface="Josefin Sans" panose="020B0604020202020204" charset="0"/>
              </a:rPr>
              <a:t>Tìm mật khẩu</a:t>
            </a:r>
            <a:r>
              <a:rPr lang="en-US" sz="1800">
                <a:latin typeface="Josefin Sans" panose="020B0604020202020204" charset="0"/>
              </a:rPr>
              <a:t> thì chuỗi kí tự đại diện cho các </a:t>
            </a:r>
            <a:r>
              <a:rPr lang="en-US" sz="1800" b="1">
                <a:latin typeface="Josefin Sans" panose="020B0604020202020204" charset="0"/>
              </a:rPr>
              <a:t>Nhiễm sắc thể</a:t>
            </a:r>
            <a:r>
              <a:rPr lang="en-US" sz="1800">
                <a:latin typeface="Josefin Sans" panose="020B0604020202020204" charset="0"/>
              </a:rPr>
              <a:t> hay </a:t>
            </a:r>
            <a:r>
              <a:rPr lang="en-US" sz="1800" b="1">
                <a:latin typeface="Josefin Sans" panose="020B0604020202020204" charset="0"/>
              </a:rPr>
              <a:t>Chuỗi ADN</a:t>
            </a:r>
            <a:r>
              <a:rPr lang="en-US" sz="1800">
                <a:latin typeface="Josefin Sans" panose="020B0604020202020204" charset="0"/>
              </a:rPr>
              <a:t>.</a:t>
            </a:r>
          </a:p>
          <a:p>
            <a:pPr marL="285750" lvl="0" indent="-285750">
              <a:buFont typeface="Arial" pitchFamily="34" charset="0"/>
              <a:buChar char="•"/>
            </a:pPr>
            <a:endParaRPr lang="vi-VN" sz="1800">
              <a:latin typeface="Josefin Sans" panose="020B0604020202020204" charset="0"/>
            </a:endParaRPr>
          </a:p>
          <a:p>
            <a:pPr marL="285750" lvl="0" indent="-285750">
              <a:buFont typeface="Arial" pitchFamily="34" charset="0"/>
              <a:buChar char="•"/>
            </a:pPr>
            <a:r>
              <a:rPr lang="en-US" sz="1800">
                <a:latin typeface="Josefin Sans" panose="020B0604020202020204" charset="0"/>
              </a:rPr>
              <a:t>Việc số hóa những đặc tính của bài toán thành các bits, bytes để có thể sử dụng trong khâu </a:t>
            </a:r>
            <a:r>
              <a:rPr lang="en-US" sz="1800" b="1">
                <a:latin typeface="Josefin Sans" panose="020B0604020202020204" charset="0"/>
              </a:rPr>
              <a:t>Crossover</a:t>
            </a:r>
            <a:r>
              <a:rPr lang="en-US" sz="1800">
                <a:latin typeface="Josefin Sans" panose="020B0604020202020204" charset="0"/>
              </a:rPr>
              <a:t>, </a:t>
            </a:r>
            <a:r>
              <a:rPr lang="en-US" sz="1800" b="1">
                <a:latin typeface="Josefin Sans" panose="020B0604020202020204" charset="0"/>
              </a:rPr>
              <a:t>Mutation</a:t>
            </a:r>
            <a:r>
              <a:rPr lang="en-US" sz="1800">
                <a:latin typeface="Josefin Sans" panose="020B0604020202020204" charset="0"/>
              </a:rPr>
              <a:t> cũng gặp nhiều khó khăn trong những bài toán khác nhau. </a:t>
            </a:r>
          </a:p>
          <a:p>
            <a:pPr marL="285750" lvl="0" indent="-285750">
              <a:buFont typeface="Arial" pitchFamily="34" charset="0"/>
              <a:buChar char="•"/>
            </a:pPr>
            <a:endParaRPr lang="vi-VN" sz="1800">
              <a:latin typeface="Josefin Sans" panose="020B0604020202020204" charset="0"/>
            </a:endParaRPr>
          </a:p>
          <a:p>
            <a:pPr marL="285750" lvl="0" indent="-285750">
              <a:buFont typeface="Arial" pitchFamily="34" charset="0"/>
              <a:buChar char="•"/>
            </a:pPr>
            <a:r>
              <a:rPr lang="en-US" sz="1800">
                <a:latin typeface="Josefin Sans" panose="020B0604020202020204" charset="0"/>
              </a:rPr>
              <a:t>Bởi với mỗi sự thay đổi bit sẽ phải tương ứng với việc tạo ra một cá thể với đặc tính khác nhau.</a:t>
            </a:r>
            <a:endParaRPr lang="vi-VN" sz="1800">
              <a:latin typeface="Josefin Sans" panose="020B0604020202020204" charset="0"/>
            </a:endParaRPr>
          </a:p>
        </p:txBody>
      </p:sp>
      <p:grpSp>
        <p:nvGrpSpPr>
          <p:cNvPr id="71" name="Google Shape;3542;p60"/>
          <p:cNvGrpSpPr/>
          <p:nvPr/>
        </p:nvGrpSpPr>
        <p:grpSpPr>
          <a:xfrm>
            <a:off x="-189432" y="293203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88337"/>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7" name="Picture 6">
            <a:extLst>
              <a:ext uri="{FF2B5EF4-FFF2-40B4-BE49-F238E27FC236}">
                <a16:creationId xmlns:a16="http://schemas.microsoft.com/office/drawing/2014/main" id="{4635F88B-C760-4D29-9DE1-8F13EBFF919F}"/>
              </a:ext>
            </a:extLst>
          </p:cNvPr>
          <p:cNvPicPr>
            <a:picLocks noChangeAspect="1"/>
          </p:cNvPicPr>
          <p:nvPr/>
        </p:nvPicPr>
        <p:blipFill>
          <a:blip r:embed="rId2"/>
          <a:stretch>
            <a:fillRect/>
          </a:stretch>
        </p:blipFill>
        <p:spPr>
          <a:xfrm>
            <a:off x="1017834" y="777904"/>
            <a:ext cx="7424830" cy="3990847"/>
          </a:xfrm>
          <a:prstGeom prst="rect">
            <a:avLst/>
          </a:prstGeom>
        </p:spPr>
      </p:pic>
    </p:spTree>
    <p:extLst>
      <p:ext uri="{BB962C8B-B14F-4D97-AF65-F5344CB8AC3E}">
        <p14:creationId xmlns:p14="http://schemas.microsoft.com/office/powerpoint/2010/main" val="506979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31880"/>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6" name="Picture 5">
            <a:extLst>
              <a:ext uri="{FF2B5EF4-FFF2-40B4-BE49-F238E27FC236}">
                <a16:creationId xmlns:a16="http://schemas.microsoft.com/office/drawing/2014/main" id="{B995706F-D424-4C3E-9603-15AA31BC2178}"/>
              </a:ext>
            </a:extLst>
          </p:cNvPr>
          <p:cNvPicPr>
            <a:picLocks noChangeAspect="1"/>
          </p:cNvPicPr>
          <p:nvPr/>
        </p:nvPicPr>
        <p:blipFill>
          <a:blip r:embed="rId2"/>
          <a:stretch>
            <a:fillRect/>
          </a:stretch>
        </p:blipFill>
        <p:spPr>
          <a:xfrm>
            <a:off x="1330754" y="912072"/>
            <a:ext cx="6482491" cy="3624155"/>
          </a:xfrm>
          <a:prstGeom prst="rect">
            <a:avLst/>
          </a:prstGeom>
        </p:spPr>
      </p:pic>
    </p:spTree>
    <p:extLst>
      <p:ext uri="{BB962C8B-B14F-4D97-AF65-F5344CB8AC3E}">
        <p14:creationId xmlns:p14="http://schemas.microsoft.com/office/powerpoint/2010/main" val="285272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208080"/>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2" name="Picture 1">
            <a:extLst>
              <a:ext uri="{FF2B5EF4-FFF2-40B4-BE49-F238E27FC236}">
                <a16:creationId xmlns:a16="http://schemas.microsoft.com/office/drawing/2014/main" id="{85FF4527-C926-4A0D-B58A-49AAA3C39451}"/>
              </a:ext>
            </a:extLst>
          </p:cNvPr>
          <p:cNvPicPr>
            <a:picLocks noChangeAspect="1"/>
          </p:cNvPicPr>
          <p:nvPr/>
        </p:nvPicPr>
        <p:blipFill>
          <a:blip r:embed="rId2"/>
          <a:stretch>
            <a:fillRect/>
          </a:stretch>
        </p:blipFill>
        <p:spPr>
          <a:xfrm>
            <a:off x="2171127" y="1078468"/>
            <a:ext cx="4801746" cy="3750983"/>
          </a:xfrm>
          <a:prstGeom prst="rect">
            <a:avLst/>
          </a:prstGeom>
        </p:spPr>
      </p:pic>
    </p:spTree>
    <p:extLst>
      <p:ext uri="{BB962C8B-B14F-4D97-AF65-F5344CB8AC3E}">
        <p14:creationId xmlns:p14="http://schemas.microsoft.com/office/powerpoint/2010/main" val="3394994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75422"/>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3" name="Picture 2">
            <a:extLst>
              <a:ext uri="{FF2B5EF4-FFF2-40B4-BE49-F238E27FC236}">
                <a16:creationId xmlns:a16="http://schemas.microsoft.com/office/drawing/2014/main" id="{437A0912-0EDE-4B69-A4A7-3719A82A9DA1}"/>
              </a:ext>
            </a:extLst>
          </p:cNvPr>
          <p:cNvPicPr>
            <a:picLocks noChangeAspect="1"/>
          </p:cNvPicPr>
          <p:nvPr/>
        </p:nvPicPr>
        <p:blipFill>
          <a:blip r:embed="rId2"/>
          <a:stretch>
            <a:fillRect/>
          </a:stretch>
        </p:blipFill>
        <p:spPr>
          <a:xfrm>
            <a:off x="1305017" y="1039998"/>
            <a:ext cx="6533965" cy="3620317"/>
          </a:xfrm>
          <a:prstGeom prst="rect">
            <a:avLst/>
          </a:prstGeom>
        </p:spPr>
      </p:pic>
    </p:spTree>
    <p:extLst>
      <p:ext uri="{BB962C8B-B14F-4D97-AF65-F5344CB8AC3E}">
        <p14:creationId xmlns:p14="http://schemas.microsoft.com/office/powerpoint/2010/main" val="3850849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32451" y="988342"/>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
        <p:nvSpPr>
          <p:cNvPr id="2" name="Rectangle 1"/>
          <p:cNvSpPr/>
          <p:nvPr/>
        </p:nvSpPr>
        <p:spPr>
          <a:xfrm>
            <a:off x="540327" y="3751118"/>
            <a:ext cx="3013364" cy="8574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316662" y="539160"/>
            <a:ext cx="3800400" cy="448800"/>
          </a:xfrm>
          <a:prstGeom prst="rect">
            <a:avLst/>
          </a:prstGeom>
        </p:spPr>
        <p:txBody>
          <a:bodyPr spcFirstLastPara="1" wrap="square" lIns="91425" tIns="91425" rIns="91425" bIns="91425" anchor="ctr" anchorCtr="0">
            <a:noAutofit/>
          </a:bodyPr>
          <a:lstStyle/>
          <a:p>
            <a:pPr lvl="0"/>
            <a:r>
              <a:rPr lang="en-US" sz="3200" dirty="0"/>
              <a:t>Heuristic:</a:t>
            </a:r>
            <a:endParaRPr lang="en-US" sz="3000" dirty="0"/>
          </a:p>
        </p:txBody>
      </p:sp>
      <p:sp>
        <p:nvSpPr>
          <p:cNvPr id="1479" name="Google Shape;1479;p39"/>
          <p:cNvSpPr txBox="1">
            <a:spLocks noGrp="1"/>
          </p:cNvSpPr>
          <p:nvPr>
            <p:ph type="body" idx="1"/>
          </p:nvPr>
        </p:nvSpPr>
        <p:spPr>
          <a:xfrm>
            <a:off x="350751" y="1059959"/>
            <a:ext cx="5975852" cy="3095155"/>
          </a:xfrm>
          <a:prstGeom prst="rect">
            <a:avLst/>
          </a:prstGeom>
        </p:spPr>
        <p:txBody>
          <a:bodyPr spcFirstLastPara="1" wrap="square" lIns="91425" tIns="91425" rIns="91425" bIns="91425" anchor="t" anchorCtr="0">
            <a:noAutofit/>
          </a:bodyPr>
          <a:lstStyle/>
          <a:p>
            <a:pPr marL="0" lvl="0" indent="0" algn="l">
              <a:spcAft>
                <a:spcPts val="1600"/>
              </a:spcAft>
              <a:buNone/>
            </a:pPr>
            <a:r>
              <a:rPr lang="en-US" sz="1800">
                <a:solidFill>
                  <a:srgbClr val="202122"/>
                </a:solidFill>
                <a:effectLst/>
                <a:latin typeface="Josefin Sans" panose="020B0604020202020204" charset="0"/>
                <a:ea typeface="Calibri" panose="020F0502020204030204" pitchFamily="34" charset="0"/>
              </a:rPr>
              <a:t>- Là </a:t>
            </a:r>
            <a:r>
              <a:rPr lang="en-US" sz="1800" dirty="0" err="1">
                <a:solidFill>
                  <a:srgbClr val="202122"/>
                </a:solidFill>
                <a:effectLst/>
                <a:latin typeface="Josefin Sans" panose="020B0604020202020204" charset="0"/>
                <a:ea typeface="Calibri" panose="020F0502020204030204" pitchFamily="34" charset="0"/>
              </a:rPr>
              <a:t>các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kỹ</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thuật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dựa</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trên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kinh</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nghiệm</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để</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giải</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quyết</a:t>
            </a:r>
            <a:r>
              <a:rPr lang="en-US" sz="1800" dirty="0">
                <a:solidFill>
                  <a:srgbClr val="202122"/>
                </a:solidFill>
                <a:effectLst/>
                <a:latin typeface="Josefin Sans" panose="020B0604020202020204" charset="0"/>
                <a:ea typeface="Calibri" panose="020F0502020204030204" pitchFamily="34" charset="0"/>
              </a:rPr>
              <a:t> </a:t>
            </a:r>
            <a:r>
              <a:rPr lang="en-US" sz="1800" err="1">
                <a:solidFill>
                  <a:srgbClr val="202122"/>
                </a:solidFill>
                <a:effectLst/>
                <a:latin typeface="Josefin Sans" panose="020B0604020202020204" charset="0"/>
                <a:ea typeface="Calibri" panose="020F0502020204030204" pitchFamily="34" charset="0"/>
              </a:rPr>
              <a:t>vấn</a:t>
            </a:r>
            <a:r>
              <a:rPr lang="en-US" sz="1800">
                <a:solidFill>
                  <a:srgbClr val="202122"/>
                </a:solidFill>
                <a:effectLst/>
                <a:latin typeface="Josefin Sans" panose="020B0604020202020204" charset="0"/>
                <a:ea typeface="Calibri" panose="020F0502020204030204" pitchFamily="34" charset="0"/>
              </a:rPr>
              <a:t> đề, học </a:t>
            </a:r>
            <a:r>
              <a:rPr lang="en-US" sz="1800" dirty="0" err="1">
                <a:solidFill>
                  <a:srgbClr val="202122"/>
                </a:solidFill>
                <a:effectLst/>
                <a:latin typeface="Josefin Sans" panose="020B0604020202020204" charset="0"/>
                <a:ea typeface="Calibri" panose="020F0502020204030204" pitchFamily="34" charset="0"/>
              </a:rPr>
              <a:t>hỏi</a:t>
            </a:r>
            <a:r>
              <a:rPr lang="en-US" sz="1800" dirty="0">
                <a:solidFill>
                  <a:srgbClr val="202122"/>
                </a:solidFill>
                <a:effectLst/>
                <a:latin typeface="Josefin Sans" panose="020B0604020202020204" charset="0"/>
                <a:ea typeface="Calibri" panose="020F0502020204030204" pitchFamily="34" charset="0"/>
              </a:rPr>
              <a:t> hay </a:t>
            </a:r>
            <a:r>
              <a:rPr lang="en-US" sz="1800" err="1">
                <a:solidFill>
                  <a:srgbClr val="202122"/>
                </a:solidFill>
                <a:effectLst/>
                <a:latin typeface="Josefin Sans" panose="020B0604020202020204" charset="0"/>
                <a:ea typeface="Calibri" panose="020F0502020204030204" pitchFamily="34" charset="0"/>
              </a:rPr>
              <a:t>khám</a:t>
            </a:r>
            <a:r>
              <a:rPr lang="en-US" sz="1800">
                <a:solidFill>
                  <a:srgbClr val="202122"/>
                </a:solidFill>
                <a:effectLst/>
                <a:latin typeface="Josefin Sans" panose="020B0604020202020204" charset="0"/>
                <a:ea typeface="Calibri" panose="020F0502020204030204" pitchFamily="34" charset="0"/>
              </a:rPr>
              <a:t> phá</a:t>
            </a:r>
            <a:r>
              <a:rPr lang="en-US" sz="1800">
                <a:solidFill>
                  <a:srgbClr val="202122"/>
                </a:solidFill>
                <a:latin typeface="Josefin Sans" panose="020B0604020202020204" charset="0"/>
                <a:ea typeface="Calibri" panose="020F0502020204030204" pitchFamily="34" charset="0"/>
              </a:rPr>
              <a:t>.</a:t>
            </a:r>
            <a:endParaRPr lang="en-US" sz="1800">
              <a:solidFill>
                <a:srgbClr val="202122"/>
              </a:solidFill>
              <a:effectLst/>
              <a:latin typeface="Josefin Sans" panose="020B0604020202020204" charset="0"/>
              <a:ea typeface="Calibri" panose="020F0502020204030204" pitchFamily="34" charset="0"/>
            </a:endParaRPr>
          </a:p>
          <a:p>
            <a:pPr marL="0" lvl="0" indent="0" algn="l">
              <a:spcAft>
                <a:spcPts val="1600"/>
              </a:spcAft>
              <a:buNone/>
            </a:pPr>
            <a:r>
              <a:rPr lang="en-US" sz="1800">
                <a:solidFill>
                  <a:srgbClr val="FF0000"/>
                </a:solidFill>
                <a:latin typeface="Josefin Sans" panose="020B0604020202020204" charset="0"/>
                <a:ea typeface="Calibri" panose="020F0502020204030204" pitchFamily="34" charset="0"/>
              </a:rPr>
              <a:t>=&gt; Đ</a:t>
            </a:r>
            <a:r>
              <a:rPr lang="en-US" sz="1800">
                <a:solidFill>
                  <a:srgbClr val="FF0000"/>
                </a:solidFill>
                <a:effectLst/>
                <a:latin typeface="Josefin Sans" panose="020B0604020202020204" charset="0"/>
                <a:ea typeface="Calibri" panose="020F0502020204030204" pitchFamily="34" charset="0"/>
              </a:rPr>
              <a:t>ưa </a:t>
            </a:r>
            <a:r>
              <a:rPr lang="en-US" sz="1800" dirty="0">
                <a:solidFill>
                  <a:srgbClr val="FF0000"/>
                </a:solidFill>
                <a:effectLst/>
                <a:latin typeface="Josefin Sans" panose="020B0604020202020204" charset="0"/>
                <a:ea typeface="Calibri" panose="020F0502020204030204" pitchFamily="34" charset="0"/>
              </a:rPr>
              <a:t>ra </a:t>
            </a:r>
            <a:r>
              <a:rPr lang="en-US" sz="1800" dirty="0" err="1">
                <a:solidFill>
                  <a:srgbClr val="FF0000"/>
                </a:solidFill>
                <a:effectLst/>
                <a:latin typeface="Josefin Sans" panose="020B0604020202020204" charset="0"/>
                <a:ea typeface="Calibri" panose="020F0502020204030204" pitchFamily="34" charset="0"/>
              </a:rPr>
              <a:t>một</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giải</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pháp</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mà</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không</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được</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đảm</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bảo</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là</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tối</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ưu</a:t>
            </a:r>
            <a:r>
              <a:rPr lang="en-US" sz="1800" dirty="0">
                <a:solidFill>
                  <a:srgbClr val="FF0000"/>
                </a:solidFill>
                <a:effectLst/>
                <a:latin typeface="Josefin Sans" panose="020B0604020202020204" charset="0"/>
                <a:ea typeface="Calibri" panose="020F0502020204030204" pitchFamily="34" charset="0"/>
              </a:rPr>
              <a:t>.</a:t>
            </a:r>
          </a:p>
          <a:p>
            <a:pPr marL="0" lvl="0" indent="0" algn="l">
              <a:spcAft>
                <a:spcPts val="1600"/>
              </a:spcAft>
              <a:buNone/>
            </a:pPr>
            <a:r>
              <a:rPr lang="en-US" sz="1800">
                <a:solidFill>
                  <a:srgbClr val="202122"/>
                </a:solidFill>
                <a:latin typeface="Josefin Sans" panose="020B0604020202020204" charset="0"/>
                <a:ea typeface="Calibri" panose="020F0502020204030204" pitchFamily="34" charset="0"/>
              </a:rPr>
              <a:t>- G</a:t>
            </a:r>
            <a:r>
              <a:rPr lang="en-US" sz="1800">
                <a:solidFill>
                  <a:srgbClr val="202122"/>
                </a:solidFill>
                <a:effectLst/>
                <a:latin typeface="Josefin Sans" panose="020B0604020202020204" charset="0"/>
                <a:ea typeface="Calibri" panose="020F0502020204030204" pitchFamily="34" charset="0"/>
              </a:rPr>
              <a:t>iảm </a:t>
            </a:r>
            <a:r>
              <a:rPr lang="en-US" sz="1800" dirty="0" err="1">
                <a:solidFill>
                  <a:srgbClr val="202122"/>
                </a:solidFill>
                <a:effectLst/>
                <a:latin typeface="Josefin Sans" panose="020B0604020202020204" charset="0"/>
                <a:ea typeface="Calibri" panose="020F0502020204030204" pitchFamily="34" charset="0"/>
              </a:rPr>
              <a:t>bớt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việc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nhận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thức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vấn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đề</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khi</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đưa</a:t>
            </a:r>
            <a:r>
              <a:rPr lang="en-US" sz="1800" dirty="0">
                <a:solidFill>
                  <a:srgbClr val="202122"/>
                </a:solidFill>
                <a:effectLst/>
                <a:latin typeface="Josefin Sans" panose="020B0604020202020204" charset="0"/>
                <a:ea typeface="Calibri" panose="020F0502020204030204" pitchFamily="34" charset="0"/>
              </a:rPr>
              <a:t> ra </a:t>
            </a:r>
            <a:r>
              <a:rPr lang="en-US" sz="1800" dirty="0" err="1">
                <a:solidFill>
                  <a:srgbClr val="202122"/>
                </a:solidFill>
                <a:effectLst/>
                <a:latin typeface="Josefin Sans" panose="020B0604020202020204" charset="0"/>
                <a:ea typeface="Calibri" panose="020F0502020204030204" pitchFamily="34" charset="0"/>
              </a:rPr>
              <a:t>quyết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định</a:t>
            </a:r>
            <a:r>
              <a:rPr lang="en-US" sz="1800" dirty="0">
                <a:solidFill>
                  <a:srgbClr val="202122"/>
                </a:solidFill>
                <a:effectLst/>
                <a:latin typeface="Josefin Sans" panose="020B0604020202020204" charset="0"/>
                <a:ea typeface="Calibri" panose="020F0502020204030204" pitchFamily="34" charset="0"/>
              </a:rPr>
              <a:t>. </a:t>
            </a:r>
          </a:p>
          <a:p>
            <a:pPr marL="0" indent="0" algn="l">
              <a:spcAft>
                <a:spcPts val="1600"/>
              </a:spcAft>
              <a:buNone/>
            </a:pPr>
            <a:r>
              <a:rPr lang="en-US" sz="1800">
                <a:solidFill>
                  <a:srgbClr val="202122"/>
                </a:solidFill>
                <a:effectLst/>
                <a:latin typeface="Josefin Sans" panose="020B0604020202020204" charset="0"/>
                <a:ea typeface="Calibri" panose="020F0502020204030204" pitchFamily="34" charset="0"/>
                <a:cs typeface="Times New Roman" panose="02020603050405020304" pitchFamily="18" charset="0"/>
              </a:rPr>
              <a:t>- Ví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dụ</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đưa</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ra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các</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luật</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 </a:t>
            </a:r>
            <a:r>
              <a:rPr lang="en-US" sz="1800" b="1"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luật</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ngón</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tay</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err="1">
                <a:effectLst/>
                <a:latin typeface="Josefin Sans" panose="020B0604020202020204" charset="0"/>
                <a:ea typeface="Calibri" panose="020F0502020204030204" pitchFamily="34" charset="0"/>
                <a:cs typeface="Times New Roman" panose="02020603050405020304" pitchFamily="18" charset="0"/>
              </a:rPr>
              <a:t>cái</a:t>
            </a:r>
            <a:r>
              <a:rPr lang="en-US" sz="1800" i="1">
                <a:solidFill>
                  <a:srgbClr val="202122"/>
                </a:solidFill>
                <a:effectLst/>
                <a:latin typeface="Josefin Sans" panose="020B0604020202020204" charset="0"/>
                <a:ea typeface="Calibri" panose="020F0502020204030204" pitchFamily="34" charset="0"/>
                <a:cs typeface="Times New Roman" panose="02020603050405020304" pitchFamily="18" charset="0"/>
              </a:rPr>
              <a:t>, giả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thuyết</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phán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đoán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trực</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giác</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khuôn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mẫu</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hay </a:t>
            </a:r>
            <a:r>
              <a:rPr lang="en-US" sz="1800" i="1" dirty="0" err="1">
                <a:effectLst/>
                <a:latin typeface="Josefin Sans" panose="020B0604020202020204" charset="0"/>
                <a:ea typeface="Calibri" panose="020F0502020204030204" pitchFamily="34" charset="0"/>
                <a:cs typeface="Times New Roman" panose="02020603050405020304" pitchFamily="18" charset="0"/>
              </a:rPr>
              <a:t>nhận</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thức</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thông</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thường</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a:t>
            </a:r>
            <a:endParaRPr lang="en-US" sz="1800" i="1" dirty="0">
              <a:effectLst/>
              <a:latin typeface="Josefin Sans" panose="020B0604020202020204" charset="0"/>
              <a:ea typeface="Calibri" panose="020F0502020204030204" pitchFamily="34" charset="0"/>
              <a:cs typeface="Times New Roman" panose="02020603050405020304" pitchFamily="18" charset="0"/>
            </a:endParaRPr>
          </a:p>
          <a:p>
            <a:pPr marL="0" lvl="0" indent="0" algn="l">
              <a:spcAft>
                <a:spcPts val="1600"/>
              </a:spcAft>
              <a:buNone/>
            </a:pPr>
            <a:endParaRPr lang="en-US" sz="2000" dirty="0">
              <a:latin typeface="Josefin Sans" panose="020B0604020202020204" charset="0"/>
            </a:endParaRPr>
          </a:p>
        </p:txBody>
      </p:sp>
      <p:grpSp>
        <p:nvGrpSpPr>
          <p:cNvPr id="113" name="Google Shape;4413;p60"/>
          <p:cNvGrpSpPr/>
          <p:nvPr/>
        </p:nvGrpSpPr>
        <p:grpSpPr>
          <a:xfrm>
            <a:off x="6330180" y="2104442"/>
            <a:ext cx="2480081" cy="2287261"/>
            <a:chOff x="3498319" y="2817578"/>
            <a:chExt cx="2815208" cy="1658940"/>
          </a:xfrm>
        </p:grpSpPr>
        <p:sp>
          <p:nvSpPr>
            <p:cNvPr id="1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08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a:t>
            </a:r>
            <a:endParaRPr dirty="0"/>
          </a:p>
        </p:txBody>
      </p:sp>
      <p:sp>
        <p:nvSpPr>
          <p:cNvPr id="2359" name="Google Shape;2359;p47"/>
          <p:cNvSpPr txBox="1">
            <a:spLocks noGrp="1"/>
          </p:cNvSpPr>
          <p:nvPr>
            <p:ph type="subTitle" idx="7"/>
          </p:nvPr>
        </p:nvSpPr>
        <p:spPr>
          <a:xfrm>
            <a:off x="914493" y="688765"/>
            <a:ext cx="3633351"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Thuật</a:t>
            </a:r>
            <a:r>
              <a:rPr lang="en-US" sz="2500" dirty="0"/>
              <a:t> </a:t>
            </a:r>
            <a:r>
              <a:rPr lang="en-US" sz="2500" dirty="0" err="1"/>
              <a:t>giải</a:t>
            </a:r>
            <a:r>
              <a:rPr lang="en-US" sz="2500" dirty="0"/>
              <a:t> heuristic:</a:t>
            </a:r>
          </a:p>
        </p:txBody>
      </p:sp>
      <p:grpSp>
        <p:nvGrpSpPr>
          <p:cNvPr id="2375" name="Google Shape;2375;p47"/>
          <p:cNvGrpSpPr/>
          <p:nvPr/>
        </p:nvGrpSpPr>
        <p:grpSpPr>
          <a:xfrm>
            <a:off x="412047" y="598657"/>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21307730-003C-4547-A41A-8E584A2B83D5}"/>
              </a:ext>
            </a:extLst>
          </p:cNvPr>
          <p:cNvSpPr txBox="1"/>
          <p:nvPr/>
        </p:nvSpPr>
        <p:spPr>
          <a:xfrm>
            <a:off x="914492" y="1005573"/>
            <a:ext cx="7490801" cy="3323987"/>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tìm</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được</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lời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không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lời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tốt</a:t>
            </a:r>
            <a:r>
              <a:rPr lang="en-US" sz="2000" dirty="0">
                <a:effectLst/>
                <a:latin typeface="Josefin Sans" panose="020B0604020202020204" charset="0"/>
                <a:ea typeface="MS UI Gothic" panose="020B0600070205080204" pitchFamily="34" charset="-128"/>
              </a:rPr>
              <a:t> </a:t>
            </a:r>
            <a:r>
              <a:rPr lang="en-US" sz="2000" err="1">
                <a:effectLst/>
                <a:latin typeface="Josefin Sans" panose="020B0604020202020204" charset="0"/>
                <a:ea typeface="MS UI Gothic" panose="020B0600070205080204" pitchFamily="34" charset="-128"/>
              </a:rPr>
              <a:t>nhất</a:t>
            </a:r>
            <a:r>
              <a:rPr lang="en-US" sz="2000">
                <a:effectLst/>
                <a:latin typeface="Josefin Sans" panose="020B0604020202020204" charset="0"/>
                <a:ea typeface="MS UI Gothic" panose="020B0600070205080204" pitchFamily="34" charset="-128"/>
              </a:rPr>
              <a:t>).</a:t>
            </a:r>
          </a:p>
          <a:p>
            <a:pPr marL="342900" lvl="0" indent="-342900">
              <a:lnSpc>
                <a:spcPct val="150000"/>
              </a:lnSpc>
              <a:buFont typeface="Wingdings" panose="05000000000000000000" pitchFamily="2" charset="2"/>
              <a:buChar char=""/>
            </a:pPr>
            <a:endParaRPr lang="en-US" sz="2000" dirty="0">
              <a:effectLst/>
              <a:latin typeface="Josefin Sans" panose="020B0604020202020204" charset="0"/>
              <a:ea typeface="MS UI Gothic" panose="020B0600070205080204" pitchFamily="34" charset="-128"/>
            </a:endParaRPr>
          </a:p>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là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phương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pháp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tiếp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cận</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bằng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cảm</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tính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gần</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gũi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với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cách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suy</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nghĩ</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hành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động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của</a:t>
            </a:r>
            <a:r>
              <a:rPr lang="en-US" sz="2000" dirty="0">
                <a:effectLst/>
                <a:latin typeface="Josefin Sans" panose="020B0604020202020204" charset="0"/>
                <a:ea typeface="MS UI Gothic" panose="020B0600070205080204" pitchFamily="34" charset="-128"/>
              </a:rPr>
              <a:t> con </a:t>
            </a:r>
            <a:r>
              <a:rPr lang="en-US" sz="2000" dirty="0" err="1">
                <a:effectLst/>
                <a:latin typeface="Josefin Sans" panose="020B0604020202020204" charset="0"/>
                <a:ea typeface="MS UI Gothic" panose="020B0600070205080204" pitchFamily="34" charset="-128"/>
              </a:rPr>
              <a:t>người</a:t>
            </a:r>
            <a:r>
              <a:rPr lang="en-US" sz="2000">
                <a:effectLst/>
                <a:latin typeface="Josefin Sans" panose="020B0604020202020204" charset="0"/>
                <a:ea typeface="MS UI Gothic" panose="020B0600070205080204" pitchFamily="34" charset="-128"/>
              </a:rPr>
              <a:t>. </a:t>
            </a:r>
          </a:p>
          <a:p>
            <a:pPr marL="342900" lvl="0" indent="-342900">
              <a:lnSpc>
                <a:spcPct val="150000"/>
              </a:lnSpc>
              <a:buFont typeface="Wingdings" panose="05000000000000000000" pitchFamily="2" charset="2"/>
              <a:buChar char=""/>
            </a:pPr>
            <a:endParaRPr lang="en-US" sz="2000" dirty="0">
              <a:effectLst/>
              <a:latin typeface="Josefin Sans" panose="020B0604020202020204" charset="0"/>
              <a:ea typeface="MS UI Gothic" panose="020B0600070205080204" pitchFamily="34" charset="-128"/>
            </a:endParaRPr>
          </a:p>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thường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dễ</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dàng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nhanh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chóng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đưa</a:t>
            </a:r>
            <a:r>
              <a:rPr lang="en-US" sz="2000" dirty="0">
                <a:effectLst/>
                <a:latin typeface="Josefin Sans" panose="020B0604020202020204" charset="0"/>
                <a:ea typeface="MS UI Gothic" panose="020B0600070205080204" pitchFamily="34" charset="-128"/>
              </a:rPr>
              <a:t> ra </a:t>
            </a:r>
            <a:r>
              <a:rPr lang="en-US" sz="2000" dirty="0" err="1">
                <a:effectLst/>
                <a:latin typeface="Josefin Sans" panose="020B0604020202020204" charset="0"/>
                <a:ea typeface="MS UI Gothic" panose="020B0600070205080204" pitchFamily="34" charset="-128"/>
              </a:rPr>
              <a:t>kết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quả</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hơn</a:t>
            </a:r>
            <a:r>
              <a:rPr lang="en-US" sz="2000" dirty="0">
                <a:effectLst/>
                <a:latin typeface="Josefin Sans" panose="020B0604020202020204" charset="0"/>
                <a:ea typeface="MS UI Gothic" panose="020B0600070205080204" pitchFamily="34" charset="-128"/>
              </a:rPr>
              <a:t> so </a:t>
            </a:r>
            <a:r>
              <a:rPr lang="en-US" sz="2000" dirty="0" err="1">
                <a:effectLst/>
                <a:latin typeface="Josefin Sans" panose="020B0604020202020204" charset="0"/>
                <a:ea typeface="MS UI Gothic" panose="020B0600070205080204" pitchFamily="34" charset="-128"/>
              </a:rPr>
              <a:t>với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thuật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ưu</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vì</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vậy</a:t>
            </a:r>
            <a:r>
              <a:rPr lang="en-US" sz="2000" dirty="0">
                <a:effectLst/>
                <a:latin typeface="Josefin Sans" panose="020B0604020202020204" charset="0"/>
                <a:ea typeface="MS UI Gothic" panose="020B0600070205080204" pitchFamily="34" charset="-128"/>
              </a:rPr>
              <a:t> chi </a:t>
            </a:r>
            <a:r>
              <a:rPr lang="en-US" sz="2000" dirty="0" err="1">
                <a:effectLst/>
                <a:latin typeface="Josefin Sans" panose="020B0604020202020204" charset="0"/>
                <a:ea typeface="MS UI Gothic" panose="020B0600070205080204" pitchFamily="34" charset="-128"/>
              </a:rPr>
              <a:t>phí</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thấp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hơn</a:t>
            </a:r>
            <a:r>
              <a:rPr lang="en-US" sz="2000" dirty="0">
                <a:effectLst/>
                <a:latin typeface="Josefin Sans" panose="020B0604020202020204" charset="0"/>
                <a:ea typeface="MS UI Gothic"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825609" y="246814"/>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1022942"/>
            <a:ext cx="5504682"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Nguyên</a:t>
            </a:r>
            <a:r>
              <a:rPr lang="en-US" sz="2500" dirty="0"/>
              <a:t> </a:t>
            </a:r>
            <a:r>
              <a:rPr lang="en-US" sz="2500" dirty="0" err="1"/>
              <a:t>lý</a:t>
            </a:r>
            <a:r>
              <a:rPr lang="en-US" sz="2500" dirty="0"/>
              <a:t> </a:t>
            </a:r>
            <a:r>
              <a:rPr lang="en-US" sz="2500" dirty="0" err="1"/>
              <a:t>vét</a:t>
            </a:r>
            <a:r>
              <a:rPr lang="en-US" sz="2500" dirty="0"/>
              <a:t> </a:t>
            </a:r>
            <a:r>
              <a:rPr lang="en-US" sz="2500" dirty="0" err="1"/>
              <a:t>cạn</a:t>
            </a:r>
            <a:r>
              <a:rPr lang="en-US" sz="2500" dirty="0"/>
              <a:t> </a:t>
            </a:r>
            <a:r>
              <a:rPr lang="en-US" sz="2500" dirty="0" err="1"/>
              <a:t>thông</a:t>
            </a:r>
            <a:r>
              <a:rPr lang="en-US" sz="2500" dirty="0"/>
              <a:t> </a:t>
            </a:r>
            <a:r>
              <a:rPr lang="en-US" sz="2500" dirty="0" err="1"/>
              <a:t>minh</a:t>
            </a:r>
            <a:r>
              <a:rPr lang="en-US" sz="2500" dirty="0"/>
              <a:t>:</a:t>
            </a:r>
          </a:p>
        </p:txBody>
      </p:sp>
      <p:grpSp>
        <p:nvGrpSpPr>
          <p:cNvPr id="2375" name="Google Shape;2375;p47"/>
          <p:cNvGrpSpPr/>
          <p:nvPr/>
        </p:nvGrpSpPr>
        <p:grpSpPr>
          <a:xfrm>
            <a:off x="409894" y="913936"/>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2545662"/>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648" y="2633568"/>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Tham</a:t>
            </a:r>
            <a:r>
              <a:rPr lang="en-US" sz="2500" dirty="0"/>
              <a:t> </a:t>
            </a:r>
            <a:r>
              <a:rPr lang="en-US" sz="2500" dirty="0" err="1"/>
              <a:t>Tham</a:t>
            </a:r>
            <a:r>
              <a:rPr lang="en-US" sz="2500" dirty="0"/>
              <a:t> (</a:t>
            </a:r>
            <a:r>
              <a:rPr lang="en-US" sz="2500" err="1"/>
              <a:t>Greeddy</a:t>
            </a:r>
            <a:r>
              <a:rPr lang="en-US" sz="2500"/>
              <a:t>):</a:t>
            </a:r>
            <a:endParaRPr lang="en-US" sz="2500" dirty="0"/>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396180"/>
            <a:ext cx="6794204"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Josefin Sans" panose="020B0604020202020204" charset="0"/>
                <a:ea typeface="Calibri" panose="020F0502020204030204" pitchFamily="34" charset="0"/>
              </a:rPr>
              <a:t>D</a:t>
            </a:r>
            <a:r>
              <a:rPr lang="en-US" sz="2000" dirty="0" err="1">
                <a:effectLst/>
                <a:latin typeface="Josefin Sans" panose="020B0604020202020204" charset="0"/>
                <a:ea typeface="Calibri" panose="020F0502020204030204" pitchFamily="34" charset="0"/>
              </a:rPr>
              <a:t>ò</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tìm</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đặc</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biệt</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dựa</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vào</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đặc</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thù</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của</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bài</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toán</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để</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nhanh</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chóng</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tìm</a:t>
            </a:r>
            <a:r>
              <a:rPr lang="en-US" sz="2000" dirty="0">
                <a:effectLst/>
                <a:latin typeface="Josefin Sans" panose="020B0604020202020204" charset="0"/>
                <a:ea typeface="Calibri" panose="020F0502020204030204" pitchFamily="34" charset="0"/>
              </a:rPr>
              <a:t> ra </a:t>
            </a:r>
            <a:r>
              <a:rPr lang="en-US" sz="2000" dirty="0" err="1">
                <a:effectLst/>
                <a:latin typeface="Josefin Sans" panose="020B0604020202020204" charset="0"/>
                <a:ea typeface="Calibri" panose="020F0502020204030204" pitchFamily="34" charset="0"/>
              </a:rPr>
              <a:t>mục</a:t>
            </a:r>
            <a:r>
              <a:rPr lang="en-US" sz="2000" dirty="0">
                <a:effectLst/>
                <a:latin typeface="Josefin Sans" panose="020B0604020202020204" charset="0"/>
                <a:ea typeface="Calibri" panose="020F0502020204030204" pitchFamily="34" charset="0"/>
              </a:rPr>
              <a:t> </a:t>
            </a:r>
            <a:r>
              <a:rPr lang="en-US" sz="2000" err="1">
                <a:effectLst/>
                <a:latin typeface="Josefin Sans" panose="020B0604020202020204" charset="0"/>
                <a:ea typeface="Calibri" panose="020F0502020204030204" pitchFamily="34" charset="0"/>
              </a:rPr>
              <a:t>tiêu</a:t>
            </a:r>
            <a:r>
              <a:rPr lang="en-US" sz="2000">
                <a:effectLst/>
                <a:latin typeface="Josefin Sans" panose="020B0604020202020204" charset="0"/>
                <a:ea typeface="Calibri" panose="020F0502020204030204" pitchFamily="34" charset="0"/>
              </a:rPr>
              <a:t>.</a:t>
            </a:r>
            <a:endParaRPr lang="en-US" sz="2000" dirty="0">
              <a:latin typeface="Josefin Sans" panose="020B0604020202020204" charset="0"/>
            </a:endParaRPr>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3070947"/>
            <a:ext cx="671697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rgbClr val="000000"/>
                </a:solidFill>
                <a:effectLst/>
                <a:latin typeface="Josefin Sans" panose="020B0604020202020204" charset="0"/>
                <a:ea typeface="Calibri" panose="020F0502020204030204" pitchFamily="34" charset="0"/>
              </a:rPr>
              <a:t>Lấy</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tiêu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chuẩn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tối</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ưu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để</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làm</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tiêu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chuẩn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chọn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lựa</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hành</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động</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cho</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phạm</a:t>
            </a:r>
            <a:r>
              <a:rPr lang="en-US" sz="2000" dirty="0">
                <a:solidFill>
                  <a:srgbClr val="000000"/>
                </a:solidFill>
                <a:effectLst/>
                <a:latin typeface="Josefin Sans" panose="020B0604020202020204" charset="0"/>
                <a:ea typeface="Calibri" panose="020F0502020204030204" pitchFamily="34" charset="0"/>
              </a:rPr>
              <a:t> vi </a:t>
            </a:r>
            <a:r>
              <a:rPr lang="en-US" sz="2000" dirty="0" err="1">
                <a:solidFill>
                  <a:srgbClr val="000000"/>
                </a:solidFill>
                <a:effectLst/>
                <a:latin typeface="Josefin Sans" panose="020B0604020202020204" charset="0"/>
                <a:ea typeface="Calibri" panose="020F0502020204030204" pitchFamily="34" charset="0"/>
              </a:rPr>
              <a:t>cục</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bộ</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của</a:t>
            </a:r>
            <a:r>
              <a:rPr lang="en-US" sz="2000" dirty="0">
                <a:solidFill>
                  <a:srgbClr val="000000"/>
                </a:solidFill>
                <a:effectLst/>
                <a:latin typeface="Josefin Sans" panose="020B0604020202020204" charset="0"/>
                <a:ea typeface="Calibri" panose="020F0502020204030204" pitchFamily="34" charset="0"/>
              </a:rPr>
              <a:t> </a:t>
            </a:r>
            <a:r>
              <a:rPr lang="en-US" sz="2000" err="1">
                <a:solidFill>
                  <a:srgbClr val="000000"/>
                </a:solidFill>
                <a:effectLst/>
                <a:latin typeface="Josefin Sans" panose="020B0604020202020204" charset="0"/>
                <a:ea typeface="Calibri" panose="020F0502020204030204" pitchFamily="34" charset="0"/>
              </a:rPr>
              <a:t>từng</a:t>
            </a:r>
            <a:r>
              <a:rPr lang="en-US" sz="2000">
                <a:solidFill>
                  <a:srgbClr val="000000"/>
                </a:solidFill>
                <a:effectLst/>
                <a:latin typeface="Josefin Sans" panose="020B0604020202020204" charset="0"/>
                <a:ea typeface="Calibri" panose="020F0502020204030204" pitchFamily="34" charset="0"/>
              </a:rPr>
              <a:t> bước. </a:t>
            </a:r>
            <a:endParaRPr lang="en-US" sz="2000" dirty="0">
              <a:latin typeface="Josefin Sans" panose="020B0604020202020204" charset="0"/>
            </a:endParaRPr>
          </a:p>
        </p:txBody>
      </p:sp>
    </p:spTree>
    <p:extLst>
      <p:ext uri="{BB962C8B-B14F-4D97-AF65-F5344CB8AC3E}">
        <p14:creationId xmlns:p14="http://schemas.microsoft.com/office/powerpoint/2010/main" val="901511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825609" y="246814"/>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1022942"/>
            <a:ext cx="5504682" cy="276600"/>
          </a:xfrm>
          <a:prstGeom prst="rect">
            <a:avLst/>
          </a:prstGeom>
        </p:spPr>
        <p:txBody>
          <a:bodyPr spcFirstLastPara="1" wrap="square" lIns="91425" tIns="91425" rIns="91425" bIns="91425" anchor="ctr" anchorCtr="0">
            <a:noAutofit/>
          </a:bodyPr>
          <a:lstStyle/>
          <a:p>
            <a:pPr marL="0" indent="0" algn="l"/>
            <a:r>
              <a:rPr lang="en-US" sz="2500"/>
              <a:t>Nguyên Lý Tuần tự :</a:t>
            </a:r>
            <a:endParaRPr lang="en-US" sz="2500" dirty="0"/>
          </a:p>
        </p:txBody>
      </p:sp>
      <p:grpSp>
        <p:nvGrpSpPr>
          <p:cNvPr id="2375" name="Google Shape;2375;p47"/>
          <p:cNvGrpSpPr/>
          <p:nvPr/>
        </p:nvGrpSpPr>
        <p:grpSpPr>
          <a:xfrm>
            <a:off x="409894" y="913936"/>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2545662"/>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648" y="2633568"/>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a:t>Hàm Heuristic:</a:t>
            </a:r>
            <a:endParaRPr lang="en-US" sz="2500" dirty="0"/>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396180"/>
            <a:ext cx="6794204"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Josefin Sans" panose="020B0604020202020204" charset="0"/>
                <a:ea typeface="Calibri" panose="020F0502020204030204" pitchFamily="34" charset="0"/>
              </a:rPr>
              <a:t>Thực hiện hành động dựa trên một cấu trúc thứ tự hợp lý.</a:t>
            </a:r>
          </a:p>
          <a:p>
            <a:r>
              <a:rPr lang="en-US" sz="2000">
                <a:solidFill>
                  <a:srgbClr val="FF0000"/>
                </a:solidFill>
                <a:latin typeface="Josefin Sans" panose="020B0604020202020204" charset="0"/>
                <a:sym typeface="Wingdings" panose="05000000000000000000" pitchFamily="2" charset="2"/>
              </a:rPr>
              <a:t> </a:t>
            </a:r>
            <a:r>
              <a:rPr lang="en-US" sz="2000">
                <a:solidFill>
                  <a:srgbClr val="FF0000"/>
                </a:solidFill>
                <a:latin typeface="Josefin Sans" panose="020B0604020202020204" charset="0"/>
              </a:rPr>
              <a:t>N</a:t>
            </a:r>
            <a:r>
              <a:rPr lang="en-US" sz="2000">
                <a:solidFill>
                  <a:srgbClr val="FF0000"/>
                </a:solidFill>
                <a:latin typeface="Josefin Sans" panose="020B0604020202020204" charset="0"/>
                <a:ea typeface="Calibri" panose="020F0502020204030204" pitchFamily="34" charset="0"/>
              </a:rPr>
              <a:t>hằm nhanh chóng đạt được một lời giải tốt.</a:t>
            </a:r>
            <a:endParaRPr lang="en-US" sz="2000" dirty="0">
              <a:solidFill>
                <a:srgbClr val="FF0000"/>
              </a:solidFill>
              <a:latin typeface="Josefin Sans" panose="020B0604020202020204" charset="0"/>
            </a:endParaRPr>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3070947"/>
            <a:ext cx="6716977" cy="707886"/>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Josefin Sans" panose="020B0604020202020204" charset="0"/>
                <a:ea typeface="Times New Roman" panose="02020603050405020304" pitchFamily="18" charset="0"/>
              </a:rPr>
              <a:t>L</a:t>
            </a:r>
            <a:r>
              <a:rPr lang="vi-VN" sz="2000">
                <a:latin typeface="Josefin Sans" panose="020B0604020202020204" charset="0"/>
                <a:ea typeface="Times New Roman" panose="02020603050405020304" pitchFamily="18" charset="0"/>
              </a:rPr>
              <a:t>à các hàm đánh giá thô, giá trị của hàm phụ thuộc vào trạng thái hiện tại của bài toán tại mỗi bước giải.</a:t>
            </a:r>
            <a:endParaRPr lang="en-US" sz="2000" dirty="0">
              <a:latin typeface="Josefin Sans" panose="020B0604020202020204" charset="0"/>
            </a:endParaRPr>
          </a:p>
        </p:txBody>
      </p:sp>
      <p:sp>
        <p:nvSpPr>
          <p:cNvPr id="23" name="TextBox 22">
            <a:extLst>
              <a:ext uri="{FF2B5EF4-FFF2-40B4-BE49-F238E27FC236}">
                <a16:creationId xmlns:a16="http://schemas.microsoft.com/office/drawing/2014/main" id="{69C80FEC-A695-4A6D-BEFE-BE83760192A3}"/>
              </a:ext>
            </a:extLst>
          </p:cNvPr>
          <p:cNvSpPr txBox="1"/>
          <p:nvPr/>
        </p:nvSpPr>
        <p:spPr>
          <a:xfrm>
            <a:off x="938648" y="3939612"/>
            <a:ext cx="7704000" cy="430887"/>
          </a:xfrm>
          <a:prstGeom prst="rect">
            <a:avLst/>
          </a:prstGeom>
          <a:noFill/>
        </p:spPr>
        <p:txBody>
          <a:bodyPr wrap="square" rtlCol="0">
            <a:spAutoFit/>
          </a:bodyPr>
          <a:lstStyle/>
          <a:p>
            <a:r>
              <a:rPr lang="en-US" sz="2200">
                <a:solidFill>
                  <a:srgbClr val="FF0000"/>
                </a:solidFill>
                <a:latin typeface="Josefin Sans" panose="020B0604020202020204" charset="0"/>
              </a:rPr>
              <a:t>=&gt; C</a:t>
            </a:r>
            <a:r>
              <a:rPr lang="vi-VN" sz="2200" dirty="0">
                <a:solidFill>
                  <a:srgbClr val="FF0000"/>
                </a:solidFill>
                <a:effectLst/>
                <a:latin typeface="Josefin Sans" panose="020B0604020202020204" charset="0"/>
                <a:ea typeface="Times New Roman" panose="02020603050405020304" pitchFamily="18" charset="0"/>
              </a:rPr>
              <a:t>họn được cách hành động tương đối </a:t>
            </a:r>
            <a:r>
              <a:rPr lang="vi-VN" sz="2200">
                <a:solidFill>
                  <a:srgbClr val="FF0000"/>
                </a:solidFill>
                <a:effectLst/>
                <a:latin typeface="Josefin Sans" panose="020B0604020202020204" charset="0"/>
                <a:ea typeface="Times New Roman" panose="02020603050405020304" pitchFamily="18" charset="0"/>
              </a:rPr>
              <a:t>hợp lý</a:t>
            </a:r>
            <a:r>
              <a:rPr lang="en-US" sz="2200">
                <a:solidFill>
                  <a:srgbClr val="FF0000"/>
                </a:solidFill>
                <a:effectLst/>
                <a:latin typeface="Josefin Sans" panose="020B0604020202020204" charset="0"/>
                <a:ea typeface="Times New Roman" panose="02020603050405020304" pitchFamily="18" charset="0"/>
              </a:rPr>
              <a:t>.</a:t>
            </a:r>
            <a:r>
              <a:rPr lang="vi-VN" sz="2200">
                <a:solidFill>
                  <a:srgbClr val="FF0000"/>
                </a:solidFill>
                <a:effectLst/>
                <a:latin typeface="Josefin Sans" panose="020B0604020202020204" charset="0"/>
                <a:ea typeface="Times New Roman" panose="02020603050405020304" pitchFamily="18" charset="0"/>
              </a:rPr>
              <a:t> </a:t>
            </a:r>
            <a:endParaRPr lang="en-US" sz="2200" dirty="0">
              <a:solidFill>
                <a:srgbClr val="FF0000"/>
              </a:solidFill>
              <a:latin typeface="Josefin Sans" panose="020B0604020202020204" charset="0"/>
            </a:endParaRPr>
          </a:p>
        </p:txBody>
      </p:sp>
    </p:spTree>
    <p:extLst>
      <p:ext uri="{BB962C8B-B14F-4D97-AF65-F5344CB8AC3E}">
        <p14:creationId xmlns:p14="http://schemas.microsoft.com/office/powerpoint/2010/main" val="1732098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820264" y="222962"/>
            <a:ext cx="7439392" cy="944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Giải Thuật </a:t>
            </a:r>
            <a:r>
              <a:rPr lang="en" sz="3000"/>
              <a:t>Di Truyền (</a:t>
            </a:r>
            <a:r>
              <a:rPr lang="en" sz="3000" dirty="0"/>
              <a:t>GA-Genetic Algorithm):</a:t>
            </a:r>
            <a:endParaRPr sz="3000" dirty="0"/>
          </a:p>
        </p:txBody>
      </p:sp>
      <p:grpSp>
        <p:nvGrpSpPr>
          <p:cNvPr id="114" name="Google Shape;3978;p60"/>
          <p:cNvGrpSpPr/>
          <p:nvPr/>
        </p:nvGrpSpPr>
        <p:grpSpPr>
          <a:xfrm>
            <a:off x="6182289" y="2124758"/>
            <a:ext cx="2363834" cy="2077223"/>
            <a:chOff x="6636943" y="2757805"/>
            <a:chExt cx="1807364" cy="1691727"/>
          </a:xfrm>
        </p:grpSpPr>
        <p:sp>
          <p:nvSpPr>
            <p:cNvPr id="115"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8927AD88-329E-4B00-9EA2-64E053040952}"/>
              </a:ext>
            </a:extLst>
          </p:cNvPr>
          <p:cNvSpPr>
            <a:spLocks noGrp="1"/>
          </p:cNvSpPr>
          <p:nvPr>
            <p:ph type="body" idx="1"/>
          </p:nvPr>
        </p:nvSpPr>
        <p:spPr>
          <a:xfrm>
            <a:off x="286226" y="1229155"/>
            <a:ext cx="5533620" cy="3299302"/>
          </a:xfrm>
        </p:spPr>
        <p:txBody>
          <a:bodyPr/>
          <a:lstStyle/>
          <a:p>
            <a:pPr algn="l"/>
            <a:r>
              <a:rPr lang="en-US" sz="1800" spc="-5">
                <a:solidFill>
                  <a:srgbClr val="000000"/>
                </a:solidFill>
                <a:effectLst/>
                <a:latin typeface="Josefin Sans" panose="020B0604020202020204" charset="0"/>
                <a:ea typeface="Calibri" panose="020F0502020204030204" pitchFamily="34" charset="0"/>
              </a:rPr>
              <a:t>Kỹ </a:t>
            </a:r>
            <a:r>
              <a:rPr lang="en-US" sz="1800" spc="-5" dirty="0" err="1">
                <a:solidFill>
                  <a:srgbClr val="000000"/>
                </a:solidFill>
                <a:effectLst/>
                <a:latin typeface="Josefin Sans" panose="020B0604020202020204" charset="0"/>
                <a:ea typeface="Calibri" panose="020F0502020204030204" pitchFamily="34" charset="0"/>
              </a:rPr>
              <a:t>thuật</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phỏng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theo</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quá</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trình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thích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nghi</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tiến</a:t>
            </a:r>
            <a:r>
              <a:rPr lang="en-US" sz="1800" spc="-5" dirty="0">
                <a:solidFill>
                  <a:srgbClr val="000000"/>
                </a:solidFill>
                <a:effectLst/>
                <a:latin typeface="Josefin Sans" panose="020B0604020202020204" charset="0"/>
                <a:ea typeface="Calibri" panose="020F0502020204030204" pitchFamily="34" charset="0"/>
              </a:rPr>
              <a:t> </a:t>
            </a:r>
            <a:r>
              <a:rPr lang="en-US" sz="1800" spc="-5" err="1">
                <a:solidFill>
                  <a:srgbClr val="000000"/>
                </a:solidFill>
                <a:effectLst/>
                <a:latin typeface="Josefin Sans" panose="020B0604020202020204" charset="0"/>
                <a:ea typeface="Calibri" panose="020F0502020204030204" pitchFamily="34" charset="0"/>
              </a:rPr>
              <a:t>hóa</a:t>
            </a:r>
            <a:r>
              <a:rPr lang="en-US" sz="1800" spc="-5">
                <a:solidFill>
                  <a:srgbClr val="000000"/>
                </a:solidFill>
                <a:effectLst/>
                <a:latin typeface="Josefin Sans" panose="020B0604020202020204" charset="0"/>
                <a:ea typeface="Calibri" panose="020F0502020204030204" pitchFamily="34" charset="0"/>
              </a:rPr>
              <a:t> dựa </a:t>
            </a:r>
            <a:r>
              <a:rPr lang="en-US" sz="1800" spc="-5" dirty="0" err="1">
                <a:solidFill>
                  <a:srgbClr val="000000"/>
                </a:solidFill>
                <a:effectLst/>
                <a:latin typeface="Josefin Sans" panose="020B0604020202020204" charset="0"/>
                <a:ea typeface="Calibri" panose="020F0502020204030204" pitchFamily="34" charset="0"/>
              </a:rPr>
              <a:t>trên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học</a:t>
            </a:r>
            <a:r>
              <a:rPr lang="en-US" sz="1800" spc="-5" dirty="0">
                <a:solidFill>
                  <a:srgbClr val="000000"/>
                </a:solidFill>
                <a:effectLst/>
                <a:latin typeface="Josefin Sans" panose="020B0604020202020204" charset="0"/>
                <a:ea typeface="Calibri" panose="020F0502020204030204" pitchFamily="34" charset="0"/>
              </a:rPr>
              <a:t> </a:t>
            </a:r>
            <a:r>
              <a:rPr lang="en-US" sz="1800" spc="-5" err="1">
                <a:solidFill>
                  <a:srgbClr val="000000"/>
                </a:solidFill>
                <a:effectLst/>
                <a:latin typeface="Josefin Sans" panose="020B0604020202020204" charset="0"/>
                <a:ea typeface="Calibri" panose="020F0502020204030204" pitchFamily="34" charset="0"/>
              </a:rPr>
              <a:t>thuyết</a:t>
            </a:r>
            <a:r>
              <a:rPr lang="en-US" sz="1800" spc="-5">
                <a:solidFill>
                  <a:srgbClr val="000000"/>
                </a:solidFill>
                <a:effectLst/>
                <a:latin typeface="Josefin Sans" panose="020B0604020202020204" charset="0"/>
                <a:ea typeface="Calibri" panose="020F0502020204030204" pitchFamily="34" charset="0"/>
              </a:rPr>
              <a:t> Darwin.</a:t>
            </a:r>
          </a:p>
          <a:p>
            <a:pPr algn="l"/>
            <a:endParaRPr lang="en-US" sz="1800" spc="-5" dirty="0">
              <a:solidFill>
                <a:srgbClr val="000000"/>
              </a:solidFill>
              <a:latin typeface="Josefin Sans" panose="020B0604020202020204" charset="0"/>
              <a:ea typeface="Calibri" panose="020F0502020204030204" pitchFamily="34" charset="0"/>
            </a:endParaRPr>
          </a:p>
          <a:p>
            <a:pPr algn="l"/>
            <a:r>
              <a:rPr lang="en-US" sz="1800" spc="-5">
                <a:solidFill>
                  <a:srgbClr val="000000"/>
                </a:solidFill>
                <a:effectLst/>
                <a:latin typeface="Josefin Sans" panose="020B0604020202020204" charset="0"/>
                <a:ea typeface="Calibri" panose="020F0502020204030204" pitchFamily="34" charset="0"/>
              </a:rPr>
              <a:t>Phương pháp </a:t>
            </a:r>
            <a:r>
              <a:rPr lang="en-US" sz="1800" spc="-5" dirty="0" err="1">
                <a:solidFill>
                  <a:srgbClr val="000000"/>
                </a:solidFill>
                <a:effectLst/>
                <a:latin typeface="Josefin Sans" panose="020B0604020202020204" charset="0"/>
                <a:ea typeface="Calibri" panose="020F0502020204030204" pitchFamily="34" charset="0"/>
              </a:rPr>
              <a:t>tìm</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kiếm</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tối</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ưu</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ngẫu</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nhiên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bằng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cách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mô</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phỏng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theo</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sự</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tiến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hóa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của</a:t>
            </a:r>
            <a:r>
              <a:rPr lang="en-US" sz="1800" spc="-5" dirty="0">
                <a:solidFill>
                  <a:srgbClr val="000000"/>
                </a:solidFill>
                <a:effectLst/>
                <a:latin typeface="Josefin Sans" panose="020B0604020202020204" charset="0"/>
                <a:ea typeface="Calibri" panose="020F0502020204030204" pitchFamily="34" charset="0"/>
              </a:rPr>
              <a:t> con </a:t>
            </a:r>
            <a:r>
              <a:rPr lang="en-US" sz="1800" spc="-5" dirty="0" err="1">
                <a:solidFill>
                  <a:srgbClr val="000000"/>
                </a:solidFill>
                <a:effectLst/>
                <a:latin typeface="Josefin Sans" panose="020B0604020202020204" charset="0"/>
                <a:ea typeface="Calibri" panose="020F0502020204030204" pitchFamily="34" charset="0"/>
              </a:rPr>
              <a:t>người</a:t>
            </a:r>
            <a:r>
              <a:rPr lang="en-US" sz="1800" spc="-5" dirty="0">
                <a:solidFill>
                  <a:srgbClr val="000000"/>
                </a:solidFill>
                <a:effectLst/>
                <a:latin typeface="Josefin Sans" panose="020B0604020202020204" charset="0"/>
                <a:ea typeface="Calibri" panose="020F0502020204030204" pitchFamily="34" charset="0"/>
              </a:rPr>
              <a:t> hay </a:t>
            </a:r>
            <a:r>
              <a:rPr lang="en-US" sz="1800" spc="-5" dirty="0" err="1">
                <a:solidFill>
                  <a:srgbClr val="000000"/>
                </a:solidFill>
                <a:effectLst/>
                <a:latin typeface="Josefin Sans" panose="020B0604020202020204" charset="0"/>
                <a:ea typeface="Calibri" panose="020F0502020204030204" pitchFamily="34" charset="0"/>
              </a:rPr>
              <a:t>của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sinh</a:t>
            </a:r>
            <a:r>
              <a:rPr lang="en-US" sz="1800" spc="-5" dirty="0">
                <a:solidFill>
                  <a:srgbClr val="000000"/>
                </a:solidFill>
                <a:effectLst/>
                <a:latin typeface="Josefin Sans" panose="020B0604020202020204" charset="0"/>
                <a:ea typeface="Calibri" panose="020F0502020204030204" pitchFamily="34" charset="0"/>
              </a:rPr>
              <a:t> </a:t>
            </a:r>
            <a:r>
              <a:rPr lang="en-US" sz="1800" spc="-5" err="1">
                <a:solidFill>
                  <a:srgbClr val="000000"/>
                </a:solidFill>
                <a:effectLst/>
                <a:latin typeface="Josefin Sans" panose="020B0604020202020204" charset="0"/>
                <a:ea typeface="Calibri" panose="020F0502020204030204" pitchFamily="34" charset="0"/>
              </a:rPr>
              <a:t>vật</a:t>
            </a:r>
            <a:r>
              <a:rPr lang="en-US" sz="1800" spc="-5">
                <a:solidFill>
                  <a:srgbClr val="000000"/>
                </a:solidFill>
                <a:effectLst/>
                <a:latin typeface="Josefin Sans" panose="020B0604020202020204" charset="0"/>
                <a:ea typeface="Calibri" panose="020F0502020204030204" pitchFamily="34" charset="0"/>
              </a:rPr>
              <a:t>.</a:t>
            </a:r>
          </a:p>
          <a:p>
            <a:pPr algn="l"/>
            <a:endParaRPr lang="en-US" sz="1800" spc="-5" dirty="0">
              <a:solidFill>
                <a:srgbClr val="000000"/>
              </a:solidFill>
              <a:effectLst/>
              <a:latin typeface="Josefin Sans" panose="020B0604020202020204" charset="0"/>
              <a:ea typeface="Calibri" panose="020F0502020204030204" pitchFamily="34" charset="0"/>
            </a:endParaRPr>
          </a:p>
          <a:p>
            <a:pPr algn="l"/>
            <a:r>
              <a:rPr lang="vi-VN" sz="1800" spc="-5">
                <a:solidFill>
                  <a:srgbClr val="000000"/>
                </a:solidFill>
                <a:effectLst/>
                <a:latin typeface="Josefin Sans" panose="020B0604020202020204" charset="0"/>
                <a:ea typeface="Calibri" panose="020F0502020204030204" pitchFamily="34" charset="0"/>
                <a:cs typeface="Times New Roman" panose="02020603050405020304" pitchFamily="18" charset="0"/>
              </a:rPr>
              <a:t>Tư </a:t>
            </a:r>
            <a:r>
              <a:rPr lang="vi-VN" sz="18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tưởng của thuật toán di truyền là mô phỏng các hiện tượng tự nhiên, là kế thừa và đấu tranh sinh tồn.</a:t>
            </a:r>
            <a:endParaRPr lang="en-US" sz="1800" dirty="0">
              <a:effectLst/>
              <a:latin typeface="Josefin Sans" panose="020B0604020202020204" charset="0"/>
              <a:ea typeface="Calibri" panose="020F0502020204030204" pitchFamily="34" charset="0"/>
              <a:cs typeface="Times New Roman" panose="02020603050405020304" pitchFamily="18" charset="0"/>
            </a:endParaRPr>
          </a:p>
          <a:p>
            <a:pPr algn="l"/>
            <a:endParaRPr lang="en-US" dirty="0">
              <a:latin typeface="Josefin Sans" panose="020B0604020202020204" charset="0"/>
            </a:endParaRPr>
          </a:p>
        </p:txBody>
      </p:sp>
    </p:spTree>
    <p:extLst>
      <p:ext uri="{BB962C8B-B14F-4D97-AF65-F5344CB8AC3E}">
        <p14:creationId xmlns:p14="http://schemas.microsoft.com/office/powerpoint/2010/main" val="1189290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41185" y="1"/>
            <a:ext cx="2622300"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Áp Dụng</a:t>
            </a:r>
            <a:endParaRPr dirty="0"/>
          </a:p>
        </p:txBody>
      </p:sp>
      <p:sp>
        <p:nvSpPr>
          <p:cNvPr id="2" name="TextBox 1">
            <a:extLst>
              <a:ext uri="{FF2B5EF4-FFF2-40B4-BE49-F238E27FC236}">
                <a16:creationId xmlns:a16="http://schemas.microsoft.com/office/drawing/2014/main" id="{C4BC9817-3991-47B6-AD00-9258F6C4D448}"/>
              </a:ext>
            </a:extLst>
          </p:cNvPr>
          <p:cNvSpPr txBox="1"/>
          <p:nvPr/>
        </p:nvSpPr>
        <p:spPr>
          <a:xfrm>
            <a:off x="809814" y="892800"/>
            <a:ext cx="7339775" cy="4001095"/>
          </a:xfrm>
          <a:prstGeom prst="rect">
            <a:avLst/>
          </a:prstGeom>
          <a:noFill/>
        </p:spPr>
        <p:txBody>
          <a:bodyPr wrap="square" rtlCol="0" anchor="ctr">
            <a:spAutoFit/>
          </a:bodyPr>
          <a:lstStyle/>
          <a:p>
            <a:pPr>
              <a:lnSpc>
                <a:spcPct val="200000"/>
              </a:lnSpc>
            </a:pPr>
            <a:r>
              <a:rPr lang="en-US" sz="2000" spc="-5">
                <a:solidFill>
                  <a:srgbClr val="000000"/>
                </a:solidFill>
                <a:effectLst/>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a:t>
            </a:r>
            <a:r>
              <a:rPr lang="en-US" sz="2000" spc="-5">
                <a:latin typeface="Josefin Sans" panose="020B0604020202020204" charset="0"/>
                <a:ea typeface="Calibri" panose="020F0502020204030204" pitchFamily="34" charset="0"/>
                <a:cs typeface="Times New Roman" panose="02020603050405020304" pitchFamily="18" charset="0"/>
              </a:rPr>
              <a:t>G</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iải quyết các bài toán quy hoạch thông qua các quá trình cơ bản</a:t>
            </a:r>
            <a:r>
              <a:rPr lang="vi-VN"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 </a:t>
            </a:r>
            <a:r>
              <a:rPr lang="en-US"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 </a:t>
            </a:r>
            <a:r>
              <a:rPr lang="vi-VN"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lai </a:t>
            </a:r>
            <a:r>
              <a:rPr lang="vi-VN" sz="2000" b="1" i="1"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tạo (crossover), đột biến (mutation) và chọn lọc (selection)</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a:t>
            </a:r>
            <a:endParaRPr lang="en-US"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endParaRPr>
          </a:p>
          <a:p>
            <a:pPr>
              <a:lnSpc>
                <a:spcPct val="200000"/>
              </a:lnSpc>
            </a:pPr>
            <a:r>
              <a:rPr lang="en-US" sz="2000" spc="-5">
                <a:solidFill>
                  <a:srgbClr val="000000"/>
                </a:solidFill>
                <a:effectLst/>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a:t>
            </a:r>
            <a:r>
              <a:rPr lang="vi-VN" sz="2000" spc="-5">
                <a:solidFill>
                  <a:srgbClr val="000000"/>
                </a:solidFill>
                <a:effectLst/>
                <a:latin typeface="Josefin Sans" panose="020B0604020202020204" charset="0"/>
                <a:ea typeface="Calibri" panose="020F0502020204030204" pitchFamily="34" charset="0"/>
                <a:cs typeface="Times New Roman" panose="02020603050405020304" pitchFamily="18" charset="0"/>
              </a:rPr>
              <a:t>Dùng </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GA đòi hỏi phải xác định được: khởi tạo quần thể ban đầu, hàm đánh giá các lời giải theo mức độ thích nghi – hàm mục tiêu, các toán tử di truyền tạo hàm sinh sản.</a:t>
            </a:r>
            <a:endParaRPr lang="en-US" sz="2000" dirty="0">
              <a:effectLst/>
              <a:latin typeface="Josefin Sans" panose="020B0604020202020204" charset="0"/>
              <a:ea typeface="Calibri" panose="020F0502020204030204" pitchFamily="34" charset="0"/>
              <a:cs typeface="Times New Roman" panose="02020603050405020304" pitchFamily="18" charset="0"/>
            </a:endParaRPr>
          </a:p>
          <a:p>
            <a:endParaRPr lang="en-US" dirty="0">
              <a:latin typeface="Josefin Sans" panose="020B0604020202020204" charset="0"/>
            </a:endParaRPr>
          </a:p>
        </p:txBody>
      </p:sp>
    </p:spTree>
    <p:extLst>
      <p:ext uri="{BB962C8B-B14F-4D97-AF65-F5344CB8AC3E}">
        <p14:creationId xmlns:p14="http://schemas.microsoft.com/office/powerpoint/2010/main" val="3255185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947057" y="3228720"/>
            <a:ext cx="5254315" cy="1323439"/>
          </a:xfrm>
          <a:prstGeom prst="rect">
            <a:avLst/>
          </a:prstGeom>
          <a:noFill/>
        </p:spPr>
        <p:txBody>
          <a:bodyPr wrap="square" rtlCol="0">
            <a:spAutoFit/>
          </a:bodyPr>
          <a:lstStyle/>
          <a:p>
            <a:pPr marL="457200" indent="-457200">
              <a:buFont typeface="+mj-lt"/>
              <a:buAutoNum type="arabicPeriod"/>
            </a:pPr>
            <a:r>
              <a:rPr lang="en-US" sz="2000" b="1">
                <a:latin typeface="Josefin Sans" panose="020B0604020202020204" charset="0"/>
              </a:rPr>
              <a:t>Population - </a:t>
            </a:r>
            <a:r>
              <a:rPr lang="en-US" sz="2000" err="1">
                <a:latin typeface="Josefin Sans" panose="020B0604020202020204" charset="0"/>
              </a:rPr>
              <a:t>Quần</a:t>
            </a:r>
            <a:r>
              <a:rPr lang="en-US" sz="2000">
                <a:latin typeface="Josefin Sans" panose="020B0604020202020204" charset="0"/>
              </a:rPr>
              <a:t> thể.</a:t>
            </a:r>
          </a:p>
          <a:p>
            <a:pPr marL="457200" indent="-457200">
              <a:buFont typeface="+mj-lt"/>
              <a:buAutoNum type="arabicPeriod"/>
            </a:pPr>
            <a:r>
              <a:rPr lang="en-US" sz="2000" b="1">
                <a:latin typeface="Josefin Sans" panose="020B0604020202020204" charset="0"/>
              </a:rPr>
              <a:t>Natural Selection - </a:t>
            </a:r>
            <a:r>
              <a:rPr lang="en-US" sz="2000">
                <a:latin typeface="Josefin Sans" panose="020B0604020202020204" charset="0"/>
              </a:rPr>
              <a:t>Chọn lọc tự nhiên.</a:t>
            </a:r>
          </a:p>
          <a:p>
            <a:pPr marL="457200" indent="-457200">
              <a:buFont typeface="+mj-lt"/>
              <a:buAutoNum type="arabicPeriod"/>
            </a:pPr>
            <a:r>
              <a:rPr lang="en-US" sz="2000" b="1">
                <a:latin typeface="Josefin Sans" panose="020B0604020202020204" charset="0"/>
              </a:rPr>
              <a:t>Mutation - </a:t>
            </a:r>
            <a:r>
              <a:rPr lang="en-US" sz="2000">
                <a:latin typeface="Josefin Sans" panose="020B0604020202020204" charset="0"/>
              </a:rPr>
              <a:t>Đột biến.</a:t>
            </a:r>
          </a:p>
          <a:p>
            <a:pPr marL="457200" indent="-457200">
              <a:buFont typeface="+mj-lt"/>
              <a:buAutoNum type="arabicPeriod"/>
            </a:pPr>
            <a:r>
              <a:rPr lang="en-US" sz="2000" b="1">
                <a:latin typeface="Josefin Sans" panose="020B0604020202020204" charset="0"/>
              </a:rPr>
              <a:t>Evolution - </a:t>
            </a:r>
            <a:r>
              <a:rPr lang="en-US" sz="2000">
                <a:latin typeface="Josefin Sans" panose="020B0604020202020204" charset="0"/>
              </a:rPr>
              <a:t>Tiến hóa.</a:t>
            </a:r>
          </a:p>
        </p:txBody>
      </p:sp>
      <p:pic>
        <p:nvPicPr>
          <p:cNvPr id="41" name="Image2"/>
          <p:cNvPicPr/>
          <p:nvPr/>
        </p:nvPicPr>
        <p:blipFill>
          <a:blip r:embed="rId3"/>
          <a:stretch>
            <a:fillRect/>
          </a:stretch>
        </p:blipFill>
        <p:spPr bwMode="auto">
          <a:xfrm>
            <a:off x="3023870" y="239486"/>
            <a:ext cx="5271044" cy="2775019"/>
          </a:xfrm>
          <a:prstGeom prst="rect">
            <a:avLst/>
          </a:prstGeom>
        </p:spPr>
      </p:pic>
      <p:sp>
        <p:nvSpPr>
          <p:cNvPr id="58" name="TextBox 57"/>
          <p:cNvSpPr txBox="1"/>
          <p:nvPr/>
        </p:nvSpPr>
        <p:spPr>
          <a:xfrm>
            <a:off x="947057" y="476200"/>
            <a:ext cx="1891836" cy="1569660"/>
          </a:xfrm>
          <a:prstGeom prst="rect">
            <a:avLst/>
          </a:prstGeom>
          <a:noFill/>
        </p:spPr>
        <p:txBody>
          <a:bodyPr wrap="square" rtlCol="0">
            <a:spAutoFit/>
          </a:bodyPr>
          <a:lstStyle/>
          <a:p>
            <a:r>
              <a:rPr lang="en-US" sz="3200" b="1" dirty="0" err="1">
                <a:solidFill>
                  <a:schemeClr val="accent1"/>
                </a:solidFill>
                <a:latin typeface="Lilita One" panose="020B0604020202020204" charset="0"/>
              </a:rPr>
              <a:t>II.Thuật</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toán</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tiến</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hoá</a:t>
            </a:r>
            <a:endParaRPr lang="vi-VN" sz="3200" b="1" dirty="0">
              <a:solidFill>
                <a:schemeClr val="accent1"/>
              </a:solidFill>
            </a:endParaRPr>
          </a:p>
        </p:txBody>
      </p:sp>
    </p:spTree>
    <p:extLst>
      <p:ext uri="{BB962C8B-B14F-4D97-AF65-F5344CB8AC3E}">
        <p14:creationId xmlns:p14="http://schemas.microsoft.com/office/powerpoint/2010/main" val="97403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1198</Words>
  <Application>Microsoft Office PowerPoint</Application>
  <PresentationFormat>On-screen Show (16:9)</PresentationFormat>
  <Paragraphs>111</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Lilita One</vt:lpstr>
      <vt:lpstr>Wingdings</vt:lpstr>
      <vt:lpstr>Arial</vt:lpstr>
      <vt:lpstr>Josefin Sans</vt:lpstr>
      <vt:lpstr>Project research</vt:lpstr>
      <vt:lpstr>Giải thuật tiến hoá</vt:lpstr>
      <vt:lpstr>Tiến Hoá</vt:lpstr>
      <vt:lpstr>Heuristic:</vt:lpstr>
      <vt:lpstr>HEURISTIC</vt:lpstr>
      <vt:lpstr>Để xây dựng một giải thuật heuristic</vt:lpstr>
      <vt:lpstr>Để xây dựng một giải thuật heuristic</vt:lpstr>
      <vt:lpstr>Giải Thuật Di Truyền (GA-Genetic Algorithm):</vt:lpstr>
      <vt:lpstr>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Vũ Minh Trung</cp:lastModifiedBy>
  <cp:revision>200</cp:revision>
  <dcterms:modified xsi:type="dcterms:W3CDTF">2020-12-18T13:26:06Z</dcterms:modified>
</cp:coreProperties>
</file>