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66" r:id="rId2"/>
    <p:sldId id="286" r:id="rId3"/>
    <p:sldId id="287" r:id="rId4"/>
    <p:sldId id="269" r:id="rId5"/>
    <p:sldId id="302" r:id="rId6"/>
    <p:sldId id="288" r:id="rId7"/>
    <p:sldId id="289" r:id="rId8"/>
    <p:sldId id="301"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28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Josefin Sans" panose="020B0604020202020204" charset="0"/>
      <p:regular r:id="rId28"/>
      <p:bold r:id="rId29"/>
      <p:italic r:id="rId30"/>
      <p:boldItalic r:id="rId31"/>
    </p:embeddedFont>
    <p:embeddedFont>
      <p:font typeface="Lilita One" panose="020B0604020202020204" charset="0"/>
      <p:regular r:id="rId32"/>
    </p:embeddedFont>
    <p:embeddedFont>
      <p:font typeface="MS UI Gothic" panose="020B0600070205080204" pitchFamily="34" charset="-128"/>
      <p:regular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9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0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14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538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62" r:id="rId8"/>
    <p:sldLayoutId id="2147483665" r:id="rId9"/>
    <p:sldLayoutId id="2147483667" r:id="rId10"/>
    <p:sldLayoutId id="2147483676" r:id="rId11"/>
    <p:sldLayoutId id="2147483677"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kern="1800" dirty="0" err="1">
                <a:solidFill>
                  <a:srgbClr val="000000"/>
                </a:solidFill>
                <a:effectLst/>
                <a:latin typeface="Times New Roman" panose="02020603050405020304" pitchFamily="18" charset="0"/>
                <a:ea typeface="Times New Roman" panose="02020603050405020304" pitchFamily="18" charset="0"/>
              </a:rPr>
              <a:t>Giải</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thuật</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tiến</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hoá</a:t>
            </a:r>
            <a:endParaRPr sz="5400" b="1" dirty="0">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lvl="0" indent="0">
              <a:lnSpc>
                <a:spcPct val="115000"/>
              </a:lnSpc>
              <a:spcAft>
                <a:spcPts val="1000"/>
              </a:spcAft>
              <a:buSzPts val="1800"/>
            </a:pPr>
            <a:r>
              <a:rPr lang="en-US" sz="3200" b="1" i="1" dirty="0" err="1">
                <a:solidFill>
                  <a:srgbClr val="090909"/>
                </a:solidFill>
                <a:latin typeface="Josefin Sans" panose="020B0604020202020204" charset="0"/>
                <a:ea typeface="Calibri" panose="020F0502020204030204" pitchFamily="34" charset="0"/>
                <a:cs typeface="Times New Roman" panose="02020603050405020304" pitchFamily="18" charset="0"/>
              </a:rPr>
              <a:t>Giải</a:t>
            </a:r>
            <a:r>
              <a:rPr lang="en-US" sz="3200" b="1" i="1" dirty="0">
                <a:solidFill>
                  <a:srgbClr val="090909"/>
                </a:solidFill>
                <a:latin typeface="Josefin Sans" panose="020B0604020202020204" charset="0"/>
                <a:ea typeface="Calibri" panose="020F0502020204030204" pitchFamily="34" charset="0"/>
                <a:cs typeface="Times New Roman" panose="02020603050405020304" pitchFamily="18" charset="0"/>
              </a:rPr>
              <a:t> </a:t>
            </a:r>
            <a:r>
              <a:rPr lang="en-US" sz="3200" b="1" i="1" dirty="0" err="1">
                <a:solidFill>
                  <a:srgbClr val="090909"/>
                </a:solidFill>
                <a:latin typeface="Josefin Sans" panose="020B0604020202020204" charset="0"/>
                <a:ea typeface="Calibri" panose="020F0502020204030204" pitchFamily="34" charset="0"/>
                <a:cs typeface="Times New Roman" panose="02020603050405020304" pitchFamily="18" charset="0"/>
              </a:rPr>
              <a:t>Thuật</a:t>
            </a:r>
            <a:r>
              <a:rPr lang="en-US" sz="3200" b="1" i="1" dirty="0">
                <a:solidFill>
                  <a:srgbClr val="090909"/>
                </a:solidFill>
                <a:latin typeface="Josefin Sans" panose="020B0604020202020204" charset="0"/>
                <a:ea typeface="Calibri" panose="020F0502020204030204" pitchFamily="34" charset="0"/>
                <a:cs typeface="Times New Roman" panose="02020603050405020304" pitchFamily="18" charset="0"/>
              </a:rPr>
              <a:t>:</a:t>
            </a:r>
            <a:endParaRPr lang="en-US" sz="3200" i="1" dirty="0">
              <a:effectLst/>
              <a:latin typeface="Josefin Sans" panose="020B0604020202020204" charset="0"/>
              <a:ea typeface="Calibri" panose="020F0502020204030204" pitchFamily="34" charset="0"/>
              <a:cs typeface="Times New Roman" panose="02020603050405020304" pitchFamily="18" charset="0"/>
            </a:endParaRP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09954" y="2616200"/>
            <a:ext cx="6355328" cy="447935"/>
          </a:xfrm>
          <a:prstGeom prst="rect">
            <a:avLst/>
          </a:prstGeom>
        </p:spPr>
        <p:txBody>
          <a:bodyPr spcFirstLastPara="1" wrap="square" lIns="91425" tIns="91425" rIns="91425" bIns="91425" anchor="ctr" anchorCtr="0">
            <a:noAutofit/>
          </a:bodyPr>
          <a:lstStyle/>
          <a:p>
            <a:pPr marL="0" lvl="0" indent="0">
              <a:lnSpc>
                <a:spcPct val="107000"/>
              </a:lnSpc>
              <a:spcBef>
                <a:spcPts val="200"/>
              </a:spcBef>
              <a:buSzPts val="1800"/>
            </a:pPr>
            <a:r>
              <a:rPr lang="en-US" sz="3200" b="1" i="1" dirty="0"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Thuật</a:t>
            </a:r>
            <a:r>
              <a:rPr lang="en-US" sz="3200" b="1" i="1" dirty="0">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 </a:t>
            </a:r>
            <a:r>
              <a:rPr lang="en-US" sz="3200" b="1" i="1" dirty="0"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Toán</a:t>
            </a:r>
            <a:r>
              <a:rPr lang="en-US" sz="3200" b="1" i="1" dirty="0">
                <a:solidFill>
                  <a:srgbClr val="090909"/>
                </a:solidFill>
                <a:latin typeface="Josefin Sans" panose="020B0604020202020204" charset="0"/>
                <a:ea typeface="Times New Roman" panose="02020603050405020304" pitchFamily="18" charset="0"/>
                <a:cs typeface="Times New Roman" panose="02020603050405020304" pitchFamily="18" charset="0"/>
              </a:rPr>
              <a:t>:</a:t>
            </a:r>
            <a:endParaRPr lang="en-US" sz="3200" b="1" i="1" dirty="0">
              <a:solidFill>
                <a:srgbClr val="2F5496"/>
              </a:solidFill>
              <a:effectLst/>
              <a:latin typeface="Josefin Sans" panose="020B0604020202020204" charset="0"/>
              <a:ea typeface="Times New Roman" panose="02020603050405020304" pitchFamily="18" charset="0"/>
              <a:cs typeface="Times New Roman" panose="02020603050405020304" pitchFamily="18" charset="0"/>
            </a:endParaRP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lnSpc>
                <a:spcPct val="150000"/>
              </a:lnSpc>
            </a:pPr>
            <a:r>
              <a:rPr lang="en-US" sz="2800" b="1" i="1" dirty="0">
                <a:solidFill>
                  <a:schemeClr val="accent6">
                    <a:lumMod val="10000"/>
                  </a:schemeClr>
                </a:solidFill>
                <a:latin typeface="Josefin Sans" panose="020B0604020202020204" charset="0"/>
                <a:cs typeface="Arial" panose="020B0604020202020204" pitchFamily="34" charset="0"/>
              </a:rPr>
              <a:t>Demo &amp; </a:t>
            </a:r>
            <a:r>
              <a:rPr lang="en-US" sz="2800" b="1" i="1" dirty="0" err="1">
                <a:solidFill>
                  <a:schemeClr val="accent6">
                    <a:lumMod val="10000"/>
                  </a:schemeClr>
                </a:solidFill>
                <a:latin typeface="Josefin Sans" panose="020B0604020202020204" charset="0"/>
                <a:cs typeface="Arial" panose="020B0604020202020204" pitchFamily="34" charset="0"/>
              </a:rPr>
              <a:t>Đánh</a:t>
            </a:r>
            <a:r>
              <a:rPr lang="en-US" sz="2800" b="1" i="1" dirty="0">
                <a:solidFill>
                  <a:schemeClr val="accent6">
                    <a:lumMod val="10000"/>
                  </a:schemeClr>
                </a:solidFill>
                <a:latin typeface="Josefin Sans" panose="020B0604020202020204" charset="0"/>
                <a:cs typeface="Arial" panose="020B0604020202020204" pitchFamily="34" charset="0"/>
              </a:rPr>
              <a:t> </a:t>
            </a:r>
            <a:r>
              <a:rPr lang="en-US" sz="2800" b="1" i="1" dirty="0" err="1">
                <a:solidFill>
                  <a:schemeClr val="accent6">
                    <a:lumMod val="10000"/>
                  </a:schemeClr>
                </a:solidFill>
                <a:latin typeface="Josefin Sans" panose="020B0604020202020204" charset="0"/>
                <a:cs typeface="Arial" panose="020B0604020202020204" pitchFamily="34" charset="0"/>
              </a:rPr>
              <a:t>Giá</a:t>
            </a:r>
            <a:r>
              <a:rPr lang="en-US" sz="2000" b="1" i="1" dirty="0">
                <a:solidFill>
                  <a:schemeClr val="accent6">
                    <a:lumMod val="10000"/>
                  </a:schemeClr>
                </a:solidFill>
                <a:latin typeface="Josefin Sans" panose="020B0604020202020204" charset="0"/>
                <a:cs typeface="Arial" panose="020B060402020202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984166"/>
            <a:ext cx="8318090" cy="1631216"/>
          </a:xfrm>
          <a:prstGeom prst="rect">
            <a:avLst/>
          </a:prstGeom>
          <a:noFill/>
        </p:spPr>
        <p:txBody>
          <a:bodyPr wrap="square" rtlCol="0">
            <a:spAutoFit/>
          </a:bodyPr>
          <a:lstStyle/>
          <a:p>
            <a:r>
              <a:rPr lang="en-US" sz="2000"/>
              <a:t>Yêu cầu của bài toán như sau:</a:t>
            </a:r>
            <a:endParaRPr lang="vi-VN" sz="2000"/>
          </a:p>
          <a:p>
            <a:pPr marL="342900" lvl="0" indent="-342900">
              <a:buFont typeface="Arial" pitchFamily="34" charset="0"/>
              <a:buChar char="•"/>
            </a:pPr>
            <a:r>
              <a:rPr lang="en-US" sz="2000"/>
              <a:t>Mật khẩu gồm 8 kí tự ( bao gồm chữ cái, chữ số và khoảng trắng) - Ví dụ: </a:t>
            </a:r>
            <a:r>
              <a:rPr lang="en-US" sz="2000" b="1"/>
              <a:t>hoilamgi</a:t>
            </a:r>
            <a:r>
              <a:rPr lang="en-US" sz="2000"/>
              <a:t>.</a:t>
            </a:r>
            <a:endParaRPr lang="vi-VN" sz="2000"/>
          </a:p>
          <a:p>
            <a:pPr marL="342900" lvl="0" indent="-342900">
              <a:buFont typeface="Arial" pitchFamily="34" charset="0"/>
              <a:buChar char="•"/>
            </a:pPr>
            <a:r>
              <a:rPr lang="en-US" sz="2000"/>
              <a:t>Mỗi lần thử, hệ thống sẽ báo về số lượng kí tự đúng với mật khẩu.</a:t>
            </a:r>
            <a:endParaRPr lang="vi-VN" sz="2000"/>
          </a:p>
          <a:p>
            <a:pPr marL="342900" indent="-342900">
              <a:buFont typeface="Arial" pitchFamily="34" charset="0"/>
              <a:buChar char="•"/>
            </a:pPr>
            <a:r>
              <a:rPr lang="en-US" sz="2000"/>
              <a:t>Yêu cầu tìm ra chuỗi mật khẩu cho trước.</a:t>
            </a:r>
            <a:endParaRPr lang="vi-VN" sz="2000" b="1"/>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t>Xét bài toán tìm mật khẩu</a:t>
            </a:r>
            <a:endParaRPr lang="vi-VN" sz="3200" b="1"/>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15382"/>
            <a:ext cx="5702710" cy="252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586026"/>
            <a:ext cx="8318090" cy="1631216"/>
          </a:xfrm>
          <a:prstGeom prst="rect">
            <a:avLst/>
          </a:prstGeom>
          <a:noFill/>
        </p:spPr>
        <p:txBody>
          <a:bodyPr wrap="square" rtlCol="0">
            <a:spAutoFit/>
          </a:bodyPr>
          <a:lstStyle/>
          <a:p>
            <a:r>
              <a:rPr lang="en-US" sz="2000"/>
              <a:t>- Thuật toán sẽ dừng lại khi tìm được cá thể đáp ứng được nhu cầu đề ra sau mỗi thế hệ mới.</a:t>
            </a:r>
          </a:p>
          <a:p>
            <a:pPr marL="342900" indent="-342900">
              <a:buFontTx/>
              <a:buChar char="-"/>
            </a:pPr>
            <a:endParaRPr lang="vi-VN" sz="2000"/>
          </a:p>
          <a:p>
            <a:r>
              <a:rPr lang="en-US" sz="2000"/>
              <a:t>- Quá trình sản sinh thế hệ tiếp theo sẽ là một vòng lặp (</a:t>
            </a:r>
            <a:r>
              <a:rPr lang="en-US" sz="2000" b="1"/>
              <a:t>Evaluation Fitness</a:t>
            </a:r>
            <a:r>
              <a:rPr lang="en-US" sz="2000"/>
              <a:t> -&gt; </a:t>
            </a:r>
            <a:r>
              <a:rPr lang="en-US" sz="2000" b="1"/>
              <a:t>Selection</a:t>
            </a:r>
            <a:r>
              <a:rPr lang="en-US" sz="2000"/>
              <a:t> -&gt; </a:t>
            </a:r>
            <a:r>
              <a:rPr lang="en-US" sz="2000" b="1"/>
              <a:t>Crossover</a:t>
            </a:r>
            <a:r>
              <a:rPr lang="en-US" sz="2000"/>
              <a:t> -&gt; </a:t>
            </a:r>
            <a:r>
              <a:rPr lang="en-US" sz="2000" b="1"/>
              <a:t>Mutation</a:t>
            </a:r>
            <a:r>
              <a:rPr lang="en-US" sz="2000"/>
              <a:t>):</a:t>
            </a:r>
            <a:endParaRPr lang="vi-VN" sz="2000"/>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t>Xét bài toán tìm mật khẩu</a:t>
            </a:r>
            <a:endParaRPr lang="vi-VN" sz="3200" b="1"/>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 y="2217242"/>
            <a:ext cx="6027175" cy="2926257"/>
          </a:xfrm>
          <a:prstGeom prst="rect">
            <a:avLst/>
          </a:prstGeom>
          <a:noFill/>
          <a:ln>
            <a:noFill/>
          </a:ln>
        </p:spPr>
      </p:pic>
    </p:spTree>
    <p:extLst>
      <p:ext uri="{BB962C8B-B14F-4D97-AF65-F5344CB8AC3E}">
        <p14:creationId xmlns:p14="http://schemas.microsoft.com/office/powerpoint/2010/main" val="364674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lvl="0" algn="ctr"/>
            <a:r>
              <a:rPr lang="en-US" sz="3200" b="1"/>
              <a:t>Khởi tạo quần thể (initial population)</a:t>
            </a:r>
            <a:endParaRPr lang="vi-VN" sz="3200" b="1"/>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324225" y="586026"/>
            <a:ext cx="5819775" cy="4557474"/>
          </a:xfrm>
          <a:prstGeom prst="rect">
            <a:avLst/>
          </a:prstGeom>
          <a:noFill/>
          <a:ln>
            <a:noFill/>
          </a:ln>
        </p:spPr>
      </p:pic>
      <p:sp>
        <p:nvSpPr>
          <p:cNvPr id="3" name="TextBox 2"/>
          <p:cNvSpPr txBox="1"/>
          <p:nvPr/>
        </p:nvSpPr>
        <p:spPr>
          <a:xfrm>
            <a:off x="78657" y="2743201"/>
            <a:ext cx="3245567" cy="1938992"/>
          </a:xfrm>
          <a:prstGeom prst="rect">
            <a:avLst/>
          </a:prstGeom>
          <a:noFill/>
        </p:spPr>
        <p:txBody>
          <a:bodyPr wrap="square" rtlCol="0">
            <a:spAutoFit/>
          </a:bodyPr>
          <a:lstStyle/>
          <a:p>
            <a:pPr marL="342900" lvl="1" indent="-342900">
              <a:buFont typeface="Arial" pitchFamily="34" charset="0"/>
              <a:buChar char="•"/>
            </a:pPr>
            <a:r>
              <a:rPr lang="en-US" sz="2000"/>
              <a:t>Quần thể sẽ bao gồm những chuỗi 8 kí tự</a:t>
            </a:r>
          </a:p>
          <a:p>
            <a:pPr marL="342900" lvl="1" indent="-342900">
              <a:buFont typeface="Arial" pitchFamily="34" charset="0"/>
              <a:buChar char="•"/>
            </a:pPr>
            <a:endParaRPr lang="en-US" sz="2000"/>
          </a:p>
          <a:p>
            <a:pPr marL="342900" lvl="1" indent="-342900">
              <a:buFont typeface="Arial" pitchFamily="34" charset="0"/>
              <a:buChar char="•"/>
            </a:pPr>
            <a:r>
              <a:rPr lang="en-US" sz="2000"/>
              <a:t>Được sinh ra ngẫu nhiên.</a:t>
            </a:r>
            <a:endParaRPr lang="vi-VN" sz="2000"/>
          </a:p>
          <a:p>
            <a:endParaRPr lang="vi-VN" sz="2000"/>
          </a:p>
        </p:txBody>
      </p:sp>
    </p:spTree>
    <p:extLst>
      <p:ext uri="{BB962C8B-B14F-4D97-AF65-F5344CB8AC3E}">
        <p14:creationId xmlns:p14="http://schemas.microsoft.com/office/powerpoint/2010/main" val="164595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Evaluation Fitness - Đánh giá năng lực</a:t>
            </a:r>
            <a:endParaRPr lang="vi-VN" sz="3200" b="1" i="1"/>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t>Mỗi chuỗi mật khẩu sẽ được đánh giá sự chính xác so với mật khẩu cho trước, với mỗi kí tự giống với mật khẩu cho trước tại đúng vị trí sẽ được </a:t>
            </a:r>
            <a:r>
              <a:rPr lang="en-US" sz="1800" b="1"/>
              <a:t>1 point</a:t>
            </a:r>
            <a:r>
              <a:rPr lang="en-US" sz="1800"/>
              <a:t>.</a:t>
            </a:r>
          </a:p>
          <a:p>
            <a:pPr marL="342900" indent="-342900">
              <a:buFont typeface="Arial" pitchFamily="34" charset="0"/>
              <a:buChar char="•"/>
            </a:pPr>
            <a:r>
              <a:rPr lang="en-US" sz="1800"/>
              <a:t>Thành phần </a:t>
            </a:r>
            <a:r>
              <a:rPr lang="en-US" sz="1800" b="1"/>
              <a:t>Point</a:t>
            </a:r>
            <a:r>
              <a:rPr lang="en-US" sz="1800"/>
              <a:t> ở đây sẽ đại diện cho khả năng sinh tồn của cá thể trong quần thể, càng lớn tức cá thể đó càng thích nghi với môi trường tốt.</a:t>
            </a:r>
            <a:endParaRPr lang="vi-VN" sz="1800"/>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904567" y="2332355"/>
            <a:ext cx="5943600" cy="2811145"/>
          </a:xfrm>
          <a:prstGeom prst="rect">
            <a:avLst/>
          </a:prstGeom>
          <a:noFill/>
          <a:ln>
            <a:noFill/>
          </a:ln>
        </p:spPr>
      </p:pic>
    </p:spTree>
    <p:extLst>
      <p:ext uri="{BB962C8B-B14F-4D97-AF65-F5344CB8AC3E}">
        <p14:creationId xmlns:p14="http://schemas.microsoft.com/office/powerpoint/2010/main" val="192562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Selection - Chọn lọc</a:t>
            </a:r>
            <a:endParaRPr lang="vi-VN" sz="3200" b="1" i="1"/>
          </a:p>
        </p:txBody>
      </p:sp>
      <p:sp>
        <p:nvSpPr>
          <p:cNvPr id="3" name="TextBox 2"/>
          <p:cNvSpPr txBox="1"/>
          <p:nvPr/>
        </p:nvSpPr>
        <p:spPr>
          <a:xfrm>
            <a:off x="776832" y="597164"/>
            <a:ext cx="4238919" cy="2554545"/>
          </a:xfrm>
          <a:prstGeom prst="rect">
            <a:avLst/>
          </a:prstGeom>
          <a:noFill/>
        </p:spPr>
        <p:txBody>
          <a:bodyPr wrap="square" rtlCol="0">
            <a:spAutoFit/>
          </a:bodyPr>
          <a:lstStyle/>
          <a:p>
            <a:pPr marL="285750" lvl="1" indent="-285750">
              <a:buFont typeface="Arial" pitchFamily="34" charset="0"/>
              <a:buChar char="•"/>
            </a:pPr>
            <a:r>
              <a:rPr lang="en-US" sz="2000"/>
              <a:t>Sau khi đã đánh giá được quần thể, các cá thể có khả năng sinh tồn tốt hơn sẽ có cơ hội được sinh sản nhiều hơn các cá thể còn lại. </a:t>
            </a:r>
            <a:endParaRPr lang="vi-VN" sz="2000"/>
          </a:p>
          <a:p>
            <a:pPr marL="285750" lvl="1" indent="-285750">
              <a:buFont typeface="Arial" pitchFamily="34" charset="0"/>
              <a:buChar char="•"/>
            </a:pPr>
            <a:r>
              <a:rPr lang="en-US" sz="2000"/>
              <a:t>Các chuỗi kí tự mật khẩu sẽ được lựa chọn theo số </a:t>
            </a:r>
            <a:r>
              <a:rPr lang="en-US" sz="2000" b="1"/>
              <a:t>Point</a:t>
            </a:r>
            <a:r>
              <a:rPr lang="en-US" sz="2000"/>
              <a:t> đang có. </a:t>
            </a:r>
            <a:endParaRPr lang="vi-VN" sz="2000"/>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3" y="589981"/>
            <a:ext cx="4257368" cy="3637890"/>
          </a:xfrm>
          <a:prstGeom prst="rect">
            <a:avLst/>
          </a:prstGeom>
          <a:noFill/>
          <a:ln>
            <a:noFill/>
          </a:ln>
        </p:spPr>
      </p:pic>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795672" y="891778"/>
            <a:ext cx="3795167" cy="1938992"/>
          </a:xfrm>
          <a:prstGeom prst="rect">
            <a:avLst/>
          </a:prstGeom>
          <a:noFill/>
        </p:spPr>
        <p:txBody>
          <a:bodyPr wrap="square" rtlCol="0">
            <a:spAutoFit/>
          </a:bodyPr>
          <a:lstStyle/>
          <a:p>
            <a:pPr marL="342900" lvl="1" indent="-342900">
              <a:buFont typeface="Arial" pitchFamily="34" charset="0"/>
              <a:buChar char="•"/>
            </a:pPr>
            <a:r>
              <a:rPr lang="en-US" sz="2000"/>
              <a:t>Các cá thể con sẽ được kế thừa các đặc tính từ cả bố và mẹ. </a:t>
            </a:r>
            <a:endParaRPr lang="vi-VN" sz="2000"/>
          </a:p>
          <a:p>
            <a:pPr marL="342900" lvl="1" indent="-342900">
              <a:buFont typeface="Arial" pitchFamily="34" charset="0"/>
              <a:buChar char="•"/>
            </a:pPr>
            <a:r>
              <a:rPr lang="en-US" sz="2000"/>
              <a:t>Thông thường, cá thể con sẽ nhận một nửa gen từ mỗi bố, mẹ.</a:t>
            </a:r>
            <a:endParaRPr lang="vi-VN" sz="2000"/>
          </a:p>
        </p:txBody>
      </p:sp>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86026"/>
            <a:ext cx="4777740" cy="4079875"/>
          </a:xfrm>
          <a:prstGeom prst="rect">
            <a:avLst/>
          </a:prstGeom>
          <a:noFill/>
          <a:ln>
            <a:noFill/>
          </a:ln>
        </p:spPr>
      </p:pic>
    </p:spTree>
    <p:extLst>
      <p:ext uri="{BB962C8B-B14F-4D97-AF65-F5344CB8AC3E}">
        <p14:creationId xmlns:p14="http://schemas.microsoft.com/office/powerpoint/2010/main" val="40233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0" y="525045"/>
            <a:ext cx="9144000" cy="707886"/>
          </a:xfrm>
          <a:prstGeom prst="rect">
            <a:avLst/>
          </a:prstGeom>
          <a:noFill/>
        </p:spPr>
        <p:txBody>
          <a:bodyPr wrap="square" rtlCol="0">
            <a:spAutoFit/>
          </a:bodyPr>
          <a:lstStyle/>
          <a:p>
            <a:pPr marL="342900" lvl="1" indent="-342900">
              <a:buFont typeface="Arial" pitchFamily="34" charset="0"/>
              <a:buChar char="•"/>
            </a:pPr>
            <a:r>
              <a:rPr lang="en-US" sz="2000"/>
              <a:t>Cá thể con có thể sẽ thích nghi tốt hơn, hoặc kém hơn. Ngoài ra, có những kiểu lai tạo khác nhau như </a:t>
            </a:r>
            <a:r>
              <a:rPr lang="en-US" sz="2000" b="1"/>
              <a:t>2 Point</a:t>
            </a:r>
            <a:r>
              <a:rPr lang="en-US" sz="2000"/>
              <a:t>, </a:t>
            </a:r>
            <a:r>
              <a:rPr lang="en-US" sz="2000" b="1"/>
              <a:t>Uniform Selection</a:t>
            </a:r>
            <a:endParaRPr lang="vi-VN" sz="2000"/>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258127"/>
            <a:ext cx="4377772" cy="3309620"/>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58126"/>
            <a:ext cx="4459605" cy="3309620"/>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a:t>2 Point</a:t>
            </a:r>
            <a:endParaRPr lang="vi-VN" sz="1800"/>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a:t>Uniform</a:t>
            </a:r>
            <a:endParaRPr lang="vi-VN" sz="1800"/>
          </a:p>
        </p:txBody>
      </p:sp>
    </p:spTree>
    <p:extLst>
      <p:ext uri="{BB962C8B-B14F-4D97-AF65-F5344CB8AC3E}">
        <p14:creationId xmlns:p14="http://schemas.microsoft.com/office/powerpoint/2010/main" val="83627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Dễ nhận thấy rằng, nếu chỉ bằng việc sinh ngẫu nhiên và lai tạo, sẽ rất khó để tìm được nghiệm. </a:t>
            </a:r>
          </a:p>
          <a:p>
            <a:pPr marL="342900" lvl="1" indent="-342900">
              <a:buFont typeface="Arial" pitchFamily="34" charset="0"/>
              <a:buChar char="•"/>
            </a:pPr>
            <a:endParaRPr lang="vi-VN" sz="2000"/>
          </a:p>
          <a:p>
            <a:pPr marL="342900" lvl="1" indent="-342900">
              <a:buFont typeface="Arial" pitchFamily="34" charset="0"/>
              <a:buChar char="•"/>
            </a:pPr>
            <a:r>
              <a:rPr lang="en-US" sz="2000"/>
              <a:t>Trừ khi cá thể khởi tạo phù hợp luôn với yêu cầu đề bài, tức là có đáp án luôn từ đầu - Ăn May. </a:t>
            </a:r>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Như đã nói từ đầu, </a:t>
            </a:r>
            <a:r>
              <a:rPr lang="en-US" sz="2000" b="1"/>
              <a:t>Đột biến</a:t>
            </a:r>
            <a:r>
              <a:rPr lang="en-US" sz="2000"/>
              <a:t> chính là nguyên liệu của </a:t>
            </a:r>
            <a:r>
              <a:rPr lang="en-US" sz="2000" b="1"/>
              <a:t>Chọn lọc tự nhiên</a:t>
            </a:r>
            <a:r>
              <a:rPr lang="en-US" sz="2000"/>
              <a:t>, bằng việc lựa chọn ngẫu nhiên các vị trí và thay thế bằng một kí tự ngẫu nhiên nào đó, chúng ta có thể mô phỏng lại hiện tượng đột biến - </a:t>
            </a:r>
            <a:r>
              <a:rPr lang="en-US" sz="2000" u="sng">
                <a:hlinkClick r:id="rId3"/>
              </a:rPr>
              <a:t>Đột biến điểm</a:t>
            </a:r>
            <a:r>
              <a:rPr lang="en-US" sz="2000"/>
              <a:t>.</a:t>
            </a:r>
          </a:p>
        </p:txBody>
      </p:sp>
      <p:pic>
        <p:nvPicPr>
          <p:cNvPr id="8" name="Image10"/>
          <p:cNvPicPr/>
          <p:nvPr/>
        </p:nvPicPr>
        <p:blipFill>
          <a:blip r:embed="rId4"/>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878304" y="751186"/>
            <a:ext cx="3700583" cy="2246769"/>
          </a:xfrm>
          <a:prstGeom prst="rect">
            <a:avLst/>
          </a:prstGeom>
          <a:noFill/>
        </p:spPr>
        <p:txBody>
          <a:bodyPr wrap="square" rtlCol="0">
            <a:spAutoFit/>
          </a:bodyPr>
          <a:lstStyle/>
          <a:p>
            <a:pPr marL="342900" indent="-342900">
              <a:buFont typeface="Arial" pitchFamily="34" charset="0"/>
              <a:buChar char="•"/>
            </a:pPr>
            <a:r>
              <a:rPr lang="en-US" sz="2000"/>
              <a:t>Các cá thể đột biến có thể sẽ có khả năng thích nghi tốt hơn (1 -&gt; 2), hoặc cũng có thể ngược lại (4 -&gt; 3). Quá trình này sẽ lặp lại cho đến khi tìm được đáp án phù hợp.</a:t>
            </a:r>
            <a:endParaRPr lang="vi-VN" sz="200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126" name="Google Shape;1339;p37"/>
          <p:cNvGrpSpPr/>
          <p:nvPr/>
        </p:nvGrpSpPr>
        <p:grpSpPr>
          <a:xfrm>
            <a:off x="115786" y="2843206"/>
            <a:ext cx="1252633" cy="2291474"/>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3D72C9A6-1D4A-4C84-948E-995E24D53393}"/>
              </a:ext>
            </a:extLst>
          </p:cNvPr>
          <p:cNvSpPr>
            <a:spLocks noGrp="1"/>
          </p:cNvSpPr>
          <p:nvPr>
            <p:ph type="title"/>
          </p:nvPr>
        </p:nvSpPr>
        <p:spPr>
          <a:xfrm>
            <a:off x="3164063" y="445481"/>
            <a:ext cx="3380400" cy="885600"/>
          </a:xfrm>
        </p:spPr>
        <p:txBody>
          <a:bodyPr/>
          <a:lstStyle/>
          <a:p>
            <a:r>
              <a:rPr lang="en-US" dirty="0" err="1"/>
              <a:t>Tiến</a:t>
            </a:r>
            <a:r>
              <a:rPr lang="en-US" dirty="0"/>
              <a:t> </a:t>
            </a:r>
            <a:r>
              <a:rPr lang="en-US" dirty="0" err="1"/>
              <a:t>Hoá</a:t>
            </a:r>
            <a:endParaRPr lang="en-US" dirty="0"/>
          </a:p>
        </p:txBody>
      </p:sp>
      <p:sp>
        <p:nvSpPr>
          <p:cNvPr id="7" name="TextBox 6">
            <a:extLst>
              <a:ext uri="{FF2B5EF4-FFF2-40B4-BE49-F238E27FC236}">
                <a16:creationId xmlns:a16="http://schemas.microsoft.com/office/drawing/2014/main" id="{9AF7B525-3657-4308-B862-BD68DEED90DD}"/>
              </a:ext>
            </a:extLst>
          </p:cNvPr>
          <p:cNvSpPr txBox="1"/>
          <p:nvPr/>
        </p:nvSpPr>
        <p:spPr>
          <a:xfrm>
            <a:off x="2631615" y="1023708"/>
            <a:ext cx="6245795" cy="33547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giải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(evolutionary algorithm - EA)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là</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toán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ưu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heuristic .</a:t>
            </a:r>
          </a:p>
          <a:p>
            <a:pPr marL="285750" indent="-285750">
              <a:lnSpc>
                <a:spcPct val="150000"/>
              </a:lnSpc>
              <a:buFont typeface="Arial" panose="020B0604020202020204" pitchFamily="34" charset="0"/>
              <a:buChar char="•"/>
            </a:pPr>
            <a:r>
              <a:rPr lang="en-US" sz="1800" spc="-5" dirty="0" err="1">
                <a:solidFill>
                  <a:srgbClr val="1B1B1B"/>
                </a:solidFill>
                <a:latin typeface="Segoe UI" panose="020B0502040204020203" pitchFamily="34" charset="0"/>
                <a:ea typeface="Calibri" panose="020F0502020204030204" pitchFamily="34" charset="0"/>
                <a:cs typeface="Times New Roman" panose="02020603050405020304" pitchFamily="18" charset="0"/>
              </a:rPr>
              <a:t>S</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ử</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dụng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kỹ</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bắt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nguồn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từ</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cơ</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chế</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hữu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cơ</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(organic evolution):</a:t>
            </a:r>
          </a:p>
          <a:p>
            <a:pPr algn="ct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dị</a:t>
            </a:r>
            <a:endPar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endParaRPr>
          </a:p>
          <a:p>
            <a:pPr algn="ct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tái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tổ</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hợp</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spc="-5" dirty="0">
              <a:solidFill>
                <a:srgbClr val="1B1B1B"/>
              </a:solidFill>
              <a:latin typeface="Segoe UI" panose="020B0502040204020203" pitchFamily="34" charset="0"/>
              <a:ea typeface="Calibri" panose="020F0502020204030204" pitchFamily="34" charset="0"/>
              <a:cs typeface="Times New Roman" panose="02020603050405020304" pitchFamily="18" charset="0"/>
            </a:endParaRPr>
          </a:p>
          <a:p>
            <a:pPr algn="ct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chọn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lọc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tự</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nhiên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p>
          <a:p>
            <a:r>
              <a:rPr lang="en-US" sz="1800" spc="-5" dirty="0">
                <a:solidFill>
                  <a:srgbClr val="1B1B1B"/>
                </a:solidFill>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để</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tìm</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cấu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hình</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ưu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cho</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hệ</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thống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với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ràng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buộc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cụ</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thể</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782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Nhận xét</a:t>
            </a:r>
            <a:endParaRPr lang="vi-VN" sz="3200" b="1" i="1"/>
          </a:p>
        </p:txBody>
      </p:sp>
      <p:sp>
        <p:nvSpPr>
          <p:cNvPr id="2" name="TextBox 1"/>
          <p:cNvSpPr txBox="1"/>
          <p:nvPr/>
        </p:nvSpPr>
        <p:spPr>
          <a:xfrm>
            <a:off x="1759343" y="732585"/>
            <a:ext cx="6215249" cy="2616101"/>
          </a:xfrm>
          <a:prstGeom prst="rect">
            <a:avLst/>
          </a:prstGeom>
          <a:noFill/>
        </p:spPr>
        <p:txBody>
          <a:bodyPr wrap="square" rtlCol="0">
            <a:spAutoFit/>
          </a:bodyPr>
          <a:lstStyle/>
          <a:p>
            <a:r>
              <a:rPr lang="en-US" sz="2000" b="1" i="1"/>
              <a:t>Nhận xét:</a:t>
            </a:r>
            <a:endParaRPr lang="en-US" sz="2000"/>
          </a:p>
          <a:p>
            <a:pPr marL="285750" lvl="0" indent="-285750">
              <a:buFont typeface="Arial" pitchFamily="34" charset="0"/>
              <a:buChar char="•"/>
            </a:pPr>
            <a:r>
              <a:rPr lang="en-US" sz="1800"/>
              <a:t>Trong bài toán </a:t>
            </a:r>
            <a:r>
              <a:rPr lang="en-US" sz="1800" b="1"/>
              <a:t>Tìm mật khẩu</a:t>
            </a:r>
            <a:r>
              <a:rPr lang="en-US" sz="1800"/>
              <a:t> thì chuỗi kí tự đại diện cho các </a:t>
            </a:r>
            <a:r>
              <a:rPr lang="en-US" sz="1800" b="1"/>
              <a:t>Nhiễm sắc thể</a:t>
            </a:r>
            <a:r>
              <a:rPr lang="en-US" sz="1800"/>
              <a:t> hay </a:t>
            </a:r>
            <a:r>
              <a:rPr lang="en-US" sz="1800" b="1"/>
              <a:t>Chuỗi ADN</a:t>
            </a:r>
            <a:r>
              <a:rPr lang="en-US" sz="1800"/>
              <a:t>. </a:t>
            </a:r>
            <a:endParaRPr lang="vi-VN" sz="1800"/>
          </a:p>
          <a:p>
            <a:pPr marL="285750" lvl="0" indent="-285750">
              <a:buFont typeface="Arial" pitchFamily="34" charset="0"/>
              <a:buChar char="•"/>
            </a:pPr>
            <a:r>
              <a:rPr lang="en-US" sz="1800"/>
              <a:t>Việc số hóa những đặc tính của bài toán thành các bits, bytes để có thể sử dụng trong khâu </a:t>
            </a:r>
            <a:r>
              <a:rPr lang="en-US" sz="1800" b="1"/>
              <a:t>Crossover</a:t>
            </a:r>
            <a:r>
              <a:rPr lang="en-US" sz="1800"/>
              <a:t>, </a:t>
            </a:r>
            <a:r>
              <a:rPr lang="en-US" sz="1800" b="1"/>
              <a:t>Mutation</a:t>
            </a:r>
            <a:r>
              <a:rPr lang="en-US" sz="1800"/>
              <a:t> cũng gặp nhiều khó khăn trong những bài toán khác nhau. </a:t>
            </a:r>
            <a:endParaRPr lang="vi-VN" sz="1800"/>
          </a:p>
          <a:p>
            <a:pPr marL="285750" lvl="0" indent="-285750">
              <a:buFont typeface="Arial" pitchFamily="34" charset="0"/>
              <a:buChar char="•"/>
            </a:pPr>
            <a:r>
              <a:rPr lang="en-US" sz="1800"/>
              <a:t>Bởi với mỗi sự thay đổi bit sẽ phải tương ứng với việc tạo ra một cá thể với đặc tính khác nhau.</a:t>
            </a:r>
            <a:endParaRPr lang="vi-VN" sz="1800"/>
          </a:p>
        </p:txBody>
      </p:sp>
      <p:grpSp>
        <p:nvGrpSpPr>
          <p:cNvPr id="71" name="Google Shape;3542;p60"/>
          <p:cNvGrpSpPr/>
          <p:nvPr/>
        </p:nvGrpSpPr>
        <p:grpSpPr>
          <a:xfrm>
            <a:off x="137139" y="290709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32451" y="988342"/>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
        <p:nvSpPr>
          <p:cNvPr id="2" name="Rectangle 1"/>
          <p:cNvSpPr/>
          <p:nvPr/>
        </p:nvSpPr>
        <p:spPr>
          <a:xfrm>
            <a:off x="540327" y="3751118"/>
            <a:ext cx="3013364" cy="8574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316662" y="539160"/>
            <a:ext cx="3800400" cy="448800"/>
          </a:xfrm>
          <a:prstGeom prst="rect">
            <a:avLst/>
          </a:prstGeom>
        </p:spPr>
        <p:txBody>
          <a:bodyPr spcFirstLastPara="1" wrap="square" lIns="91425" tIns="91425" rIns="91425" bIns="91425" anchor="ctr" anchorCtr="0">
            <a:noAutofit/>
          </a:bodyPr>
          <a:lstStyle/>
          <a:p>
            <a:pPr lvl="0"/>
            <a:r>
              <a:rPr lang="en-US" sz="3200" dirty="0"/>
              <a:t>Heuristic:</a:t>
            </a:r>
            <a:endParaRPr lang="en-US" sz="3000" dirty="0"/>
          </a:p>
        </p:txBody>
      </p:sp>
      <p:sp>
        <p:nvSpPr>
          <p:cNvPr id="1479" name="Google Shape;1479;p39"/>
          <p:cNvSpPr txBox="1">
            <a:spLocks noGrp="1"/>
          </p:cNvSpPr>
          <p:nvPr>
            <p:ph type="body" idx="1"/>
          </p:nvPr>
        </p:nvSpPr>
        <p:spPr>
          <a:xfrm>
            <a:off x="350751" y="1059960"/>
            <a:ext cx="5975852" cy="1931308"/>
          </a:xfrm>
          <a:prstGeom prst="rect">
            <a:avLst/>
          </a:prstGeom>
        </p:spPr>
        <p:txBody>
          <a:bodyPr spcFirstLastPara="1" wrap="square" lIns="91425" tIns="91425" rIns="91425" bIns="91425" anchor="t" anchorCtr="0">
            <a:noAutofit/>
          </a:bodyPr>
          <a:lstStyle/>
          <a:p>
            <a:pPr marL="0" lvl="0" indent="0" algn="l">
              <a:spcAft>
                <a:spcPts val="1600"/>
              </a:spcAft>
              <a:buNone/>
            </a:pPr>
            <a:r>
              <a:rPr lang="en-US" sz="1800" dirty="0">
                <a:solidFill>
                  <a:srgbClr val="202122"/>
                </a:solidFill>
                <a:effectLst/>
                <a:latin typeface="Segoe UI" panose="020B0502040204020203" pitchFamily="34" charset="0"/>
                <a:ea typeface="Calibri" panose="020F0502020204030204" pitchFamily="34" charset="0"/>
              </a:rPr>
              <a:t>-</a:t>
            </a:r>
            <a:r>
              <a:rPr lang="en-US" sz="1800" dirty="0" err="1">
                <a:solidFill>
                  <a:srgbClr val="202122"/>
                </a:solidFill>
                <a:effectLst/>
                <a:latin typeface="Segoe UI" panose="020B0502040204020203" pitchFamily="34" charset="0"/>
                <a:ea typeface="Calibri" panose="020F0502020204030204" pitchFamily="34" charset="0"/>
              </a:rPr>
              <a:t>Là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các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kỹ</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thuật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dựa</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trên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kinh</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nghiệm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để</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giải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quyết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vấn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đề</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học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hỏi</a:t>
            </a:r>
            <a:r>
              <a:rPr lang="en-US" sz="1800" dirty="0">
                <a:solidFill>
                  <a:srgbClr val="202122"/>
                </a:solidFill>
                <a:effectLst/>
                <a:latin typeface="Segoe UI" panose="020B0502040204020203" pitchFamily="34" charset="0"/>
                <a:ea typeface="Calibri" panose="020F0502020204030204" pitchFamily="34" charset="0"/>
              </a:rPr>
              <a:t> hay </a:t>
            </a:r>
            <a:r>
              <a:rPr lang="en-US" sz="1800" dirty="0" err="1">
                <a:solidFill>
                  <a:srgbClr val="202122"/>
                </a:solidFill>
                <a:effectLst/>
                <a:latin typeface="Segoe UI" panose="020B0502040204020203" pitchFamily="34" charset="0"/>
                <a:ea typeface="Calibri" panose="020F0502020204030204" pitchFamily="34" charset="0"/>
              </a:rPr>
              <a:t>khám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phá</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nhằm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đưa</a:t>
            </a:r>
            <a:r>
              <a:rPr lang="en-US" sz="1800" dirty="0">
                <a:solidFill>
                  <a:srgbClr val="202122"/>
                </a:solidFill>
                <a:effectLst/>
                <a:latin typeface="Segoe UI" panose="020B0502040204020203" pitchFamily="34" charset="0"/>
                <a:ea typeface="Calibri" panose="020F0502020204030204" pitchFamily="34" charset="0"/>
              </a:rPr>
              <a:t> ra </a:t>
            </a:r>
            <a:r>
              <a:rPr lang="en-US" sz="1800" dirty="0" err="1">
                <a:solidFill>
                  <a:srgbClr val="202122"/>
                </a:solidFill>
                <a:effectLst/>
                <a:latin typeface="Segoe UI" panose="020B0502040204020203" pitchFamily="34" charset="0"/>
                <a:ea typeface="Calibri" panose="020F0502020204030204" pitchFamily="34" charset="0"/>
              </a:rPr>
              <a:t>một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giải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pháp</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mà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không</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được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đảm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bảo</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là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tối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ưu</a:t>
            </a:r>
            <a:r>
              <a:rPr lang="en-US" sz="1800" dirty="0">
                <a:solidFill>
                  <a:srgbClr val="202122"/>
                </a:solidFill>
                <a:effectLst/>
                <a:latin typeface="Segoe UI" panose="020B0502040204020203" pitchFamily="34" charset="0"/>
                <a:ea typeface="Calibri" panose="020F0502020204030204" pitchFamily="34" charset="0"/>
              </a:rPr>
              <a:t>.</a:t>
            </a:r>
          </a:p>
          <a:p>
            <a:pPr marL="0" lvl="0" indent="0" algn="l">
              <a:spcAft>
                <a:spcPts val="1600"/>
              </a:spcAft>
              <a:buNone/>
            </a:pPr>
            <a:r>
              <a:rPr lang="en-US" sz="1800" dirty="0">
                <a:solidFill>
                  <a:srgbClr val="202122"/>
                </a:solidFill>
                <a:latin typeface="Segoe UI" panose="020B0502040204020203" pitchFamily="34" charset="0"/>
                <a:ea typeface="Calibri" panose="020F0502020204030204" pitchFamily="34" charset="0"/>
              </a:rPr>
              <a:t>-</a:t>
            </a:r>
            <a:r>
              <a:rPr lang="en-US" sz="1800" dirty="0" err="1">
                <a:solidFill>
                  <a:srgbClr val="202122"/>
                </a:solidFill>
                <a:latin typeface="Segoe UI" panose="020B0502040204020203" pitchFamily="34" charset="0"/>
                <a:ea typeface="Calibri" panose="020F0502020204030204" pitchFamily="34" charset="0"/>
              </a:rPr>
              <a:t>G</a:t>
            </a:r>
            <a:r>
              <a:rPr lang="en-US" sz="1800" dirty="0" err="1">
                <a:solidFill>
                  <a:srgbClr val="202122"/>
                </a:solidFill>
                <a:effectLst/>
                <a:latin typeface="Segoe UI" panose="020B0502040204020203" pitchFamily="34" charset="0"/>
                <a:ea typeface="Calibri" panose="020F0502020204030204" pitchFamily="34" charset="0"/>
              </a:rPr>
              <a:t>iảm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bớt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việc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nhận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thức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vấn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đề</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khi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đưa</a:t>
            </a:r>
            <a:r>
              <a:rPr lang="en-US" sz="1800" dirty="0">
                <a:solidFill>
                  <a:srgbClr val="202122"/>
                </a:solidFill>
                <a:effectLst/>
                <a:latin typeface="Segoe UI" panose="020B0502040204020203" pitchFamily="34" charset="0"/>
                <a:ea typeface="Calibri" panose="020F0502020204030204" pitchFamily="34" charset="0"/>
              </a:rPr>
              <a:t> ra </a:t>
            </a:r>
            <a:r>
              <a:rPr lang="en-US" sz="1800" dirty="0" err="1">
                <a:solidFill>
                  <a:srgbClr val="202122"/>
                </a:solidFill>
                <a:effectLst/>
                <a:latin typeface="Segoe UI" panose="020B0502040204020203" pitchFamily="34" charset="0"/>
                <a:ea typeface="Calibri" panose="020F0502020204030204" pitchFamily="34" charset="0"/>
              </a:rPr>
              <a:t>quyết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định</a:t>
            </a:r>
            <a:r>
              <a:rPr lang="en-US" sz="1800" dirty="0">
                <a:solidFill>
                  <a:srgbClr val="202122"/>
                </a:solidFill>
                <a:effectLst/>
                <a:latin typeface="Segoe UI" panose="020B0502040204020203" pitchFamily="34" charset="0"/>
                <a:ea typeface="Calibri" panose="020F0502020204030204" pitchFamily="34" charset="0"/>
              </a:rPr>
              <a:t>. </a:t>
            </a:r>
          </a:p>
          <a:p>
            <a:pPr marL="0" indent="0" algn="l">
              <a:spcAft>
                <a:spcPts val="1600"/>
              </a:spcAft>
              <a:buNone/>
            </a:pP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Ví</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dụ</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đưa</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ra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luật</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800" b="1"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luật</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ngón</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tay</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cái</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,giả</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thuyết</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phán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đoán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trực</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giác</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khuôn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mẫu</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hay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nhận</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thức</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thông</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thường</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a:spcAft>
                <a:spcPts val="1600"/>
              </a:spcAft>
              <a:buNone/>
            </a:pPr>
            <a:endParaRPr lang="en-US" sz="2000" dirty="0"/>
          </a:p>
        </p:txBody>
      </p:sp>
      <p:grpSp>
        <p:nvGrpSpPr>
          <p:cNvPr id="113" name="Google Shape;4413;p60"/>
          <p:cNvGrpSpPr/>
          <p:nvPr/>
        </p:nvGrpSpPr>
        <p:grpSpPr>
          <a:xfrm>
            <a:off x="6330180" y="2104442"/>
            <a:ext cx="2480081" cy="2287261"/>
            <a:chOff x="3498319" y="2817578"/>
            <a:chExt cx="2815208" cy="1658940"/>
          </a:xfrm>
        </p:grpSpPr>
        <p:sp>
          <p:nvSpPr>
            <p:cNvPr id="1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0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a:t>
            </a:r>
            <a:endParaRPr dirty="0"/>
          </a:p>
        </p:txBody>
      </p:sp>
      <p:sp>
        <p:nvSpPr>
          <p:cNvPr id="2359" name="Google Shape;2359;p47"/>
          <p:cNvSpPr txBox="1">
            <a:spLocks noGrp="1"/>
          </p:cNvSpPr>
          <p:nvPr>
            <p:ph type="subTitle" idx="7"/>
          </p:nvPr>
        </p:nvSpPr>
        <p:spPr>
          <a:xfrm>
            <a:off x="914493" y="688765"/>
            <a:ext cx="3633351"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Thuật</a:t>
            </a:r>
            <a:r>
              <a:rPr lang="en-US" sz="2500" dirty="0"/>
              <a:t> </a:t>
            </a:r>
            <a:r>
              <a:rPr lang="en-US" sz="2500" dirty="0" err="1"/>
              <a:t>giả</a:t>
            </a:r>
            <a:r>
              <a:rPr lang="en-US" sz="2500" dirty="0"/>
              <a:t> heuristic</a:t>
            </a:r>
          </a:p>
        </p:txBody>
      </p:sp>
      <p:grpSp>
        <p:nvGrpSpPr>
          <p:cNvPr id="2375" name="Google Shape;2375;p47"/>
          <p:cNvGrpSpPr/>
          <p:nvPr/>
        </p:nvGrpSpPr>
        <p:grpSpPr>
          <a:xfrm>
            <a:off x="412047" y="598657"/>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21307730-003C-4547-A41A-8E584A2B83D5}"/>
              </a:ext>
            </a:extLst>
          </p:cNvPr>
          <p:cNvSpPr txBox="1"/>
          <p:nvPr/>
        </p:nvSpPr>
        <p:spPr>
          <a:xfrm>
            <a:off x="540184" y="1005573"/>
            <a:ext cx="7865110" cy="3676263"/>
          </a:xfrm>
          <a:prstGeom prst="rect">
            <a:avLst/>
          </a:prstGeom>
          <a:noFill/>
        </p:spPr>
        <p:txBody>
          <a:bodyPr wrap="square">
            <a:spAutoFit/>
          </a:bodyPr>
          <a:lstStyle/>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tìm</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được</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lời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không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lời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nhất</a:t>
            </a:r>
            <a:r>
              <a:rPr lang="en-US" sz="2400" dirty="0">
                <a:effectLst/>
                <a:latin typeface="MS UI Gothic" panose="020B0600070205080204" pitchFamily="34" charset="-128"/>
                <a:ea typeface="MS UI Gothic" panose="020B0600070205080204" pitchFamily="34" charset="-128"/>
              </a:rPr>
              <a:t>)</a:t>
            </a:r>
          </a:p>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là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phương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pháp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tiếp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cận</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bằng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cảm</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tính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gần</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gũi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với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cách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suy</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nghĩ</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hành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động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của</a:t>
            </a:r>
            <a:r>
              <a:rPr lang="en-US" sz="2400" dirty="0">
                <a:effectLst/>
                <a:latin typeface="MS UI Gothic" panose="020B0600070205080204" pitchFamily="34" charset="-128"/>
                <a:ea typeface="MS UI Gothic" panose="020B0600070205080204" pitchFamily="34" charset="-128"/>
              </a:rPr>
              <a:t> con </a:t>
            </a:r>
            <a:r>
              <a:rPr lang="en-US" sz="2400" dirty="0" err="1">
                <a:effectLst/>
                <a:latin typeface="MS UI Gothic" panose="020B0600070205080204" pitchFamily="34" charset="-128"/>
                <a:ea typeface="MS UI Gothic" panose="020B0600070205080204" pitchFamily="34" charset="-128"/>
              </a:rPr>
              <a:t>người</a:t>
            </a:r>
            <a:r>
              <a:rPr lang="en-US" sz="2400" dirty="0">
                <a:effectLst/>
                <a:latin typeface="MS UI Gothic" panose="020B0600070205080204" pitchFamily="34" charset="-128"/>
                <a:ea typeface="MS UI Gothic" panose="020B0600070205080204" pitchFamily="34" charset="-128"/>
              </a:rPr>
              <a:t>. </a:t>
            </a:r>
          </a:p>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thường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dễ</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dàng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nhanh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chóng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đưa</a:t>
            </a:r>
            <a:r>
              <a:rPr lang="en-US" sz="2400" dirty="0">
                <a:effectLst/>
                <a:latin typeface="MS UI Gothic" panose="020B0600070205080204" pitchFamily="34" charset="-128"/>
                <a:ea typeface="MS UI Gothic" panose="020B0600070205080204" pitchFamily="34" charset="-128"/>
              </a:rPr>
              <a:t> ra </a:t>
            </a:r>
            <a:r>
              <a:rPr lang="en-US" sz="2400" dirty="0" err="1">
                <a:effectLst/>
                <a:latin typeface="MS UI Gothic" panose="020B0600070205080204" pitchFamily="34" charset="-128"/>
                <a:ea typeface="MS UI Gothic" panose="020B0600070205080204" pitchFamily="34" charset="-128"/>
              </a:rPr>
              <a:t>kết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quả</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hơn</a:t>
            </a:r>
            <a:r>
              <a:rPr lang="en-US" sz="2400" dirty="0">
                <a:effectLst/>
                <a:latin typeface="MS UI Gothic" panose="020B0600070205080204" pitchFamily="34" charset="-128"/>
                <a:ea typeface="MS UI Gothic" panose="020B0600070205080204" pitchFamily="34" charset="-128"/>
              </a:rPr>
              <a:t> so </a:t>
            </a:r>
            <a:r>
              <a:rPr lang="en-US" sz="2400" dirty="0" err="1">
                <a:effectLst/>
                <a:latin typeface="MS UI Gothic" panose="020B0600070205080204" pitchFamily="34" charset="-128"/>
                <a:ea typeface="MS UI Gothic" panose="020B0600070205080204" pitchFamily="34" charset="-128"/>
              </a:rPr>
              <a:t>với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thuật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ưu</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vì</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vậy</a:t>
            </a:r>
            <a:r>
              <a:rPr lang="en-US" sz="2400" dirty="0">
                <a:effectLst/>
                <a:latin typeface="MS UI Gothic" panose="020B0600070205080204" pitchFamily="34" charset="-128"/>
                <a:ea typeface="MS UI Gothic" panose="020B0600070205080204" pitchFamily="34" charset="-128"/>
              </a:rPr>
              <a:t> chi </a:t>
            </a:r>
            <a:r>
              <a:rPr lang="en-US" sz="2400" dirty="0" err="1">
                <a:effectLst/>
                <a:latin typeface="MS UI Gothic" panose="020B0600070205080204" pitchFamily="34" charset="-128"/>
                <a:ea typeface="MS UI Gothic" panose="020B0600070205080204" pitchFamily="34" charset="-128"/>
              </a:rPr>
              <a:t>phí</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thấp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hơn</a:t>
            </a:r>
            <a:r>
              <a:rPr lang="en-US" sz="2400" dirty="0">
                <a:effectLst/>
                <a:latin typeface="MS UI Gothic" panose="020B0600070205080204" pitchFamily="34" charset="-128"/>
                <a:ea typeface="MS UI Gothic" panose="020B0600070205080204" pitchFamily="34"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650417"/>
            <a:ext cx="5504682"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Nguyên</a:t>
            </a:r>
            <a:r>
              <a:rPr lang="en-US" sz="2500" dirty="0"/>
              <a:t> </a:t>
            </a:r>
            <a:r>
              <a:rPr lang="en-US" sz="2500" dirty="0" err="1"/>
              <a:t>lý</a:t>
            </a:r>
            <a:r>
              <a:rPr lang="en-US" sz="2500" dirty="0"/>
              <a:t> </a:t>
            </a:r>
            <a:r>
              <a:rPr lang="en-US" sz="2500" dirty="0" err="1"/>
              <a:t>vét</a:t>
            </a:r>
            <a:r>
              <a:rPr lang="en-US" sz="2500" dirty="0"/>
              <a:t> </a:t>
            </a:r>
            <a:r>
              <a:rPr lang="en-US" sz="2500" dirty="0" err="1"/>
              <a:t>cạn</a:t>
            </a:r>
            <a:r>
              <a:rPr lang="en-US" sz="2500" dirty="0"/>
              <a:t> </a:t>
            </a:r>
            <a:r>
              <a:rPr lang="en-US" sz="2500" dirty="0" err="1"/>
              <a:t>thông</a:t>
            </a:r>
            <a:r>
              <a:rPr lang="en-US" sz="2500" dirty="0"/>
              <a:t> </a:t>
            </a:r>
            <a:r>
              <a:rPr lang="en-US" sz="2500" dirty="0" err="1"/>
              <a:t>minh</a:t>
            </a:r>
            <a:r>
              <a:rPr lang="en-US" sz="2500" dirty="0"/>
              <a:t>:</a:t>
            </a:r>
          </a:p>
        </p:txBody>
      </p:sp>
      <p:grpSp>
        <p:nvGrpSpPr>
          <p:cNvPr id="2375" name="Google Shape;2375;p47"/>
          <p:cNvGrpSpPr/>
          <p:nvPr/>
        </p:nvGrpSpPr>
        <p:grpSpPr>
          <a:xfrm>
            <a:off x="409894" y="541411"/>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1650628"/>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375;p47">
            <a:extLst>
              <a:ext uri="{FF2B5EF4-FFF2-40B4-BE49-F238E27FC236}">
                <a16:creationId xmlns:a16="http://schemas.microsoft.com/office/drawing/2014/main" id="{DA2DC935-EAD5-4426-8A62-017A75DCB05A}"/>
              </a:ext>
            </a:extLst>
          </p:cNvPr>
          <p:cNvGrpSpPr/>
          <p:nvPr/>
        </p:nvGrpSpPr>
        <p:grpSpPr>
          <a:xfrm>
            <a:off x="339837" y="2621820"/>
            <a:ext cx="454793" cy="452411"/>
            <a:chOff x="3111700" y="2161850"/>
            <a:chExt cx="526625" cy="524900"/>
          </a:xfrm>
        </p:grpSpPr>
        <p:sp>
          <p:nvSpPr>
            <p:cNvPr id="22" name="Google Shape;2376;p47">
              <a:extLst>
                <a:ext uri="{FF2B5EF4-FFF2-40B4-BE49-F238E27FC236}">
                  <a16:creationId xmlns:a16="http://schemas.microsoft.com/office/drawing/2014/main" id="{753781B3-32E8-4E4B-AD0A-9701ED769D18}"/>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7;p47">
              <a:extLst>
                <a:ext uri="{FF2B5EF4-FFF2-40B4-BE49-F238E27FC236}">
                  <a16:creationId xmlns:a16="http://schemas.microsoft.com/office/drawing/2014/main" id="{5023F8E9-C894-4E90-9EBE-FCBF16F25659}"/>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8;p47">
              <a:extLst>
                <a:ext uri="{FF2B5EF4-FFF2-40B4-BE49-F238E27FC236}">
                  <a16:creationId xmlns:a16="http://schemas.microsoft.com/office/drawing/2014/main" id="{7E771F1A-A95B-4C71-B57E-A01317D24A96}"/>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9;p47">
              <a:extLst>
                <a:ext uri="{FF2B5EF4-FFF2-40B4-BE49-F238E27FC236}">
                  <a16:creationId xmlns:a16="http://schemas.microsoft.com/office/drawing/2014/main" id="{EF6CDE47-0F63-4F16-8AA3-585A64355D01}"/>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0;p47">
              <a:extLst>
                <a:ext uri="{FF2B5EF4-FFF2-40B4-BE49-F238E27FC236}">
                  <a16:creationId xmlns:a16="http://schemas.microsoft.com/office/drawing/2014/main" id="{4AE54606-C2B6-4C55-A98D-7A113104C66E}"/>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1;p47">
              <a:extLst>
                <a:ext uri="{FF2B5EF4-FFF2-40B4-BE49-F238E27FC236}">
                  <a16:creationId xmlns:a16="http://schemas.microsoft.com/office/drawing/2014/main" id="{AF890786-A2F8-4B5B-904B-509741E5E5A4}"/>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2;p47">
              <a:extLst>
                <a:ext uri="{FF2B5EF4-FFF2-40B4-BE49-F238E27FC236}">
                  <a16:creationId xmlns:a16="http://schemas.microsoft.com/office/drawing/2014/main" id="{7A5F1FD1-186C-440F-B0FF-681AC44D8E07}"/>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375;p47">
            <a:extLst>
              <a:ext uri="{FF2B5EF4-FFF2-40B4-BE49-F238E27FC236}">
                <a16:creationId xmlns:a16="http://schemas.microsoft.com/office/drawing/2014/main" id="{7D01172E-4C02-4AE7-A41F-3344D3EC2D7D}"/>
              </a:ext>
            </a:extLst>
          </p:cNvPr>
          <p:cNvGrpSpPr/>
          <p:nvPr/>
        </p:nvGrpSpPr>
        <p:grpSpPr>
          <a:xfrm>
            <a:off x="331645" y="3624191"/>
            <a:ext cx="454793" cy="452411"/>
            <a:chOff x="3111700" y="2161850"/>
            <a:chExt cx="526625" cy="524900"/>
          </a:xfrm>
        </p:grpSpPr>
        <p:sp>
          <p:nvSpPr>
            <p:cNvPr id="30" name="Google Shape;2376;p47">
              <a:extLst>
                <a:ext uri="{FF2B5EF4-FFF2-40B4-BE49-F238E27FC236}">
                  <a16:creationId xmlns:a16="http://schemas.microsoft.com/office/drawing/2014/main" id="{C23680C9-8DDB-47A9-838E-D473FC6F397F}"/>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7;p47">
              <a:extLst>
                <a:ext uri="{FF2B5EF4-FFF2-40B4-BE49-F238E27FC236}">
                  <a16:creationId xmlns:a16="http://schemas.microsoft.com/office/drawing/2014/main" id="{FFDBE8C8-0756-405D-A892-B129E76A2F99}"/>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78;p47">
              <a:extLst>
                <a:ext uri="{FF2B5EF4-FFF2-40B4-BE49-F238E27FC236}">
                  <a16:creationId xmlns:a16="http://schemas.microsoft.com/office/drawing/2014/main" id="{77CBE3C9-91B0-44E5-8B7B-1745B41DA9CC}"/>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79;p47">
              <a:extLst>
                <a:ext uri="{FF2B5EF4-FFF2-40B4-BE49-F238E27FC236}">
                  <a16:creationId xmlns:a16="http://schemas.microsoft.com/office/drawing/2014/main" id="{68545700-03DD-4F30-BC3B-363741BB6F64}"/>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80;p47">
              <a:extLst>
                <a:ext uri="{FF2B5EF4-FFF2-40B4-BE49-F238E27FC236}">
                  <a16:creationId xmlns:a16="http://schemas.microsoft.com/office/drawing/2014/main" id="{B70426CE-50E3-495B-A44B-8907AD989B3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81;p47">
              <a:extLst>
                <a:ext uri="{FF2B5EF4-FFF2-40B4-BE49-F238E27FC236}">
                  <a16:creationId xmlns:a16="http://schemas.microsoft.com/office/drawing/2014/main" id="{262F0234-C8E0-481C-B093-F9DA84E8A88C}"/>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82;p47">
              <a:extLst>
                <a:ext uri="{FF2B5EF4-FFF2-40B4-BE49-F238E27FC236}">
                  <a16:creationId xmlns:a16="http://schemas.microsoft.com/office/drawing/2014/main" id="{73A5C9C2-17B7-489B-9781-B3057162242A}"/>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050" y="1708282"/>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Tham</a:t>
            </a:r>
            <a:r>
              <a:rPr lang="en-US" sz="2500" dirty="0"/>
              <a:t> </a:t>
            </a:r>
            <a:r>
              <a:rPr lang="en-US" sz="2500" dirty="0" err="1"/>
              <a:t>Tham</a:t>
            </a:r>
            <a:r>
              <a:rPr lang="en-US" sz="2500" dirty="0"/>
              <a:t> (</a:t>
            </a:r>
            <a:r>
              <a:rPr lang="en-US" sz="2500" dirty="0" err="1"/>
              <a:t>Greeddy</a:t>
            </a:r>
            <a:r>
              <a:rPr lang="en-US" sz="2500" dirty="0"/>
              <a:t>)</a:t>
            </a:r>
          </a:p>
        </p:txBody>
      </p:sp>
      <p:sp>
        <p:nvSpPr>
          <p:cNvPr id="39" name="Google Shape;2359;p47">
            <a:extLst>
              <a:ext uri="{FF2B5EF4-FFF2-40B4-BE49-F238E27FC236}">
                <a16:creationId xmlns:a16="http://schemas.microsoft.com/office/drawing/2014/main" id="{8C3D8F64-7FF5-4657-9AF2-C169C9BD4690}"/>
              </a:ext>
            </a:extLst>
          </p:cNvPr>
          <p:cNvSpPr txBox="1">
            <a:spLocks/>
          </p:cNvSpPr>
          <p:nvPr/>
        </p:nvSpPr>
        <p:spPr>
          <a:xfrm>
            <a:off x="914334" y="2725315"/>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Tuần</a:t>
            </a:r>
            <a:r>
              <a:rPr lang="en-US" sz="2500" dirty="0"/>
              <a:t> </a:t>
            </a:r>
            <a:r>
              <a:rPr lang="en-US" sz="2500" dirty="0" err="1"/>
              <a:t>tự</a:t>
            </a:r>
            <a:r>
              <a:rPr lang="en-US" sz="2500" dirty="0"/>
              <a:t> :</a:t>
            </a:r>
          </a:p>
        </p:txBody>
      </p:sp>
      <p:sp>
        <p:nvSpPr>
          <p:cNvPr id="40" name="Google Shape;2359;p47">
            <a:extLst>
              <a:ext uri="{FF2B5EF4-FFF2-40B4-BE49-F238E27FC236}">
                <a16:creationId xmlns:a16="http://schemas.microsoft.com/office/drawing/2014/main" id="{BA3CA829-27C1-4714-AB0E-6F8323F81365}"/>
              </a:ext>
            </a:extLst>
          </p:cNvPr>
          <p:cNvSpPr txBox="1">
            <a:spLocks/>
          </p:cNvSpPr>
          <p:nvPr/>
        </p:nvSpPr>
        <p:spPr>
          <a:xfrm>
            <a:off x="914334" y="3641103"/>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Hàm</a:t>
            </a:r>
            <a:r>
              <a:rPr lang="en-US" sz="2500" dirty="0"/>
              <a:t> Heuristic:</a:t>
            </a:r>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023655"/>
            <a:ext cx="6794204"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Segoe UI" panose="020B0502040204020203" pitchFamily="34" charset="0"/>
                <a:ea typeface="Calibri" panose="020F0502020204030204" pitchFamily="34" charset="0"/>
              </a:rPr>
              <a:t>D</a:t>
            </a:r>
            <a:r>
              <a:rPr lang="en-US" sz="1800" dirty="0" err="1">
                <a:effectLst/>
                <a:latin typeface="Segoe UI" panose="020B0502040204020203" pitchFamily="34" charset="0"/>
                <a:ea typeface="Calibri" panose="020F0502020204030204" pitchFamily="34" charset="0"/>
              </a:rPr>
              <a:t>ò</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tìm</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đặc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biệt</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dựa</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vào</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đặc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thù</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của</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bài</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toán</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để</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nhanh</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chóng</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tìm</a:t>
            </a:r>
            <a:r>
              <a:rPr lang="en-US" sz="1800" dirty="0">
                <a:effectLst/>
                <a:latin typeface="Segoe UI" panose="020B0502040204020203" pitchFamily="34" charset="0"/>
                <a:ea typeface="Calibri" panose="020F0502020204030204" pitchFamily="34" charset="0"/>
              </a:rPr>
              <a:t> ra </a:t>
            </a:r>
            <a:r>
              <a:rPr lang="en-US" sz="1800" dirty="0" err="1">
                <a:effectLst/>
                <a:latin typeface="Segoe UI" panose="020B0502040204020203" pitchFamily="34" charset="0"/>
                <a:ea typeface="Calibri" panose="020F0502020204030204" pitchFamily="34" charset="0"/>
              </a:rPr>
              <a:t>mục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tiêu</a:t>
            </a:r>
            <a:r>
              <a:rPr lang="en-US" sz="1800" dirty="0">
                <a:effectLst/>
                <a:latin typeface="Segoe UI" panose="020B0502040204020203" pitchFamily="34" charset="0"/>
                <a:ea typeface="Calibri" panose="020F0502020204030204" pitchFamily="34" charset="0"/>
              </a:rPr>
              <a:t>.</a:t>
            </a:r>
            <a:endParaRPr lang="en-US" dirty="0"/>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2070349"/>
            <a:ext cx="6716977"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rgbClr val="000000"/>
                </a:solidFill>
                <a:effectLst/>
                <a:latin typeface="Segoe UI" panose="020B0502040204020203" pitchFamily="34" charset="0"/>
                <a:ea typeface="Calibri" panose="020F0502020204030204" pitchFamily="34" charset="0"/>
              </a:rPr>
              <a:t>Lấy</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tiêu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chuẩn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tối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ưu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để</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làm</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tiêu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chuẩn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chọn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lựa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hành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động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cho</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phạm</a:t>
            </a:r>
            <a:r>
              <a:rPr lang="en-US" sz="1800" dirty="0">
                <a:solidFill>
                  <a:srgbClr val="000000"/>
                </a:solidFill>
                <a:effectLst/>
                <a:latin typeface="Segoe UI" panose="020B0502040204020203" pitchFamily="34" charset="0"/>
                <a:ea typeface="Calibri" panose="020F0502020204030204" pitchFamily="34" charset="0"/>
              </a:rPr>
              <a:t> vi </a:t>
            </a:r>
            <a:r>
              <a:rPr lang="en-US" sz="1800" dirty="0" err="1">
                <a:solidFill>
                  <a:srgbClr val="000000"/>
                </a:solidFill>
                <a:effectLst/>
                <a:latin typeface="Segoe UI" panose="020B0502040204020203" pitchFamily="34" charset="0"/>
                <a:ea typeface="Calibri" panose="020F0502020204030204" pitchFamily="34" charset="0"/>
              </a:rPr>
              <a:t>cục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bộ</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của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từng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bước</a:t>
            </a:r>
            <a:r>
              <a:rPr lang="en-US" sz="1800" dirty="0">
                <a:solidFill>
                  <a:srgbClr val="000000"/>
                </a:solidFill>
                <a:effectLst/>
                <a:latin typeface="Segoe UI" panose="020B0502040204020203" pitchFamily="34" charset="0"/>
                <a:ea typeface="Calibri" panose="020F0502020204030204" pitchFamily="34" charset="0"/>
              </a:rPr>
              <a:t> </a:t>
            </a:r>
            <a:endParaRPr lang="en-US" dirty="0"/>
          </a:p>
        </p:txBody>
      </p:sp>
      <p:sp>
        <p:nvSpPr>
          <p:cNvPr id="4" name="TextBox 3">
            <a:extLst>
              <a:ext uri="{FF2B5EF4-FFF2-40B4-BE49-F238E27FC236}">
                <a16:creationId xmlns:a16="http://schemas.microsoft.com/office/drawing/2014/main" id="{B7139973-0769-45E2-AE08-D99D39FDB2DD}"/>
              </a:ext>
            </a:extLst>
          </p:cNvPr>
          <p:cNvSpPr txBox="1"/>
          <p:nvPr/>
        </p:nvSpPr>
        <p:spPr>
          <a:xfrm>
            <a:off x="1084941" y="3029160"/>
            <a:ext cx="6570922"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rgbClr val="000000"/>
                </a:solidFill>
                <a:effectLst/>
                <a:latin typeface="Segoe UI" panose="020B0502040204020203" pitchFamily="34" charset="0"/>
                <a:ea typeface="Calibri" panose="020F0502020204030204" pitchFamily="34" charset="0"/>
              </a:rPr>
              <a:t>Thực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hiện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hành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động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dựa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trên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một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cấu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trúc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thứ</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tự</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hợp</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lý</a:t>
            </a:r>
            <a:r>
              <a:rPr lang="en-US" sz="1800" dirty="0">
                <a:solidFill>
                  <a:srgbClr val="000000"/>
                </a:solidFill>
                <a:effectLst/>
                <a:latin typeface="Segoe UI" panose="020B0502040204020203" pitchFamily="34" charset="0"/>
                <a:ea typeface="Calibri" panose="020F0502020204030204" pitchFamily="34" charset="0"/>
              </a:rPr>
              <a:t> </a:t>
            </a:r>
          </a:p>
          <a:p>
            <a:r>
              <a:rPr lang="en-US" sz="1800" dirty="0">
                <a:latin typeface="Segoe UI" panose="020B0502040204020203" pitchFamily="34" charset="0"/>
                <a:sym typeface="Wingdings" panose="05000000000000000000" pitchFamily="2" charset="2"/>
              </a:rPr>
              <a:t> </a:t>
            </a:r>
            <a:r>
              <a:rPr lang="en-US" sz="1800" dirty="0" err="1">
                <a:solidFill>
                  <a:srgbClr val="000000"/>
                </a:solidFill>
                <a:effectLst/>
                <a:latin typeface="Segoe UI" panose="020B0502040204020203" pitchFamily="34" charset="0"/>
                <a:ea typeface="Calibri" panose="020F0502020204030204" pitchFamily="34" charset="0"/>
              </a:rPr>
              <a:t>nhằm</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nhanh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chóng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đạt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được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một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lời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giải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tốt</a:t>
            </a:r>
            <a:r>
              <a:rPr lang="en-US" sz="1800" dirty="0">
                <a:solidFill>
                  <a:srgbClr val="000000"/>
                </a:solidFill>
                <a:effectLst/>
                <a:latin typeface="Segoe UI" panose="020B0502040204020203" pitchFamily="34" charset="0"/>
                <a:ea typeface="Calibri" panose="020F0502020204030204" pitchFamily="34" charset="0"/>
              </a:rPr>
              <a:t>.</a:t>
            </a:r>
            <a:endParaRPr lang="en-US" dirty="0"/>
          </a:p>
        </p:txBody>
      </p:sp>
      <p:sp>
        <p:nvSpPr>
          <p:cNvPr id="5" name="TextBox 4">
            <a:extLst>
              <a:ext uri="{FF2B5EF4-FFF2-40B4-BE49-F238E27FC236}">
                <a16:creationId xmlns:a16="http://schemas.microsoft.com/office/drawing/2014/main" id="{D0533CAE-15A6-4CF7-9EC0-5A8876131AA0}"/>
              </a:ext>
            </a:extLst>
          </p:cNvPr>
          <p:cNvSpPr txBox="1"/>
          <p:nvPr/>
        </p:nvSpPr>
        <p:spPr>
          <a:xfrm>
            <a:off x="1177415" y="3964268"/>
            <a:ext cx="6794203"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ea typeface="Times New Roman" panose="02020603050405020304" pitchFamily="18" charset="0"/>
              </a:rPr>
              <a:t>L</a:t>
            </a:r>
            <a:r>
              <a:rPr lang="vi-VN" sz="1800" dirty="0">
                <a:solidFill>
                  <a:srgbClr val="000000"/>
                </a:solidFill>
                <a:effectLst/>
                <a:latin typeface="Segoe UI" panose="020B0502040204020203" pitchFamily="34" charset="0"/>
                <a:ea typeface="Times New Roman" panose="02020603050405020304" pitchFamily="18" charset="0"/>
              </a:rPr>
              <a:t>à các hàm đánh giá thô, giá trị của hàm phụ thuộc vào trạng thái hiện tại của bài toán tại mỗi bước giải.</a:t>
            </a:r>
            <a:endParaRPr lang="en-US" dirty="0"/>
          </a:p>
        </p:txBody>
      </p:sp>
      <p:sp>
        <p:nvSpPr>
          <p:cNvPr id="7" name="TextBox 6">
            <a:extLst>
              <a:ext uri="{FF2B5EF4-FFF2-40B4-BE49-F238E27FC236}">
                <a16:creationId xmlns:a16="http://schemas.microsoft.com/office/drawing/2014/main" id="{69C80FEC-A695-4A6D-BEFE-BE83760192A3}"/>
              </a:ext>
            </a:extLst>
          </p:cNvPr>
          <p:cNvSpPr txBox="1"/>
          <p:nvPr/>
        </p:nvSpPr>
        <p:spPr>
          <a:xfrm>
            <a:off x="938050" y="4636002"/>
            <a:ext cx="7704000" cy="369332"/>
          </a:xfrm>
          <a:prstGeom prst="rect">
            <a:avLst/>
          </a:prstGeom>
          <a:noFill/>
        </p:spPr>
        <p:txBody>
          <a:bodyPr wrap="square" rtlCol="0">
            <a:spAutoFit/>
          </a:bodyPr>
          <a:lstStyle/>
          <a:p>
            <a:r>
              <a:rPr lang="en-US" dirty="0">
                <a:solidFill>
                  <a:srgbClr val="FF0000"/>
                </a:solidFill>
              </a:rPr>
              <a:t>=&gt;</a:t>
            </a:r>
            <a:r>
              <a:rPr lang="en-US" sz="1800" dirty="0">
                <a:solidFill>
                  <a:srgbClr val="FF0000"/>
                </a:solidFill>
                <a:latin typeface="Segoe UI" panose="020B0502040204020203" pitchFamily="34" charset="0"/>
              </a:rPr>
              <a:t>C</a:t>
            </a:r>
            <a:r>
              <a:rPr lang="vi-VN" sz="1800" dirty="0">
                <a:solidFill>
                  <a:srgbClr val="FF0000"/>
                </a:solidFill>
                <a:effectLst/>
                <a:latin typeface="Segoe UI" panose="020B0502040204020203" pitchFamily="34" charset="0"/>
                <a:ea typeface="Times New Roman" panose="02020603050405020304" pitchFamily="18" charset="0"/>
              </a:rPr>
              <a:t>họn được cách hành động tương đối hợp lý </a:t>
            </a:r>
            <a:endParaRPr lang="en-US" dirty="0">
              <a:solidFill>
                <a:srgbClr val="FF0000"/>
              </a:solidFill>
            </a:endParaRPr>
          </a:p>
        </p:txBody>
      </p:sp>
    </p:spTree>
    <p:extLst>
      <p:ext uri="{BB962C8B-B14F-4D97-AF65-F5344CB8AC3E}">
        <p14:creationId xmlns:p14="http://schemas.microsoft.com/office/powerpoint/2010/main" val="30459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820264" y="222962"/>
            <a:ext cx="7439392" cy="944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Giải Thuật Di Truyền(GA-Genetic Algorithm):</a:t>
            </a:r>
            <a:endParaRPr sz="3000" dirty="0"/>
          </a:p>
        </p:txBody>
      </p:sp>
      <p:grpSp>
        <p:nvGrpSpPr>
          <p:cNvPr id="114" name="Google Shape;3978;p60"/>
          <p:cNvGrpSpPr/>
          <p:nvPr/>
        </p:nvGrpSpPr>
        <p:grpSpPr>
          <a:xfrm>
            <a:off x="6182289" y="2124758"/>
            <a:ext cx="2363834" cy="2077223"/>
            <a:chOff x="6636943" y="2757805"/>
            <a:chExt cx="1807364" cy="1691727"/>
          </a:xfrm>
        </p:grpSpPr>
        <p:sp>
          <p:nvSpPr>
            <p:cNvPr id="115"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8927AD88-329E-4B00-9EA2-64E053040952}"/>
              </a:ext>
            </a:extLst>
          </p:cNvPr>
          <p:cNvSpPr>
            <a:spLocks noGrp="1"/>
          </p:cNvSpPr>
          <p:nvPr>
            <p:ph type="body" idx="1"/>
          </p:nvPr>
        </p:nvSpPr>
        <p:spPr>
          <a:xfrm>
            <a:off x="286226" y="1229155"/>
            <a:ext cx="5533620" cy="2813051"/>
          </a:xfrm>
        </p:spPr>
        <p:txBody>
          <a:bodyPr/>
          <a:lstStyle/>
          <a:p>
            <a:r>
              <a:rPr lang="en-US" sz="1800" spc="-5" dirty="0" err="1">
                <a:solidFill>
                  <a:srgbClr val="000000"/>
                </a:solidFill>
                <a:effectLst/>
                <a:latin typeface="Segoe UI" panose="020B0502040204020203" pitchFamily="34" charset="0"/>
                <a:ea typeface="Calibri" panose="020F0502020204030204" pitchFamily="34" charset="0"/>
              </a:rPr>
              <a:t>Là</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kỹ</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thuật</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phỏng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theo</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quá</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trình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thích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nghi</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tiến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hóa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các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quần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thể</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sinh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học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dựa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trên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học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thuyết</a:t>
            </a:r>
            <a:r>
              <a:rPr lang="en-US" sz="1800" spc="-5" dirty="0">
                <a:solidFill>
                  <a:srgbClr val="000000"/>
                </a:solidFill>
                <a:effectLst/>
                <a:latin typeface="Segoe UI" panose="020B0502040204020203" pitchFamily="34" charset="0"/>
                <a:ea typeface="Calibri" panose="020F0502020204030204" pitchFamily="34" charset="0"/>
              </a:rPr>
              <a:t> Darwin</a:t>
            </a:r>
            <a:endParaRPr lang="en-US" sz="1800" spc="-5" dirty="0">
              <a:solidFill>
                <a:srgbClr val="000000"/>
              </a:solidFill>
              <a:latin typeface="Segoe UI" panose="020B0502040204020203" pitchFamily="34" charset="0"/>
              <a:ea typeface="Calibri" panose="020F0502020204030204" pitchFamily="34" charset="0"/>
            </a:endParaRPr>
          </a:p>
          <a:p>
            <a:r>
              <a:rPr lang="en-US" sz="1800" spc="-5" dirty="0" err="1">
                <a:solidFill>
                  <a:srgbClr val="000000"/>
                </a:solidFill>
                <a:latin typeface="Segoe UI" panose="020B0502040204020203" pitchFamily="34" charset="0"/>
                <a:ea typeface="Calibri" panose="020F0502020204030204" pitchFamily="34" charset="0"/>
              </a:rPr>
              <a:t>L</a:t>
            </a:r>
            <a:r>
              <a:rPr lang="en-US" sz="1800" spc="-5" dirty="0" err="1">
                <a:solidFill>
                  <a:srgbClr val="000000"/>
                </a:solidFill>
                <a:effectLst/>
                <a:latin typeface="Segoe UI" panose="020B0502040204020203" pitchFamily="34" charset="0"/>
                <a:ea typeface="Calibri" panose="020F0502020204030204" pitchFamily="34" charset="0"/>
              </a:rPr>
              <a:t>à</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phương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pháp</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tìm</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kiếm</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tối</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ưu</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ngẫu</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nhiên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bằng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cách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mô</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phỏng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theo</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sự</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tiến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hóa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con </a:t>
            </a:r>
            <a:r>
              <a:rPr lang="en-US" sz="1800" spc="-5" dirty="0" err="1">
                <a:solidFill>
                  <a:srgbClr val="000000"/>
                </a:solidFill>
                <a:effectLst/>
                <a:latin typeface="Segoe UI" panose="020B0502040204020203" pitchFamily="34" charset="0"/>
                <a:ea typeface="Calibri" panose="020F0502020204030204" pitchFamily="34" charset="0"/>
              </a:rPr>
              <a:t>người</a:t>
            </a:r>
            <a:r>
              <a:rPr lang="en-US" sz="1800" spc="-5" dirty="0">
                <a:solidFill>
                  <a:srgbClr val="000000"/>
                </a:solidFill>
                <a:effectLst/>
                <a:latin typeface="Segoe UI" panose="020B0502040204020203" pitchFamily="34" charset="0"/>
                <a:ea typeface="Calibri" panose="020F0502020204030204" pitchFamily="34" charset="0"/>
              </a:rPr>
              <a:t> hay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sinh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vật</a:t>
            </a:r>
            <a:r>
              <a:rPr lang="en-US" sz="1800" spc="-5" dirty="0">
                <a:solidFill>
                  <a:srgbClr val="000000"/>
                </a:solidFill>
                <a:effectLst/>
                <a:latin typeface="Segoe UI" panose="020B0502040204020203" pitchFamily="34" charset="0"/>
                <a:ea typeface="Calibri" panose="020F0502020204030204" pitchFamily="34" charset="0"/>
              </a:rPr>
              <a:t>.</a:t>
            </a:r>
          </a:p>
          <a:p>
            <a:r>
              <a:rPr lang="vi-VN" sz="18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Tư tưởng của thuật toán di truyền là mô phỏng các hiện tượng tự nhiên, là kế thừa và đấu tranh sinh tồn.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8929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41185" y="0"/>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Áp Dụng</a:t>
            </a:r>
            <a:endParaRPr dirty="0"/>
          </a:p>
        </p:txBody>
      </p:sp>
      <p:sp>
        <p:nvSpPr>
          <p:cNvPr id="2" name="TextBox 1">
            <a:extLst>
              <a:ext uri="{FF2B5EF4-FFF2-40B4-BE49-F238E27FC236}">
                <a16:creationId xmlns:a16="http://schemas.microsoft.com/office/drawing/2014/main" id="{C4BC9817-3991-47B6-AD00-9258F6C4D448}"/>
              </a:ext>
            </a:extLst>
          </p:cNvPr>
          <p:cNvSpPr txBox="1"/>
          <p:nvPr/>
        </p:nvSpPr>
        <p:spPr>
          <a:xfrm>
            <a:off x="809814" y="892800"/>
            <a:ext cx="7339775" cy="4001095"/>
          </a:xfrm>
          <a:prstGeom prst="rect">
            <a:avLst/>
          </a:prstGeom>
          <a:noFill/>
        </p:spPr>
        <p:txBody>
          <a:bodyPr wrap="square" rtlCol="0" anchor="ctr">
            <a:spAutoFit/>
          </a:bodyPr>
          <a:lstStyle/>
          <a:p>
            <a:pPr>
              <a:lnSpc>
                <a:spcPct val="200000"/>
              </a:lnSpc>
            </a:pPr>
            <a:r>
              <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en-US" sz="2000" spc="-5" dirty="0">
                <a:latin typeface="Segoe UI" panose="020B0502040204020203" pitchFamily="34" charset="0"/>
                <a:ea typeface="Calibri" panose="020F0502020204030204" pitchFamily="34" charset="0"/>
                <a:cs typeface="Times New Roman" panose="02020603050405020304" pitchFamily="18" charset="0"/>
              </a:rPr>
              <a:t>G</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iải quyết các bài toán quy hoạch thông qua các quá trình cơ bản</a:t>
            </a:r>
            <a:r>
              <a:rPr lang="vi-VN" sz="2000" b="1" i="1"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lai tạo (crossover), đột biến (mutation) và chọn lọc (selection)</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pPr>
              <a:lnSpc>
                <a:spcPct val="200000"/>
              </a:lnSpc>
            </a:pPr>
            <a:r>
              <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Dùng GA đòi hỏi phải xác định được: khởi tạo quần thể ban đầu, hàm đánh giá các lời giải theo mức độ thích nghi – hàm mục tiêu, các toán tử di truyền tạo hàm sinh sản.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518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326691"/>
            <a:ext cx="5254315" cy="1323439"/>
          </a:xfrm>
          <a:prstGeom prst="rect">
            <a:avLst/>
          </a:prstGeom>
          <a:noFill/>
        </p:spPr>
        <p:txBody>
          <a:bodyPr wrap="square" rtlCol="0">
            <a:spAutoFit/>
          </a:bodyPr>
          <a:lstStyle/>
          <a:p>
            <a:pPr marL="457200" indent="-457200">
              <a:buFont typeface="+mj-lt"/>
              <a:buAutoNum type="arabicPeriod"/>
            </a:pPr>
            <a:r>
              <a:rPr lang="en-US" sz="2000" b="1"/>
              <a:t>Population - </a:t>
            </a:r>
            <a:r>
              <a:rPr lang="en-US" sz="2000" b="1" err="1"/>
              <a:t>Quần</a:t>
            </a:r>
            <a:r>
              <a:rPr lang="en-US" sz="2000" b="1"/>
              <a:t> thể</a:t>
            </a:r>
            <a:endParaRPr lang="en-US" sz="2000"/>
          </a:p>
          <a:p>
            <a:pPr marL="457200" indent="-457200">
              <a:buFont typeface="+mj-lt"/>
              <a:buAutoNum type="arabicPeriod"/>
            </a:pPr>
            <a:r>
              <a:rPr lang="en-US" sz="2000" b="1"/>
              <a:t>Natural Selection - Chọn lọc tự nhiên</a:t>
            </a:r>
          </a:p>
          <a:p>
            <a:pPr marL="457200" indent="-457200">
              <a:buFont typeface="+mj-lt"/>
              <a:buAutoNum type="arabicPeriod"/>
            </a:pPr>
            <a:r>
              <a:rPr lang="en-US" sz="2000" b="1"/>
              <a:t>Mutation - Đột biến</a:t>
            </a:r>
            <a:endParaRPr lang="en-US" sz="2000"/>
          </a:p>
          <a:p>
            <a:pPr marL="457200" indent="-457200">
              <a:buFont typeface="+mj-lt"/>
              <a:buAutoNum type="arabicPeriod"/>
            </a:pPr>
            <a:r>
              <a:rPr lang="en-US" sz="2000" b="1"/>
              <a:t>Evolution - Tiến hóa</a:t>
            </a:r>
            <a:endParaRPr lang="en-US" sz="2000"/>
          </a:p>
        </p:txBody>
      </p:sp>
      <p:pic>
        <p:nvPicPr>
          <p:cNvPr id="41" name="Image2"/>
          <p:cNvPicPr/>
          <p:nvPr/>
        </p:nvPicPr>
        <p:blipFill>
          <a:blip r:embed="rId3"/>
          <a:stretch>
            <a:fillRect/>
          </a:stretch>
        </p:blipFill>
        <p:spPr bwMode="auto">
          <a:xfrm>
            <a:off x="3023870" y="0"/>
            <a:ext cx="6120130" cy="3014505"/>
          </a:xfrm>
          <a:prstGeom prst="rect">
            <a:avLst/>
          </a:prstGeom>
        </p:spPr>
      </p:pic>
      <p:sp>
        <p:nvSpPr>
          <p:cNvPr id="58" name="TextBox 57"/>
          <p:cNvSpPr txBox="1"/>
          <p:nvPr/>
        </p:nvSpPr>
        <p:spPr>
          <a:xfrm>
            <a:off x="1189703" y="476200"/>
            <a:ext cx="1649190" cy="2062103"/>
          </a:xfrm>
          <a:prstGeom prst="rect">
            <a:avLst/>
          </a:prstGeom>
          <a:noFill/>
        </p:spPr>
        <p:txBody>
          <a:bodyPr wrap="square" rtlCol="0">
            <a:spAutoFit/>
          </a:bodyPr>
          <a:lstStyle/>
          <a:p>
            <a:r>
              <a:rPr lang="en-US" sz="3200" b="1" dirty="0" err="1"/>
              <a:t>II.Thuật</a:t>
            </a:r>
            <a:r>
              <a:rPr lang="en-US" sz="3200" b="1" dirty="0"/>
              <a:t> </a:t>
            </a:r>
            <a:r>
              <a:rPr lang="en-US" sz="3200" b="1" dirty="0" err="1"/>
              <a:t>toán</a:t>
            </a:r>
            <a:r>
              <a:rPr lang="en-US" sz="3200" b="1" dirty="0"/>
              <a:t> </a:t>
            </a:r>
            <a:r>
              <a:rPr lang="en-US" sz="3200" b="1" dirty="0" err="1"/>
              <a:t>tiến</a:t>
            </a:r>
            <a:r>
              <a:rPr lang="en-US" sz="3200" b="1" dirty="0"/>
              <a:t> </a:t>
            </a:r>
            <a:r>
              <a:rPr lang="en-US" sz="3200" b="1" dirty="0" err="1"/>
              <a:t>hoá</a:t>
            </a:r>
            <a:endParaRPr lang="vi-VN" sz="3200" b="1" dirty="0"/>
          </a:p>
        </p:txBody>
      </p:sp>
    </p:spTree>
    <p:extLst>
      <p:ext uri="{BB962C8B-B14F-4D97-AF65-F5344CB8AC3E}">
        <p14:creationId xmlns:p14="http://schemas.microsoft.com/office/powerpoint/2010/main" val="97403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408110"/>
            <a:ext cx="5633884" cy="1631216"/>
          </a:xfrm>
          <a:prstGeom prst="rect">
            <a:avLst/>
          </a:prstGeom>
          <a:noFill/>
        </p:spPr>
        <p:txBody>
          <a:bodyPr wrap="square" rtlCol="0">
            <a:spAutoFit/>
          </a:bodyPr>
          <a:lstStyle/>
          <a:p>
            <a:pPr marL="457200" indent="-457200">
              <a:buFont typeface="+mj-lt"/>
              <a:buAutoNum type="arabicPeriod"/>
            </a:pPr>
            <a:r>
              <a:rPr lang="en-US" sz="2000" b="1"/>
              <a:t>Initial Population- Khởi tạo quần thể</a:t>
            </a:r>
            <a:endParaRPr lang="vi-VN" sz="2000" b="1"/>
          </a:p>
          <a:p>
            <a:pPr marL="457200" indent="-457200">
              <a:buFont typeface="+mj-lt"/>
              <a:buAutoNum type="arabicPeriod"/>
            </a:pPr>
            <a:r>
              <a:rPr lang="en-US" sz="2000" b="1"/>
              <a:t>Evaluation Fitness - Đánh giá năng lực</a:t>
            </a:r>
            <a:endParaRPr lang="vi-VN" sz="2000" b="1"/>
          </a:p>
          <a:p>
            <a:pPr marL="457200" indent="-457200">
              <a:buFont typeface="+mj-lt"/>
              <a:buAutoNum type="arabicPeriod"/>
            </a:pPr>
            <a:r>
              <a:rPr lang="en-US" sz="2000" b="1"/>
              <a:t>Selection - Chọn lọc</a:t>
            </a:r>
            <a:endParaRPr lang="vi-VN" sz="2000" b="1"/>
          </a:p>
          <a:p>
            <a:pPr marL="457200" indent="-457200">
              <a:buFont typeface="+mj-lt"/>
              <a:buAutoNum type="arabicPeriod"/>
            </a:pPr>
            <a:r>
              <a:rPr lang="en-US" sz="2000" b="1"/>
              <a:t>Crossover - Sinh sản</a:t>
            </a:r>
          </a:p>
          <a:p>
            <a:pPr marL="457200" indent="-457200">
              <a:buFont typeface="+mj-lt"/>
              <a:buAutoNum type="arabicPeriod"/>
            </a:pPr>
            <a:r>
              <a:rPr lang="en-US" sz="2000" b="1"/>
              <a:t>Mutation - Đột biến</a:t>
            </a:r>
            <a:endParaRPr lang="vi-VN" sz="2000" b="1"/>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5943600" cy="3402965"/>
          </a:xfrm>
          <a:prstGeom prst="rect">
            <a:avLst/>
          </a:prstGeom>
          <a:noFill/>
          <a:ln>
            <a:noFill/>
          </a:ln>
        </p:spPr>
      </p:pic>
      <p:sp>
        <p:nvSpPr>
          <p:cNvPr id="7" name="TextBox 6"/>
          <p:cNvSpPr txBox="1"/>
          <p:nvPr/>
        </p:nvSpPr>
        <p:spPr>
          <a:xfrm>
            <a:off x="1189703" y="476200"/>
            <a:ext cx="1297858" cy="2062103"/>
          </a:xfrm>
          <a:prstGeom prst="rect">
            <a:avLst/>
          </a:prstGeom>
          <a:noFill/>
        </p:spPr>
        <p:txBody>
          <a:bodyPr wrap="square" rtlCol="0">
            <a:spAutoFit/>
          </a:bodyPr>
          <a:lstStyle/>
          <a:p>
            <a:r>
              <a:rPr lang="en-US" sz="3200" b="1"/>
              <a:t>Sơ đồ thuật toán</a:t>
            </a:r>
            <a:endParaRPr lang="vi-VN" sz="3200" b="1"/>
          </a:p>
        </p:txBody>
      </p:sp>
    </p:spTree>
    <p:extLst>
      <p:ext uri="{BB962C8B-B14F-4D97-AF65-F5344CB8AC3E}">
        <p14:creationId xmlns:p14="http://schemas.microsoft.com/office/powerpoint/2010/main" val="1066910969"/>
      </p:ext>
    </p:extLst>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1192</Words>
  <Application>Microsoft Office PowerPoint</Application>
  <PresentationFormat>On-screen Show (16:9)</PresentationFormat>
  <Paragraphs>93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Times New Roman</vt:lpstr>
      <vt:lpstr>Lilita One</vt:lpstr>
      <vt:lpstr>MS UI Gothic</vt:lpstr>
      <vt:lpstr>Wingdings</vt:lpstr>
      <vt:lpstr>Josefin Sans</vt:lpstr>
      <vt:lpstr>Segoe UI</vt:lpstr>
      <vt:lpstr>Arial</vt:lpstr>
      <vt:lpstr>Calibri</vt:lpstr>
      <vt:lpstr>Project research</vt:lpstr>
      <vt:lpstr>Giải thuật tiến hoá</vt:lpstr>
      <vt:lpstr>Tiến Hoá</vt:lpstr>
      <vt:lpstr>Heuristic:</vt:lpstr>
      <vt:lpstr>HEURISTIC</vt:lpstr>
      <vt:lpstr>Để xây dựng một giải thuật heuristic</vt:lpstr>
      <vt:lpstr>Giải Thuật Di Truyền(GA-Genetic Algorithm):</vt:lpstr>
      <vt:lpstr>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Trung VŨ</cp:lastModifiedBy>
  <cp:revision>131</cp:revision>
  <dcterms:modified xsi:type="dcterms:W3CDTF">2020-11-24T03:41:47Z</dcterms:modified>
</cp:coreProperties>
</file>