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Lst>
  <p:sldSz cx="9144000" cy="5143500" type="screen16x9"/>
  <p:notesSz cx="6858000" cy="9144000"/>
  <p:embeddedFontLst>
    <p:embeddedFont>
      <p:font typeface="Josefin Sans" charset="-93"/>
      <p:regular r:id="rId16"/>
      <p:bold r:id="rId17"/>
      <p:italic r:id="rId18"/>
      <p:boldItalic r:id="rId19"/>
    </p:embeddedFont>
    <p:embeddedFont>
      <p:font typeface="Lilita One"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4" clrIdx="0">
    <p:extLst>
      <p:ext uri="{19B8F6BF-5375-455C-9EA6-DF929625EA0E}">
        <p15:presenceInfo xmlns:p15="http://schemas.microsoft.com/office/powerpoint/2012/main" xmlns=""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97" d="100"/>
          <a:sy n="97" d="100"/>
        </p:scale>
        <p:origin x="-3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60"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vi.wikipedia.org/wiki/&#272;&#7897;t_bi&#7871;n_&#273;i&#7875;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326691"/>
            <a:ext cx="5254315" cy="1323439"/>
          </a:xfrm>
          <a:prstGeom prst="rect">
            <a:avLst/>
          </a:prstGeom>
          <a:noFill/>
        </p:spPr>
        <p:txBody>
          <a:bodyPr wrap="square" rtlCol="0">
            <a:spAutoFit/>
          </a:bodyPr>
          <a:lstStyle/>
          <a:p>
            <a:pPr marL="457200" indent="-457200">
              <a:buFont typeface="+mj-lt"/>
              <a:buAutoNum type="arabicPeriod"/>
            </a:pPr>
            <a:r>
              <a:rPr lang="en-US" sz="2000" b="1" smtClean="0"/>
              <a:t>Population </a:t>
            </a:r>
            <a:r>
              <a:rPr lang="en-US" sz="2000" b="1"/>
              <a:t>- </a:t>
            </a:r>
            <a:r>
              <a:rPr lang="en-US" sz="2000" b="1" err="1"/>
              <a:t>Quần</a:t>
            </a:r>
            <a:r>
              <a:rPr lang="en-US" sz="2000" b="1"/>
              <a:t> </a:t>
            </a:r>
            <a:r>
              <a:rPr lang="en-US" sz="2000" b="1" smtClean="0"/>
              <a:t>thể</a:t>
            </a:r>
            <a:endParaRPr lang="en-US" sz="2000"/>
          </a:p>
          <a:p>
            <a:pPr marL="457200" indent="-457200">
              <a:buFont typeface="+mj-lt"/>
              <a:buAutoNum type="arabicPeriod"/>
            </a:pPr>
            <a:r>
              <a:rPr lang="en-US" sz="2000" b="1"/>
              <a:t>Natural Selection - Chọn lọc </a:t>
            </a:r>
            <a:r>
              <a:rPr lang="en-US" sz="2000" b="1"/>
              <a:t>tự </a:t>
            </a:r>
            <a:r>
              <a:rPr lang="en-US" sz="2000" b="1" smtClean="0"/>
              <a:t>nhiên</a:t>
            </a:r>
          </a:p>
          <a:p>
            <a:pPr marL="457200" indent="-457200">
              <a:buFont typeface="+mj-lt"/>
              <a:buAutoNum type="arabicPeriod"/>
            </a:pPr>
            <a:r>
              <a:rPr lang="en-US" sz="2000" b="1"/>
              <a:t>Mutation - </a:t>
            </a:r>
            <a:r>
              <a:rPr lang="en-US" sz="2000" b="1"/>
              <a:t>Đột </a:t>
            </a:r>
            <a:r>
              <a:rPr lang="en-US" sz="2000" b="1" smtClean="0"/>
              <a:t>biến</a:t>
            </a:r>
            <a:endParaRPr lang="en-US" sz="2000"/>
          </a:p>
          <a:p>
            <a:pPr marL="457200" indent="-457200">
              <a:buFont typeface="+mj-lt"/>
              <a:buAutoNum type="arabicPeriod"/>
            </a:pPr>
            <a:r>
              <a:rPr lang="en-US" sz="2000" b="1"/>
              <a:t>Evolution - </a:t>
            </a:r>
            <a:r>
              <a:rPr lang="en-US" sz="2000" b="1"/>
              <a:t>Tiến </a:t>
            </a:r>
            <a:r>
              <a:rPr lang="en-US" sz="2000" b="1" smtClean="0"/>
              <a:t>hóa</a:t>
            </a:r>
            <a:endParaRPr lang="en-US" sz="2000" smtClean="0"/>
          </a:p>
        </p:txBody>
      </p:sp>
      <p:pic>
        <p:nvPicPr>
          <p:cNvPr id="41" name="Image2"/>
          <p:cNvPicPr/>
          <p:nvPr/>
        </p:nvPicPr>
        <p:blipFill>
          <a:blip r:embed="rId3"/>
          <a:stretch>
            <a:fillRect/>
          </a:stretch>
        </p:blipFill>
        <p:spPr bwMode="auto">
          <a:xfrm>
            <a:off x="3023870" y="0"/>
            <a:ext cx="6120130" cy="3014505"/>
          </a:xfrm>
          <a:prstGeom prst="rect">
            <a:avLst/>
          </a:prstGeom>
        </p:spPr>
      </p:pic>
      <p:sp>
        <p:nvSpPr>
          <p:cNvPr id="58" name="TextBox 57"/>
          <p:cNvSpPr txBox="1"/>
          <p:nvPr/>
        </p:nvSpPr>
        <p:spPr>
          <a:xfrm>
            <a:off x="1189703" y="476200"/>
            <a:ext cx="1297858" cy="2062103"/>
          </a:xfrm>
          <a:prstGeom prst="rect">
            <a:avLst/>
          </a:prstGeom>
          <a:noFill/>
        </p:spPr>
        <p:txBody>
          <a:bodyPr wrap="square" rtlCol="0">
            <a:spAutoFit/>
          </a:bodyPr>
          <a:lstStyle/>
          <a:p>
            <a:r>
              <a:rPr lang="en-US" sz="3200" b="1" smtClean="0"/>
              <a:t>Thuật toán tiến hoá</a:t>
            </a:r>
            <a:endParaRPr lang="vi-VN" sz="3200" b="1"/>
          </a:p>
        </p:txBody>
      </p:sp>
    </p:spTree>
    <p:extLst>
      <p:ext uri="{BB962C8B-B14F-4D97-AF65-F5344CB8AC3E}">
        <p14:creationId xmlns:p14="http://schemas.microsoft.com/office/powerpoint/2010/main" val="97403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Dễ nhận thấy rằng, nếu chỉ bằng việc sinh ngẫu nhiên và lai tạo, sẽ rất khó để tìm được nghiệm</a:t>
            </a:r>
            <a:r>
              <a:rPr lang="en-US" sz="2000"/>
              <a:t>. </a:t>
            </a:r>
            <a:endParaRPr lang="en-US" sz="2000" smtClean="0"/>
          </a:p>
          <a:p>
            <a:pPr marL="342900" lvl="1" indent="-342900">
              <a:buFont typeface="Arial" pitchFamily="34" charset="0"/>
              <a:buChar char="•"/>
            </a:pPr>
            <a:endParaRPr lang="vi-VN" sz="2000"/>
          </a:p>
          <a:p>
            <a:pPr marL="342900" lvl="1" indent="-342900">
              <a:buFont typeface="Arial" pitchFamily="34" charset="0"/>
              <a:buChar char="•"/>
            </a:pPr>
            <a:r>
              <a:rPr lang="en-US" sz="2000"/>
              <a:t>Trừ khi cá thể khởi tạo phù hợp luôn với yêu cầu đề bài, tức là có đáp án luôn từ đầu - Ăn May</a:t>
            </a:r>
            <a:r>
              <a:rPr lang="en-US" sz="2000"/>
              <a:t>. </a:t>
            </a:r>
            <a:endParaRPr lang="en-US" sz="2000" smtClean="0"/>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156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Như đã nói từ đầu, </a:t>
            </a:r>
            <a:r>
              <a:rPr lang="en-US" sz="2000" b="1"/>
              <a:t>Đột biến</a:t>
            </a:r>
            <a:r>
              <a:rPr lang="en-US" sz="2000"/>
              <a:t> chính là nguyên liệu của </a:t>
            </a:r>
            <a:r>
              <a:rPr lang="en-US" sz="2000" b="1"/>
              <a:t>Chọn lọc tự nhiên</a:t>
            </a:r>
            <a:r>
              <a:rPr lang="en-US" sz="2000"/>
              <a:t>, bằng việc lựa chọn ngẫu nhiên các vị trí và thay thế bằng một kí tự ngẫu nhiên nào đó, chúng ta có thể mô phỏng lại hiện tượng đột biến - </a:t>
            </a:r>
            <a:r>
              <a:rPr lang="en-US" sz="2000" u="sng">
                <a:hlinkClick r:id="rId3"/>
              </a:rPr>
              <a:t>Đột biến </a:t>
            </a:r>
            <a:r>
              <a:rPr lang="en-US" sz="2000" u="sng">
                <a:hlinkClick r:id="rId3"/>
              </a:rPr>
              <a:t>điểm</a:t>
            </a:r>
            <a:r>
              <a:rPr lang="en-US" sz="2000" smtClean="0"/>
              <a:t>.</a:t>
            </a:r>
          </a:p>
        </p:txBody>
      </p:sp>
      <p:pic>
        <p:nvPicPr>
          <p:cNvPr id="8" name="Image10"/>
          <p:cNvPicPr/>
          <p:nvPr/>
        </p:nvPicPr>
        <p:blipFill>
          <a:blip r:embed="rId4"/>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043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878304" y="751186"/>
            <a:ext cx="3700583" cy="2246769"/>
          </a:xfrm>
          <a:prstGeom prst="rect">
            <a:avLst/>
          </a:prstGeom>
          <a:noFill/>
        </p:spPr>
        <p:txBody>
          <a:bodyPr wrap="square" rtlCol="0">
            <a:spAutoFit/>
          </a:bodyPr>
          <a:lstStyle/>
          <a:p>
            <a:pPr marL="342900" indent="-342900">
              <a:buFont typeface="Arial" pitchFamily="34" charset="0"/>
              <a:buChar char="•"/>
            </a:pPr>
            <a:r>
              <a:rPr lang="en-US" sz="2000"/>
              <a:t>Các cá thể đột biến có thể sẽ có khả năng thích nghi tốt hơn (1 -&gt; 2), hoặc cũng có thể ngược lại (4 -&gt; 3). Quá trình này sẽ lặp lại cho đến khi tìm được đáp án phù hợp.</a:t>
            </a:r>
            <a:endParaRPr lang="vi-VN" sz="2000"/>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126" name="Google Shape;1339;p37"/>
          <p:cNvGrpSpPr/>
          <p:nvPr/>
        </p:nvGrpSpPr>
        <p:grpSpPr>
          <a:xfrm>
            <a:off x="115786" y="2843206"/>
            <a:ext cx="1252633" cy="2291474"/>
            <a:chOff x="1418399" y="1248430"/>
            <a:chExt cx="1510405" cy="3426812"/>
          </a:xfrm>
        </p:grpSpPr>
        <p:sp>
          <p:nvSpPr>
            <p:cNvPr id="127"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1546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smtClean="0"/>
              <a:t>Nhận xét</a:t>
            </a:r>
            <a:endParaRPr lang="vi-VN" sz="3200" b="1" i="1"/>
          </a:p>
        </p:txBody>
      </p:sp>
      <p:sp>
        <p:nvSpPr>
          <p:cNvPr id="2" name="TextBox 1"/>
          <p:cNvSpPr txBox="1"/>
          <p:nvPr/>
        </p:nvSpPr>
        <p:spPr>
          <a:xfrm>
            <a:off x="1759343" y="732585"/>
            <a:ext cx="6215249" cy="2616101"/>
          </a:xfrm>
          <a:prstGeom prst="rect">
            <a:avLst/>
          </a:prstGeom>
          <a:noFill/>
        </p:spPr>
        <p:txBody>
          <a:bodyPr wrap="square" rtlCol="0">
            <a:spAutoFit/>
          </a:bodyPr>
          <a:lstStyle/>
          <a:p>
            <a:r>
              <a:rPr lang="en-US" sz="2000" b="1" i="1"/>
              <a:t>Nhận </a:t>
            </a:r>
            <a:r>
              <a:rPr lang="en-US" sz="2000" b="1" i="1" smtClean="0"/>
              <a:t>xét:</a:t>
            </a:r>
            <a:endParaRPr lang="en-US" sz="2000" smtClean="0"/>
          </a:p>
          <a:p>
            <a:pPr marL="285750" lvl="0" indent="-285750">
              <a:buFont typeface="Arial" pitchFamily="34" charset="0"/>
              <a:buChar char="•"/>
            </a:pPr>
            <a:r>
              <a:rPr lang="en-US" sz="1800" smtClean="0"/>
              <a:t>Trong </a:t>
            </a:r>
            <a:r>
              <a:rPr lang="en-US" sz="1800"/>
              <a:t>bài toán </a:t>
            </a:r>
            <a:r>
              <a:rPr lang="en-US" sz="1800" b="1"/>
              <a:t>Tìm mật khẩu</a:t>
            </a:r>
            <a:r>
              <a:rPr lang="en-US" sz="1800"/>
              <a:t> thì chuỗi kí tự đại diện cho các </a:t>
            </a:r>
            <a:r>
              <a:rPr lang="en-US" sz="1800" b="1"/>
              <a:t>Nhiễm sắc thể</a:t>
            </a:r>
            <a:r>
              <a:rPr lang="en-US" sz="1800"/>
              <a:t> hay </a:t>
            </a:r>
            <a:r>
              <a:rPr lang="en-US" sz="1800" b="1"/>
              <a:t>Chuỗi ADN</a:t>
            </a:r>
            <a:r>
              <a:rPr lang="en-US" sz="1800"/>
              <a:t>. </a:t>
            </a:r>
            <a:endParaRPr lang="vi-VN" sz="1800"/>
          </a:p>
          <a:p>
            <a:pPr marL="285750" lvl="0" indent="-285750">
              <a:buFont typeface="Arial" pitchFamily="34" charset="0"/>
              <a:buChar char="•"/>
            </a:pPr>
            <a:r>
              <a:rPr lang="en-US" sz="1800"/>
              <a:t>Việc số hóa những đặc tính của bài toán thành các bits, bytes để có thể sử dụng trong khâu </a:t>
            </a:r>
            <a:r>
              <a:rPr lang="en-US" sz="1800" b="1"/>
              <a:t>Crossover</a:t>
            </a:r>
            <a:r>
              <a:rPr lang="en-US" sz="1800"/>
              <a:t>, </a:t>
            </a:r>
            <a:r>
              <a:rPr lang="en-US" sz="1800" b="1"/>
              <a:t>Mutation</a:t>
            </a:r>
            <a:r>
              <a:rPr lang="en-US" sz="1800"/>
              <a:t> cũng gặp nhiều khó khăn trong những bài toán khác nhau. </a:t>
            </a:r>
            <a:endParaRPr lang="vi-VN" sz="1800"/>
          </a:p>
          <a:p>
            <a:pPr marL="285750" lvl="0" indent="-285750">
              <a:buFont typeface="Arial" pitchFamily="34" charset="0"/>
              <a:buChar char="•"/>
            </a:pPr>
            <a:r>
              <a:rPr lang="en-US" sz="1800"/>
              <a:t>Bởi với mỗi sự thay đổi bit sẽ phải tương ứng với việc tạo ra một cá thể với đặc tính khác </a:t>
            </a:r>
            <a:r>
              <a:rPr lang="en-US" sz="1800"/>
              <a:t>nhau</a:t>
            </a:r>
            <a:r>
              <a:rPr lang="en-US" sz="1800" smtClean="0"/>
              <a:t>.</a:t>
            </a:r>
            <a:endParaRPr lang="vi-VN" sz="1800"/>
          </a:p>
        </p:txBody>
      </p:sp>
      <p:grpSp>
        <p:nvGrpSpPr>
          <p:cNvPr id="71" name="Google Shape;3542;p60"/>
          <p:cNvGrpSpPr/>
          <p:nvPr/>
        </p:nvGrpSpPr>
        <p:grpSpPr>
          <a:xfrm>
            <a:off x="137139" y="2907090"/>
            <a:ext cx="2121878" cy="2211470"/>
            <a:chOff x="6822224" y="990087"/>
            <a:chExt cx="1472665" cy="1619967"/>
          </a:xfrm>
        </p:grpSpPr>
        <p:sp>
          <p:nvSpPr>
            <p:cNvPr id="72"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423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408110"/>
            <a:ext cx="5633884" cy="1631216"/>
          </a:xfrm>
          <a:prstGeom prst="rect">
            <a:avLst/>
          </a:prstGeom>
          <a:noFill/>
        </p:spPr>
        <p:txBody>
          <a:bodyPr wrap="square" rtlCol="0">
            <a:spAutoFit/>
          </a:bodyPr>
          <a:lstStyle/>
          <a:p>
            <a:pPr marL="457200" indent="-457200">
              <a:buFont typeface="+mj-lt"/>
              <a:buAutoNum type="arabicPeriod"/>
            </a:pPr>
            <a:r>
              <a:rPr lang="en-US" sz="2000" b="1"/>
              <a:t>Initial Population- Khởi tạo quần thể</a:t>
            </a:r>
            <a:endParaRPr lang="vi-VN" sz="2000" b="1"/>
          </a:p>
          <a:p>
            <a:pPr marL="457200" indent="-457200">
              <a:buFont typeface="+mj-lt"/>
              <a:buAutoNum type="arabicPeriod"/>
            </a:pPr>
            <a:r>
              <a:rPr lang="en-US" sz="2000" b="1"/>
              <a:t>Evaluation Fitness - Đánh giá năng lực</a:t>
            </a:r>
            <a:endParaRPr lang="vi-VN" sz="2000" b="1"/>
          </a:p>
          <a:p>
            <a:pPr marL="457200" indent="-457200">
              <a:buFont typeface="+mj-lt"/>
              <a:buAutoNum type="arabicPeriod"/>
            </a:pPr>
            <a:r>
              <a:rPr lang="en-US" sz="2000" b="1"/>
              <a:t>Selection - Chọn lọc</a:t>
            </a:r>
            <a:endParaRPr lang="vi-VN" sz="2000" b="1"/>
          </a:p>
          <a:p>
            <a:pPr marL="457200" indent="-457200">
              <a:buFont typeface="+mj-lt"/>
              <a:buAutoNum type="arabicPeriod"/>
            </a:pPr>
            <a:r>
              <a:rPr lang="en-US" sz="2000" b="1"/>
              <a:t>Crossover - </a:t>
            </a:r>
            <a:r>
              <a:rPr lang="en-US" sz="2000" b="1"/>
              <a:t>Sinh </a:t>
            </a:r>
            <a:r>
              <a:rPr lang="en-US" sz="2000" b="1" smtClean="0"/>
              <a:t>sản</a:t>
            </a:r>
          </a:p>
          <a:p>
            <a:pPr marL="457200" indent="-457200">
              <a:buFont typeface="+mj-lt"/>
              <a:buAutoNum type="arabicPeriod"/>
            </a:pPr>
            <a:r>
              <a:rPr lang="en-US" sz="2000" b="1"/>
              <a:t>Mutation - </a:t>
            </a:r>
            <a:r>
              <a:rPr lang="en-US" sz="2000" b="1"/>
              <a:t>Đột </a:t>
            </a:r>
            <a:r>
              <a:rPr lang="en-US" sz="2000" b="1" smtClean="0"/>
              <a:t>biến</a:t>
            </a:r>
            <a:endParaRPr lang="vi-VN" sz="2000" b="1"/>
          </a:p>
        </p:txBody>
      </p:sp>
      <p:pic>
        <p:nvPicPr>
          <p:cNvPr id="5" name="Picture 4"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5943600" cy="3402965"/>
          </a:xfrm>
          <a:prstGeom prst="rect">
            <a:avLst/>
          </a:prstGeom>
          <a:noFill/>
          <a:ln>
            <a:noFill/>
          </a:ln>
        </p:spPr>
      </p:pic>
      <p:sp>
        <p:nvSpPr>
          <p:cNvPr id="7" name="TextBox 6"/>
          <p:cNvSpPr txBox="1"/>
          <p:nvPr/>
        </p:nvSpPr>
        <p:spPr>
          <a:xfrm>
            <a:off x="1189703" y="476200"/>
            <a:ext cx="1297858" cy="2062103"/>
          </a:xfrm>
          <a:prstGeom prst="rect">
            <a:avLst/>
          </a:prstGeom>
          <a:noFill/>
        </p:spPr>
        <p:txBody>
          <a:bodyPr wrap="square" rtlCol="0">
            <a:spAutoFit/>
          </a:bodyPr>
          <a:lstStyle/>
          <a:p>
            <a:r>
              <a:rPr lang="en-US" sz="3200" b="1" smtClean="0"/>
              <a:t>Sơ đồ thuật toán</a:t>
            </a:r>
            <a:endParaRPr lang="vi-VN" sz="3200" b="1"/>
          </a:p>
        </p:txBody>
      </p:sp>
    </p:spTree>
    <p:extLst>
      <p:ext uri="{BB962C8B-B14F-4D97-AF65-F5344CB8AC3E}">
        <p14:creationId xmlns:p14="http://schemas.microsoft.com/office/powerpoint/2010/main" val="1066910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984166"/>
            <a:ext cx="8318090" cy="1631216"/>
          </a:xfrm>
          <a:prstGeom prst="rect">
            <a:avLst/>
          </a:prstGeom>
          <a:noFill/>
        </p:spPr>
        <p:txBody>
          <a:bodyPr wrap="square" rtlCol="0">
            <a:spAutoFit/>
          </a:bodyPr>
          <a:lstStyle/>
          <a:p>
            <a:r>
              <a:rPr lang="en-US" sz="2000"/>
              <a:t>Yêu cầu của bài toán như sau:</a:t>
            </a:r>
            <a:endParaRPr lang="vi-VN" sz="2000"/>
          </a:p>
          <a:p>
            <a:pPr marL="342900" lvl="0" indent="-342900">
              <a:buFont typeface="Arial" pitchFamily="34" charset="0"/>
              <a:buChar char="•"/>
            </a:pPr>
            <a:r>
              <a:rPr lang="en-US" sz="2000"/>
              <a:t>Mật khẩu gồm 8 kí tự ( bao gồm chữ cái, chữ số và khoảng trắng) - Ví dụ: </a:t>
            </a:r>
            <a:r>
              <a:rPr lang="en-US" sz="2000" b="1"/>
              <a:t>hoilamgi</a:t>
            </a:r>
            <a:r>
              <a:rPr lang="en-US" sz="2000"/>
              <a:t>.</a:t>
            </a:r>
            <a:endParaRPr lang="vi-VN" sz="2000"/>
          </a:p>
          <a:p>
            <a:pPr marL="342900" lvl="0" indent="-342900">
              <a:buFont typeface="Arial" pitchFamily="34" charset="0"/>
              <a:buChar char="•"/>
            </a:pPr>
            <a:r>
              <a:rPr lang="en-US" sz="2000"/>
              <a:t>Mỗi lần thử, hệ thống sẽ báo về số lượng kí tự đúng với mật khẩu.</a:t>
            </a:r>
            <a:endParaRPr lang="vi-VN" sz="2000"/>
          </a:p>
          <a:p>
            <a:pPr marL="342900" indent="-342900">
              <a:buFont typeface="Arial" pitchFamily="34" charset="0"/>
              <a:buChar char="•"/>
            </a:pPr>
            <a:r>
              <a:rPr lang="en-US" sz="2000"/>
              <a:t>Yêu cầu tìm ra chuỗi mật khẩu cho trước.</a:t>
            </a:r>
            <a:endParaRPr lang="vi-VN" sz="2000" b="1"/>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smtClean="0"/>
              <a:t>Xét bài toán tìm mật khẩu</a:t>
            </a:r>
            <a:endParaRPr lang="vi-VN" sz="3200" b="1"/>
          </a:p>
        </p:txBody>
      </p:sp>
      <p:pic>
        <p:nvPicPr>
          <p:cNvPr id="1026" name="Picture 2" descr="maintenance-password-policies-blog_0.jpg (1120×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15382"/>
            <a:ext cx="5702710" cy="252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586026"/>
            <a:ext cx="8318090" cy="1631216"/>
          </a:xfrm>
          <a:prstGeom prst="rect">
            <a:avLst/>
          </a:prstGeom>
          <a:noFill/>
        </p:spPr>
        <p:txBody>
          <a:bodyPr wrap="square" rtlCol="0">
            <a:spAutoFit/>
          </a:bodyPr>
          <a:lstStyle/>
          <a:p>
            <a:r>
              <a:rPr lang="en-US" sz="2000" smtClean="0"/>
              <a:t>- Thuật </a:t>
            </a:r>
            <a:r>
              <a:rPr lang="en-US" sz="2000"/>
              <a:t>toán sẽ dừng lại khi tìm được cá thể đáp ứng được nhu cầu đề ra sau mỗi thế hệ </a:t>
            </a:r>
            <a:r>
              <a:rPr lang="en-US" sz="2000"/>
              <a:t>mới</a:t>
            </a:r>
            <a:r>
              <a:rPr lang="en-US" sz="2000" smtClean="0"/>
              <a:t>.</a:t>
            </a:r>
          </a:p>
          <a:p>
            <a:pPr marL="342900" indent="-342900">
              <a:buFontTx/>
              <a:buChar char="-"/>
            </a:pPr>
            <a:endParaRPr lang="vi-VN" sz="2000"/>
          </a:p>
          <a:p>
            <a:r>
              <a:rPr lang="en-US" sz="2000"/>
              <a:t>- Quá trình sản sinh thế hệ tiếp theo sẽ là một vòng lặp (</a:t>
            </a:r>
            <a:r>
              <a:rPr lang="en-US" sz="2000" b="1"/>
              <a:t>Evaluation Fitness</a:t>
            </a:r>
            <a:r>
              <a:rPr lang="en-US" sz="2000"/>
              <a:t> -&gt; </a:t>
            </a:r>
            <a:r>
              <a:rPr lang="en-US" sz="2000" b="1"/>
              <a:t>Selection</a:t>
            </a:r>
            <a:r>
              <a:rPr lang="en-US" sz="2000"/>
              <a:t> -&gt; </a:t>
            </a:r>
            <a:r>
              <a:rPr lang="en-US" sz="2000" b="1"/>
              <a:t>Crossover</a:t>
            </a:r>
            <a:r>
              <a:rPr lang="en-US" sz="2000"/>
              <a:t> -&gt; </a:t>
            </a:r>
            <a:r>
              <a:rPr lang="en-US" sz="2000" b="1"/>
              <a:t>Mutation</a:t>
            </a:r>
            <a:r>
              <a:rPr lang="en-US" sz="2000"/>
              <a:t>):</a:t>
            </a:r>
            <a:endParaRPr lang="vi-VN" sz="2000"/>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smtClean="0"/>
              <a:t>Xét bài toán tìm mật khẩu</a:t>
            </a:r>
            <a:endParaRPr lang="vi-VN" sz="3200" b="1"/>
          </a:p>
        </p:txBody>
      </p:sp>
      <p:pic>
        <p:nvPicPr>
          <p:cNvPr id="8" name="Picture 7"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1" y="2217242"/>
            <a:ext cx="6027175" cy="2926257"/>
          </a:xfrm>
          <a:prstGeom prst="rect">
            <a:avLst/>
          </a:prstGeom>
          <a:noFill/>
          <a:ln>
            <a:noFill/>
          </a:ln>
        </p:spPr>
      </p:pic>
    </p:spTree>
    <p:extLst>
      <p:ext uri="{BB962C8B-B14F-4D97-AF65-F5344CB8AC3E}">
        <p14:creationId xmlns:p14="http://schemas.microsoft.com/office/powerpoint/2010/main" val="3646740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lvl="0" algn="ctr"/>
            <a:r>
              <a:rPr lang="en-US" sz="3200" b="1"/>
              <a:t>Khởi tạo quần thể (initial </a:t>
            </a:r>
            <a:r>
              <a:rPr lang="en-US" sz="3200" b="1"/>
              <a:t>population</a:t>
            </a:r>
            <a:r>
              <a:rPr lang="en-US" sz="3200" b="1" smtClean="0"/>
              <a:t>)</a:t>
            </a:r>
            <a:endParaRPr lang="vi-VN" sz="3200" b="1"/>
          </a:p>
        </p:txBody>
      </p:sp>
      <p:pic>
        <p:nvPicPr>
          <p:cNvPr id="5" name="Picture 4" descr="Initial Population"/>
          <p:cNvPicPr/>
          <p:nvPr/>
        </p:nvPicPr>
        <p:blipFill>
          <a:blip r:embed="rId3">
            <a:extLst>
              <a:ext uri="{28A0092B-C50C-407E-A947-70E740481C1C}">
                <a14:useLocalDpi xmlns:a14="http://schemas.microsoft.com/office/drawing/2010/main" val="0"/>
              </a:ext>
            </a:extLst>
          </a:blip>
          <a:srcRect/>
          <a:stretch>
            <a:fillRect/>
          </a:stretch>
        </p:blipFill>
        <p:spPr bwMode="auto">
          <a:xfrm>
            <a:off x="3324225" y="586026"/>
            <a:ext cx="5819775" cy="4557474"/>
          </a:xfrm>
          <a:prstGeom prst="rect">
            <a:avLst/>
          </a:prstGeom>
          <a:noFill/>
          <a:ln>
            <a:noFill/>
          </a:ln>
        </p:spPr>
      </p:pic>
      <p:sp>
        <p:nvSpPr>
          <p:cNvPr id="3" name="TextBox 2"/>
          <p:cNvSpPr txBox="1"/>
          <p:nvPr/>
        </p:nvSpPr>
        <p:spPr>
          <a:xfrm>
            <a:off x="78657" y="2743201"/>
            <a:ext cx="3245567" cy="1938992"/>
          </a:xfrm>
          <a:prstGeom prst="rect">
            <a:avLst/>
          </a:prstGeom>
          <a:noFill/>
        </p:spPr>
        <p:txBody>
          <a:bodyPr wrap="square" rtlCol="0">
            <a:spAutoFit/>
          </a:bodyPr>
          <a:lstStyle/>
          <a:p>
            <a:pPr marL="342900" lvl="1" indent="-342900">
              <a:buFont typeface="Arial" pitchFamily="34" charset="0"/>
              <a:buChar char="•"/>
            </a:pPr>
            <a:r>
              <a:rPr lang="en-US" sz="2000"/>
              <a:t>Quần thể sẽ bao gồm những chuỗi 8 </a:t>
            </a:r>
            <a:r>
              <a:rPr lang="en-US" sz="2000"/>
              <a:t>kí </a:t>
            </a:r>
            <a:r>
              <a:rPr lang="en-US" sz="2000" smtClean="0"/>
              <a:t>tự</a:t>
            </a:r>
          </a:p>
          <a:p>
            <a:pPr marL="342900" lvl="1" indent="-342900">
              <a:buFont typeface="Arial" pitchFamily="34" charset="0"/>
              <a:buChar char="•"/>
            </a:pPr>
            <a:endParaRPr lang="en-US" sz="2000" smtClean="0"/>
          </a:p>
          <a:p>
            <a:pPr marL="342900" lvl="1" indent="-342900">
              <a:buFont typeface="Arial" pitchFamily="34" charset="0"/>
              <a:buChar char="•"/>
            </a:pPr>
            <a:r>
              <a:rPr lang="en-US" sz="2000" smtClean="0"/>
              <a:t>Được </a:t>
            </a:r>
            <a:r>
              <a:rPr lang="en-US" sz="2000"/>
              <a:t>sinh ra ngẫu nhiên.</a:t>
            </a:r>
            <a:endParaRPr lang="vi-VN" sz="2000"/>
          </a:p>
          <a:p>
            <a:endParaRPr lang="vi-VN" sz="2000"/>
          </a:p>
        </p:txBody>
      </p:sp>
    </p:spTree>
    <p:extLst>
      <p:ext uri="{BB962C8B-B14F-4D97-AF65-F5344CB8AC3E}">
        <p14:creationId xmlns:p14="http://schemas.microsoft.com/office/powerpoint/2010/main" val="164595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Evaluation Fitness - Đánh giá năng lực</a:t>
            </a:r>
            <a:endParaRPr lang="vi-VN" sz="3200" b="1" i="1"/>
          </a:p>
        </p:txBody>
      </p:sp>
      <p:sp>
        <p:nvSpPr>
          <p:cNvPr id="3" name="TextBox 2"/>
          <p:cNvSpPr txBox="1"/>
          <p:nvPr/>
        </p:nvSpPr>
        <p:spPr>
          <a:xfrm>
            <a:off x="904567" y="855027"/>
            <a:ext cx="8141110" cy="1477328"/>
          </a:xfrm>
          <a:prstGeom prst="rect">
            <a:avLst/>
          </a:prstGeom>
          <a:noFill/>
        </p:spPr>
        <p:txBody>
          <a:bodyPr wrap="square" rtlCol="0">
            <a:spAutoFit/>
          </a:bodyPr>
          <a:lstStyle/>
          <a:p>
            <a:pPr marL="342900" indent="-342900">
              <a:buFont typeface="Arial" pitchFamily="34" charset="0"/>
              <a:buChar char="•"/>
            </a:pPr>
            <a:r>
              <a:rPr lang="en-US" sz="1800"/>
              <a:t>M</a:t>
            </a:r>
            <a:r>
              <a:rPr lang="en-US" sz="1800" smtClean="0"/>
              <a:t>ỗi </a:t>
            </a:r>
            <a:r>
              <a:rPr lang="en-US" sz="1800"/>
              <a:t>chuỗi mật khẩu sẽ được đánh giá sự chính xác so với mật khẩu cho trước, với mỗi kí tự giống với mật khẩu cho trước tại đúng vị trí sẽ được </a:t>
            </a:r>
            <a:r>
              <a:rPr lang="en-US" sz="1800" b="1"/>
              <a:t>1 </a:t>
            </a:r>
            <a:r>
              <a:rPr lang="en-US" sz="1800" b="1"/>
              <a:t>point</a:t>
            </a:r>
            <a:r>
              <a:rPr lang="en-US" sz="1800" smtClean="0"/>
              <a:t>.</a:t>
            </a:r>
          </a:p>
          <a:p>
            <a:pPr marL="342900" indent="-342900">
              <a:buFont typeface="Arial" pitchFamily="34" charset="0"/>
              <a:buChar char="•"/>
            </a:pPr>
            <a:r>
              <a:rPr lang="en-US" sz="1800"/>
              <a:t>Thành phần </a:t>
            </a:r>
            <a:r>
              <a:rPr lang="en-US" sz="1800" b="1"/>
              <a:t>Point</a:t>
            </a:r>
            <a:r>
              <a:rPr lang="en-US" sz="1800"/>
              <a:t> ở đây sẽ đại diện cho khả năng sinh tồn của cá thể trong quần thể, càng lớn tức cá thể đó càng thích nghi với môi trường </a:t>
            </a:r>
            <a:r>
              <a:rPr lang="en-US" sz="1800"/>
              <a:t>tốt</a:t>
            </a:r>
            <a:r>
              <a:rPr lang="en-US" sz="1800" smtClean="0"/>
              <a:t>.</a:t>
            </a:r>
            <a:endParaRPr lang="vi-VN" sz="1800"/>
          </a:p>
        </p:txBody>
      </p:sp>
      <p:pic>
        <p:nvPicPr>
          <p:cNvPr id="6" name="Picture 5" descr="Evaluation Fitness"/>
          <p:cNvPicPr/>
          <p:nvPr/>
        </p:nvPicPr>
        <p:blipFill>
          <a:blip r:embed="rId3">
            <a:extLst>
              <a:ext uri="{28A0092B-C50C-407E-A947-70E740481C1C}">
                <a14:useLocalDpi xmlns:a14="http://schemas.microsoft.com/office/drawing/2010/main" val="0"/>
              </a:ext>
            </a:extLst>
          </a:blip>
          <a:srcRect/>
          <a:stretch>
            <a:fillRect/>
          </a:stretch>
        </p:blipFill>
        <p:spPr bwMode="auto">
          <a:xfrm>
            <a:off x="904567" y="2332355"/>
            <a:ext cx="5943600" cy="2811145"/>
          </a:xfrm>
          <a:prstGeom prst="rect">
            <a:avLst/>
          </a:prstGeom>
          <a:noFill/>
          <a:ln>
            <a:noFill/>
          </a:ln>
        </p:spPr>
      </p:pic>
    </p:spTree>
    <p:extLst>
      <p:ext uri="{BB962C8B-B14F-4D97-AF65-F5344CB8AC3E}">
        <p14:creationId xmlns:p14="http://schemas.microsoft.com/office/powerpoint/2010/main" val="1925627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Selection - Chọn lọc</a:t>
            </a:r>
            <a:endParaRPr lang="vi-VN" sz="3200" b="1" i="1"/>
          </a:p>
        </p:txBody>
      </p:sp>
      <p:sp>
        <p:nvSpPr>
          <p:cNvPr id="3" name="TextBox 2"/>
          <p:cNvSpPr txBox="1"/>
          <p:nvPr/>
        </p:nvSpPr>
        <p:spPr>
          <a:xfrm>
            <a:off x="776832" y="597164"/>
            <a:ext cx="4238919" cy="2554545"/>
          </a:xfrm>
          <a:prstGeom prst="rect">
            <a:avLst/>
          </a:prstGeom>
          <a:noFill/>
        </p:spPr>
        <p:txBody>
          <a:bodyPr wrap="square" rtlCol="0">
            <a:spAutoFit/>
          </a:bodyPr>
          <a:lstStyle/>
          <a:p>
            <a:pPr marL="285750" lvl="1" indent="-285750">
              <a:buFont typeface="Arial" pitchFamily="34" charset="0"/>
              <a:buChar char="•"/>
            </a:pPr>
            <a:r>
              <a:rPr lang="en-US" sz="2000"/>
              <a:t>Sau khi đã đánh giá được quần thể, các cá thể có khả năng sinh tồn tốt hơn sẽ có cơ hội được sinh sản nhiều hơn các cá thể còn lại. </a:t>
            </a:r>
            <a:endParaRPr lang="vi-VN" sz="2000"/>
          </a:p>
          <a:p>
            <a:pPr marL="285750" lvl="1" indent="-285750">
              <a:buFont typeface="Arial" pitchFamily="34" charset="0"/>
              <a:buChar char="•"/>
            </a:pPr>
            <a:r>
              <a:rPr lang="en-US" sz="2000"/>
              <a:t>Các chuỗi kí tự mật khẩu sẽ được lựa chọn theo số </a:t>
            </a:r>
            <a:r>
              <a:rPr lang="en-US" sz="2000" b="1"/>
              <a:t>Point</a:t>
            </a:r>
            <a:r>
              <a:rPr lang="en-US" sz="2000"/>
              <a:t> đang có. </a:t>
            </a:r>
            <a:endParaRPr lang="vi-VN" sz="2000"/>
          </a:p>
        </p:txBody>
      </p:sp>
      <p:pic>
        <p:nvPicPr>
          <p:cNvPr id="5" name="Picture 4" descr="Selection"/>
          <p:cNvPicPr/>
          <p:nvPr/>
        </p:nvPicPr>
        <p:blipFill>
          <a:blip r:embed="rId3">
            <a:extLst>
              <a:ext uri="{28A0092B-C50C-407E-A947-70E740481C1C}">
                <a14:useLocalDpi xmlns:a14="http://schemas.microsoft.com/office/drawing/2010/main" val="0"/>
              </a:ext>
            </a:extLst>
          </a:blip>
          <a:srcRect/>
          <a:stretch>
            <a:fillRect/>
          </a:stretch>
        </p:blipFill>
        <p:spPr bwMode="auto">
          <a:xfrm>
            <a:off x="4886633" y="589981"/>
            <a:ext cx="4257368" cy="3637890"/>
          </a:xfrm>
          <a:prstGeom prst="rect">
            <a:avLst/>
          </a:prstGeom>
          <a:noFill/>
          <a:ln>
            <a:noFill/>
          </a:ln>
        </p:spPr>
      </p:pic>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78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Crossover - Sinh sản</a:t>
            </a:r>
            <a:endParaRPr lang="vi-VN" sz="3200" b="1" i="1"/>
          </a:p>
        </p:txBody>
      </p:sp>
      <p:sp>
        <p:nvSpPr>
          <p:cNvPr id="3" name="TextBox 2"/>
          <p:cNvSpPr txBox="1"/>
          <p:nvPr/>
        </p:nvSpPr>
        <p:spPr>
          <a:xfrm>
            <a:off x="795672" y="891778"/>
            <a:ext cx="3795167" cy="1938992"/>
          </a:xfrm>
          <a:prstGeom prst="rect">
            <a:avLst/>
          </a:prstGeom>
          <a:noFill/>
        </p:spPr>
        <p:txBody>
          <a:bodyPr wrap="square" rtlCol="0">
            <a:spAutoFit/>
          </a:bodyPr>
          <a:lstStyle/>
          <a:p>
            <a:pPr marL="342900" lvl="1" indent="-342900">
              <a:buFont typeface="Arial" pitchFamily="34" charset="0"/>
              <a:buChar char="•"/>
            </a:pPr>
            <a:r>
              <a:rPr lang="en-US" sz="2000"/>
              <a:t>Các cá thể con sẽ được kế thừa các đặc tính từ cả bố và mẹ. </a:t>
            </a:r>
            <a:endParaRPr lang="vi-VN" sz="2000"/>
          </a:p>
          <a:p>
            <a:pPr marL="342900" lvl="1" indent="-342900">
              <a:buFont typeface="Arial" pitchFamily="34" charset="0"/>
              <a:buChar char="•"/>
            </a:pPr>
            <a:r>
              <a:rPr lang="en-US" sz="2000"/>
              <a:t>Thông thường, cá thể con sẽ nhận một nửa gen từ mỗi bố, mẹ.</a:t>
            </a:r>
            <a:endParaRPr lang="vi-VN" sz="2000"/>
          </a:p>
        </p:txBody>
      </p:sp>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Picture 69" descr="Crossover 1 Point"/>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86026"/>
            <a:ext cx="4777740" cy="4079875"/>
          </a:xfrm>
          <a:prstGeom prst="rect">
            <a:avLst/>
          </a:prstGeom>
          <a:noFill/>
          <a:ln>
            <a:noFill/>
          </a:ln>
        </p:spPr>
      </p:pic>
    </p:spTree>
    <p:extLst>
      <p:ext uri="{BB962C8B-B14F-4D97-AF65-F5344CB8AC3E}">
        <p14:creationId xmlns:p14="http://schemas.microsoft.com/office/powerpoint/2010/main" val="402333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smtClean="0"/>
              <a:t>Crossover - Sinh sản</a:t>
            </a:r>
            <a:endParaRPr lang="vi-VN" sz="3200" b="1" i="1"/>
          </a:p>
        </p:txBody>
      </p:sp>
      <p:sp>
        <p:nvSpPr>
          <p:cNvPr id="3" name="TextBox 2"/>
          <p:cNvSpPr txBox="1"/>
          <p:nvPr/>
        </p:nvSpPr>
        <p:spPr>
          <a:xfrm>
            <a:off x="0" y="525045"/>
            <a:ext cx="9144000" cy="707886"/>
          </a:xfrm>
          <a:prstGeom prst="rect">
            <a:avLst/>
          </a:prstGeom>
          <a:noFill/>
        </p:spPr>
        <p:txBody>
          <a:bodyPr wrap="square" rtlCol="0">
            <a:spAutoFit/>
          </a:bodyPr>
          <a:lstStyle/>
          <a:p>
            <a:pPr marL="342900" lvl="1" indent="-342900">
              <a:buFont typeface="Arial" pitchFamily="34" charset="0"/>
              <a:buChar char="•"/>
            </a:pPr>
            <a:r>
              <a:rPr lang="en-US" sz="2000"/>
              <a:t>Cá thể con có thể sẽ thích nghi tốt hơn, hoặc kém hơn. Ngoài ra, có những kiểu lai tạo khác nhau như </a:t>
            </a:r>
            <a:r>
              <a:rPr lang="en-US" sz="2000" b="1"/>
              <a:t>2 Point</a:t>
            </a:r>
            <a:r>
              <a:rPr lang="en-US" sz="2000"/>
              <a:t>, </a:t>
            </a:r>
            <a:r>
              <a:rPr lang="en-US" sz="2000" b="1"/>
              <a:t>Uniform Selection</a:t>
            </a:r>
            <a:endParaRPr lang="vi-VN" sz="2000"/>
          </a:p>
        </p:txBody>
      </p:sp>
      <p:pic>
        <p:nvPicPr>
          <p:cNvPr id="73" name="Picture 72" descr="Crossover 2 Point"/>
          <p:cNvPicPr/>
          <p:nvPr/>
        </p:nvPicPr>
        <p:blipFill>
          <a:blip r:embed="rId3">
            <a:extLst>
              <a:ext uri="{28A0092B-C50C-407E-A947-70E740481C1C}">
                <a14:useLocalDpi xmlns:a14="http://schemas.microsoft.com/office/drawing/2010/main" val="0"/>
              </a:ext>
            </a:extLst>
          </a:blip>
          <a:srcRect/>
          <a:stretch>
            <a:fillRect/>
          </a:stretch>
        </p:blipFill>
        <p:spPr bwMode="auto">
          <a:xfrm>
            <a:off x="78658" y="1258127"/>
            <a:ext cx="4377772" cy="3309620"/>
          </a:xfrm>
          <a:prstGeom prst="rect">
            <a:avLst/>
          </a:prstGeom>
          <a:noFill/>
          <a:ln>
            <a:noFill/>
          </a:ln>
        </p:spPr>
      </p:pic>
      <p:pic>
        <p:nvPicPr>
          <p:cNvPr id="74" name="Picture 73" descr="Crossover Uniform"/>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58126"/>
            <a:ext cx="4459605" cy="3309620"/>
          </a:xfrm>
          <a:prstGeom prst="rect">
            <a:avLst/>
          </a:prstGeom>
          <a:noFill/>
          <a:ln>
            <a:noFill/>
          </a:ln>
        </p:spPr>
      </p:pic>
      <p:sp>
        <p:nvSpPr>
          <p:cNvPr id="6" name="TextBox 5"/>
          <p:cNvSpPr txBox="1"/>
          <p:nvPr/>
        </p:nvSpPr>
        <p:spPr>
          <a:xfrm>
            <a:off x="1598950" y="4582494"/>
            <a:ext cx="1258529" cy="369332"/>
          </a:xfrm>
          <a:prstGeom prst="rect">
            <a:avLst/>
          </a:prstGeom>
          <a:noFill/>
        </p:spPr>
        <p:txBody>
          <a:bodyPr wrap="square" rtlCol="0">
            <a:spAutoFit/>
          </a:bodyPr>
          <a:lstStyle/>
          <a:p>
            <a:r>
              <a:rPr lang="en-US" sz="1800" smtClean="0"/>
              <a:t>2 Point</a:t>
            </a:r>
            <a:endParaRPr lang="vi-VN" sz="1800"/>
          </a:p>
        </p:txBody>
      </p:sp>
      <p:sp>
        <p:nvSpPr>
          <p:cNvPr id="76" name="TextBox 75"/>
          <p:cNvSpPr txBox="1"/>
          <p:nvPr/>
        </p:nvSpPr>
        <p:spPr>
          <a:xfrm>
            <a:off x="6172537" y="4567746"/>
            <a:ext cx="1258529" cy="369332"/>
          </a:xfrm>
          <a:prstGeom prst="rect">
            <a:avLst/>
          </a:prstGeom>
          <a:noFill/>
        </p:spPr>
        <p:txBody>
          <a:bodyPr wrap="square" rtlCol="0">
            <a:spAutoFit/>
          </a:bodyPr>
          <a:lstStyle/>
          <a:p>
            <a:r>
              <a:rPr lang="en-US" sz="1800" smtClean="0"/>
              <a:t>Uniform</a:t>
            </a:r>
            <a:endParaRPr lang="vi-VN" sz="1800"/>
          </a:p>
        </p:txBody>
      </p:sp>
    </p:spTree>
    <p:extLst>
      <p:ext uri="{BB962C8B-B14F-4D97-AF65-F5344CB8AC3E}">
        <p14:creationId xmlns:p14="http://schemas.microsoft.com/office/powerpoint/2010/main" val="836273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583</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Josefin Sans</vt:lpstr>
      <vt:lpstr>Lilita One</vt:lpstr>
      <vt:lpstr>Project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Tu</cp:lastModifiedBy>
  <cp:revision>146</cp:revision>
  <dcterms:modified xsi:type="dcterms:W3CDTF">2020-11-24T03:18:52Z</dcterms:modified>
</cp:coreProperties>
</file>