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8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7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5B74-D0F9-2B45-ACEE-C0ABE80FAA4D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Amsterdam Vibe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4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</a:t>
            </a:r>
            <a:r>
              <a:rPr lang="en-US" dirty="0" smtClean="0"/>
              <a:t>– genres(4) explanation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8013" y="1915061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493" y="1915061"/>
            <a:ext cx="8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artist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56848" y="1915061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3054964" y="2145894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4671826" y="2145894"/>
            <a:ext cx="985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7" idx="2"/>
          </p:cNvCxnSpPr>
          <p:nvPr/>
        </p:nvCxnSpPr>
        <p:spPr>
          <a:xfrm rot="16200000" flipH="1">
            <a:off x="4400427" y="662788"/>
            <a:ext cx="12700" cy="342787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55901" y="17303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likes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1220" y="169812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has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1839" y="250960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9089" y="3244998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08569" y="3244998"/>
            <a:ext cx="89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27924" y="3244998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3026040" y="3475831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>
            <a:off x="4703315" y="3475831"/>
            <a:ext cx="9246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8" idx="2"/>
            <a:endCxn id="20" idx="2"/>
          </p:cNvCxnSpPr>
          <p:nvPr/>
        </p:nvCxnSpPr>
        <p:spPr>
          <a:xfrm rot="16200000" flipH="1">
            <a:off x="4371503" y="1992725"/>
            <a:ext cx="12700" cy="342787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8777" y="3060332"/>
            <a:ext cx="80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was at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2296" y="30280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has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3875" y="387547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9089" y="4677859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8569" y="4677859"/>
            <a:ext cx="89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663198" y="4677859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30" name="Straight Arrow Connector 29"/>
          <p:cNvCxnSpPr>
            <a:stCxn id="27" idx="3"/>
            <a:endCxn id="28" idx="1"/>
          </p:cNvCxnSpPr>
          <p:nvPr/>
        </p:nvCxnSpPr>
        <p:spPr>
          <a:xfrm>
            <a:off x="3026040" y="4908692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29" idx="1"/>
          </p:cNvCxnSpPr>
          <p:nvPr/>
        </p:nvCxnSpPr>
        <p:spPr>
          <a:xfrm>
            <a:off x="4703315" y="4908692"/>
            <a:ext cx="959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7" idx="2"/>
            <a:endCxn id="29" idx="2"/>
          </p:cNvCxnSpPr>
          <p:nvPr/>
        </p:nvCxnSpPr>
        <p:spPr>
          <a:xfrm rot="16200000" flipH="1">
            <a:off x="4389140" y="3407949"/>
            <a:ext cx="12700" cy="346315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24117" y="44931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may like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8035" y="4469746"/>
            <a:ext cx="112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related to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83875" y="53409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Curved Connector 3"/>
          <p:cNvCxnSpPr>
            <a:stCxn id="29" idx="3"/>
            <a:endCxn id="29" idx="0"/>
          </p:cNvCxnSpPr>
          <p:nvPr/>
        </p:nvCxnSpPr>
        <p:spPr>
          <a:xfrm flipH="1" flipV="1">
            <a:off x="6120715" y="4677859"/>
            <a:ext cx="457517" cy="230833"/>
          </a:xfrm>
          <a:prstGeom prst="curvedConnector4">
            <a:avLst>
              <a:gd name="adj1" fmla="val -49965"/>
              <a:gd name="adj2" fmla="val 19903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8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</a:t>
            </a:r>
            <a:r>
              <a:rPr lang="en-US" dirty="0" smtClean="0"/>
              <a:t>– genres(4) explanation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18013" y="1915061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7493" y="1915061"/>
            <a:ext cx="8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artist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656848" y="1915061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40" name="Straight Arrow Connector 39"/>
          <p:cNvCxnSpPr>
            <a:stCxn id="37" idx="3"/>
            <a:endCxn id="38" idx="1"/>
          </p:cNvCxnSpPr>
          <p:nvPr/>
        </p:nvCxnSpPr>
        <p:spPr>
          <a:xfrm>
            <a:off x="3054964" y="2145894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  <a:endCxn id="39" idx="1"/>
          </p:cNvCxnSpPr>
          <p:nvPr/>
        </p:nvCxnSpPr>
        <p:spPr>
          <a:xfrm>
            <a:off x="4671826" y="2145894"/>
            <a:ext cx="985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7" idx="2"/>
            <a:endCxn id="39" idx="2"/>
          </p:cNvCxnSpPr>
          <p:nvPr/>
        </p:nvCxnSpPr>
        <p:spPr>
          <a:xfrm rot="16200000" flipH="1">
            <a:off x="4400427" y="662788"/>
            <a:ext cx="12700" cy="342787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55901" y="17303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likes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1220" y="169812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has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3976" y="2509605"/>
            <a:ext cx="25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 directly inferred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9089" y="3244998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8569" y="3244998"/>
            <a:ext cx="89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627924" y="3244998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49" name="Straight Arrow Connector 48"/>
          <p:cNvCxnSpPr>
            <a:stCxn id="46" idx="3"/>
            <a:endCxn id="47" idx="1"/>
          </p:cNvCxnSpPr>
          <p:nvPr/>
        </p:nvCxnSpPr>
        <p:spPr>
          <a:xfrm>
            <a:off x="3026040" y="3475831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3"/>
            <a:endCxn id="48" idx="1"/>
          </p:cNvCxnSpPr>
          <p:nvPr/>
        </p:nvCxnSpPr>
        <p:spPr>
          <a:xfrm>
            <a:off x="4703315" y="3475831"/>
            <a:ext cx="9246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6" idx="2"/>
            <a:endCxn id="48" idx="2"/>
          </p:cNvCxnSpPr>
          <p:nvPr/>
        </p:nvCxnSpPr>
        <p:spPr>
          <a:xfrm rot="16200000" flipH="1">
            <a:off x="4371503" y="1992725"/>
            <a:ext cx="12700" cy="342787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38777" y="3060332"/>
            <a:ext cx="80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was at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52296" y="30280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has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15829" y="3860702"/>
            <a:ext cx="25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may like directly inferred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89089" y="4677859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08569" y="4677859"/>
            <a:ext cx="89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3198" y="4677859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58" name="Straight Arrow Connector 57"/>
          <p:cNvCxnSpPr>
            <a:stCxn id="55" idx="3"/>
            <a:endCxn id="56" idx="1"/>
          </p:cNvCxnSpPr>
          <p:nvPr/>
        </p:nvCxnSpPr>
        <p:spPr>
          <a:xfrm>
            <a:off x="3026040" y="4908692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7" idx="1"/>
          </p:cNvCxnSpPr>
          <p:nvPr/>
        </p:nvCxnSpPr>
        <p:spPr>
          <a:xfrm>
            <a:off x="4703315" y="4908692"/>
            <a:ext cx="959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55" idx="2"/>
            <a:endCxn id="57" idx="2"/>
          </p:cNvCxnSpPr>
          <p:nvPr/>
        </p:nvCxnSpPr>
        <p:spPr>
          <a:xfrm rot="16200000" flipH="1">
            <a:off x="4389140" y="3407949"/>
            <a:ext cx="12700" cy="346315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71149" y="4134506"/>
            <a:ext cx="898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000"/>
                </a:solidFill>
              </a:rPr>
              <a:t>Like or </a:t>
            </a:r>
          </a:p>
          <a:p>
            <a:pPr algn="ctr"/>
            <a:r>
              <a:rPr lang="en-US" sz="1400" b="1" dirty="0">
                <a:solidFill>
                  <a:srgbClr val="008000"/>
                </a:solidFill>
              </a:rPr>
              <a:t>may like </a:t>
            </a:r>
          </a:p>
          <a:p>
            <a:pPr algn="ctr"/>
            <a:r>
              <a:rPr lang="en-US" sz="1400" b="1" dirty="0">
                <a:solidFill>
                  <a:srgbClr val="008000"/>
                </a:solidFill>
              </a:rPr>
              <a:t>(inferred)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8035" y="4469746"/>
            <a:ext cx="112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related to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83875" y="53409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artists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</a:rPr>
              <a:t>mayLikeArtistDueToGenre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 </a:t>
            </a:r>
            <a:r>
              <a:rPr lang="en-US" sz="2400" dirty="0" err="1"/>
              <a:t>owl:ObjectPropety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owl:propertyChainAxiom</a:t>
            </a:r>
            <a:r>
              <a:rPr lang="en-US" sz="2400" dirty="0" smtClean="0"/>
              <a:t> </a:t>
            </a:r>
            <a:r>
              <a:rPr lang="en-US" sz="2400" dirty="0"/>
              <a:t>( </a:t>
            </a:r>
            <a:r>
              <a:rPr lang="en-US" sz="2400" b="1" dirty="0">
                <a:solidFill>
                  <a:srgbClr val="008000"/>
                </a:solidFill>
              </a:rPr>
              <a:t>:</a:t>
            </a:r>
            <a:r>
              <a:rPr lang="en-US" sz="2400" b="1" dirty="0" err="1">
                <a:solidFill>
                  <a:srgbClr val="008000"/>
                </a:solidFill>
              </a:rPr>
              <a:t>likeOrMayLikeGenre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</a:rPr>
              <a:t>                                     			  </a:t>
            </a:r>
            <a:r>
              <a:rPr lang="en-US" sz="2400" b="1" dirty="0" smtClean="0">
                <a:solidFill>
                  <a:srgbClr val="008000"/>
                </a:solidFill>
              </a:rPr>
              <a:t>    </a:t>
            </a:r>
            <a:r>
              <a:rPr lang="en-US" sz="2400" b="1" dirty="0">
                <a:solidFill>
                  <a:srgbClr val="008000"/>
                </a:solidFill>
              </a:rPr>
              <a:t> :</a:t>
            </a:r>
            <a:r>
              <a:rPr lang="en-US" sz="2400" b="1" dirty="0" err="1">
                <a:solidFill>
                  <a:srgbClr val="008000"/>
                </a:solidFill>
              </a:rPr>
              <a:t>genreOfArtist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                           )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rdfs:range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:user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rdfs:domain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:</a:t>
            </a:r>
            <a:r>
              <a:rPr lang="en-US" sz="2400" b="1" dirty="0" err="1">
                <a:solidFill>
                  <a:srgbClr val="3366FF"/>
                </a:solidFill>
              </a:rPr>
              <a:t>ArtistEntity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7020" y="1849152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6500" y="1849152"/>
            <a:ext cx="90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genre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5855" y="1849152"/>
            <a:ext cx="8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artist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893971" y="2079985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4581315" y="2079985"/>
            <a:ext cx="914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2"/>
            <a:endCxn id="13" idx="2"/>
          </p:cNvCxnSpPr>
          <p:nvPr/>
        </p:nvCxnSpPr>
        <p:spPr>
          <a:xfrm rot="16200000" flipH="1">
            <a:off x="4224594" y="611719"/>
            <a:ext cx="12700" cy="339819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03739" y="141553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like or</a:t>
            </a: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may like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0227" y="16322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of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806" y="24796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2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artists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</a:rPr>
              <a:t>mayLikeArtistDueToGenre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 </a:t>
            </a:r>
            <a:r>
              <a:rPr lang="en-US" sz="2400" dirty="0" err="1"/>
              <a:t>owl:ObjectPropety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owl:propertyChainAxiom</a:t>
            </a:r>
            <a:r>
              <a:rPr lang="en-US" sz="2400" dirty="0" smtClean="0"/>
              <a:t> </a:t>
            </a:r>
            <a:r>
              <a:rPr lang="en-US" sz="2400" dirty="0"/>
              <a:t>( </a:t>
            </a:r>
            <a:r>
              <a:rPr lang="en-US" sz="2400" b="1" dirty="0">
                <a:solidFill>
                  <a:srgbClr val="008000"/>
                </a:solidFill>
              </a:rPr>
              <a:t>:</a:t>
            </a:r>
            <a:r>
              <a:rPr lang="en-US" sz="2400" b="1" dirty="0" err="1">
                <a:solidFill>
                  <a:srgbClr val="008000"/>
                </a:solidFill>
              </a:rPr>
              <a:t>was_at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</a:rPr>
              <a:t>                                     			  </a:t>
            </a:r>
            <a:r>
              <a:rPr lang="en-US" sz="2400" b="1" dirty="0" smtClean="0">
                <a:solidFill>
                  <a:srgbClr val="008000"/>
                </a:solidFill>
              </a:rPr>
              <a:t>    </a:t>
            </a:r>
            <a:r>
              <a:rPr lang="en-US" sz="2400" b="1" dirty="0">
                <a:solidFill>
                  <a:srgbClr val="008000"/>
                </a:solidFill>
              </a:rPr>
              <a:t> :</a:t>
            </a:r>
            <a:r>
              <a:rPr lang="en-US" sz="2400" b="1" dirty="0" err="1">
                <a:solidFill>
                  <a:srgbClr val="008000"/>
                </a:solidFill>
              </a:rPr>
              <a:t>relatedArtist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                           )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rdfs:range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:user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rdfs:domain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:</a:t>
            </a:r>
            <a:r>
              <a:rPr lang="en-US" sz="2400" b="1" dirty="0" err="1">
                <a:solidFill>
                  <a:srgbClr val="3366FF"/>
                </a:solidFill>
              </a:rPr>
              <a:t>ArtistEntity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7020" y="1849152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6500" y="1849152"/>
            <a:ext cx="89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5855" y="1849152"/>
            <a:ext cx="8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artist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893971" y="2079985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4571246" y="2079985"/>
            <a:ext cx="9246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2"/>
            <a:endCxn id="13" idx="2"/>
          </p:cNvCxnSpPr>
          <p:nvPr/>
        </p:nvCxnSpPr>
        <p:spPr>
          <a:xfrm rot="16200000" flipH="1">
            <a:off x="4224594" y="611719"/>
            <a:ext cx="12700" cy="339819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67640" y="1600200"/>
            <a:ext cx="80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was at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1842" y="16322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has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806" y="24796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7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event suggestions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</a:rPr>
              <a:t>mayLikeEventDueToArtist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 </a:t>
            </a:r>
            <a:r>
              <a:rPr lang="en-US" sz="2400" dirty="0" err="1"/>
              <a:t>owl:ObjectPropety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owl:propertyChainAxiom</a:t>
            </a:r>
            <a:r>
              <a:rPr lang="en-US" sz="2400" dirty="0" smtClean="0"/>
              <a:t> </a:t>
            </a:r>
            <a:r>
              <a:rPr lang="en-US" sz="2400" dirty="0"/>
              <a:t>( </a:t>
            </a:r>
            <a:r>
              <a:rPr lang="en-US" sz="2400" b="1" dirty="0">
                <a:solidFill>
                  <a:srgbClr val="008000"/>
                </a:solidFill>
              </a:rPr>
              <a:t>:</a:t>
            </a:r>
            <a:r>
              <a:rPr lang="en-US" sz="2400" b="1" dirty="0" err="1">
                <a:solidFill>
                  <a:srgbClr val="008000"/>
                </a:solidFill>
              </a:rPr>
              <a:t>likeOrMayLikeArtist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</a:rPr>
              <a:t>                                     			  </a:t>
            </a:r>
            <a:r>
              <a:rPr lang="en-US" sz="2400" b="1" dirty="0" smtClean="0">
                <a:solidFill>
                  <a:srgbClr val="008000"/>
                </a:solidFill>
              </a:rPr>
              <a:t>    </a:t>
            </a:r>
            <a:r>
              <a:rPr lang="en-US" sz="2400" b="1" dirty="0">
                <a:solidFill>
                  <a:srgbClr val="008000"/>
                </a:solidFill>
              </a:rPr>
              <a:t> :</a:t>
            </a:r>
            <a:r>
              <a:rPr lang="en-US" sz="2400" b="1" dirty="0" err="1">
                <a:solidFill>
                  <a:srgbClr val="008000"/>
                </a:solidFill>
              </a:rPr>
              <a:t>artistAtEvent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                           )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rdfs:range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:user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rdfs:domain</a:t>
            </a:r>
            <a:r>
              <a:rPr lang="en-US" sz="2400" dirty="0"/>
              <a:t> </a:t>
            </a:r>
            <a:r>
              <a:rPr lang="en-US" sz="2400" b="1" dirty="0" err="1" smtClean="0">
                <a:solidFill>
                  <a:srgbClr val="3366FF"/>
                </a:solidFill>
              </a:rPr>
              <a:t>fb:Event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7020" y="1849152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6500" y="1849152"/>
            <a:ext cx="8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artist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5855" y="1849152"/>
            <a:ext cx="91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event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893971" y="2079985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4510833" y="2079985"/>
            <a:ext cx="985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2"/>
            <a:endCxn id="13" idx="2"/>
          </p:cNvCxnSpPr>
          <p:nvPr/>
        </p:nvCxnSpPr>
        <p:spPr>
          <a:xfrm rot="16200000" flipH="1">
            <a:off x="4238683" y="597630"/>
            <a:ext cx="12700" cy="3426374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5785" y="138280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like or </a:t>
            </a: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may like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1842" y="1632220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at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806" y="24796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9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event suggestions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</a:rPr>
              <a:t>mayLikeEventDueToGenre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 </a:t>
            </a:r>
            <a:r>
              <a:rPr lang="en-US" sz="2400" dirty="0" err="1"/>
              <a:t>owl:ObjectPropety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owl:propertyChainAxiom</a:t>
            </a:r>
            <a:r>
              <a:rPr lang="en-US" sz="2400" dirty="0" smtClean="0"/>
              <a:t> </a:t>
            </a:r>
            <a:r>
              <a:rPr lang="en-US" sz="2400" dirty="0"/>
              <a:t>( </a:t>
            </a:r>
            <a:r>
              <a:rPr lang="en-US" sz="2400" b="1" dirty="0">
                <a:solidFill>
                  <a:srgbClr val="008000"/>
                </a:solidFill>
              </a:rPr>
              <a:t>:</a:t>
            </a:r>
            <a:r>
              <a:rPr lang="en-US" sz="2400" b="1" dirty="0" err="1">
                <a:solidFill>
                  <a:srgbClr val="008000"/>
                </a:solidFill>
              </a:rPr>
              <a:t>likeOrMayLikeGenre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</a:rPr>
              <a:t>                                     			  </a:t>
            </a:r>
            <a:r>
              <a:rPr lang="en-US" sz="2400" b="1" dirty="0" smtClean="0">
                <a:solidFill>
                  <a:srgbClr val="008000"/>
                </a:solidFill>
              </a:rPr>
              <a:t>    </a:t>
            </a:r>
            <a:r>
              <a:rPr lang="en-US" sz="2400" b="1" dirty="0">
                <a:solidFill>
                  <a:srgbClr val="008000"/>
                </a:solidFill>
              </a:rPr>
              <a:t> :</a:t>
            </a:r>
            <a:r>
              <a:rPr lang="en-US" sz="2400" b="1" dirty="0" err="1">
                <a:solidFill>
                  <a:srgbClr val="008000"/>
                </a:solidFill>
              </a:rPr>
              <a:t>genreOfEvent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                           )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rdfs:range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:user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rdfs:domain</a:t>
            </a:r>
            <a:r>
              <a:rPr lang="en-US" sz="2400" dirty="0"/>
              <a:t> </a:t>
            </a:r>
            <a:r>
              <a:rPr lang="en-US" sz="2400" b="1" dirty="0" err="1" smtClean="0">
                <a:solidFill>
                  <a:srgbClr val="3366FF"/>
                </a:solidFill>
              </a:rPr>
              <a:t>fb:Event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7020" y="1849152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6500" y="1849152"/>
            <a:ext cx="90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genre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5855" y="1849152"/>
            <a:ext cx="91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event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893971" y="2079985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4581315" y="2079985"/>
            <a:ext cx="914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2"/>
            <a:endCxn id="13" idx="2"/>
          </p:cNvCxnSpPr>
          <p:nvPr/>
        </p:nvCxnSpPr>
        <p:spPr>
          <a:xfrm rot="16200000" flipH="1">
            <a:off x="4238683" y="597630"/>
            <a:ext cx="12700" cy="3426374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5785" y="138280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like or </a:t>
            </a: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may like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1842" y="16322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of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806" y="24796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3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Inferencing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4" descr="Screen shot 2014-03-26 at 12.11.5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9"/>
          <a:stretch/>
        </p:blipFill>
        <p:spPr>
          <a:xfrm>
            <a:off x="160841" y="2138188"/>
            <a:ext cx="1308100" cy="1350571"/>
          </a:xfrm>
          <a:prstGeom prst="rect">
            <a:avLst/>
          </a:prstGeom>
        </p:spPr>
      </p:pic>
      <p:pic>
        <p:nvPicPr>
          <p:cNvPr id="6" name="Picture 5" descr="Screen shot 2014-03-26 at 12.12.4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>
          <a:xfrm>
            <a:off x="1732077" y="2138188"/>
            <a:ext cx="1524000" cy="2160854"/>
          </a:xfrm>
          <a:prstGeom prst="rect">
            <a:avLst/>
          </a:prstGeom>
        </p:spPr>
      </p:pic>
      <p:pic>
        <p:nvPicPr>
          <p:cNvPr id="8" name="Picture 7" descr="Screen shot 2014-03-26 at 12.13.5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1" b="49124"/>
          <a:stretch/>
        </p:blipFill>
        <p:spPr>
          <a:xfrm>
            <a:off x="3457470" y="2144539"/>
            <a:ext cx="1624560" cy="1490629"/>
          </a:xfrm>
          <a:prstGeom prst="rect">
            <a:avLst/>
          </a:prstGeom>
        </p:spPr>
      </p:pic>
      <p:pic>
        <p:nvPicPr>
          <p:cNvPr id="10" name="Picture 9" descr="Screen shot 2014-03-26 at 12.28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28" y="2138188"/>
            <a:ext cx="2329941" cy="1267332"/>
          </a:xfrm>
          <a:prstGeom prst="rect">
            <a:avLst/>
          </a:prstGeom>
        </p:spPr>
      </p:pic>
      <p:pic>
        <p:nvPicPr>
          <p:cNvPr id="11" name="Picture 10" descr="Screen shot 2014-03-26 at 12.28.4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65" y="4346537"/>
            <a:ext cx="3840056" cy="588621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5" idx="0"/>
            <a:endCxn id="6" idx="0"/>
          </p:cNvCxnSpPr>
          <p:nvPr/>
        </p:nvCxnSpPr>
        <p:spPr>
          <a:xfrm rot="5400000" flipH="1" flipV="1">
            <a:off x="1654484" y="1298595"/>
            <a:ext cx="12700" cy="167918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  <a:endCxn id="8" idx="0"/>
          </p:cNvCxnSpPr>
          <p:nvPr/>
        </p:nvCxnSpPr>
        <p:spPr>
          <a:xfrm rot="16200000" flipH="1">
            <a:off x="3378737" y="1253527"/>
            <a:ext cx="6351" cy="1775673"/>
          </a:xfrm>
          <a:prstGeom prst="curvedConnector3">
            <a:avLst>
              <a:gd name="adj1" fmla="val -35994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0"/>
            <a:endCxn id="10" idx="0"/>
          </p:cNvCxnSpPr>
          <p:nvPr/>
        </p:nvCxnSpPr>
        <p:spPr>
          <a:xfrm rot="5400000" flipH="1" flipV="1">
            <a:off x="5730799" y="677140"/>
            <a:ext cx="6351" cy="2928449"/>
          </a:xfrm>
          <a:prstGeom prst="curvedConnector3">
            <a:avLst>
              <a:gd name="adj1" fmla="val 36994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3"/>
            <a:endCxn id="11" idx="0"/>
          </p:cNvCxnSpPr>
          <p:nvPr/>
        </p:nvCxnSpPr>
        <p:spPr>
          <a:xfrm flipH="1">
            <a:off x="7050293" y="2771854"/>
            <a:ext cx="1312876" cy="1574683"/>
          </a:xfrm>
          <a:prstGeom prst="curvedConnector4">
            <a:avLst>
              <a:gd name="adj1" fmla="val -17412"/>
              <a:gd name="adj2" fmla="val 701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282" y="3497446"/>
            <a:ext cx="157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Artists liked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4872" y="4333071"/>
            <a:ext cx="218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Genres from artists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57470" y="3736351"/>
            <a:ext cx="160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Genres he may like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33228" y="3428574"/>
            <a:ext cx="160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Suggested events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>
            <a:off x="5130265" y="2172440"/>
            <a:ext cx="338401" cy="228887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flipH="1">
            <a:off x="4653912" y="4503520"/>
            <a:ext cx="405236" cy="228887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9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Spotlight – only artists in </a:t>
            </a:r>
            <a:r>
              <a:rPr lang="en-US" dirty="0" err="1" smtClean="0"/>
              <a:t>dbpedia</a:t>
            </a:r>
            <a:r>
              <a:rPr lang="en-US" dirty="0" smtClean="0"/>
              <a:t> (most popular)</a:t>
            </a:r>
          </a:p>
          <a:p>
            <a:endParaRPr lang="en-US" dirty="0"/>
          </a:p>
          <a:p>
            <a:r>
              <a:rPr lang="en-US" dirty="0" err="1" smtClean="0"/>
              <a:t>Partyflock</a:t>
            </a:r>
            <a:r>
              <a:rPr lang="en-US" dirty="0" smtClean="0"/>
              <a:t> – banned after 1000 pages scrapped</a:t>
            </a:r>
          </a:p>
          <a:p>
            <a:endParaRPr lang="en-US" dirty="0"/>
          </a:p>
          <a:p>
            <a:r>
              <a:rPr lang="en-US" dirty="0" err="1" smtClean="0"/>
              <a:t>DiscoCG</a:t>
            </a:r>
            <a:r>
              <a:rPr lang="en-US" dirty="0" smtClean="0"/>
              <a:t> – no named entity </a:t>
            </a:r>
            <a:r>
              <a:rPr lang="en-US" dirty="0" smtClean="0"/>
              <a:t>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Facebook event description -&gt; </a:t>
            </a:r>
            <a:r>
              <a:rPr lang="en-US" dirty="0" err="1" smtClean="0"/>
              <a:t>soundcloud</a:t>
            </a:r>
            <a:r>
              <a:rPr lang="en-US" dirty="0" smtClean="0"/>
              <a:t> links -&gt; artist extract</a:t>
            </a:r>
          </a:p>
          <a:p>
            <a:endParaRPr lang="en-US" dirty="0"/>
          </a:p>
          <a:p>
            <a:r>
              <a:rPr lang="en-US" dirty="0" smtClean="0"/>
              <a:t>User – “artist/genre recognition”</a:t>
            </a:r>
          </a:p>
          <a:p>
            <a:pPr lvl="1"/>
            <a:r>
              <a:rPr lang="en-US" dirty="0" smtClean="0"/>
              <a:t>Incentive: get integrated information</a:t>
            </a:r>
          </a:p>
          <a:p>
            <a:pPr lvl="1"/>
            <a:r>
              <a:rPr lang="en-US" dirty="0" smtClean="0"/>
              <a:t>Verification: other users can </a:t>
            </a:r>
          </a:p>
          <a:p>
            <a:pPr lvl="1"/>
            <a:endParaRPr lang="en-US" dirty="0"/>
          </a:p>
          <a:p>
            <a:r>
              <a:rPr lang="en-US" dirty="0" smtClean="0"/>
              <a:t>Show reason for suggestion</a:t>
            </a:r>
          </a:p>
          <a:p>
            <a:endParaRPr lang="en-US" dirty="0"/>
          </a:p>
          <a:p>
            <a:r>
              <a:rPr lang="en-US" dirty="0" smtClean="0"/>
              <a:t>Allow user likes/dislikes for artist/events</a:t>
            </a:r>
          </a:p>
          <a:p>
            <a:endParaRPr lang="en-US" dirty="0"/>
          </a:p>
          <a:p>
            <a:r>
              <a:rPr lang="en-US" dirty="0" smtClean="0"/>
              <a:t>Suggestion rating – amount of evidence</a:t>
            </a:r>
          </a:p>
          <a:p>
            <a:endParaRPr lang="en-US" dirty="0"/>
          </a:p>
          <a:p>
            <a:r>
              <a:rPr lang="en-US" dirty="0" smtClean="0"/>
              <a:t>Probabilistic suggestions – even dislikes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(but not inferences)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Artist extraction: </a:t>
            </a:r>
            <a:r>
              <a:rPr lang="en-US" dirty="0" err="1" smtClean="0"/>
              <a:t>DBpedia</a:t>
            </a:r>
            <a:r>
              <a:rPr lang="en-US" dirty="0" smtClean="0"/>
              <a:t> spotlight</a:t>
            </a:r>
          </a:p>
          <a:p>
            <a:pPr lvl="1"/>
            <a:r>
              <a:rPr lang="en-US" dirty="0" smtClean="0"/>
              <a:t>High accuracy to deter as much as possible of the false positives without affecting true positives</a:t>
            </a:r>
          </a:p>
          <a:p>
            <a:endParaRPr lang="en-US" dirty="0"/>
          </a:p>
          <a:p>
            <a:r>
              <a:rPr lang="en-US" dirty="0" smtClean="0"/>
              <a:t>Genre extraction: text search (</a:t>
            </a:r>
            <a:r>
              <a:rPr lang="en-US" smtClean="0"/>
              <a:t>DBpedia</a:t>
            </a:r>
            <a:r>
              <a:rPr lang="en-US" dirty="0" smtClean="0"/>
              <a:t> genre names)</a:t>
            </a:r>
          </a:p>
        </p:txBody>
      </p:sp>
    </p:spTree>
    <p:extLst>
      <p:ext uri="{BB962C8B-B14F-4D97-AF65-F5344CB8AC3E}">
        <p14:creationId xmlns:p14="http://schemas.microsoft.com/office/powerpoint/2010/main" val="142147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recommender system</a:t>
            </a:r>
          </a:p>
          <a:p>
            <a:endParaRPr lang="en-US" dirty="0"/>
          </a:p>
          <a:p>
            <a:r>
              <a:rPr lang="en-US" dirty="0" smtClean="0"/>
              <a:t>Goal: event suggestions based on</a:t>
            </a:r>
            <a:endParaRPr lang="en-US" dirty="0"/>
          </a:p>
          <a:p>
            <a:pPr lvl="1"/>
            <a:r>
              <a:rPr lang="en-US" dirty="0" smtClean="0"/>
              <a:t>Genres</a:t>
            </a:r>
          </a:p>
          <a:p>
            <a:pPr lvl="1"/>
            <a:r>
              <a:rPr lang="en-US" dirty="0" smtClean="0"/>
              <a:t>Artists</a:t>
            </a:r>
          </a:p>
          <a:p>
            <a:pPr marL="457200" lvl="1" indent="0">
              <a:buNone/>
            </a:pPr>
            <a:r>
              <a:rPr lang="en-US" dirty="0" smtClean="0"/>
              <a:t>That the user likes or may like</a:t>
            </a:r>
          </a:p>
        </p:txBody>
      </p:sp>
    </p:spTree>
    <p:extLst>
      <p:ext uri="{BB962C8B-B14F-4D97-AF65-F5344CB8AC3E}">
        <p14:creationId xmlns:p14="http://schemas.microsoft.com/office/powerpoint/2010/main" val="147748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genre relatedness(1)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derivatedBy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owl:inverseOf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dbo:derivative</a:t>
            </a:r>
            <a:r>
              <a:rPr lang="en-US" dirty="0" smtClean="0"/>
              <a:t> </a:t>
            </a:r>
            <a:r>
              <a:rPr lang="en-US" dirty="0" smtClean="0"/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musicFusionGenreOf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owl:inverseOf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dbo:musicFusionGenre</a:t>
            </a:r>
            <a:r>
              <a:rPr lang="en-US" dirty="0" smtClean="0"/>
              <a:t>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musicSupergenreOf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owl:inverseOf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dbo:musicSubgenre</a:t>
            </a:r>
            <a:r>
              <a:rPr lang="en-US" dirty="0" smtClean="0"/>
              <a:t>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derivatedBy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musicFusionGenreOf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musicSupergenreOf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008000"/>
                </a:solidFill>
              </a:rPr>
              <a:t>dbo:derivative</a:t>
            </a:r>
            <a:r>
              <a:rPr lang="en-US" dirty="0" smtClean="0"/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 </a:t>
            </a:r>
            <a:r>
              <a:rPr lang="en-US" b="1" dirty="0" err="1" smtClean="0">
                <a:solidFill>
                  <a:srgbClr val="008000"/>
                </a:solidFill>
              </a:rPr>
              <a:t>dbo:musicFusionGenre</a:t>
            </a:r>
            <a:r>
              <a:rPr lang="en-US" dirty="0" smtClean="0"/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008000"/>
                </a:solidFill>
              </a:rPr>
              <a:t>dbo:musicSubgenre</a:t>
            </a:r>
            <a:r>
              <a:rPr lang="en-US" dirty="0" smtClean="0"/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genre relatedness(2)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Genres relatedness not transitive</a:t>
            </a:r>
          </a:p>
          <a:p>
            <a:r>
              <a:rPr lang="en-US" dirty="0" smtClean="0"/>
              <a:t>If A is similar to B, B similar to C, A may not be as similar to C as it is to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genres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:</a:t>
            </a:r>
            <a:r>
              <a:rPr lang="en-US" sz="2200" b="1" dirty="0" err="1">
                <a:solidFill>
                  <a:srgbClr val="FF0000"/>
                </a:solidFill>
              </a:rPr>
              <a:t>hasGenreDueToArtist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 </a:t>
            </a:r>
            <a:r>
              <a:rPr lang="en-US" sz="2200" dirty="0" err="1"/>
              <a:t>owl:ObjectProperty</a:t>
            </a:r>
            <a:r>
              <a:rPr lang="en-US" sz="2200" dirty="0"/>
              <a:t> 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owl:propertyChainAxiom</a:t>
            </a:r>
            <a:r>
              <a:rPr lang="en-US" sz="2200" dirty="0"/>
              <a:t> ( </a:t>
            </a:r>
            <a:r>
              <a:rPr lang="en-US" sz="2200" b="1" dirty="0">
                <a:solidFill>
                  <a:srgbClr val="008000"/>
                </a:solidFill>
              </a:rPr>
              <a:t>:</a:t>
            </a:r>
            <a:r>
              <a:rPr lang="en-US" sz="2200" b="1" dirty="0" err="1">
                <a:solidFill>
                  <a:srgbClr val="008000"/>
                </a:solidFill>
              </a:rPr>
              <a:t>relatedArtist</a:t>
            </a:r>
            <a:endParaRPr lang="en-US" sz="22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200" dirty="0"/>
              <a:t>                                     </a:t>
            </a:r>
            <a:r>
              <a:rPr lang="en-US" sz="2200" dirty="0" smtClean="0"/>
              <a:t>                       </a:t>
            </a:r>
            <a:r>
              <a:rPr lang="en-US" sz="2200" b="1" dirty="0" err="1" smtClean="0">
                <a:solidFill>
                  <a:srgbClr val="008000"/>
                </a:solidFill>
              </a:rPr>
              <a:t>dbo:MusicGenre</a:t>
            </a:r>
            <a:endParaRPr lang="en-US" sz="22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200" dirty="0"/>
              <a:t>                                   ) 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rdfs:range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3366FF"/>
                </a:solidFill>
              </a:rPr>
              <a:t>fb:Event</a:t>
            </a:r>
            <a:r>
              <a:rPr lang="en-US" sz="2200" dirty="0"/>
              <a:t> 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rdfs:domain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3366FF"/>
                </a:solidFill>
              </a:rPr>
              <a:t>av:MusicGenre</a:t>
            </a:r>
            <a:r>
              <a:rPr lang="en-US" sz="2200" dirty="0"/>
              <a:t> 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rdfs:subPropertyOf</a:t>
            </a:r>
            <a:r>
              <a:rPr lang="en-US" sz="2200" dirty="0"/>
              <a:t> :genre .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058067" y="1922837"/>
            <a:ext cx="91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event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7547" y="1922837"/>
            <a:ext cx="8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artist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6902" y="1922837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70096" y="2153670"/>
            <a:ext cx="607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411880" y="2153670"/>
            <a:ext cx="985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" idx="2"/>
            <a:endCxn id="6" idx="2"/>
          </p:cNvCxnSpPr>
          <p:nvPr/>
        </p:nvCxnSpPr>
        <p:spPr>
          <a:xfrm rot="16200000" flipH="1">
            <a:off x="4184250" y="714333"/>
            <a:ext cx="12700" cy="334033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7673" y="251738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2374" y="166951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has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6175" y="166951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has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4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Inferences – genres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:</a:t>
            </a:r>
            <a:r>
              <a:rPr lang="en-US" sz="2200" b="1" dirty="0" err="1">
                <a:solidFill>
                  <a:srgbClr val="FF0000"/>
                </a:solidFill>
              </a:rPr>
              <a:t>mayLikeGenreDueToArtist</a:t>
            </a:r>
            <a:r>
              <a:rPr lang="en-US" sz="2200" dirty="0"/>
              <a:t> a </a:t>
            </a:r>
            <a:r>
              <a:rPr lang="en-US" sz="2200" dirty="0" err="1"/>
              <a:t>owl:ObjectPropety</a:t>
            </a:r>
            <a:r>
              <a:rPr lang="en-US" sz="2200" dirty="0"/>
              <a:t> 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owl:propertyChainAxiom</a:t>
            </a:r>
            <a:r>
              <a:rPr lang="en-US" sz="2200" dirty="0"/>
              <a:t> ( </a:t>
            </a:r>
            <a:r>
              <a:rPr lang="en-US" sz="2200" b="1" dirty="0">
                <a:solidFill>
                  <a:srgbClr val="008000"/>
                </a:solidFill>
              </a:rPr>
              <a:t>:</a:t>
            </a:r>
            <a:r>
              <a:rPr lang="en-US" sz="2200" b="1" dirty="0" err="1">
                <a:solidFill>
                  <a:srgbClr val="008000"/>
                </a:solidFill>
              </a:rPr>
              <a:t>likesArtist</a:t>
            </a:r>
            <a:endParaRPr lang="en-US" sz="22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8000"/>
                </a:solidFill>
              </a:rPr>
              <a:t>                                     </a:t>
            </a:r>
            <a:r>
              <a:rPr lang="en-US" sz="2200" b="1" dirty="0" smtClean="0">
                <a:solidFill>
                  <a:srgbClr val="008000"/>
                </a:solidFill>
              </a:rPr>
              <a:t>			  </a:t>
            </a:r>
            <a:r>
              <a:rPr lang="en-US" sz="2200" b="1" dirty="0" err="1" smtClean="0">
                <a:solidFill>
                  <a:srgbClr val="008000"/>
                </a:solidFill>
              </a:rPr>
              <a:t>dbo:MusicGenre</a:t>
            </a:r>
            <a:endParaRPr lang="en-US" sz="22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200" dirty="0"/>
              <a:t>                                   ) 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rdfs:range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3366FF"/>
                </a:solidFill>
              </a:rPr>
              <a:t>:user</a:t>
            </a:r>
            <a:r>
              <a:rPr lang="en-US" sz="2200" dirty="0"/>
              <a:t> 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rdfs:domain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3366FF"/>
                </a:solidFill>
              </a:rPr>
              <a:t>av:MusicGenre</a:t>
            </a:r>
            <a:r>
              <a:rPr lang="en-US" sz="2200" dirty="0"/>
              <a:t>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9933" y="2093377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9413" y="2093377"/>
            <a:ext cx="8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artist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718768" y="2093377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3116884" y="2324210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>
            <a:off x="4733746" y="2324210"/>
            <a:ext cx="985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8" idx="2"/>
            <a:endCxn id="20" idx="2"/>
          </p:cNvCxnSpPr>
          <p:nvPr/>
        </p:nvCxnSpPr>
        <p:spPr>
          <a:xfrm rot="16200000" flipH="1">
            <a:off x="4462347" y="841104"/>
            <a:ext cx="12700" cy="342787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17821" y="190871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likes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43140" y="187644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has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3759" y="268792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genres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</a:rPr>
              <a:t>mayLikeGenreDueToEventGenre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 									     </a:t>
            </a:r>
            <a:r>
              <a:rPr lang="en-US" sz="2400" dirty="0" err="1" smtClean="0"/>
              <a:t>owl:ObjectPropety</a:t>
            </a:r>
            <a:r>
              <a:rPr lang="en-US" sz="2400" dirty="0" smtClean="0"/>
              <a:t> 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owl:propertyChainAxiom</a:t>
            </a:r>
            <a:r>
              <a:rPr lang="en-US" sz="2400" dirty="0"/>
              <a:t> ( 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  <a:r>
              <a:rPr lang="en-US" sz="2400" b="1" dirty="0" err="1" smtClean="0">
                <a:solidFill>
                  <a:srgbClr val="008000"/>
                </a:solidFill>
              </a:rPr>
              <a:t>was_at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</a:rPr>
              <a:t>                                     			  </a:t>
            </a:r>
            <a:r>
              <a:rPr lang="en-US" sz="2400" b="1" dirty="0" smtClean="0">
                <a:solidFill>
                  <a:srgbClr val="008000"/>
                </a:solidFill>
              </a:rPr>
              <a:t>     :genre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                           )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rdfs:range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:user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rdfs:domain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av:MusicGenre</a:t>
            </a:r>
            <a:r>
              <a:rPr lang="en-US" sz="2400" dirty="0"/>
              <a:t> 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7020" y="1849152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6500" y="1849152"/>
            <a:ext cx="89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5855" y="1849152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893971" y="2079985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4571246" y="2079985"/>
            <a:ext cx="9246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2"/>
            <a:endCxn id="13" idx="2"/>
          </p:cNvCxnSpPr>
          <p:nvPr/>
        </p:nvCxnSpPr>
        <p:spPr>
          <a:xfrm rot="16200000" flipH="1">
            <a:off x="4239434" y="596879"/>
            <a:ext cx="12700" cy="342787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6708" y="1664486"/>
            <a:ext cx="80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was at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0227" y="16322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has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806" y="24796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2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genres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:</a:t>
            </a:r>
            <a:r>
              <a:rPr lang="en-US" sz="2600" b="1" dirty="0" err="1">
                <a:solidFill>
                  <a:srgbClr val="FF0000"/>
                </a:solidFill>
              </a:rPr>
              <a:t>mayLikeGenreDueToGenre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a </a:t>
            </a:r>
            <a:r>
              <a:rPr lang="en-US" sz="2600" dirty="0" err="1"/>
              <a:t>owl:ObjectPropety</a:t>
            </a:r>
            <a:r>
              <a:rPr lang="en-US" sz="2600" dirty="0"/>
              <a:t> ;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owl:propertyChainAxiom</a:t>
            </a:r>
            <a:r>
              <a:rPr lang="en-US" sz="2600" dirty="0"/>
              <a:t> ( </a:t>
            </a:r>
            <a:r>
              <a:rPr lang="en-US" sz="2600" b="1" dirty="0">
                <a:solidFill>
                  <a:srgbClr val="008000"/>
                </a:solidFill>
              </a:rPr>
              <a:t>:</a:t>
            </a:r>
            <a:r>
              <a:rPr lang="en-US" sz="2600" b="1" dirty="0" err="1">
                <a:solidFill>
                  <a:srgbClr val="008000"/>
                </a:solidFill>
              </a:rPr>
              <a:t>likeOrMayLikeGenreInferred</a:t>
            </a:r>
            <a:endParaRPr lang="en-US" sz="26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8000"/>
                </a:solidFill>
              </a:rPr>
              <a:t>                                     </a:t>
            </a:r>
            <a:r>
              <a:rPr lang="en-US" sz="2600" b="1" dirty="0" smtClean="0">
                <a:solidFill>
                  <a:srgbClr val="008000"/>
                </a:solidFill>
              </a:rPr>
              <a:t>				 :</a:t>
            </a:r>
            <a:r>
              <a:rPr lang="en-US" sz="2600" b="1" dirty="0" err="1">
                <a:solidFill>
                  <a:srgbClr val="008000"/>
                </a:solidFill>
              </a:rPr>
              <a:t>genreRelated</a:t>
            </a:r>
            <a:endParaRPr lang="en-US" sz="26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600" dirty="0"/>
              <a:t>                                   ) ;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rdfs:range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3366FF"/>
                </a:solidFill>
              </a:rPr>
              <a:t>:user 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en-US" sz="2600" dirty="0"/>
              <a:t>            </a:t>
            </a:r>
            <a:r>
              <a:rPr lang="en-US" sz="2600" dirty="0" err="1"/>
              <a:t>rdfs:domain</a:t>
            </a:r>
            <a:r>
              <a:rPr lang="en-US" sz="2600" dirty="0"/>
              <a:t> </a:t>
            </a:r>
            <a:r>
              <a:rPr lang="en-US" sz="2600" b="1" dirty="0" err="1">
                <a:solidFill>
                  <a:srgbClr val="3366FF"/>
                </a:solidFill>
              </a:rPr>
              <a:t>av:MusicGenre</a:t>
            </a:r>
            <a:r>
              <a:rPr lang="en-US" sz="2600" dirty="0"/>
              <a:t> 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1399" y="2034579"/>
            <a:ext cx="73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user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0879" y="2034579"/>
            <a:ext cx="90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genre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75508" y="2034579"/>
            <a:ext cx="91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genre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038350" y="2265412"/>
            <a:ext cx="782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725694" y="2265412"/>
            <a:ext cx="949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" idx="2"/>
            <a:endCxn id="6" idx="2"/>
          </p:cNvCxnSpPr>
          <p:nvPr/>
        </p:nvCxnSpPr>
        <p:spPr>
          <a:xfrm rot="16200000" flipH="1">
            <a:off x="4401450" y="764669"/>
            <a:ext cx="12700" cy="346315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1252" y="1378831"/>
            <a:ext cx="1000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</a:rPr>
              <a:t>Like or </a:t>
            </a:r>
          </a:p>
          <a:p>
            <a:pPr algn="ctr"/>
            <a:r>
              <a:rPr lang="en-US" sz="1600" b="1" dirty="0" smtClean="0">
                <a:solidFill>
                  <a:srgbClr val="008000"/>
                </a:solidFill>
              </a:rPr>
              <a:t>may like </a:t>
            </a:r>
          </a:p>
          <a:p>
            <a:pPr algn="ctr"/>
            <a:r>
              <a:rPr lang="en-US" sz="1600" b="1" dirty="0" smtClean="0">
                <a:solidFill>
                  <a:srgbClr val="008000"/>
                </a:solidFill>
              </a:rPr>
              <a:t>(inferred)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6406" y="1826466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relatedTo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6185" y="26976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may like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5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508</Words>
  <Application>Microsoft Macintosh PowerPoint</Application>
  <PresentationFormat>On-screen Show (4:3)</PresentationFormat>
  <Paragraphs>225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Amsterdam Vibe</vt:lpstr>
      <vt:lpstr>Rules (but not inferences)</vt:lpstr>
      <vt:lpstr>Inferences</vt:lpstr>
      <vt:lpstr>Inferences – genre relatedness(1)</vt:lpstr>
      <vt:lpstr>Inferences – genre relatedness(2)</vt:lpstr>
      <vt:lpstr>Inferences – genres (1)</vt:lpstr>
      <vt:lpstr>Inferences – genres (2)</vt:lpstr>
      <vt:lpstr>Inferences – genres (3)</vt:lpstr>
      <vt:lpstr>Inferences – genres (4)</vt:lpstr>
      <vt:lpstr>Inferences – genres(4) explanation</vt:lpstr>
      <vt:lpstr>Inferences – genres(4) explanation</vt:lpstr>
      <vt:lpstr>Inferences – artists (1)</vt:lpstr>
      <vt:lpstr>Inferences – artists (2)</vt:lpstr>
      <vt:lpstr>Inferences – event suggestions (1)</vt:lpstr>
      <vt:lpstr>Inferences – event suggestions (2)</vt:lpstr>
      <vt:lpstr>Inferencing example</vt:lpstr>
      <vt:lpstr>Challenges </vt:lpstr>
      <vt:lpstr>Future implementations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Avramiea</dc:creator>
  <cp:lastModifiedBy>Arthur Avramiea</cp:lastModifiedBy>
  <cp:revision>22</cp:revision>
  <dcterms:created xsi:type="dcterms:W3CDTF">2014-03-25T17:48:37Z</dcterms:created>
  <dcterms:modified xsi:type="dcterms:W3CDTF">2014-03-26T11:36:14Z</dcterms:modified>
</cp:coreProperties>
</file>