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79"/>
  </p:notesMasterIdLst>
  <p:handoutMasterIdLst>
    <p:handoutMasterId r:id="rId80"/>
  </p:handoutMasterIdLst>
  <p:sldIdLst>
    <p:sldId id="330" r:id="rId3"/>
    <p:sldId id="331" r:id="rId4"/>
    <p:sldId id="336" r:id="rId5"/>
    <p:sldId id="342" r:id="rId6"/>
    <p:sldId id="343" r:id="rId7"/>
    <p:sldId id="353" r:id="rId8"/>
    <p:sldId id="344" r:id="rId9"/>
    <p:sldId id="345" r:id="rId10"/>
    <p:sldId id="346" r:id="rId11"/>
    <p:sldId id="347" r:id="rId12"/>
    <p:sldId id="354" r:id="rId13"/>
    <p:sldId id="348" r:id="rId14"/>
    <p:sldId id="355" r:id="rId15"/>
    <p:sldId id="349" r:id="rId16"/>
    <p:sldId id="350" r:id="rId17"/>
    <p:sldId id="351" r:id="rId18"/>
    <p:sldId id="352" r:id="rId19"/>
    <p:sldId id="356" r:id="rId20"/>
    <p:sldId id="357" r:id="rId21"/>
    <p:sldId id="358" r:id="rId22"/>
    <p:sldId id="359" r:id="rId23"/>
    <p:sldId id="360" r:id="rId24"/>
    <p:sldId id="361" r:id="rId25"/>
    <p:sldId id="364" r:id="rId26"/>
    <p:sldId id="362" r:id="rId27"/>
    <p:sldId id="363" r:id="rId28"/>
    <p:sldId id="365" r:id="rId29"/>
    <p:sldId id="375" r:id="rId30"/>
    <p:sldId id="366" r:id="rId31"/>
    <p:sldId id="367" r:id="rId32"/>
    <p:sldId id="368" r:id="rId33"/>
    <p:sldId id="369" r:id="rId34"/>
    <p:sldId id="370" r:id="rId35"/>
    <p:sldId id="376" r:id="rId36"/>
    <p:sldId id="371" r:id="rId37"/>
    <p:sldId id="372" r:id="rId38"/>
    <p:sldId id="373" r:id="rId39"/>
    <p:sldId id="374" r:id="rId40"/>
    <p:sldId id="390" r:id="rId41"/>
    <p:sldId id="391" r:id="rId42"/>
    <p:sldId id="392"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3" r:id="rId57"/>
    <p:sldId id="394" r:id="rId58"/>
    <p:sldId id="404" r:id="rId59"/>
    <p:sldId id="395" r:id="rId60"/>
    <p:sldId id="396"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397" r:id="rId75"/>
    <p:sldId id="398" r:id="rId76"/>
    <p:sldId id="399" r:id="rId77"/>
    <p:sldId id="298" r:id="rId78"/>
  </p:sldIdLst>
  <p:sldSz cx="9144000" cy="6858000" type="screen4x3"/>
  <p:notesSz cx="6858000" cy="9144000"/>
  <p:embeddedFontLst>
    <p:embeddedFont>
      <p:font typeface="Calibri" panose="020F0502020204030204" pitchFamily="34" charset="0"/>
      <p:regular r:id="rId81"/>
      <p:bold r:id="rId82"/>
      <p:italic r:id="rId83"/>
      <p:boldItalic r:id="rId84"/>
    </p:embeddedFont>
    <p:embeddedFont>
      <p:font typeface="Consolas" panose="020B0609020204030204" pitchFamily="49" charset="0"/>
      <p:regular r:id="rId85"/>
      <p:bold r:id="rId86"/>
      <p:italic r:id="rId87"/>
      <p:boldItalic r:id="rId88"/>
    </p:embeddedFont>
    <p:embeddedFont>
      <p:font typeface="Noto Sans Symbols" panose="020B0604020202020204" charset="0"/>
      <p:regular r:id="rId89"/>
      <p:bold r:id="rId90"/>
      <p:italic r:id="rId91"/>
      <p:boldItalic r:id="rId92"/>
    </p:embeddedFont>
    <p:embeddedFont>
      <p:font typeface="Verdana" panose="020B0604030504040204" pitchFamily="34"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51" userDrawn="1">
          <p15:clr>
            <a:srgbClr val="A4A3A4"/>
          </p15:clr>
        </p15:guide>
        <p15:guide id="4" orient="horz" pos="119" userDrawn="1">
          <p15:clr>
            <a:srgbClr val="A4A3A4"/>
          </p15:clr>
        </p15:guide>
        <p15:guide id="6" orient="horz" pos="981" userDrawn="1">
          <p15:clr>
            <a:srgbClr val="A4A3A4"/>
          </p15:clr>
        </p15:guide>
        <p15:guide id="10" orient="horz" pos="4042"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4959" autoAdjust="0"/>
  </p:normalViewPr>
  <p:slideViewPr>
    <p:cSldViewPr snapToGrid="0" snapToObjects="1">
      <p:cViewPr varScale="1">
        <p:scale>
          <a:sx n="93" d="100"/>
          <a:sy n="93" d="100"/>
        </p:scale>
        <p:origin x="2124" y="84"/>
      </p:cViewPr>
      <p:guideLst>
        <p:guide orient="horz" pos="3997"/>
        <p:guide pos="295"/>
        <p:guide orient="horz" pos="51"/>
        <p:guide orient="horz" pos="119"/>
        <p:guide orient="horz" pos="981"/>
        <p:guide orient="horz" pos="4042"/>
        <p:guide orient="horz" pos="822"/>
      </p:guideLst>
    </p:cSldViewPr>
  </p:slideViewPr>
  <p:outlineViewPr>
    <p:cViewPr>
      <p:scale>
        <a:sx n="33" d="100"/>
        <a:sy n="33" d="100"/>
      </p:scale>
      <p:origin x="0" y="-1636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handoutMaster" Target="handoutMasters/handoutMaster1.xml"/><Relationship Id="rId85" Type="http://schemas.openxmlformats.org/officeDocument/2006/relationships/font" Target="fonts/font5.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7.fntdata"/><Relationship Id="rId61" Type="http://schemas.openxmlformats.org/officeDocument/2006/relationships/slide" Target="slides/slide59.xml"/><Relationship Id="rId82"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3.fntdata"/><Relationship Id="rId98" Type="http://schemas.openxmlformats.org/officeDocument/2006/relationships/presProps" Target="presProps.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I n t hours = 40 semicolon. Line 2. System dot out dot print f left parenthesis double quotes I worked %d hours dot left slash n double quotes comma hours right parenthesis semicolon. In line 2, an arrow from the hours extends to %d. %d is highlighted and labeled, the %d format specifier indicates that a decimal integer will be printed. Hours is labeled, the contents of the hours variable will be printed in the location of the %d format specifier.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9676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Double gross pay = 874.12 semicolon. Line 2. System dot out dot print f left parenthesis double quotes Your pay is %f dot left slash n double quotes comma gross pay right parenthesis semicolon. In line 2, an arrow from gross pay extends to %f. %f is highlighted and labeled, the %f format specifier indicates that a floating point value will be printed. Gros pay is labeled, the contents of the gross pay variable will be printed in the location of the %f format specifier.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427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Double gross pay = 874.12 semicolon. Line 2. System dot out dot print f left parenthesis double quotes Your pay is % dot 2 f dot left slash n double quotes comma gross pay right parenthesis semicolon. % dot 2 f is highlighted and labeled, the % dot 2 f format specifier indicates that a floating point value will be printed, rounded to two decimal places.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3852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is as follows. Line 1. Double gross pay = 5874.127 semicolon. Line 2. System dot out dot print f left parenthesis double quotes Your pay is % comma dot 2 f dot left slash n double quotes comma gross pay right parenthesis semicolon. % comma dot 2 f is highlighted and labeled, the % comma dot 2 f format specifier indicates that a floating point value will be printed with comma separators, rounded to two decimal places.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640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has 2 lines as follows. Line 1. I n t number = 9 semicolon. Line 2. System dot out dot print f left parenthesis double quotes the value is % 6 d left slash n double quotes comma number right parenthesis semicolon. The command prompt window displays the text, the value is 9. % 6 d in line 2 is highlighted and labeled along with the text in the command prompt window as follows. The % d format specifier indicates the integer will appear in a field that is 6 spaces.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107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code has 2 lines as follows. Line 1. Double number = 9.76891 semicolon. Line 2. System dot out dot print f left parenthesis double quotes the value is % 6 dot 2 f left slash n double quotes comma number right parenthesis semicolon. The command prompt window displays the text, the value is 9.77. % 6 dot 2 f in line 2 is labeled along with the text in the command prompt window as follows. The % 6 dot 2 f format specifier indicates the number will appear in a field that is 6 spaces wide and be rounded to 2 decimal places.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2574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 string is labeled, format string is a string that contains text and slash or special formatting specifiers. Argument list is labeled, Argument list is optional. It is a list of additional arguments that will be formatted according to the format specifiers listed in the format string.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7675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76</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is as follows. The condition reads, is it cold outside. If the condition is true, the next step includes the statements, wear a coat, wear a hat, wear a gloves. This step leads to the next step.</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128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if left parenthesis expression right parenthesis. Line 1 is labeled, no semi colon here. Line 2. Indented once, statement semicolon. Line 2 is labeled, semicolon ends statement here.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093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412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is as follows. The condition reads, is it cold outside. If the condition is true, the statement reads, wear a coat. If the condition is false, the statement reads, wear shorts. Both statements lead to the next step.</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045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is as follows. Condition 1 reads, is it cold outside. If condition 1 is true, the next step involves condition 2, which reads, is it snowing. If condition 2 is true, the statement reads, wear a parka. If condition 2 is false, the statement reads, wear a jacket. If condition 1 is false, the statement reads, wear shorts. The three statements lead to the next step.</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42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lines are as follows. Line 1. if left parenthesis cold outside right parenthesis. Line 2. Left brace. Line 3. Indented once, if left parenthesis snowing right parenthesis. Line 4. Indented once, left brace. Line 5. Indented twice, wear Parka left parenthesis right parenthesis semicolon. Line 6. Indented twice, right brace. Line 7. Indented twice, else. Line 8. Indented twice, left brace. Line 9. Indented thrice, wear Jacket left parenthesis right parenthesis semicolon. Line 10. Indented twice, right brace. Line 11. Indented once, right brace. Line 12. Right brace. Line 13. Else. Line 14. Left brace. Line 15. Indented once, wear shorts left parentheis right parentheiss semicolon. Line 16. Right brace. Lines 3 and 7 are together labeled, this if and else go together. Lines 1 and 13 are together labeled, this if and else go together.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093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flow is as follows. Condition 1 reads, score less than 60. If condition 1 is true, the statement reads, grade = single quote F single quote. If condition 1 is false, the next step is condition 2, which reads, score less than 70. If condition 2 is true, the statement reads, grade = single quote D single quote. If condition 2 is false, the next step is condition 3, which reads, score less than 80. If condition 3 is true, the statement reads, grade = single quote C single quote. If condition 3 is false, the next step is condition 4, which reads, score less than 90. If condition 4 is true, the statement reads, grade = single quote B single quote. If condition 4 is false, the next step is condition 5, which reads, score less than 100. If condition 5 is true, the statement reads, grade = single quote A single quote. If condition 5 is false, the statement reads, grade = single quote X single quote. All statements lead to the next step.</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29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 string is labeled, format string is a string that contains text and slash or special formatting specifiers. A r g list is labeled, a r g list is optional. It is a list of additional arguments that will be formatted according to the format specifiers listed in the format string.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568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2022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204980"/>
            <a:ext cx="8229600" cy="920558"/>
          </a:xfrm>
        </p:spPr>
        <p:txBody>
          <a:bodyPr anchor="ctr"/>
          <a:lstStyle/>
          <a:p>
            <a:pPr>
              <a:lnSpc>
                <a:spcPct val="90000"/>
              </a:lnSpc>
              <a:spcBef>
                <a:spcPts val="600"/>
              </a:spcBef>
              <a:spcAft>
                <a:spcPts val="125"/>
              </a:spcAft>
            </a:pPr>
            <a:r>
              <a:rPr lang="en-US" sz="3200" dirty="0">
                <a:solidFill>
                  <a:schemeClr val="tx2"/>
                </a:solidFill>
              </a:rPr>
              <a:t>Starting Out with Java Control Structures Through Objects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197091"/>
            <a:ext cx="8229600" cy="403109"/>
          </a:xfrm>
        </p:spPr>
        <p:txBody>
          <a:bodyPr anchor="ctr"/>
          <a:lstStyle/>
          <a:p>
            <a:r>
              <a:rPr lang="en-US" dirty="0"/>
              <a:t>Eighth</a:t>
            </a:r>
            <a:r>
              <a:rPr lang="en-US" dirty="0">
                <a:solidFill>
                  <a:schemeClr val="tx2"/>
                </a:solidFill>
              </a:rPr>
              <a:t> Edition</a:t>
            </a:r>
          </a:p>
        </p:txBody>
      </p:sp>
      <p:pic>
        <p:nvPicPr>
          <p:cNvPr id="9" name="Picture 8" descr="Front Cover: Starting Out with Java Control Structures Through Objects, Eighth Edition by Gaddis.">
            <a:extLst>
              <a:ext uri="{FF2B5EF4-FFF2-40B4-BE49-F238E27FC236}">
                <a16:creationId xmlns:a16="http://schemas.microsoft.com/office/drawing/2014/main" id="{037B4E2D-7AC7-4FE4-842B-780018579E17}"/>
              </a:ext>
            </a:extLst>
          </p:cNvPr>
          <p:cNvPicPr>
            <a:picLocks noChangeAspect="1"/>
          </p:cNvPicPr>
          <p:nvPr/>
        </p:nvPicPr>
        <p:blipFill>
          <a:blip r:embed="rId3"/>
          <a:stretch>
            <a:fillRect/>
          </a:stretch>
        </p:blipFill>
        <p:spPr>
          <a:xfrm>
            <a:off x="572683" y="1693219"/>
            <a:ext cx="3675550" cy="4594437"/>
          </a:xfrm>
          <a:prstGeom prst="rect">
            <a:avLst/>
          </a:prstGeom>
          <a:ln w="9525">
            <a:solidFill>
              <a:schemeClr val="tx1"/>
            </a:solidFill>
          </a:ln>
          <a:effectLst/>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461288" y="2078182"/>
            <a:ext cx="2992583" cy="1014267"/>
          </a:xfrm>
        </p:spPr>
        <p:txBody>
          <a:bodyPr/>
          <a:lstStyle/>
          <a:p>
            <a:pPr marL="0" algn="ctr"/>
            <a:r>
              <a:rPr lang="en-US" b="1" dirty="0">
                <a:solidFill>
                  <a:schemeClr val="tx1"/>
                </a:solidFill>
                <a:latin typeface="+mn-lt"/>
              </a:rPr>
              <a:t>Chapter 3</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461289" y="3315134"/>
            <a:ext cx="2992582" cy="1506248"/>
          </a:xfrm>
        </p:spPr>
        <p:txBody>
          <a:bodyPr/>
          <a:lstStyle/>
          <a:p>
            <a:r>
              <a:rPr lang="en-US" dirty="0"/>
              <a:t>Decision Structures</a:t>
            </a:r>
            <a:endParaRPr lang="en-US" dirty="0">
              <a:solidFill>
                <a:srgbClr val="000000"/>
              </a:solidFill>
            </a:endParaRP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288" y="6413500"/>
            <a:ext cx="6589712" cy="228600"/>
          </a:xfrm>
        </p:spPr>
        <p:txBody>
          <a:bodyPr/>
          <a:lstStyle/>
          <a:p>
            <a:pPr marL="0" indent="0"/>
            <a:r>
              <a:rPr lang="en-US" altLang="en-US" sz="1200" b="0" dirty="0">
                <a:latin typeface="Verdana"/>
                <a:cs typeface="Verdana" panose="020B0604030504040204" pitchFamily="34" charset="0"/>
              </a:rPr>
              <a:t>Copyright © </a:t>
            </a:r>
            <a:r>
              <a:rPr lang="en-US" dirty="0"/>
              <a:t>2022 </a:t>
            </a:r>
            <a:r>
              <a:rPr lang="en-US" altLang="en-US" sz="1200" b="0" dirty="0">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a:xfrm>
            <a:off x="457200" y="215371"/>
            <a:ext cx="8229600" cy="1097279"/>
          </a:xfrm>
        </p:spPr>
        <p:txBody>
          <a:bodyPr/>
          <a:lstStyle/>
          <a:p>
            <a:r>
              <a:rPr lang="en-US" altLang="en-US" sz="3000" dirty="0"/>
              <a:t>Programming Style and </a:t>
            </a:r>
            <a:r>
              <a:rPr lang="en-US" altLang="en-US" sz="3000" dirty="0">
                <a:latin typeface="Courier New" panose="02070309020205020404" pitchFamily="49" charset="0"/>
                <a:cs typeface="Courier New" panose="02070309020205020404" pitchFamily="49" charset="0"/>
              </a:rPr>
              <a:t>if</a:t>
            </a:r>
            <a:r>
              <a:rPr lang="en-US" altLang="en-US" sz="3000" dirty="0"/>
              <a:t> Statements </a:t>
            </a:r>
            <a:r>
              <a:rPr lang="en-US" altLang="en-US" sz="2000" b="0" dirty="0"/>
              <a:t>(1 of 2)</a:t>
            </a:r>
            <a:endParaRPr lang="en-US" sz="2000" b="0" dirty="0"/>
          </a:p>
        </p:txBody>
      </p:sp>
      <p:sp>
        <p:nvSpPr>
          <p:cNvPr id="4" name="Content Placeholder 3"/>
          <p:cNvSpPr>
            <a:spLocks noGrp="1"/>
          </p:cNvSpPr>
          <p:nvPr>
            <p:ph sz="quarter" idx="13"/>
          </p:nvPr>
        </p:nvSpPr>
        <p:spPr>
          <a:xfrm>
            <a:off x="457200" y="1552575"/>
            <a:ext cx="8229600" cy="917494"/>
          </a:xfrm>
        </p:spPr>
        <p:txBody>
          <a:bodyPr/>
          <a:lstStyle/>
          <a:p>
            <a:pPr eaLnBrk="1" hangingPunct="1"/>
            <a:r>
              <a:rPr lang="en-US" altLang="en-US" dirty="0"/>
              <a:t>An </a:t>
            </a:r>
            <a:r>
              <a:rPr lang="en-US" altLang="en-US" dirty="0">
                <a:latin typeface="Courier New" panose="02070309020205020404" pitchFamily="49" charset="0"/>
                <a:cs typeface="Courier New" panose="02070309020205020404" pitchFamily="49" charset="0"/>
              </a:rPr>
              <a:t>if</a:t>
            </a:r>
            <a:r>
              <a:rPr lang="en-US" altLang="en-US" dirty="0"/>
              <a:t> statement can span more than one line; however, it is still one statement.</a:t>
            </a:r>
          </a:p>
        </p:txBody>
      </p:sp>
      <p:sp>
        <p:nvSpPr>
          <p:cNvPr id="5" name="Content Placeholder 4"/>
          <p:cNvSpPr>
            <a:spLocks noGrp="1"/>
          </p:cNvSpPr>
          <p:nvPr>
            <p:ph sz="quarter" idx="14"/>
          </p:nvPr>
        </p:nvSpPr>
        <p:spPr>
          <a:xfrm>
            <a:off x="457200" y="2600696"/>
            <a:ext cx="4011769" cy="914400"/>
          </a:xfrm>
        </p:spPr>
        <p:txBody>
          <a:bodyPr/>
          <a:lstStyle/>
          <a:p>
            <a:pPr lvl="1" eaLnBrk="1" hangingPunct="1">
              <a:spcBef>
                <a:spcPct val="0"/>
              </a:spcBef>
              <a:buClrTx/>
              <a:buFontTx/>
              <a:buNone/>
            </a:pPr>
            <a:r>
              <a:rPr lang="en-US" altLang="en-US" dirty="0">
                <a:latin typeface="Courier New" panose="02070309020205020404" pitchFamily="49" charset="0"/>
                <a:cs typeface="Courier New" panose="02070309020205020404" pitchFamily="49" charset="0"/>
              </a:rPr>
              <a:t>if (average &gt; 95)</a:t>
            </a:r>
          </a:p>
          <a:p>
            <a:pPr lvl="1"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grade = ′A′;</a:t>
            </a:r>
            <a:endParaRPr lang="en-US"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1" y="3645723"/>
            <a:ext cx="4256088" cy="520589"/>
          </a:xfrm>
        </p:spPr>
        <p:txBody>
          <a:bodyPr/>
          <a:lstStyle/>
          <a:p>
            <a:pPr marL="249238" indent="0">
              <a:buNone/>
            </a:pPr>
            <a:r>
              <a:rPr lang="en-US" altLang="en-US" dirty="0"/>
              <a:t>is functionally equivalent to</a:t>
            </a:r>
            <a:endParaRPr lang="en-US" dirty="0"/>
          </a:p>
        </p:txBody>
      </p:sp>
      <p:sp>
        <p:nvSpPr>
          <p:cNvPr id="7" name="Content Placeholder 6"/>
          <p:cNvSpPr>
            <a:spLocks noGrp="1"/>
          </p:cNvSpPr>
          <p:nvPr>
            <p:ph sz="quarter" idx="16"/>
          </p:nvPr>
        </p:nvSpPr>
        <p:spPr>
          <a:xfrm>
            <a:off x="457200" y="4296938"/>
            <a:ext cx="7980218" cy="588571"/>
          </a:xfrm>
        </p:spPr>
        <p:txBody>
          <a:bodyPr/>
          <a:lstStyle/>
          <a:p>
            <a:pPr lvl="1" eaLnBrk="1" hangingPunct="1">
              <a:spcBef>
                <a:spcPct val="0"/>
              </a:spcBef>
              <a:buClrTx/>
              <a:buFontTx/>
              <a:buNone/>
            </a:pPr>
            <a:r>
              <a:rPr lang="en-US" altLang="en-US" dirty="0">
                <a:latin typeface="Courier New" panose="02070309020205020404" pitchFamily="49" charset="0"/>
                <a:cs typeface="Courier New" panose="02070309020205020404" pitchFamily="49" charset="0"/>
              </a:rPr>
              <a:t>if (average &gt; 95) grade = ′A′;</a:t>
            </a:r>
          </a:p>
        </p:txBody>
      </p:sp>
    </p:spTree>
    <p:extLst>
      <p:ext uri="{BB962C8B-B14F-4D97-AF65-F5344CB8AC3E}">
        <p14:creationId xmlns:p14="http://schemas.microsoft.com/office/powerpoint/2010/main" val="321762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6251-99D4-49E4-8391-25071CFC9C28}"/>
              </a:ext>
            </a:extLst>
          </p:cNvPr>
          <p:cNvSpPr>
            <a:spLocks noGrp="1"/>
          </p:cNvSpPr>
          <p:nvPr>
            <p:ph type="title"/>
          </p:nvPr>
        </p:nvSpPr>
        <p:spPr>
          <a:xfrm>
            <a:off x="457199" y="215371"/>
            <a:ext cx="8373291" cy="1097279"/>
          </a:xfrm>
        </p:spPr>
        <p:txBody>
          <a:bodyPr/>
          <a:lstStyle/>
          <a:p>
            <a:r>
              <a:rPr lang="en-US" altLang="en-US" sz="3000" dirty="0"/>
              <a:t>Programming Style and </a:t>
            </a:r>
            <a:r>
              <a:rPr lang="en-US" altLang="en-US" sz="3000" dirty="0">
                <a:latin typeface="Courier New" panose="02070309020205020404" pitchFamily="49" charset="0"/>
                <a:cs typeface="Courier New" panose="02070309020205020404" pitchFamily="49" charset="0"/>
              </a:rPr>
              <a:t>if</a:t>
            </a:r>
            <a:r>
              <a:rPr lang="en-US" altLang="en-US" sz="3000" dirty="0"/>
              <a:t> Statements </a:t>
            </a:r>
            <a:r>
              <a:rPr lang="en-US" altLang="en-US" sz="2000" b="0" dirty="0"/>
              <a:t>(2 of 2)</a:t>
            </a:r>
            <a:endParaRPr lang="en-IN" sz="2000" b="0" dirty="0"/>
          </a:p>
        </p:txBody>
      </p:sp>
      <p:sp>
        <p:nvSpPr>
          <p:cNvPr id="4" name="Content Placeholder 3"/>
          <p:cNvSpPr>
            <a:spLocks noGrp="1"/>
          </p:cNvSpPr>
          <p:nvPr>
            <p:ph sz="quarter" idx="13"/>
          </p:nvPr>
        </p:nvSpPr>
        <p:spPr>
          <a:xfrm>
            <a:off x="457200" y="1556326"/>
            <a:ext cx="8229600" cy="3348183"/>
          </a:xfrm>
        </p:spPr>
        <p:txBody>
          <a:bodyPr/>
          <a:lstStyle/>
          <a:p>
            <a:pPr eaLnBrk="1" hangingPunct="1"/>
            <a:r>
              <a:rPr lang="en-US" altLang="en-US" dirty="0"/>
              <a:t>Rules of thumb:</a:t>
            </a:r>
          </a:p>
          <a:p>
            <a:pPr lvl="1" eaLnBrk="1" hangingPunct="1"/>
            <a:r>
              <a:rPr lang="en-US" altLang="en-US" dirty="0"/>
              <a:t>The conditionally executed statement should be on the line after the </a:t>
            </a:r>
            <a:r>
              <a:rPr lang="en-US" altLang="en-US" dirty="0">
                <a:latin typeface="Courier New" panose="02070309020205020404" pitchFamily="49" charset="0"/>
                <a:cs typeface="Courier New" panose="02070309020205020404" pitchFamily="49" charset="0"/>
              </a:rPr>
              <a:t>if</a:t>
            </a:r>
            <a:r>
              <a:rPr lang="en-US" altLang="en-US" dirty="0"/>
              <a:t> condition.</a:t>
            </a:r>
          </a:p>
          <a:p>
            <a:pPr lvl="1" eaLnBrk="1" hangingPunct="1"/>
            <a:r>
              <a:rPr lang="en-US" altLang="en-US" dirty="0"/>
              <a:t>The conditionally executed statement should be indented one level from the </a:t>
            </a:r>
            <a:r>
              <a:rPr lang="en-US" altLang="en-US" dirty="0">
                <a:latin typeface="Courier New" panose="02070309020205020404" pitchFamily="49" charset="0"/>
                <a:cs typeface="Courier New" panose="02070309020205020404" pitchFamily="49" charset="0"/>
              </a:rPr>
              <a:t>if</a:t>
            </a:r>
            <a:r>
              <a:rPr lang="en-US" altLang="en-US" dirty="0"/>
              <a:t> condition.</a:t>
            </a:r>
          </a:p>
          <a:p>
            <a:pPr lvl="1" eaLnBrk="1" hangingPunct="1"/>
            <a:r>
              <a:rPr lang="en-US" altLang="en-US" dirty="0"/>
              <a:t>If an </a:t>
            </a:r>
            <a:r>
              <a:rPr lang="en-US" altLang="en-US" dirty="0">
                <a:latin typeface="Courier New" panose="02070309020205020404" pitchFamily="49" charset="0"/>
                <a:cs typeface="Courier New" panose="02070309020205020404" pitchFamily="49" charset="0"/>
              </a:rPr>
              <a:t>if</a:t>
            </a:r>
            <a:r>
              <a:rPr lang="en-US" altLang="en-US" dirty="0"/>
              <a:t> statement does not have the block curly braces, it is ended by the first semicolon encountered after the </a:t>
            </a:r>
            <a:r>
              <a:rPr lang="en-US" altLang="en-US" dirty="0">
                <a:latin typeface="Courier New" panose="02070309020205020404" pitchFamily="49" charset="0"/>
                <a:cs typeface="Courier New" panose="02070309020205020404" pitchFamily="49" charset="0"/>
              </a:rPr>
              <a:t>if</a:t>
            </a:r>
            <a:r>
              <a:rPr lang="en-US" altLang="en-US" dirty="0"/>
              <a:t> condition.</a:t>
            </a:r>
          </a:p>
        </p:txBody>
      </p:sp>
      <p:pic>
        <p:nvPicPr>
          <p:cNvPr id="6" name="Content Placeholder 5" descr="Two lines of program code below the rules of thumb are as follows. For long description in Notes pane, press F6."/>
          <p:cNvPicPr>
            <a:picLocks noGrp="1" noChangeAspect="1"/>
          </p:cNvPicPr>
          <p:nvPr>
            <p:ph sz="quarter" idx="14"/>
          </p:nvPr>
        </p:nvPicPr>
        <p:blipFill rotWithShape="1">
          <a:blip r:embed="rId3"/>
          <a:srcRect l="12410" t="81087" r="4040"/>
          <a:stretch/>
        </p:blipFill>
        <p:spPr>
          <a:xfrm>
            <a:off x="1306286" y="5035135"/>
            <a:ext cx="6875813" cy="860810"/>
          </a:xfrm>
          <a:prstGeom prst="rect">
            <a:avLst/>
          </a:prstGeom>
        </p:spPr>
      </p:pic>
    </p:spTree>
    <p:extLst>
      <p:ext uri="{BB962C8B-B14F-4D97-AF65-F5344CB8AC3E}">
        <p14:creationId xmlns:p14="http://schemas.microsoft.com/office/powerpoint/2010/main" val="228169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Block </a:t>
            </a:r>
            <a:r>
              <a:rPr lang="en-US" altLang="en-US" dirty="0">
                <a:latin typeface="Courier New" panose="02070309020205020404" pitchFamily="49" charset="0"/>
                <a:cs typeface="Courier New" panose="02070309020205020404" pitchFamily="49" charset="0"/>
              </a:rPr>
              <a:t>if</a:t>
            </a:r>
            <a:r>
              <a:rPr lang="en-US" altLang="en-US" dirty="0"/>
              <a:t> Statements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DBBF2654-B30B-413D-8CE2-CC36D2506711}"/>
              </a:ext>
            </a:extLst>
          </p:cNvPr>
          <p:cNvSpPr>
            <a:spLocks noGrp="1"/>
          </p:cNvSpPr>
          <p:nvPr>
            <p:ph sz="quarter" idx="13"/>
          </p:nvPr>
        </p:nvSpPr>
        <p:spPr>
          <a:xfrm>
            <a:off x="457200" y="1552574"/>
            <a:ext cx="8081158" cy="1796268"/>
          </a:xfrm>
        </p:spPr>
        <p:txBody>
          <a:bodyPr/>
          <a:lstStyle/>
          <a:p>
            <a:pPr eaLnBrk="1" hangingPunct="1">
              <a:lnSpc>
                <a:spcPct val="80000"/>
              </a:lnSpc>
            </a:pPr>
            <a:r>
              <a:rPr lang="en-US" altLang="en-US" dirty="0"/>
              <a:t>Conditionally executed statements can be grouped into a block by using curly braces </a:t>
            </a:r>
            <a:r>
              <a:rPr lang="en-US" altLang="en-US" b="1" dirty="0">
                <a:solidFill>
                  <a:srgbClr val="C00000"/>
                </a:solidFill>
                <a:latin typeface="Courier New" panose="02070309020205020404" pitchFamily="49" charset="0"/>
                <a:cs typeface="Courier New" panose="02070309020205020404" pitchFamily="49" charset="0"/>
              </a:rPr>
              <a:t>{}</a:t>
            </a:r>
            <a:r>
              <a:rPr lang="en-US" altLang="en-US" dirty="0"/>
              <a:t> to enclose them.</a:t>
            </a:r>
          </a:p>
          <a:p>
            <a:pPr eaLnBrk="1" hangingPunct="1">
              <a:lnSpc>
                <a:spcPct val="80000"/>
              </a:lnSpc>
            </a:pPr>
            <a:r>
              <a:rPr lang="en-US" altLang="en-US" dirty="0"/>
              <a:t>If curly braces are used to group conditionally executed statements, the </a:t>
            </a:r>
            <a:r>
              <a:rPr lang="en-US" altLang="en-US" dirty="0">
                <a:latin typeface="Courier New" panose="02070309020205020404" pitchFamily="49" charset="0"/>
                <a:cs typeface="Courier New" panose="02070309020205020404" pitchFamily="49" charset="0"/>
              </a:rPr>
              <a:t>if</a:t>
            </a:r>
            <a:r>
              <a:rPr lang="en-US" altLang="en-US" dirty="0"/>
              <a:t> statement is ended by the closing curly brace.</a:t>
            </a:r>
          </a:p>
        </p:txBody>
      </p:sp>
      <p:sp>
        <p:nvSpPr>
          <p:cNvPr id="4" name="Content Placeholder 3"/>
          <p:cNvSpPr>
            <a:spLocks noGrp="1"/>
          </p:cNvSpPr>
          <p:nvPr>
            <p:ph sz="quarter" idx="14"/>
          </p:nvPr>
        </p:nvSpPr>
        <p:spPr>
          <a:xfrm>
            <a:off x="457200" y="3478845"/>
            <a:ext cx="3437906" cy="1531305"/>
          </a:xfrm>
        </p:spPr>
        <p:txBody>
          <a:bodyPr/>
          <a:lstStyle/>
          <a:p>
            <a:pPr lvl="1" eaLnBrk="1" hangingPunct="1">
              <a:lnSpc>
                <a:spcPct val="80000"/>
              </a:lnSpc>
              <a:buFontTx/>
              <a:buNone/>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expression</a:t>
            </a:r>
            <a:r>
              <a:rPr lang="en-US" altLang="en-US" dirty="0">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b="1" dirty="0">
                <a:solidFill>
                  <a:srgbClr val="C00000"/>
                </a:solidFill>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statement1</a:t>
            </a:r>
            <a:r>
              <a:rPr lang="en-US" altLang="en-US" dirty="0">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statement2</a:t>
            </a:r>
            <a:r>
              <a:rPr lang="en-US" altLang="en-US" dirty="0">
                <a:latin typeface="Courier New" panose="02070309020205020404" pitchFamily="49" charset="0"/>
                <a:cs typeface="Courier New" panose="02070309020205020404" pitchFamily="49" charset="0"/>
              </a:rPr>
              <a:t>;</a:t>
            </a:r>
          </a:p>
        </p:txBody>
      </p:sp>
      <p:pic>
        <p:nvPicPr>
          <p:cNvPr id="17" name="Content Placeholder 16" descr="A right brace is labeled, curly brace ends the statement."/>
          <p:cNvPicPr>
            <a:picLocks noGrp="1" noChangeAspect="1"/>
          </p:cNvPicPr>
          <p:nvPr>
            <p:ph sz="quarter" idx="15"/>
          </p:nvPr>
        </p:nvPicPr>
        <p:blipFill rotWithShape="1">
          <a:blip r:embed="rId3"/>
          <a:srcRect l="8222" t="81534" r="19844" b="9519"/>
          <a:stretch/>
        </p:blipFill>
        <p:spPr>
          <a:xfrm>
            <a:off x="1033152" y="5095753"/>
            <a:ext cx="5771408" cy="415636"/>
          </a:xfrm>
          <a:prstGeom prst="rect">
            <a:avLst/>
          </a:prstGeom>
        </p:spPr>
      </p:pic>
    </p:spTree>
    <p:extLst>
      <p:ext uri="{BB962C8B-B14F-4D97-AF65-F5344CB8AC3E}">
        <p14:creationId xmlns:p14="http://schemas.microsoft.com/office/powerpoint/2010/main" val="149192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19D-F612-4392-82E1-D1AEC8AEF06B}"/>
              </a:ext>
            </a:extLst>
          </p:cNvPr>
          <p:cNvSpPr>
            <a:spLocks noGrp="1"/>
          </p:cNvSpPr>
          <p:nvPr>
            <p:ph type="title"/>
          </p:nvPr>
        </p:nvSpPr>
        <p:spPr/>
        <p:txBody>
          <a:bodyPr/>
          <a:lstStyle/>
          <a:p>
            <a:r>
              <a:rPr lang="en-US" altLang="en-US" dirty="0"/>
              <a:t>Block </a:t>
            </a:r>
            <a:r>
              <a:rPr lang="en-US" altLang="en-US" dirty="0">
                <a:latin typeface="Courier New" panose="02070309020205020404" pitchFamily="49" charset="0"/>
                <a:cs typeface="Courier New" panose="02070309020205020404" pitchFamily="49" charset="0"/>
              </a:rPr>
              <a:t>if</a:t>
            </a:r>
            <a:r>
              <a:rPr lang="en-US" altLang="en-US" dirty="0"/>
              <a:t> Statements </a:t>
            </a:r>
            <a:r>
              <a:rPr lang="en-US" altLang="en-US" sz="2000" b="0" dirty="0"/>
              <a:t>(2 of 2)</a:t>
            </a:r>
            <a:endParaRPr lang="en-IN" sz="2000" b="0" dirty="0"/>
          </a:p>
        </p:txBody>
      </p:sp>
      <p:sp>
        <p:nvSpPr>
          <p:cNvPr id="4" name="Content Placeholder 3"/>
          <p:cNvSpPr>
            <a:spLocks noGrp="1"/>
          </p:cNvSpPr>
          <p:nvPr>
            <p:ph sz="quarter" idx="13"/>
          </p:nvPr>
        </p:nvSpPr>
        <p:spPr>
          <a:xfrm>
            <a:off x="457200" y="1552575"/>
            <a:ext cx="8229600" cy="1131248"/>
          </a:xfrm>
        </p:spPr>
        <p:txBody>
          <a:bodyPr/>
          <a:lstStyle/>
          <a:p>
            <a:pPr eaLnBrk="1" hangingPunct="1">
              <a:lnSpc>
                <a:spcPct val="90000"/>
              </a:lnSpc>
            </a:pPr>
            <a:r>
              <a:rPr lang="en-US" altLang="en-US" dirty="0"/>
              <a:t>Remember that when the curly braces are not used, then only the next statement after the </a:t>
            </a:r>
            <a:r>
              <a:rPr lang="en-US" altLang="en-US" dirty="0">
                <a:latin typeface="Courier New" panose="02070309020205020404" pitchFamily="49" charset="0"/>
                <a:cs typeface="Courier New" panose="02070309020205020404" pitchFamily="49" charset="0"/>
              </a:rPr>
              <a:t>if</a:t>
            </a:r>
            <a:r>
              <a:rPr lang="en-US" altLang="en-US" dirty="0"/>
              <a:t> condition will be executed conditionally.</a:t>
            </a:r>
          </a:p>
        </p:txBody>
      </p:sp>
      <p:sp>
        <p:nvSpPr>
          <p:cNvPr id="5" name="Content Placeholder 4"/>
          <p:cNvSpPr>
            <a:spLocks noGrp="1"/>
          </p:cNvSpPr>
          <p:nvPr>
            <p:ph sz="quarter" idx="14"/>
          </p:nvPr>
        </p:nvSpPr>
        <p:spPr>
          <a:xfrm>
            <a:off x="457200" y="3030191"/>
            <a:ext cx="3449782" cy="1733797"/>
          </a:xfrm>
        </p:spPr>
        <p:txBody>
          <a:bodyPr/>
          <a:lstStyle/>
          <a:p>
            <a:pPr lvl="1" eaLnBrk="1" hangingPunct="1">
              <a:lnSpc>
                <a:spcPct val="90000"/>
              </a:lnSpc>
              <a:buFontTx/>
              <a:buNone/>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expression</a:t>
            </a:r>
            <a:r>
              <a:rPr lang="en-US" altLang="en-US"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statement1</a:t>
            </a:r>
            <a:r>
              <a:rPr lang="en-US" altLang="en-US"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statement2</a:t>
            </a:r>
            <a:r>
              <a:rPr lang="en-US" altLang="en-US"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statement3</a:t>
            </a:r>
            <a:r>
              <a:rPr lang="en-US" altLang="en-US" dirty="0">
                <a:latin typeface="Courier New" panose="02070309020205020404" pitchFamily="49" charset="0"/>
                <a:cs typeface="Courier New" panose="02070309020205020404" pitchFamily="49" charset="0"/>
              </a:rPr>
              <a:t>;</a:t>
            </a:r>
          </a:p>
        </p:txBody>
      </p:sp>
      <p:pic>
        <p:nvPicPr>
          <p:cNvPr id="18" name="Content Placeholder 17" descr="Statement 1 is labeled, only this statement is conditionally executed."/>
          <p:cNvPicPr>
            <a:picLocks noGrp="1" noChangeAspect="1"/>
          </p:cNvPicPr>
          <p:nvPr>
            <p:ph sz="quarter" idx="15"/>
          </p:nvPr>
        </p:nvPicPr>
        <p:blipFill>
          <a:blip r:embed="rId2"/>
          <a:stretch>
            <a:fillRect/>
          </a:stretch>
        </p:blipFill>
        <p:spPr>
          <a:xfrm>
            <a:off x="3991193" y="3552639"/>
            <a:ext cx="5003185" cy="408115"/>
          </a:xfrm>
          <a:prstGeom prst="rect">
            <a:avLst/>
          </a:prstGeom>
        </p:spPr>
      </p:pic>
    </p:spTree>
    <p:extLst>
      <p:ext uri="{BB962C8B-B14F-4D97-AF65-F5344CB8AC3E}">
        <p14:creationId xmlns:p14="http://schemas.microsoft.com/office/powerpoint/2010/main" val="144950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81B7-D12F-445D-BE53-D8E5D176D3CA}"/>
              </a:ext>
            </a:extLst>
          </p:cNvPr>
          <p:cNvSpPr>
            <a:spLocks noGrp="1"/>
          </p:cNvSpPr>
          <p:nvPr>
            <p:ph type="title"/>
          </p:nvPr>
        </p:nvSpPr>
        <p:spPr/>
        <p:txBody>
          <a:bodyPr/>
          <a:lstStyle/>
          <a:p>
            <a:r>
              <a:rPr lang="en-US" dirty="0"/>
              <a:t>Flags</a:t>
            </a:r>
          </a:p>
        </p:txBody>
      </p:sp>
      <p:sp>
        <p:nvSpPr>
          <p:cNvPr id="4" name="Content Placeholder 3"/>
          <p:cNvSpPr>
            <a:spLocks noGrp="1"/>
          </p:cNvSpPr>
          <p:nvPr>
            <p:ph sz="quarter" idx="13"/>
          </p:nvPr>
        </p:nvSpPr>
        <p:spPr>
          <a:xfrm>
            <a:off x="457200" y="1552574"/>
            <a:ext cx="8229600" cy="2188153"/>
          </a:xfrm>
        </p:spPr>
        <p:txBody>
          <a:bodyPr/>
          <a:lstStyle/>
          <a:p>
            <a:pPr eaLnBrk="1" hangingPunct="1">
              <a:lnSpc>
                <a:spcPct val="90000"/>
              </a:lnSpc>
            </a:pPr>
            <a:r>
              <a:rPr lang="en-US" altLang="en-US" dirty="0"/>
              <a:t>A flag is a </a:t>
            </a:r>
            <a:r>
              <a:rPr lang="en-US" altLang="en-US" dirty="0">
                <a:latin typeface="Courier New" panose="02070309020205020404" pitchFamily="49" charset="0"/>
                <a:cs typeface="Courier New" panose="02070309020205020404" pitchFamily="49" charset="0"/>
              </a:rPr>
              <a:t>boolean</a:t>
            </a:r>
            <a:r>
              <a:rPr lang="en-US" altLang="en-US" dirty="0"/>
              <a:t> variable that monitors some condition in a program.</a:t>
            </a:r>
          </a:p>
          <a:p>
            <a:pPr eaLnBrk="1" hangingPunct="1">
              <a:lnSpc>
                <a:spcPct val="90000"/>
              </a:lnSpc>
            </a:pPr>
            <a:r>
              <a:rPr lang="en-US" altLang="en-US" dirty="0"/>
              <a:t>When a condition is true, the flag is set to </a:t>
            </a:r>
            <a:r>
              <a:rPr lang="en-US" altLang="en-US" dirty="0">
                <a:latin typeface="Courier New" panose="02070309020205020404" pitchFamily="49" charset="0"/>
                <a:cs typeface="Courier New" panose="02070309020205020404" pitchFamily="49" charset="0"/>
              </a:rPr>
              <a:t>true</a:t>
            </a:r>
            <a:r>
              <a:rPr lang="en-US" altLang="en-US" dirty="0"/>
              <a:t>.</a:t>
            </a:r>
          </a:p>
          <a:p>
            <a:pPr eaLnBrk="1" hangingPunct="1">
              <a:lnSpc>
                <a:spcPct val="90000"/>
              </a:lnSpc>
            </a:pPr>
            <a:r>
              <a:rPr lang="en-US" altLang="en-US" dirty="0"/>
              <a:t>The flag can be tested to see if the condition has changed.</a:t>
            </a:r>
          </a:p>
        </p:txBody>
      </p:sp>
      <p:sp>
        <p:nvSpPr>
          <p:cNvPr id="5" name="Content Placeholder 4"/>
          <p:cNvSpPr>
            <a:spLocks noGrp="1"/>
          </p:cNvSpPr>
          <p:nvPr>
            <p:ph sz="quarter" idx="14"/>
          </p:nvPr>
        </p:nvSpPr>
        <p:spPr>
          <a:xfrm>
            <a:off x="457200" y="3823857"/>
            <a:ext cx="7095506" cy="760018"/>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if (average &gt; 95)</a:t>
            </a:r>
          </a:p>
          <a:p>
            <a:pPr lvl="1" eaLnBrk="1" hangingPunct="1">
              <a:buFontTx/>
              <a:buNone/>
            </a:pPr>
            <a:r>
              <a:rPr lang="en-US" altLang="en-US" sz="1800" b="1" dirty="0">
                <a:latin typeface="Courier New" panose="02070309020205020404" pitchFamily="49" charset="0"/>
                <a:cs typeface="Courier New" panose="02070309020205020404" pitchFamily="49" charset="0"/>
              </a:rPr>
              <a:t>	highScore = true;</a:t>
            </a:r>
          </a:p>
        </p:txBody>
      </p:sp>
      <p:sp>
        <p:nvSpPr>
          <p:cNvPr id="6" name="Content Placeholder 5"/>
          <p:cNvSpPr>
            <a:spLocks noGrp="1"/>
          </p:cNvSpPr>
          <p:nvPr>
            <p:ph sz="quarter" idx="15"/>
          </p:nvPr>
        </p:nvSpPr>
        <p:spPr>
          <a:xfrm>
            <a:off x="457200" y="4643257"/>
            <a:ext cx="5421086" cy="498759"/>
          </a:xfrm>
        </p:spPr>
        <p:txBody>
          <a:bodyPr/>
          <a:lstStyle/>
          <a:p>
            <a:pPr eaLnBrk="1" hangingPunct="1">
              <a:lnSpc>
                <a:spcPct val="90000"/>
              </a:lnSpc>
            </a:pPr>
            <a:r>
              <a:rPr lang="en-US" altLang="en-US" dirty="0"/>
              <a:t>Later, this condition can be tested:</a:t>
            </a:r>
          </a:p>
        </p:txBody>
      </p:sp>
      <p:sp>
        <p:nvSpPr>
          <p:cNvPr id="7" name="Content Placeholder 6"/>
          <p:cNvSpPr>
            <a:spLocks noGrp="1"/>
          </p:cNvSpPr>
          <p:nvPr>
            <p:ph sz="quarter" idx="16"/>
          </p:nvPr>
        </p:nvSpPr>
        <p:spPr>
          <a:xfrm>
            <a:off x="457200" y="5225146"/>
            <a:ext cx="7819901" cy="783768"/>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if (highScore)</a:t>
            </a:r>
          </a:p>
          <a:p>
            <a:pPr lvl="1" eaLnBrk="1" hangingPunct="1">
              <a:buFontTx/>
              <a:buNone/>
            </a:pPr>
            <a:r>
              <a:rPr lang="en-US" altLang="en-US" sz="1800" b="1" dirty="0">
                <a:latin typeface="Courier New" panose="02070309020205020404" pitchFamily="49" charset="0"/>
                <a:cs typeface="Courier New" panose="02070309020205020404" pitchFamily="49" charset="0"/>
              </a:rPr>
              <a:t>	System.out.println("That′s a high score!");</a:t>
            </a:r>
          </a:p>
        </p:txBody>
      </p:sp>
    </p:spTree>
    <p:extLst>
      <p:ext uri="{BB962C8B-B14F-4D97-AF65-F5344CB8AC3E}">
        <p14:creationId xmlns:p14="http://schemas.microsoft.com/office/powerpoint/2010/main" val="12984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E01-29F9-418A-B9EB-1CE8BDF3B8FB}"/>
              </a:ext>
            </a:extLst>
          </p:cNvPr>
          <p:cNvSpPr>
            <a:spLocks noGrp="1"/>
          </p:cNvSpPr>
          <p:nvPr>
            <p:ph type="title"/>
          </p:nvPr>
        </p:nvSpPr>
        <p:spPr/>
        <p:txBody>
          <a:bodyPr/>
          <a:lstStyle/>
          <a:p>
            <a:r>
              <a:rPr lang="en-US" dirty="0"/>
              <a:t>Comparing Characters</a:t>
            </a:r>
          </a:p>
        </p:txBody>
      </p:sp>
      <p:sp>
        <p:nvSpPr>
          <p:cNvPr id="4" name="Content Placeholder 3"/>
          <p:cNvSpPr>
            <a:spLocks noGrp="1"/>
          </p:cNvSpPr>
          <p:nvPr>
            <p:ph sz="quarter" idx="13"/>
          </p:nvPr>
        </p:nvSpPr>
        <p:spPr>
          <a:xfrm>
            <a:off x="457200" y="1556327"/>
            <a:ext cx="8229600" cy="3407559"/>
          </a:xfrm>
        </p:spPr>
        <p:txBody>
          <a:bodyPr/>
          <a:lstStyle/>
          <a:p>
            <a:pPr eaLnBrk="1" hangingPunct="1">
              <a:spcBef>
                <a:spcPts val="600"/>
              </a:spcBef>
            </a:pPr>
            <a:r>
              <a:rPr lang="en-US" altLang="en-US" dirty="0"/>
              <a:t>Characters can be tested with relational operators.</a:t>
            </a:r>
          </a:p>
          <a:p>
            <a:pPr eaLnBrk="1" hangingPunct="1">
              <a:spcBef>
                <a:spcPts val="600"/>
              </a:spcBef>
            </a:pPr>
            <a:r>
              <a:rPr lang="en-US" altLang="en-US" dirty="0"/>
              <a:t>Characters are stored in memory using the Unicode character format.</a:t>
            </a:r>
          </a:p>
          <a:p>
            <a:pPr eaLnBrk="1" hangingPunct="1">
              <a:spcBef>
                <a:spcPts val="600"/>
              </a:spcBef>
            </a:pPr>
            <a:r>
              <a:rPr lang="en-US" altLang="en-US" dirty="0"/>
              <a:t>Unicode is stored as a sixteen (16) bit number.</a:t>
            </a:r>
          </a:p>
          <a:p>
            <a:pPr eaLnBrk="1" hangingPunct="1">
              <a:spcBef>
                <a:spcPts val="600"/>
              </a:spcBef>
            </a:pPr>
            <a:r>
              <a:rPr lang="en-US" altLang="en-US" dirty="0"/>
              <a:t>Characters are </a:t>
            </a:r>
            <a:r>
              <a:rPr lang="en-US" altLang="en-US" b="1" dirty="0"/>
              <a:t>ordinal</a:t>
            </a:r>
            <a:r>
              <a:rPr lang="en-US" altLang="en-US" dirty="0"/>
              <a:t>, meaning they have an order in the Unicode character set.</a:t>
            </a:r>
          </a:p>
          <a:p>
            <a:pPr eaLnBrk="1" hangingPunct="1">
              <a:spcBef>
                <a:spcPts val="600"/>
              </a:spcBef>
            </a:pPr>
            <a:r>
              <a:rPr lang="en-US" altLang="en-US" dirty="0"/>
              <a:t>Since characters are ordinal, they can be compared to each other.</a:t>
            </a:r>
            <a:endParaRPr lang="en-US" dirty="0"/>
          </a:p>
        </p:txBody>
      </p:sp>
      <p:sp>
        <p:nvSpPr>
          <p:cNvPr id="5" name="Content Placeholder 4"/>
          <p:cNvSpPr>
            <a:spLocks noGrp="1"/>
          </p:cNvSpPr>
          <p:nvPr>
            <p:ph sz="quarter" idx="14"/>
          </p:nvPr>
        </p:nvSpPr>
        <p:spPr>
          <a:xfrm>
            <a:off x="457200" y="5071561"/>
            <a:ext cx="8229600" cy="1261003"/>
          </a:xfrm>
        </p:spPr>
        <p:txBody>
          <a:bodyPr/>
          <a:lstStyle/>
          <a:p>
            <a:pPr lvl="1" eaLnBrk="1" hangingPunct="1">
              <a:buFontTx/>
              <a:buNone/>
            </a:pPr>
            <a:r>
              <a:rPr lang="en-US" altLang="en-US" sz="2000" dirty="0">
                <a:latin typeface="Courier New" panose="02070309020205020404" pitchFamily="49" charset="0"/>
                <a:cs typeface="Courier New" panose="02070309020205020404" pitchFamily="49" charset="0"/>
              </a:rPr>
              <a:t>char c = 'A';</a:t>
            </a:r>
          </a:p>
          <a:p>
            <a:pPr lvl="1" eaLnBrk="1" hangingPunct="1">
              <a:buFontTx/>
              <a:buNone/>
            </a:pPr>
            <a:r>
              <a:rPr lang="en-US" altLang="en-US" sz="2000" dirty="0">
                <a:latin typeface="Courier New" panose="02070309020205020404" pitchFamily="49" charset="0"/>
                <a:cs typeface="Courier New" panose="02070309020205020404" pitchFamily="49" charset="0"/>
              </a:rPr>
              <a:t>if(c &lt; 'Z')</a:t>
            </a:r>
          </a:p>
          <a:p>
            <a:pPr lvl="1" eaLnBrk="1" hangingPunct="1">
              <a:buFontTx/>
              <a:buNone/>
            </a:pPr>
            <a:r>
              <a:rPr lang="en-US" altLang="en-US" sz="2000" dirty="0">
                <a:latin typeface="Courier New" panose="02070309020205020404" pitchFamily="49" charset="0"/>
                <a:cs typeface="Courier New" panose="02070309020205020404" pitchFamily="49" charset="0"/>
              </a:rPr>
              <a:t>	System.out.println("A is less than Z</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5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3224-771B-4516-A26F-118C67A3C128}"/>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a:t>
            </a:r>
            <a:r>
              <a:rPr lang="en-US" altLang="en-US" dirty="0"/>
              <a:t> Statements</a:t>
            </a:r>
            <a:endParaRPr lang="en-US" dirty="0"/>
          </a:p>
        </p:txBody>
      </p:sp>
      <p:sp>
        <p:nvSpPr>
          <p:cNvPr id="4" name="Content Placeholder 3"/>
          <p:cNvSpPr>
            <a:spLocks noGrp="1"/>
          </p:cNvSpPr>
          <p:nvPr>
            <p:ph sz="quarter" idx="13"/>
          </p:nvPr>
        </p:nvSpPr>
        <p:spPr>
          <a:xfrm>
            <a:off x="457200" y="1552575"/>
            <a:ext cx="8229600" cy="905617"/>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 adds the ability to conditionally execute code when the </a:t>
            </a:r>
            <a:r>
              <a:rPr lang="en-US" altLang="en-US" dirty="0">
                <a:latin typeface="Courier New" panose="02070309020205020404" pitchFamily="49" charset="0"/>
                <a:cs typeface="Courier New" panose="02070309020205020404" pitchFamily="49" charset="0"/>
              </a:rPr>
              <a:t>if</a:t>
            </a:r>
            <a:r>
              <a:rPr lang="en-US" altLang="en-US" dirty="0"/>
              <a:t> condition is false.</a:t>
            </a:r>
          </a:p>
        </p:txBody>
      </p:sp>
      <p:sp>
        <p:nvSpPr>
          <p:cNvPr id="5" name="Content Placeholder 4"/>
          <p:cNvSpPr>
            <a:spLocks noGrp="1"/>
          </p:cNvSpPr>
          <p:nvPr>
            <p:ph sz="quarter" idx="14"/>
          </p:nvPr>
        </p:nvSpPr>
        <p:spPr>
          <a:xfrm>
            <a:off x="457200" y="2553195"/>
            <a:ext cx="4981699" cy="1613117"/>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	if (</a:t>
            </a:r>
            <a:r>
              <a:rPr lang="en-US" altLang="en-US" sz="2000" b="1" i="1" dirty="0">
                <a:latin typeface="Courier New" panose="02070309020205020404" pitchFamily="49" charset="0"/>
                <a:cs typeface="Courier New" panose="02070309020205020404" pitchFamily="49" charset="0"/>
              </a:rPr>
              <a:t>expression</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statementOrBlockIfTrue</a:t>
            </a:r>
            <a:r>
              <a:rPr lang="en-US" altLang="en-US" sz="2000" b="1" dirty="0">
                <a:latin typeface="Courier New" panose="02070309020205020404" pitchFamily="49" charset="0"/>
                <a:cs typeface="Courier New" panose="02070309020205020404" pitchFamily="49" charset="0"/>
              </a:rPr>
              <a:t>;</a:t>
            </a:r>
          </a:p>
          <a:p>
            <a:pPr lvl="1" eaLnBrk="1" hangingPunct="1">
              <a:buFontTx/>
              <a:buNone/>
            </a:pPr>
            <a:r>
              <a:rPr lang="en-US" altLang="en-US" sz="2000" b="1" dirty="0">
                <a:latin typeface="Courier New" panose="02070309020205020404" pitchFamily="49" charset="0"/>
                <a:cs typeface="Courier New" panose="02070309020205020404" pitchFamily="49" charset="0"/>
              </a:rPr>
              <a:t>	else</a:t>
            </a:r>
          </a:p>
          <a:p>
            <a:pPr lvl="1" eaLnBrk="1" hangingPunct="1">
              <a:buFontTx/>
              <a:buNone/>
            </a:pPr>
            <a:r>
              <a:rPr lang="en-US" altLang="en-US" sz="2000" b="1" dirty="0">
                <a:latin typeface="Courier New" panose="02070309020205020404" pitchFamily="49" charset="0"/>
                <a:cs typeface="Courier New" panose="02070309020205020404" pitchFamily="49" charset="0"/>
              </a:rPr>
              <a:t>		</a:t>
            </a:r>
            <a:r>
              <a:rPr lang="en-US" altLang="en-US" sz="2000" b="1" i="1" dirty="0">
                <a:latin typeface="Courier New" panose="02070309020205020404" pitchFamily="49" charset="0"/>
                <a:cs typeface="Courier New" panose="02070309020205020404" pitchFamily="49" charset="0"/>
              </a:rPr>
              <a:t>statementOrBlockIfFalse</a:t>
            </a:r>
            <a:r>
              <a:rPr lang="en-US" altLang="en-US" sz="2000" b="1"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1" y="4261315"/>
            <a:ext cx="4756068" cy="560067"/>
          </a:xfrm>
        </p:spPr>
        <p:txBody>
          <a:bodyPr/>
          <a:lstStyle/>
          <a:p>
            <a:pPr eaLnBrk="1" hangingPunct="1"/>
            <a:r>
              <a:rPr lang="en-US" altLang="en-US" dirty="0"/>
              <a:t>See example: Division.java</a:t>
            </a:r>
          </a:p>
        </p:txBody>
      </p:sp>
    </p:spTree>
    <p:extLst>
      <p:ext uri="{BB962C8B-B14F-4D97-AF65-F5344CB8AC3E}">
        <p14:creationId xmlns:p14="http://schemas.microsoft.com/office/powerpoint/2010/main" val="326178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a:t>
            </a:r>
            <a:r>
              <a:rPr lang="en-US" altLang="en-US" dirty="0"/>
              <a:t> Statement Flowcharts</a:t>
            </a:r>
            <a:endParaRPr lang="en-IN" dirty="0"/>
          </a:p>
        </p:txBody>
      </p:sp>
      <p:pic>
        <p:nvPicPr>
          <p:cNvPr id="4" name="Content Placeholder 3" descr="A flowchart depicts the logic for if else statement. For long description in Notes pane, press F6."/>
          <p:cNvPicPr>
            <a:picLocks noGrp="1" noChangeAspect="1"/>
          </p:cNvPicPr>
          <p:nvPr>
            <p:ph sz="quarter" idx="13"/>
          </p:nvPr>
        </p:nvPicPr>
        <p:blipFill>
          <a:blip r:embed="rId3"/>
          <a:stretch>
            <a:fillRect/>
          </a:stretch>
        </p:blipFill>
        <p:spPr>
          <a:xfrm>
            <a:off x="1296031" y="1895050"/>
            <a:ext cx="6551939" cy="4110889"/>
          </a:xfrm>
          <a:prstGeom prst="rect">
            <a:avLst/>
          </a:prstGeom>
        </p:spPr>
      </p:pic>
    </p:spTree>
    <p:extLst>
      <p:ext uri="{BB962C8B-B14F-4D97-AF65-F5344CB8AC3E}">
        <p14:creationId xmlns:p14="http://schemas.microsoft.com/office/powerpoint/2010/main" val="54880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Statements </a:t>
            </a:r>
            <a:r>
              <a:rPr lang="en-US" altLang="en-US" sz="2000" b="0" dirty="0"/>
              <a:t>(1 of 2)</a:t>
            </a:r>
            <a:endParaRPr lang="en-IN" sz="2000" b="0"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2873169"/>
          </a:xfrm>
        </p:spPr>
        <p:txBody>
          <a:bodyPr/>
          <a:lstStyle/>
          <a:p>
            <a:pPr eaLnBrk="1" hangingPunct="1"/>
            <a:r>
              <a:rPr lang="en-US" altLang="en-US" dirty="0"/>
              <a:t>If an </a:t>
            </a:r>
            <a:r>
              <a:rPr lang="en-US" altLang="en-US" dirty="0">
                <a:latin typeface="Courier New" panose="02070309020205020404" pitchFamily="49" charset="0"/>
                <a:cs typeface="Courier New" panose="02070309020205020404" pitchFamily="49" charset="0"/>
              </a:rPr>
              <a:t>if</a:t>
            </a:r>
            <a:r>
              <a:rPr lang="en-US" altLang="en-US" dirty="0"/>
              <a:t> statement appears inside another </a:t>
            </a:r>
            <a:r>
              <a:rPr lang="en-US" altLang="en-US" dirty="0">
                <a:latin typeface="Courier New" panose="02070309020205020404" pitchFamily="49" charset="0"/>
                <a:cs typeface="Courier New" panose="02070309020205020404" pitchFamily="49" charset="0"/>
              </a:rPr>
              <a:t>if</a:t>
            </a:r>
            <a:r>
              <a:rPr lang="en-US" altLang="en-US" dirty="0"/>
              <a:t> statement (single or block) it is called a </a:t>
            </a:r>
            <a:r>
              <a:rPr lang="en-US" altLang="en-US" b="1" dirty="0"/>
              <a:t>nested</a:t>
            </a:r>
            <a:r>
              <a:rPr lang="en-US" altLang="en-US" i="1" dirty="0"/>
              <a:t> </a:t>
            </a:r>
            <a:r>
              <a:rPr lang="en-US" altLang="en-US" b="1" dirty="0">
                <a:latin typeface="Courier New" panose="02070309020205020404" pitchFamily="49" charset="0"/>
                <a:cs typeface="Courier New" panose="02070309020205020404" pitchFamily="49" charset="0"/>
              </a:rPr>
              <a:t>if</a:t>
            </a:r>
            <a:r>
              <a:rPr lang="en-US" altLang="en-US" dirty="0"/>
              <a:t> statement.</a:t>
            </a:r>
          </a:p>
          <a:p>
            <a:pPr eaLnBrk="1" hangingPunct="1"/>
            <a:r>
              <a:rPr lang="en-US" altLang="en-US" dirty="0"/>
              <a:t>The nested </a:t>
            </a:r>
            <a:r>
              <a:rPr lang="en-US" altLang="en-US" dirty="0">
                <a:latin typeface="Courier New" panose="02070309020205020404" pitchFamily="49" charset="0"/>
                <a:cs typeface="Courier New" panose="02070309020205020404" pitchFamily="49" charset="0"/>
              </a:rPr>
              <a:t>if</a:t>
            </a:r>
            <a:r>
              <a:rPr lang="en-US" altLang="en-US" dirty="0"/>
              <a:t> is executed only if the outer </a:t>
            </a:r>
            <a:r>
              <a:rPr lang="en-US" altLang="en-US" dirty="0">
                <a:latin typeface="Courier New" panose="02070309020205020404" pitchFamily="49" charset="0"/>
                <a:cs typeface="Courier New" panose="02070309020205020404" pitchFamily="49" charset="0"/>
              </a:rPr>
              <a:t>if</a:t>
            </a:r>
            <a:r>
              <a:rPr lang="en-US" altLang="en-US" dirty="0"/>
              <a:t> statement results in a true condition.</a:t>
            </a:r>
          </a:p>
          <a:p>
            <a:pPr eaLnBrk="1" hangingPunct="1"/>
            <a:r>
              <a:rPr lang="en-US" altLang="en-US" dirty="0"/>
              <a:t>See example: LoanQualifier.java</a:t>
            </a:r>
          </a:p>
        </p:txBody>
      </p:sp>
    </p:spTree>
    <p:extLst>
      <p:ext uri="{BB962C8B-B14F-4D97-AF65-F5344CB8AC3E}">
        <p14:creationId xmlns:p14="http://schemas.microsoft.com/office/powerpoint/2010/main" val="188458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Statement Flowcharts</a:t>
            </a:r>
            <a:endParaRPr lang="en-IN" dirty="0"/>
          </a:p>
        </p:txBody>
      </p:sp>
      <p:pic>
        <p:nvPicPr>
          <p:cNvPr id="4" name="Content Placeholder 3" descr="A flowchart depicts the logic for nested if statements. For long description in Notes pane, press F6."/>
          <p:cNvPicPr>
            <a:picLocks noGrp="1" noChangeAspect="1"/>
          </p:cNvPicPr>
          <p:nvPr>
            <p:ph sz="quarter" idx="13"/>
          </p:nvPr>
        </p:nvPicPr>
        <p:blipFill>
          <a:blip r:embed="rId3"/>
          <a:stretch>
            <a:fillRect/>
          </a:stretch>
        </p:blipFill>
        <p:spPr>
          <a:xfrm>
            <a:off x="1455535" y="1718034"/>
            <a:ext cx="6232931" cy="4354080"/>
          </a:xfrm>
          <a:prstGeom prst="rect">
            <a:avLst/>
          </a:prstGeom>
        </p:spPr>
      </p:pic>
    </p:spTree>
    <p:extLst>
      <p:ext uri="{BB962C8B-B14F-4D97-AF65-F5344CB8AC3E}">
        <p14:creationId xmlns:p14="http://schemas.microsoft.com/office/powerpoint/2010/main" val="15833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Topics </a:t>
            </a:r>
            <a:r>
              <a:rPr lang="en-US" sz="2000" b="0" dirty="0"/>
              <a:t>(1 of 2)</a:t>
            </a:r>
          </a:p>
        </p:txBody>
      </p:sp>
      <p:sp>
        <p:nvSpPr>
          <p:cNvPr id="4" name="Content Placeholder 3"/>
          <p:cNvSpPr>
            <a:spLocks noGrp="1"/>
          </p:cNvSpPr>
          <p:nvPr>
            <p:ph sz="quarter" idx="13"/>
          </p:nvPr>
        </p:nvSpPr>
        <p:spPr/>
        <p:txBody>
          <a:bodyPr/>
          <a:lstStyle/>
          <a:p>
            <a:r>
              <a:rPr lang="en-US" altLang="en-US" dirty="0"/>
              <a:t>Chapter 3 discusses the following main topics:</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p>
          <a:p>
            <a:pPr lvl="1" eaLnBrk="1" hangingPunct="1"/>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statements</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if-else-if</a:t>
            </a:r>
            <a:r>
              <a:rPr lang="en-US" altLang="en-US" dirty="0">
                <a:latin typeface="Consolas" panose="020B0609020204030204" pitchFamily="49" charset="0"/>
              </a:rPr>
              <a:t> </a:t>
            </a:r>
            <a:r>
              <a:rPr lang="en-US" altLang="en-US" dirty="0"/>
              <a:t>Statement</a:t>
            </a:r>
          </a:p>
          <a:p>
            <a:pPr lvl="1" eaLnBrk="1" hangingPunct="1"/>
            <a:r>
              <a:rPr lang="en-US" altLang="en-US" dirty="0"/>
              <a:t>Logical Operators</a:t>
            </a:r>
          </a:p>
          <a:p>
            <a:pPr lvl="1" eaLnBrk="1" hangingPunct="1"/>
            <a:r>
              <a:rPr lang="en-US" altLang="en-US" dirty="0"/>
              <a:t>Comparing </a:t>
            </a:r>
            <a:r>
              <a:rPr lang="en-US" altLang="en-US" dirty="0">
                <a:latin typeface="Courier New" panose="02070309020205020404" pitchFamily="49" charset="0"/>
                <a:cs typeface="Courier New" panose="02070309020205020404" pitchFamily="49" charset="0"/>
              </a:rPr>
              <a:t>String</a:t>
            </a:r>
            <a:r>
              <a:rPr lang="en-US" altLang="en-US" dirty="0"/>
              <a:t> Objects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Statements </a:t>
            </a:r>
            <a:r>
              <a:rPr lang="en-US" altLang="en-US" sz="2000" b="0" dirty="0"/>
              <a:t>(2 of 2)</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p:txBody>
          <a:bodyPr/>
          <a:lstStyle/>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if (coldOutside)</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if (snowing)</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wearParka();</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else</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wearJacket();</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else</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     wearShorts();</a:t>
            </a:r>
          </a:p>
          <a:p>
            <a:pPr eaLnBrk="1" hangingPunct="1">
              <a:spcBef>
                <a:spcPct val="0"/>
              </a:spcBef>
              <a:buClrTx/>
              <a:buFontTx/>
              <a:buNone/>
            </a:pPr>
            <a:r>
              <a:rPr lang="en-US" alt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12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a:t>
            </a:r>
            <a:r>
              <a:rPr lang="en-US" altLang="en-US" dirty="0"/>
              <a:t> Matching</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716317"/>
          </a:xfrm>
        </p:spPr>
        <p:txBody>
          <a:bodyPr/>
          <a:lstStyle/>
          <a:p>
            <a:pPr eaLnBrk="1" hangingPunct="1"/>
            <a:r>
              <a:rPr lang="en-US" altLang="en-US" dirty="0"/>
              <a:t>Curly brace use is not required if there is only one statement to be conditionally executed.</a:t>
            </a:r>
          </a:p>
          <a:p>
            <a:pPr eaLnBrk="1" hangingPunct="1"/>
            <a:r>
              <a:rPr lang="en-US" altLang="en-US" dirty="0"/>
              <a:t>However, sometimes curly braces can help make the program more readable.</a:t>
            </a:r>
          </a:p>
          <a:p>
            <a:pPr eaLnBrk="1" hangingPunct="1"/>
            <a:r>
              <a:rPr lang="en-US" altLang="en-US" dirty="0"/>
              <a:t>Additionally, proper indentation makes it much easier to match up else statements with their corresponding </a:t>
            </a:r>
            <a:r>
              <a:rPr lang="en-US" altLang="en-US" dirty="0">
                <a:latin typeface="Courier New" panose="02070309020205020404" pitchFamily="49" charset="0"/>
                <a:cs typeface="Courier New" panose="02070309020205020404" pitchFamily="49" charset="0"/>
              </a:rPr>
              <a:t>if</a:t>
            </a:r>
            <a:r>
              <a:rPr lang="en-US" altLang="en-US" dirty="0"/>
              <a:t> statement.</a:t>
            </a:r>
          </a:p>
        </p:txBody>
      </p:sp>
    </p:spTree>
    <p:extLst>
      <p:ext uri="{BB962C8B-B14F-4D97-AF65-F5344CB8AC3E}">
        <p14:creationId xmlns:p14="http://schemas.microsoft.com/office/powerpoint/2010/main" val="2931167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sz="3400" dirty="0"/>
              <a:t>Alignment and Nested </a:t>
            </a:r>
            <a:r>
              <a:rPr lang="en-US" altLang="en-US" sz="3400" dirty="0">
                <a:latin typeface="Courier New" panose="02070309020205020404" pitchFamily="49" charset="0"/>
                <a:cs typeface="Courier New" panose="02070309020205020404" pitchFamily="49" charset="0"/>
              </a:rPr>
              <a:t>if</a:t>
            </a:r>
            <a:r>
              <a:rPr lang="en-US" altLang="en-US" sz="3400" dirty="0"/>
              <a:t> Statements</a:t>
            </a:r>
            <a:endParaRPr lang="en-IN" sz="3400" dirty="0"/>
          </a:p>
        </p:txBody>
      </p:sp>
      <p:pic>
        <p:nvPicPr>
          <p:cNvPr id="4" name="Content Placeholder 3" descr="A program code has 16 lines.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38278" y="1736651"/>
            <a:ext cx="8067445" cy="4226073"/>
          </a:xfrm>
        </p:spPr>
      </p:pic>
    </p:spTree>
    <p:extLst>
      <p:ext uri="{BB962C8B-B14F-4D97-AF65-F5344CB8AC3E}">
        <p14:creationId xmlns:p14="http://schemas.microsoft.com/office/powerpoint/2010/main" val="4104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if-else-if</a:t>
            </a:r>
            <a:r>
              <a:rPr lang="en-US" altLang="en-US" dirty="0"/>
              <a:t> Statements </a:t>
            </a:r>
            <a:r>
              <a:rPr lang="en-US" altLang="en-US" sz="2000" b="0" dirty="0"/>
              <a:t>(1 of 3)</a:t>
            </a:r>
            <a:endParaRPr lang="en-IN" sz="2000" b="0" dirty="0"/>
          </a:p>
        </p:txBody>
      </p:sp>
      <p:sp>
        <p:nvSpPr>
          <p:cNvPr id="5" name="Content Placeholder 4"/>
          <p:cNvSpPr>
            <a:spLocks noGrp="1"/>
          </p:cNvSpPr>
          <p:nvPr>
            <p:ph sz="quarter" idx="13"/>
          </p:nvPr>
        </p:nvSpPr>
        <p:spPr>
          <a:xfrm>
            <a:off x="457200" y="1552572"/>
            <a:ext cx="2309751" cy="1675537"/>
          </a:xfrm>
        </p:spPr>
        <p:txBody>
          <a:bodyPr/>
          <a:lstStyle/>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if (</a:t>
            </a:r>
            <a:r>
              <a:rPr lang="en-US" sz="1600" i="1" dirty="0">
                <a:latin typeface="Courier New" panose="02070309020205020404" pitchFamily="49" charset="0"/>
                <a:cs typeface="Courier New" panose="02070309020205020404" pitchFamily="49" charset="0"/>
              </a:rPr>
              <a:t>expression_1</a:t>
            </a:r>
            <a:r>
              <a:rPr lang="en-US" sz="1600" dirty="0">
                <a:latin typeface="Courier New" panose="02070309020205020404" pitchFamily="49" charset="0"/>
                <a:cs typeface="Courier New" panose="02070309020205020404" pitchFamily="49" charset="0"/>
              </a:rPr>
              <a:t>)</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etc.</a:t>
            </a:r>
          </a:p>
          <a:p>
            <a:pPr marL="432" indent="0">
              <a:spcBef>
                <a:spcPts val="0"/>
              </a:spcBef>
              <a:buNone/>
              <a:defRPr/>
            </a:pPr>
            <a:r>
              <a:rPr lang="en-US" sz="1600" dirty="0">
                <a:latin typeface="Courier New" panose="02070309020205020404" pitchFamily="49" charset="0"/>
                <a:cs typeface="Courier New" panose="02070309020205020404" pitchFamily="49" charset="0"/>
              </a:rPr>
              <a:t>}</a:t>
            </a:r>
          </a:p>
        </p:txBody>
      </p:sp>
      <p:pic>
        <p:nvPicPr>
          <p:cNvPr id="19" name="Content Placeholder 18" descr="right brace"/>
          <p:cNvPicPr>
            <a:picLocks noGrp="1" noChangeAspect="1"/>
          </p:cNvPicPr>
          <p:nvPr>
            <p:ph sz="quarter" idx="14"/>
          </p:nvPr>
        </p:nvPicPr>
        <p:blipFill>
          <a:blip r:embed="rId2"/>
          <a:stretch>
            <a:fillRect/>
          </a:stretch>
        </p:blipFill>
        <p:spPr>
          <a:xfrm>
            <a:off x="2855729" y="2144102"/>
            <a:ext cx="284007" cy="665388"/>
          </a:xfrm>
          <a:prstGeom prst="rect">
            <a:avLst/>
          </a:prstGeom>
        </p:spPr>
      </p:pic>
      <p:sp>
        <p:nvSpPr>
          <p:cNvPr id="7" name="Content Placeholder 6"/>
          <p:cNvSpPr>
            <a:spLocks noGrp="1"/>
          </p:cNvSpPr>
          <p:nvPr>
            <p:ph sz="quarter" idx="15"/>
          </p:nvPr>
        </p:nvSpPr>
        <p:spPr>
          <a:xfrm>
            <a:off x="3348841" y="2167852"/>
            <a:ext cx="5136078" cy="688769"/>
          </a:xfrm>
        </p:spPr>
        <p:txBody>
          <a:bodyPr/>
          <a:lstStyle/>
          <a:p>
            <a:pPr marL="432" indent="0">
              <a:spcBef>
                <a:spcPct val="0"/>
              </a:spcBef>
              <a:spcAft>
                <a:spcPts val="1000"/>
              </a:spcAft>
              <a:buClrTx/>
              <a:buNone/>
            </a:pPr>
            <a:r>
              <a:rPr lang="en-US" altLang="en-US" sz="1600" b="1" dirty="0">
                <a:solidFill>
                  <a:schemeClr val="tx1"/>
                </a:solidFill>
              </a:rPr>
              <a:t>If</a:t>
            </a:r>
            <a:r>
              <a:rPr lang="en-US" altLang="en-US" sz="1600" i="1" dirty="0">
                <a:solidFill>
                  <a:schemeClr val="tx1"/>
                </a:solidFill>
                <a:latin typeface="Calibri" panose="020F0502020204030204" pitchFamily="34" charset="0"/>
              </a:rPr>
              <a:t> </a:t>
            </a:r>
            <a:r>
              <a:rPr lang="en-US" altLang="en-US" sz="1600" i="1" dirty="0">
                <a:solidFill>
                  <a:schemeClr val="tx1"/>
                </a:solidFill>
                <a:latin typeface="Courier New" panose="02070309020205020404" pitchFamily="49" charset="0"/>
                <a:cs typeface="Courier New" panose="02070309020205020404" pitchFamily="49" charset="0"/>
              </a:rPr>
              <a:t>expression_1</a:t>
            </a:r>
            <a:r>
              <a:rPr lang="en-US" altLang="en-US" sz="1600" i="1" dirty="0">
                <a:solidFill>
                  <a:schemeClr val="tx1"/>
                </a:solidFill>
                <a:latin typeface="Calibri" panose="020F0502020204030204" pitchFamily="34" charset="0"/>
              </a:rPr>
              <a:t> </a:t>
            </a:r>
            <a:r>
              <a:rPr lang="en-US" altLang="en-US" sz="1600" b="1" dirty="0">
                <a:solidFill>
                  <a:schemeClr val="tx1"/>
                </a:solidFill>
              </a:rPr>
              <a:t>is true these statements are executed, and the rest of the structure is ignored.</a:t>
            </a:r>
          </a:p>
        </p:txBody>
      </p:sp>
      <p:sp>
        <p:nvSpPr>
          <p:cNvPr id="8" name="Content Placeholder 7"/>
          <p:cNvSpPr>
            <a:spLocks noGrp="1"/>
          </p:cNvSpPr>
          <p:nvPr>
            <p:ph sz="quarter" idx="16"/>
          </p:nvPr>
        </p:nvSpPr>
        <p:spPr>
          <a:xfrm>
            <a:off x="457200" y="3322950"/>
            <a:ext cx="2918460" cy="1591293"/>
          </a:xfrm>
        </p:spPr>
        <p:txBody>
          <a:bodyPr/>
          <a:lstStyle/>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else if (</a:t>
            </a:r>
            <a:r>
              <a:rPr lang="en-US" sz="1600" i="1" dirty="0">
                <a:latin typeface="Courier New" panose="02070309020205020404" pitchFamily="49" charset="0"/>
                <a:cs typeface="Courier New" panose="02070309020205020404" pitchFamily="49" charset="0"/>
              </a:rPr>
              <a:t>expression_2</a:t>
            </a:r>
            <a:r>
              <a:rPr lang="en-US" sz="1600" dirty="0">
                <a:latin typeface="Courier New" panose="02070309020205020404" pitchFamily="49" charset="0"/>
                <a:cs typeface="Courier New" panose="02070309020205020404" pitchFamily="49" charset="0"/>
              </a:rPr>
              <a:t>)</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etc.</a:t>
            </a:r>
          </a:p>
          <a:p>
            <a:pPr marL="432" indent="0">
              <a:spcBef>
                <a:spcPts val="0"/>
              </a:spcBef>
              <a:buNone/>
              <a:defRPr/>
            </a:pPr>
            <a:r>
              <a:rPr lang="en-US" sz="1600" dirty="0">
                <a:latin typeface="Courier New" panose="02070309020205020404" pitchFamily="49" charset="0"/>
                <a:cs typeface="Courier New" panose="02070309020205020404" pitchFamily="49" charset="0"/>
              </a:rPr>
              <a:t>}</a:t>
            </a:r>
          </a:p>
        </p:txBody>
      </p:sp>
      <p:pic>
        <p:nvPicPr>
          <p:cNvPr id="20" name="Content Placeholder 19" descr="right brace"/>
          <p:cNvPicPr>
            <a:picLocks noGrp="1" noChangeAspect="1"/>
          </p:cNvPicPr>
          <p:nvPr>
            <p:ph sz="quarter" idx="17"/>
          </p:nvPr>
        </p:nvPicPr>
        <p:blipFill>
          <a:blip r:embed="rId3"/>
          <a:stretch>
            <a:fillRect/>
          </a:stretch>
        </p:blipFill>
        <p:spPr>
          <a:xfrm>
            <a:off x="3484416" y="4201241"/>
            <a:ext cx="286537" cy="664522"/>
          </a:xfrm>
          <a:prstGeom prst="rect">
            <a:avLst/>
          </a:prstGeom>
        </p:spPr>
      </p:pic>
      <p:sp>
        <p:nvSpPr>
          <p:cNvPr id="10" name="Content Placeholder 9"/>
          <p:cNvSpPr>
            <a:spLocks noGrp="1"/>
          </p:cNvSpPr>
          <p:nvPr>
            <p:ph sz="quarter" idx="18"/>
          </p:nvPr>
        </p:nvSpPr>
        <p:spPr>
          <a:xfrm>
            <a:off x="3859480" y="4201242"/>
            <a:ext cx="5035138" cy="664522"/>
          </a:xfrm>
        </p:spPr>
        <p:txBody>
          <a:bodyPr/>
          <a:lstStyle/>
          <a:p>
            <a:pPr marL="432" indent="0">
              <a:spcBef>
                <a:spcPct val="0"/>
              </a:spcBef>
              <a:spcAft>
                <a:spcPts val="1000"/>
              </a:spcAft>
              <a:buClrTx/>
              <a:buNone/>
            </a:pPr>
            <a:r>
              <a:rPr lang="en-US" altLang="en-US" sz="1600" b="1" dirty="0">
                <a:solidFill>
                  <a:schemeClr val="tx1"/>
                </a:solidFill>
                <a:latin typeface="Calibri" panose="020F0502020204030204" pitchFamily="34" charset="0"/>
              </a:rPr>
              <a:t>Otherwise, if</a:t>
            </a:r>
            <a:r>
              <a:rPr lang="en-US" altLang="en-US" sz="1600" i="1" dirty="0">
                <a:solidFill>
                  <a:schemeClr val="tx1"/>
                </a:solidFill>
                <a:latin typeface="Calibri" panose="020F0502020204030204" pitchFamily="34" charset="0"/>
              </a:rPr>
              <a:t> </a:t>
            </a:r>
            <a:r>
              <a:rPr lang="en-US" altLang="en-US" sz="1600" i="1" dirty="0">
                <a:solidFill>
                  <a:schemeClr val="tx1"/>
                </a:solidFill>
                <a:latin typeface="Courier New" panose="02070309020205020404" pitchFamily="49" charset="0"/>
                <a:cs typeface="Courier New" panose="02070309020205020404" pitchFamily="49" charset="0"/>
              </a:rPr>
              <a:t>expression_2</a:t>
            </a:r>
            <a:r>
              <a:rPr lang="en-US" altLang="en-US" sz="1600" i="1" dirty="0">
                <a:solidFill>
                  <a:schemeClr val="tx1"/>
                </a:solidFill>
                <a:latin typeface="Calibri" panose="020F0502020204030204" pitchFamily="34" charset="0"/>
              </a:rPr>
              <a:t> </a:t>
            </a:r>
            <a:r>
              <a:rPr lang="en-US" altLang="en-US" sz="1600" b="1" dirty="0">
                <a:solidFill>
                  <a:schemeClr val="tx1"/>
                </a:solidFill>
                <a:latin typeface="Calibri" panose="020F0502020204030204" pitchFamily="34" charset="0"/>
              </a:rPr>
              <a:t>is true these statements are executed, and the rest of the structure is ignored.</a:t>
            </a:r>
            <a:endParaRPr lang="en-US" altLang="en-US" sz="1600" b="1" dirty="0">
              <a:solidFill>
                <a:schemeClr val="tx1"/>
              </a:solidFill>
            </a:endParaRPr>
          </a:p>
        </p:txBody>
      </p:sp>
    </p:spTree>
    <p:extLst>
      <p:ext uri="{BB962C8B-B14F-4D97-AF65-F5344CB8AC3E}">
        <p14:creationId xmlns:p14="http://schemas.microsoft.com/office/powerpoint/2010/main" val="225099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if-else-if</a:t>
            </a:r>
            <a:r>
              <a:rPr lang="en-US" altLang="en-US" dirty="0"/>
              <a:t> Statements </a:t>
            </a:r>
            <a:r>
              <a:rPr lang="en-US" altLang="en-US" sz="2000" b="0" dirty="0"/>
              <a:t>(2 of 3)</a:t>
            </a:r>
            <a:endParaRPr lang="en-IN" dirty="0"/>
          </a:p>
        </p:txBody>
      </p:sp>
      <p:sp>
        <p:nvSpPr>
          <p:cNvPr id="23" name="Content Placeholder 22"/>
          <p:cNvSpPr>
            <a:spLocks noGrp="1"/>
          </p:cNvSpPr>
          <p:nvPr>
            <p:ph sz="quarter" idx="13"/>
          </p:nvPr>
        </p:nvSpPr>
        <p:spPr>
          <a:xfrm>
            <a:off x="457201" y="1552575"/>
            <a:ext cx="7107382" cy="513732"/>
          </a:xfrm>
        </p:spPr>
        <p:txBody>
          <a:bodyPr/>
          <a:lstStyle/>
          <a:p>
            <a:pPr marL="432" indent="0">
              <a:buNone/>
            </a:pPr>
            <a:r>
              <a:rPr lang="en-US" b="1" dirty="0">
                <a:cs typeface="Courier New" pitchFamily="49" charset="0"/>
              </a:rPr>
              <a:t>Insert as many</a:t>
            </a:r>
            <a:r>
              <a:rPr lang="en-US" b="1" i="1" dirty="0">
                <a:cs typeface="Courier New" pitchFamily="49" charset="0"/>
              </a:rPr>
              <a:t> </a:t>
            </a:r>
            <a:r>
              <a:rPr lang="en-US" b="1" i="1" dirty="0">
                <a:latin typeface="Courier New" panose="02070309020205020404" pitchFamily="49" charset="0"/>
                <a:cs typeface="Courier New" panose="02070309020205020404" pitchFamily="49" charset="0"/>
              </a:rPr>
              <a:t>else if</a:t>
            </a:r>
            <a:r>
              <a:rPr lang="en-US" b="1" i="1" dirty="0">
                <a:latin typeface="Consolas" panose="020B0609020204030204" pitchFamily="49" charset="0"/>
                <a:cs typeface="Courier New" pitchFamily="49" charset="0"/>
              </a:rPr>
              <a:t> </a:t>
            </a:r>
            <a:r>
              <a:rPr lang="en-US" b="1" dirty="0">
                <a:cs typeface="Courier New" pitchFamily="49" charset="0"/>
              </a:rPr>
              <a:t>clauses as necessar</a:t>
            </a:r>
            <a:endParaRPr lang="en-IN" dirty="0"/>
          </a:p>
        </p:txBody>
      </p:sp>
      <p:sp>
        <p:nvSpPr>
          <p:cNvPr id="24" name="Content Placeholder 23"/>
          <p:cNvSpPr>
            <a:spLocks noGrp="1"/>
          </p:cNvSpPr>
          <p:nvPr>
            <p:ph sz="quarter" idx="14"/>
          </p:nvPr>
        </p:nvSpPr>
        <p:spPr>
          <a:xfrm>
            <a:off x="457200" y="2216772"/>
            <a:ext cx="1834738" cy="1720228"/>
          </a:xfrm>
        </p:spPr>
        <p:txBody>
          <a:bodyPr/>
          <a:lstStyle/>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else</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a:t>
            </a: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s</a:t>
            </a:r>
            <a:r>
              <a:rPr lang="en-US" sz="1600" i="1" dirty="0">
                <a:latin typeface="Courier New" panose="02070309020205020404" pitchFamily="49" charset="0"/>
                <a:cs typeface="Courier New" panose="02070309020205020404" pitchFamily="49" charset="0"/>
              </a:rPr>
              <a:t>tatement;</a:t>
            </a:r>
            <a:endParaRPr lang="en-US" sz="1600" dirty="0">
              <a:latin typeface="Courier New" panose="02070309020205020404" pitchFamily="49" charset="0"/>
              <a:cs typeface="Courier New" panose="02070309020205020404" pitchFamily="49" charset="0"/>
            </a:endParaRPr>
          </a:p>
          <a:p>
            <a:pPr marL="432" indent="0" eaLnBrk="1" hangingPunct="1">
              <a:spcBef>
                <a:spcPts val="0"/>
              </a:spcBef>
              <a:buNone/>
              <a:defRPr/>
            </a:pP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etc.</a:t>
            </a:r>
          </a:p>
          <a:p>
            <a:pPr marL="432" indent="0">
              <a:spcBef>
                <a:spcPts val="0"/>
              </a:spcBef>
              <a:buNone/>
              <a:defRPr/>
            </a:pPr>
            <a:r>
              <a:rPr lang="en-US" sz="1600" dirty="0">
                <a:latin typeface="Courier New" panose="02070309020205020404" pitchFamily="49" charset="0"/>
                <a:cs typeface="Courier New" panose="02070309020205020404" pitchFamily="49" charset="0"/>
              </a:rPr>
              <a:t>}</a:t>
            </a:r>
          </a:p>
        </p:txBody>
      </p:sp>
      <p:pic>
        <p:nvPicPr>
          <p:cNvPr id="37" name="Content Placeholder 36" descr="right brace"/>
          <p:cNvPicPr>
            <a:picLocks noGrp="1" noChangeAspect="1"/>
          </p:cNvPicPr>
          <p:nvPr>
            <p:ph sz="quarter" idx="15"/>
          </p:nvPr>
        </p:nvPicPr>
        <p:blipFill>
          <a:blip r:embed="rId2"/>
          <a:stretch>
            <a:fillRect/>
          </a:stretch>
        </p:blipFill>
        <p:spPr>
          <a:xfrm>
            <a:off x="2431320" y="2835629"/>
            <a:ext cx="284007" cy="673501"/>
          </a:xfrm>
          <a:prstGeom prst="rect">
            <a:avLst/>
          </a:prstGeom>
        </p:spPr>
      </p:pic>
      <p:sp>
        <p:nvSpPr>
          <p:cNvPr id="26" name="Content Placeholder 25"/>
          <p:cNvSpPr>
            <a:spLocks noGrp="1"/>
          </p:cNvSpPr>
          <p:nvPr>
            <p:ph sz="quarter" idx="16"/>
          </p:nvPr>
        </p:nvSpPr>
        <p:spPr>
          <a:xfrm>
            <a:off x="2956956" y="2845876"/>
            <a:ext cx="5818909" cy="688974"/>
          </a:xfrm>
        </p:spPr>
        <p:txBody>
          <a:bodyPr/>
          <a:lstStyle/>
          <a:p>
            <a:pPr marL="432" indent="0">
              <a:lnSpc>
                <a:spcPct val="115000"/>
              </a:lnSpc>
              <a:spcBef>
                <a:spcPct val="0"/>
              </a:spcBef>
              <a:spcAft>
                <a:spcPts val="1000"/>
              </a:spcAft>
              <a:buClrTx/>
              <a:buNone/>
            </a:pPr>
            <a:r>
              <a:rPr lang="en-US" altLang="en-US" sz="1600" b="1" dirty="0">
                <a:solidFill>
                  <a:schemeClr val="tx1"/>
                </a:solidFill>
                <a:cs typeface="Calibri" panose="020F0502020204030204" pitchFamily="34" charset="0"/>
              </a:rPr>
              <a:t>These statements are executed if none of the expressions above are true.</a:t>
            </a:r>
          </a:p>
        </p:txBody>
      </p:sp>
    </p:spTree>
    <p:extLst>
      <p:ext uri="{BB962C8B-B14F-4D97-AF65-F5344CB8AC3E}">
        <p14:creationId xmlns:p14="http://schemas.microsoft.com/office/powerpoint/2010/main" val="244908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if-else-if</a:t>
            </a:r>
            <a:r>
              <a:rPr lang="en-US" altLang="en-US" dirty="0"/>
              <a:t> Statements </a:t>
            </a:r>
            <a:r>
              <a:rPr lang="en-US" altLang="en-US" sz="2000" b="0" dirty="0"/>
              <a:t>(3 of 3)</a:t>
            </a:r>
            <a:endParaRPr lang="en-IN" dirty="0"/>
          </a:p>
        </p:txBody>
      </p:sp>
      <p:sp>
        <p:nvSpPr>
          <p:cNvPr id="3" name="Content Placeholder 2">
            <a:extLst>
              <a:ext uri="{FF2B5EF4-FFF2-40B4-BE49-F238E27FC236}">
                <a16:creationId xmlns:a16="http://schemas.microsoft.com/office/drawing/2014/main" id="{DD0C57AC-7299-48C8-9F74-DB0B6843CC57}"/>
              </a:ext>
            </a:extLst>
          </p:cNvPr>
          <p:cNvSpPr>
            <a:spLocks noGrp="1"/>
          </p:cNvSpPr>
          <p:nvPr>
            <p:ph sz="quarter" idx="13"/>
          </p:nvPr>
        </p:nvSpPr>
        <p:spPr>
          <a:xfrm>
            <a:off x="457200" y="1556327"/>
            <a:ext cx="8229600" cy="3300681"/>
          </a:xfrm>
        </p:spPr>
        <p:txBody>
          <a:bodyPr/>
          <a:lstStyle/>
          <a:p>
            <a:pPr eaLnBrk="1" hangingPunct="1"/>
            <a:r>
              <a:rPr lang="en-US" altLang="en-US" dirty="0"/>
              <a:t>Nested </a:t>
            </a:r>
            <a:r>
              <a:rPr lang="en-US" altLang="en-US" dirty="0">
                <a:latin typeface="Courier New" panose="02070309020205020404" pitchFamily="49" charset="0"/>
                <a:cs typeface="Courier New" panose="02070309020205020404" pitchFamily="49" charset="0"/>
              </a:rPr>
              <a:t>if</a:t>
            </a:r>
            <a:r>
              <a:rPr lang="en-US" altLang="en-US" dirty="0"/>
              <a:t> statements can become very complex.</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if-else-if</a:t>
            </a:r>
            <a:r>
              <a:rPr lang="en-US" altLang="en-US" dirty="0"/>
              <a:t> statement makes certain types of nested decision logic simpler to write.</a:t>
            </a:r>
          </a:p>
          <a:p>
            <a:pPr eaLnBrk="1" hangingPunct="1"/>
            <a:r>
              <a:rPr lang="en-US" altLang="en-US" dirty="0"/>
              <a:t>Care must be used since </a:t>
            </a:r>
            <a:r>
              <a:rPr lang="en-US" altLang="en-US" dirty="0">
                <a:latin typeface="Courier New" panose="02070309020205020404" pitchFamily="49" charset="0"/>
                <a:cs typeface="Courier New" panose="02070309020205020404" pitchFamily="49" charset="0"/>
              </a:rPr>
              <a:t>else</a:t>
            </a:r>
            <a:r>
              <a:rPr lang="en-US" altLang="en-US" dirty="0"/>
              <a:t> statements match up with the immediately preceding unmatched </a:t>
            </a:r>
            <a:r>
              <a:rPr lang="en-US" altLang="en-US" dirty="0">
                <a:latin typeface="Courier New" panose="02070309020205020404" pitchFamily="49" charset="0"/>
                <a:cs typeface="Courier New" panose="02070309020205020404" pitchFamily="49" charset="0"/>
              </a:rPr>
              <a:t>if</a:t>
            </a:r>
            <a:r>
              <a:rPr lang="en-US" altLang="en-US" dirty="0"/>
              <a:t> statement.</a:t>
            </a:r>
          </a:p>
          <a:p>
            <a:pPr eaLnBrk="1" hangingPunct="1"/>
            <a:r>
              <a:rPr lang="en-US" altLang="en-US" dirty="0"/>
              <a:t>See example: TestResults.java</a:t>
            </a:r>
          </a:p>
        </p:txBody>
      </p:sp>
    </p:spTree>
    <p:extLst>
      <p:ext uri="{BB962C8B-B14F-4D97-AF65-F5344CB8AC3E}">
        <p14:creationId xmlns:p14="http://schemas.microsoft.com/office/powerpoint/2010/main" val="3300254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50A-EDCD-42B7-9D99-FBEDCA869C33}"/>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if-else-if</a:t>
            </a:r>
            <a:r>
              <a:rPr lang="en-US" altLang="en-US" dirty="0"/>
              <a:t> Flowchart</a:t>
            </a:r>
            <a:endParaRPr lang="en-IN" dirty="0"/>
          </a:p>
        </p:txBody>
      </p:sp>
      <p:pic>
        <p:nvPicPr>
          <p:cNvPr id="4" name="Content Placeholder 3" descr="A flowchart depicts the logic for if else if statements. For long description in Notes pane, press F6."/>
          <p:cNvPicPr>
            <a:picLocks noGrp="1" noChangeAspect="1"/>
          </p:cNvPicPr>
          <p:nvPr>
            <p:ph sz="quarter" idx="13"/>
          </p:nvPr>
        </p:nvPicPr>
        <p:blipFill>
          <a:blip r:embed="rId3"/>
          <a:stretch>
            <a:fillRect/>
          </a:stretch>
        </p:blipFill>
        <p:spPr>
          <a:xfrm>
            <a:off x="1137421" y="1581986"/>
            <a:ext cx="6869157" cy="4653884"/>
          </a:xfrm>
          <a:prstGeom prst="rect">
            <a:avLst/>
          </a:prstGeom>
        </p:spPr>
      </p:pic>
    </p:spTree>
    <p:extLst>
      <p:ext uri="{BB962C8B-B14F-4D97-AF65-F5344CB8AC3E}">
        <p14:creationId xmlns:p14="http://schemas.microsoft.com/office/powerpoint/2010/main" val="253931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Operators </a:t>
            </a:r>
            <a:r>
              <a:rPr lang="en-US" altLang="en-US" sz="2000" b="0" dirty="0"/>
              <a:t>(1 of 2)</a:t>
            </a:r>
            <a:endParaRPr lang="en-IN" sz="2000" b="0" dirty="0"/>
          </a:p>
        </p:txBody>
      </p:sp>
      <p:sp>
        <p:nvSpPr>
          <p:cNvPr id="4" name="Content Placeholder 3"/>
          <p:cNvSpPr>
            <a:spLocks noGrp="1"/>
          </p:cNvSpPr>
          <p:nvPr>
            <p:ph sz="quarter" idx="13"/>
          </p:nvPr>
        </p:nvSpPr>
        <p:spPr>
          <a:xfrm>
            <a:off x="457200" y="1552575"/>
            <a:ext cx="6382987" cy="501856"/>
          </a:xfrm>
        </p:spPr>
        <p:txBody>
          <a:bodyPr/>
          <a:lstStyle/>
          <a:p>
            <a:r>
              <a:rPr lang="en-US" altLang="en-US" dirty="0"/>
              <a:t>Java provides two binary </a:t>
            </a:r>
            <a:r>
              <a:rPr lang="en-US" altLang="en-US" b="1" dirty="0"/>
              <a:t>logical operators</a:t>
            </a:r>
            <a:endParaRPr lang="en-IN" b="1" dirty="0"/>
          </a:p>
        </p:txBody>
      </p:sp>
      <p:graphicFrame>
        <p:nvGraphicFramePr>
          <p:cNvPr id="18" name="Object 17" descr="left parenthesis ampersand ampersand and double vertical bars right parenthesis"/>
          <p:cNvGraphicFramePr>
            <a:graphicFrameLocks noChangeAspect="1"/>
          </p:cNvGraphicFramePr>
          <p:nvPr>
            <p:extLst>
              <p:ext uri="{D42A27DB-BD31-4B8C-83A1-F6EECF244321}">
                <p14:modId xmlns:p14="http://schemas.microsoft.com/office/powerpoint/2010/main" val="2049733616"/>
              </p:ext>
            </p:extLst>
          </p:nvPr>
        </p:nvGraphicFramePr>
        <p:xfrm>
          <a:off x="6926263" y="1633538"/>
          <a:ext cx="1647825" cy="419100"/>
        </p:xfrm>
        <a:graphic>
          <a:graphicData uri="http://schemas.openxmlformats.org/presentationml/2006/ole">
            <mc:AlternateContent xmlns:mc="http://schemas.openxmlformats.org/markup-compatibility/2006">
              <mc:Choice xmlns:v="urn:schemas-microsoft-com:vml" Requires="v">
                <p:oleObj spid="_x0000_s1226" name="Equation" r:id="rId3" imgW="799920" imgH="203040" progId="Equation.DSMT4">
                  <p:embed/>
                </p:oleObj>
              </mc:Choice>
              <mc:Fallback>
                <p:oleObj name="Equation" r:id="rId3" imgW="799920" imgH="203040" progId="Equation.DSMT4">
                  <p:embed/>
                  <p:pic>
                    <p:nvPicPr>
                      <p:cNvPr id="0" name=""/>
                      <p:cNvPicPr/>
                      <p:nvPr/>
                    </p:nvPicPr>
                    <p:blipFill>
                      <a:blip r:embed="rId4"/>
                      <a:stretch>
                        <a:fillRect/>
                      </a:stretch>
                    </p:blipFill>
                    <p:spPr>
                      <a:xfrm>
                        <a:off x="6926263" y="1633538"/>
                        <a:ext cx="1647825" cy="419100"/>
                      </a:xfrm>
                      <a:prstGeom prst="rect">
                        <a:avLst/>
                      </a:prstGeom>
                    </p:spPr>
                  </p:pic>
                </p:oleObj>
              </mc:Fallback>
            </mc:AlternateContent>
          </a:graphicData>
        </a:graphic>
      </p:graphicFrame>
      <p:sp>
        <p:nvSpPr>
          <p:cNvPr id="5" name="Content Placeholder 4"/>
          <p:cNvSpPr>
            <a:spLocks noGrp="1"/>
          </p:cNvSpPr>
          <p:nvPr>
            <p:ph sz="quarter" idx="14"/>
          </p:nvPr>
        </p:nvSpPr>
        <p:spPr>
          <a:xfrm>
            <a:off x="457200" y="2137558"/>
            <a:ext cx="7024255" cy="426995"/>
          </a:xfrm>
        </p:spPr>
        <p:txBody>
          <a:bodyPr tIns="0" bIns="0"/>
          <a:lstStyle/>
          <a:p>
            <a:pPr marL="255600" indent="0">
              <a:buNone/>
            </a:pPr>
            <a:r>
              <a:rPr lang="en-US" altLang="en-US" dirty="0"/>
              <a:t>that are used to combine </a:t>
            </a:r>
            <a:r>
              <a:rPr lang="en-US" altLang="en-US" dirty="0">
                <a:latin typeface="Courier New" panose="02070309020205020404" pitchFamily="49" charset="0"/>
                <a:cs typeface="Courier New" panose="02070309020205020404" pitchFamily="49" charset="0"/>
              </a:rPr>
              <a:t>boolean</a:t>
            </a:r>
            <a:r>
              <a:rPr lang="en-US" altLang="en-US" dirty="0"/>
              <a:t> expressions.</a:t>
            </a:r>
            <a:endParaRPr lang="en-IN" dirty="0"/>
          </a:p>
        </p:txBody>
      </p:sp>
      <p:sp>
        <p:nvSpPr>
          <p:cNvPr id="6" name="Content Placeholder 5"/>
          <p:cNvSpPr>
            <a:spLocks noGrp="1"/>
          </p:cNvSpPr>
          <p:nvPr>
            <p:ph sz="quarter" idx="15"/>
          </p:nvPr>
        </p:nvSpPr>
        <p:spPr>
          <a:xfrm>
            <a:off x="457200" y="2755076"/>
            <a:ext cx="8229600" cy="886649"/>
          </a:xfrm>
        </p:spPr>
        <p:txBody>
          <a:bodyPr/>
          <a:lstStyle/>
          <a:p>
            <a:pPr eaLnBrk="1" hangingPunct="1"/>
            <a:r>
              <a:rPr lang="en-US" altLang="en-US" dirty="0"/>
              <a:t>Java also provides one </a:t>
            </a:r>
            <a:r>
              <a:rPr lang="en-US" altLang="en-US" b="1" dirty="0"/>
              <a:t>unary</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logical operator to reverse the truth of a </a:t>
            </a:r>
            <a:r>
              <a:rPr lang="en-US" altLang="en-US" dirty="0">
                <a:latin typeface="Courier New" panose="02070309020205020404" pitchFamily="49" charset="0"/>
                <a:cs typeface="Courier New" panose="02070309020205020404" pitchFamily="49" charset="0"/>
              </a:rPr>
              <a:t>boolean</a:t>
            </a:r>
            <a:r>
              <a:rPr lang="en-US" altLang="en-US" dirty="0"/>
              <a:t> expression.</a:t>
            </a:r>
          </a:p>
        </p:txBody>
      </p:sp>
    </p:spTree>
    <p:extLst>
      <p:ext uri="{BB962C8B-B14F-4D97-AF65-F5344CB8AC3E}">
        <p14:creationId xmlns:p14="http://schemas.microsoft.com/office/powerpoint/2010/main" val="1720219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Operators </a:t>
            </a:r>
            <a:r>
              <a:rPr lang="en-US" altLang="en-US" sz="2000" b="0" dirty="0"/>
              <a:t>(2 of 2)</a:t>
            </a:r>
            <a:endParaRPr lang="en-IN" sz="2000" b="0"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043535190"/>
              </p:ext>
            </p:extLst>
          </p:nvPr>
        </p:nvGraphicFramePr>
        <p:xfrm>
          <a:off x="457200" y="1555750"/>
          <a:ext cx="8229600" cy="4510888"/>
        </p:xfrm>
        <a:graphic>
          <a:graphicData uri="http://schemas.openxmlformats.org/drawingml/2006/table">
            <a:tbl>
              <a:tblPr firstRow="1" bandRow="1">
                <a:tableStyleId>{2D5ABB26-0587-4C30-8999-92F81FD0307C}</a:tableStyleId>
              </a:tblPr>
              <a:tblGrid>
                <a:gridCol w="1953491">
                  <a:extLst>
                    <a:ext uri="{9D8B030D-6E8A-4147-A177-3AD203B41FA5}">
                      <a16:colId xmlns:a16="http://schemas.microsoft.com/office/drawing/2014/main" val="3556814002"/>
                    </a:ext>
                  </a:extLst>
                </a:gridCol>
                <a:gridCol w="2030680">
                  <a:extLst>
                    <a:ext uri="{9D8B030D-6E8A-4147-A177-3AD203B41FA5}">
                      <a16:colId xmlns:a16="http://schemas.microsoft.com/office/drawing/2014/main" val="2935751816"/>
                    </a:ext>
                  </a:extLst>
                </a:gridCol>
                <a:gridCol w="4245429">
                  <a:extLst>
                    <a:ext uri="{9D8B030D-6E8A-4147-A177-3AD203B41FA5}">
                      <a16:colId xmlns:a16="http://schemas.microsoft.com/office/drawing/2014/main" val="2893704119"/>
                    </a:ext>
                  </a:extLst>
                </a:gridCol>
              </a:tblGrid>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Operator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Meaning</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Effect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7711623"/>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&amp;&amp;</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AND</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Connects two Boolean expressions into one. Both expressions must be true for the overall expression to be true.</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396582"/>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panose="020B0604020202020204" pitchFamily="34" charset="0"/>
                        </a:rPr>
                        <a:t>OR</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Connects two Boolean expressions into one. One or both expressions must be true for the overall expression to be true. It is only necessary for one to be true, and it does not matter which one.</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991883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NOT</a:t>
                      </a:r>
                    </a:p>
                  </a:txBody>
                  <a:tcPr marT="45701" marB="457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The ! operator reverses the truth of a Boolean expression.  If it is applied to an expression that is true, the operator returns false. If it is applied to an expression that is false, the operator returns true.</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3784154"/>
                  </a:ext>
                </a:extLst>
              </a:tr>
            </a:tbl>
          </a:graphicData>
        </a:graphic>
      </p:graphicFrame>
    </p:spTree>
    <p:extLst>
      <p:ext uri="{BB962C8B-B14F-4D97-AF65-F5344CB8AC3E}">
        <p14:creationId xmlns:p14="http://schemas.microsoft.com/office/powerpoint/2010/main" val="44161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&amp;&amp;</a:t>
            </a:r>
            <a:r>
              <a:rPr lang="en-US" altLang="en-US" dirty="0"/>
              <a:t> Operator</a:t>
            </a:r>
            <a:endParaRPr lang="en-IN" dirty="0"/>
          </a:p>
        </p:txBody>
      </p:sp>
      <p:sp>
        <p:nvSpPr>
          <p:cNvPr id="4" name="Content Placeholder 3"/>
          <p:cNvSpPr>
            <a:spLocks noGrp="1"/>
          </p:cNvSpPr>
          <p:nvPr>
            <p:ph sz="quarter" idx="13"/>
          </p:nvPr>
        </p:nvSpPr>
        <p:spPr>
          <a:xfrm>
            <a:off x="457200" y="1556327"/>
            <a:ext cx="8229600" cy="2196276"/>
          </a:xfrm>
        </p:spPr>
        <p:txBody>
          <a:bodyPr/>
          <a:lstStyle/>
          <a:p>
            <a:pPr eaLnBrk="1" hangingPunct="1">
              <a:lnSpc>
                <a:spcPct val="90000"/>
              </a:lnSpc>
            </a:pPr>
            <a:r>
              <a:rPr lang="en-US" altLang="en-US" dirty="0"/>
              <a:t>The logical AND operator (</a:t>
            </a:r>
            <a:r>
              <a:rPr lang="en-US" altLang="en-US" dirty="0">
                <a:latin typeface="Courier New" panose="02070309020205020404" pitchFamily="49" charset="0"/>
                <a:cs typeface="Courier New" panose="02070309020205020404" pitchFamily="49" charset="0"/>
              </a:rPr>
              <a:t>&amp;&amp;</a:t>
            </a:r>
            <a:r>
              <a:rPr lang="en-US" altLang="en-US" dirty="0"/>
              <a:t>) takes two operands that must both be </a:t>
            </a:r>
            <a:r>
              <a:rPr lang="en-US" altLang="en-US" dirty="0">
                <a:latin typeface="Courier New" panose="02070309020205020404" pitchFamily="49" charset="0"/>
                <a:cs typeface="Courier New" panose="02070309020205020404" pitchFamily="49" charset="0"/>
              </a:rPr>
              <a:t>boolean</a:t>
            </a:r>
            <a:r>
              <a:rPr lang="en-US" altLang="en-US" dirty="0"/>
              <a:t> expressions.</a:t>
            </a:r>
          </a:p>
          <a:p>
            <a:pPr eaLnBrk="1" hangingPunct="1">
              <a:lnSpc>
                <a:spcPct val="90000"/>
              </a:lnSpc>
            </a:pPr>
            <a:r>
              <a:rPr lang="en-US" altLang="en-US" dirty="0"/>
              <a:t>The resulting combined expression is true if (and </a:t>
            </a:r>
            <a:r>
              <a:rPr lang="en-US" altLang="en-US" b="1" dirty="0"/>
              <a:t>only</a:t>
            </a:r>
            <a:r>
              <a:rPr lang="en-US" altLang="en-US" dirty="0"/>
              <a:t> if) both operands are true.</a:t>
            </a:r>
          </a:p>
          <a:p>
            <a:pPr eaLnBrk="1" hangingPunct="1">
              <a:lnSpc>
                <a:spcPct val="90000"/>
              </a:lnSpc>
            </a:pPr>
            <a:r>
              <a:rPr lang="en-US" altLang="en-US" dirty="0"/>
              <a:t>See example: LogicalAnd.java</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3895310803"/>
              </p:ext>
            </p:extLst>
          </p:nvPr>
        </p:nvGraphicFramePr>
        <p:xfrm>
          <a:off x="457200" y="3971925"/>
          <a:ext cx="8229600" cy="1981200"/>
        </p:xfrm>
        <a:graphic>
          <a:graphicData uri="http://schemas.openxmlformats.org/drawingml/2006/table">
            <a:tbl>
              <a:tblPr firstRow="1" bandRow="1">
                <a:tableStyleId>{2D5ABB26-0587-4C30-8999-92F81FD0307C}</a:tableStyleId>
              </a:tblPr>
              <a:tblGrid>
                <a:gridCol w="1834738">
                  <a:extLst>
                    <a:ext uri="{9D8B030D-6E8A-4147-A177-3AD203B41FA5}">
                      <a16:colId xmlns:a16="http://schemas.microsoft.com/office/drawing/2014/main" val="3791530570"/>
                    </a:ext>
                  </a:extLst>
                </a:gridCol>
                <a:gridCol w="2006930">
                  <a:extLst>
                    <a:ext uri="{9D8B030D-6E8A-4147-A177-3AD203B41FA5}">
                      <a16:colId xmlns:a16="http://schemas.microsoft.com/office/drawing/2014/main" val="3260659965"/>
                    </a:ext>
                  </a:extLst>
                </a:gridCol>
                <a:gridCol w="4387932">
                  <a:extLst>
                    <a:ext uri="{9D8B030D-6E8A-4147-A177-3AD203B41FA5}">
                      <a16:colId xmlns:a16="http://schemas.microsoft.com/office/drawing/2014/main" val="1858725739"/>
                    </a:ext>
                  </a:extLst>
                </a:gridCol>
              </a:tblGrid>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Expression1 &amp;&amp; Expression2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659760"/>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4494543"/>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5100788"/>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722304"/>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543422"/>
                  </a:ext>
                </a:extLst>
              </a:tr>
            </a:tbl>
          </a:graphicData>
        </a:graphic>
      </p:graphicFrame>
    </p:spTree>
    <p:extLst>
      <p:ext uri="{BB962C8B-B14F-4D97-AF65-F5344CB8AC3E}">
        <p14:creationId xmlns:p14="http://schemas.microsoft.com/office/powerpoint/2010/main" val="6559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dirty="0"/>
              <a:t>Chapter Topics </a:t>
            </a:r>
            <a:r>
              <a:rPr lang="en-US" sz="2000" b="0" dirty="0"/>
              <a:t>(2 of 2)</a:t>
            </a:r>
            <a:endParaRPr lang="en-US"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p:txBody>
          <a:bodyPr/>
          <a:lstStyle/>
          <a:p>
            <a:r>
              <a:rPr lang="en-US" altLang="en-US" dirty="0"/>
              <a:t>Chapter 3 discusses the following main topics:</a:t>
            </a:r>
          </a:p>
          <a:p>
            <a:pPr lvl="1" eaLnBrk="1" hangingPunct="1"/>
            <a:r>
              <a:rPr lang="en-US" altLang="en-US" dirty="0"/>
              <a:t>More about Variable Declaration and Scope</a:t>
            </a:r>
          </a:p>
          <a:p>
            <a:pPr lvl="1" eaLnBrk="1" hangingPunct="1"/>
            <a:r>
              <a:rPr lang="en-US" altLang="en-US" dirty="0"/>
              <a:t>The Conditional Operator</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a:t>
            </a:r>
          </a:p>
          <a:p>
            <a:pPr lvl="1" eaLnBrk="1" hangingPunct="1"/>
            <a:r>
              <a:rPr lang="en-US" altLang="en-US" dirty="0"/>
              <a:t>Displaying Formatted Output with </a:t>
            </a:r>
            <a:r>
              <a:rPr lang="en-US" altLang="en-US" dirty="0">
                <a:latin typeface="Courier New" panose="02070309020205020404" pitchFamily="49" charset="0"/>
                <a:cs typeface="Courier New" panose="02070309020205020404" pitchFamily="49" charset="0"/>
              </a:rPr>
              <a:t>System.out.printf </a:t>
            </a:r>
            <a:r>
              <a:rPr lang="en-US" altLang="en-US" dirty="0">
                <a:cs typeface="Courier New" panose="02070309020205020404" pitchFamily="49" charset="0"/>
              </a:rPr>
              <a:t>and</a:t>
            </a:r>
            <a:r>
              <a:rPr lang="en-US" altLang="en-US" dirty="0">
                <a:latin typeface="Courier New" panose="02070309020205020404" pitchFamily="49" charset="0"/>
                <a:cs typeface="Courier New" panose="02070309020205020404" pitchFamily="49" charset="0"/>
              </a:rPr>
              <a:t> String.format</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a:t>
            </a:r>
            <a:endParaRPr lang="en-IN" dirty="0"/>
          </a:p>
        </p:txBody>
      </p:sp>
      <p:sp>
        <p:nvSpPr>
          <p:cNvPr id="4" name="Content Placeholder 3"/>
          <p:cNvSpPr>
            <a:spLocks noGrp="1"/>
          </p:cNvSpPr>
          <p:nvPr>
            <p:ph sz="quarter" idx="13"/>
          </p:nvPr>
        </p:nvSpPr>
        <p:spPr>
          <a:xfrm>
            <a:off x="457200" y="1556327"/>
            <a:ext cx="8229600" cy="2184400"/>
          </a:xfrm>
        </p:spPr>
        <p:txBody>
          <a:bodyPr/>
          <a:lstStyle/>
          <a:p>
            <a:pPr eaLnBrk="1" hangingPunct="1">
              <a:lnSpc>
                <a:spcPct val="90000"/>
              </a:lnSpc>
            </a:pPr>
            <a:r>
              <a:rPr lang="en-US" altLang="en-US" dirty="0"/>
              <a:t>The logical OR operator (</a:t>
            </a:r>
            <a:r>
              <a:rPr lang="en-US" altLang="en-US" dirty="0">
                <a:latin typeface="Courier New" panose="02070309020205020404" pitchFamily="49" charset="0"/>
                <a:cs typeface="Courier New" panose="02070309020205020404" pitchFamily="49" charset="0"/>
              </a:rPr>
              <a:t>||</a:t>
            </a:r>
            <a:r>
              <a:rPr lang="en-US" altLang="en-US" dirty="0"/>
              <a:t>) takes two operands that must both be </a:t>
            </a:r>
            <a:r>
              <a:rPr lang="en-US" altLang="en-US" dirty="0">
                <a:latin typeface="Courier New" panose="02070309020205020404" pitchFamily="49" charset="0"/>
                <a:cs typeface="Courier New" panose="02070309020205020404" pitchFamily="49" charset="0"/>
              </a:rPr>
              <a:t>boolean</a:t>
            </a:r>
            <a:r>
              <a:rPr lang="en-US" altLang="en-US" dirty="0"/>
              <a:t> expressions.</a:t>
            </a:r>
          </a:p>
          <a:p>
            <a:pPr eaLnBrk="1" hangingPunct="1">
              <a:lnSpc>
                <a:spcPct val="90000"/>
              </a:lnSpc>
            </a:pPr>
            <a:r>
              <a:rPr lang="en-US" altLang="en-US" dirty="0"/>
              <a:t>The resulting combined expression is false if (and </a:t>
            </a:r>
            <a:r>
              <a:rPr lang="en-US" altLang="en-US" b="1" dirty="0"/>
              <a:t>only</a:t>
            </a:r>
            <a:r>
              <a:rPr lang="en-US" altLang="en-US" dirty="0"/>
              <a:t> if) both operands are false.</a:t>
            </a:r>
          </a:p>
          <a:p>
            <a:pPr eaLnBrk="1" hangingPunct="1">
              <a:lnSpc>
                <a:spcPct val="90000"/>
              </a:lnSpc>
            </a:pPr>
            <a:r>
              <a:rPr lang="en-US" altLang="en-US" dirty="0"/>
              <a:t>Example: LogicalOr.java</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9941713"/>
              </p:ext>
            </p:extLst>
          </p:nvPr>
        </p:nvGraphicFramePr>
        <p:xfrm>
          <a:off x="457200" y="3971925"/>
          <a:ext cx="8229600" cy="1981200"/>
        </p:xfrm>
        <a:graphic>
          <a:graphicData uri="http://schemas.openxmlformats.org/drawingml/2006/table">
            <a:tbl>
              <a:tblPr firstRow="1" bandRow="1">
                <a:tableStyleId>{2D5ABB26-0587-4C30-8999-92F81FD0307C}</a:tableStyleId>
              </a:tblPr>
              <a:tblGrid>
                <a:gridCol w="1787236">
                  <a:extLst>
                    <a:ext uri="{9D8B030D-6E8A-4147-A177-3AD203B41FA5}">
                      <a16:colId xmlns:a16="http://schemas.microsoft.com/office/drawing/2014/main" val="3453081648"/>
                    </a:ext>
                  </a:extLst>
                </a:gridCol>
                <a:gridCol w="2327564">
                  <a:extLst>
                    <a:ext uri="{9D8B030D-6E8A-4147-A177-3AD203B41FA5}">
                      <a16:colId xmlns:a16="http://schemas.microsoft.com/office/drawing/2014/main" val="2705591075"/>
                    </a:ext>
                  </a:extLst>
                </a:gridCol>
                <a:gridCol w="4114800">
                  <a:extLst>
                    <a:ext uri="{9D8B030D-6E8A-4147-A177-3AD203B41FA5}">
                      <a16:colId xmlns:a16="http://schemas.microsoft.com/office/drawing/2014/main" val="2894283167"/>
                    </a:ext>
                  </a:extLst>
                </a:gridCol>
              </a:tblGrid>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Expression1 </a:t>
                      </a:r>
                      <a:r>
                        <a:rPr kumimoji="0" lang="en-US" sz="100" b="1" i="0" u="none" strike="noStrike" cap="none" normalizeH="0" baseline="0" dirty="0">
                          <a:ln>
                            <a:noFill/>
                          </a:ln>
                          <a:solidFill>
                            <a:schemeClr val="tx1"/>
                          </a:solidFill>
                          <a:effectLst/>
                          <a:latin typeface="+mn-lt"/>
                          <a:cs typeface="Arial" charset="0"/>
                        </a:rPr>
                        <a:t>double vertical bars</a:t>
                      </a:r>
                      <a:r>
                        <a:rPr kumimoji="0" lang="en-US" sz="2000" b="1" i="0" u="none" strike="noStrike" cap="none" normalizeH="0" baseline="0" dirty="0">
                          <a:ln>
                            <a:noFill/>
                          </a:ln>
                          <a:solidFill>
                            <a:schemeClr val="tx1"/>
                          </a:solidFill>
                          <a:effectLst/>
                          <a:latin typeface="+mn-lt"/>
                          <a:cs typeface="Arial" charset="0"/>
                        </a:rPr>
                        <a:t> Expression2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791999"/>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565264"/>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373413"/>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556033"/>
                  </a:ext>
                </a:extLst>
              </a:tr>
              <a:tr h="370840">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676258"/>
                  </a:ext>
                </a:extLst>
              </a:tr>
            </a:tbl>
          </a:graphicData>
        </a:graphic>
      </p:graphicFrame>
      <p:graphicFrame>
        <p:nvGraphicFramePr>
          <p:cNvPr id="7" name="Object 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20501405"/>
              </p:ext>
            </p:extLst>
          </p:nvPr>
        </p:nvGraphicFramePr>
        <p:xfrm>
          <a:off x="6534278" y="4025752"/>
          <a:ext cx="182160" cy="291672"/>
        </p:xfrm>
        <a:graphic>
          <a:graphicData uri="http://schemas.openxmlformats.org/presentationml/2006/ole">
            <mc:AlternateContent xmlns:mc="http://schemas.openxmlformats.org/markup-compatibility/2006">
              <mc:Choice xmlns:v="urn:schemas-microsoft-com:vml" Requires="v">
                <p:oleObj spid="_x0000_s2247" name="Equation" r:id="rId3" imgW="126720" imgH="203040" progId="Equation.DSMT4">
                  <p:embed/>
                </p:oleObj>
              </mc:Choice>
              <mc:Fallback>
                <p:oleObj name="Equation" r:id="rId3" imgW="126720" imgH="203040" progId="Equation.DSMT4">
                  <p:embed/>
                  <p:pic>
                    <p:nvPicPr>
                      <p:cNvPr id="18" name="Object 17"/>
                      <p:cNvPicPr/>
                      <p:nvPr/>
                    </p:nvPicPr>
                    <p:blipFill>
                      <a:blip r:embed="rId4"/>
                      <a:stretch>
                        <a:fillRect/>
                      </a:stretch>
                    </p:blipFill>
                    <p:spPr>
                      <a:xfrm>
                        <a:off x="6534278" y="4025752"/>
                        <a:ext cx="182160" cy="29167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762338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a:t>
            </a:r>
            <a:endParaRPr lang="en-IN" dirty="0"/>
          </a:p>
        </p:txBody>
      </p:sp>
      <p:sp>
        <p:nvSpPr>
          <p:cNvPr id="4" name="Content Placeholder 3"/>
          <p:cNvSpPr>
            <a:spLocks noGrp="1"/>
          </p:cNvSpPr>
          <p:nvPr>
            <p:ph sz="quarter" idx="13"/>
          </p:nvPr>
        </p:nvSpPr>
        <p:spPr>
          <a:xfrm>
            <a:off x="457200" y="1552575"/>
            <a:ext cx="8229601" cy="941243"/>
          </a:xfrm>
        </p:spPr>
        <p:txBody>
          <a:bodyPr/>
          <a:lstStyle/>
          <a:p>
            <a:pPr eaLnBrk="1" hangingPunct="1">
              <a:lnSpc>
                <a:spcPct val="80000"/>
              </a:lnSpc>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performs a logical NOT operation.</a:t>
            </a:r>
          </a:p>
          <a:p>
            <a:pPr eaLnBrk="1" hangingPunct="1">
              <a:lnSpc>
                <a:spcPct val="80000"/>
              </a:lnSpc>
            </a:pPr>
            <a:r>
              <a:rPr lang="en-US" altLang="en-US" dirty="0"/>
              <a:t>If an </a:t>
            </a:r>
            <a:r>
              <a:rPr lang="en-US" altLang="en-US" i="1" dirty="0">
                <a:latin typeface="Courier New" panose="02070309020205020404" pitchFamily="49" charset="0"/>
                <a:cs typeface="Courier New" panose="02070309020205020404" pitchFamily="49" charset="0"/>
              </a:rPr>
              <a:t>expression</a:t>
            </a:r>
            <a:r>
              <a:rPr lang="en-US" altLang="en-US" dirty="0"/>
              <a:t> is true, </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expression</a:t>
            </a:r>
            <a:r>
              <a:rPr lang="en-US" altLang="en-US" dirty="0"/>
              <a:t> will be false.</a:t>
            </a:r>
            <a:endParaRPr lang="en-IN" dirty="0"/>
          </a:p>
        </p:txBody>
      </p:sp>
      <p:sp>
        <p:nvSpPr>
          <p:cNvPr id="5" name="Content Placeholder 4"/>
          <p:cNvSpPr>
            <a:spLocks noGrp="1"/>
          </p:cNvSpPr>
          <p:nvPr>
            <p:ph sz="quarter" idx="14"/>
          </p:nvPr>
        </p:nvSpPr>
        <p:spPr>
          <a:xfrm>
            <a:off x="457200" y="2600696"/>
            <a:ext cx="8229600" cy="795647"/>
          </a:xfrm>
        </p:spPr>
        <p:txBody>
          <a:bodyPr/>
          <a:lstStyle/>
          <a:p>
            <a:pPr lvl="1" eaLnBrk="1" hangingPunct="1">
              <a:buFontTx/>
              <a:buNone/>
            </a:pPr>
            <a:r>
              <a:rPr lang="en-US" altLang="en-US" sz="1800" b="1" dirty="0">
                <a:latin typeface="Courier New" panose="02070309020205020404" pitchFamily="49" charset="0"/>
                <a:cs typeface="Courier New" panose="02070309020205020404" pitchFamily="49" charset="0"/>
              </a:rPr>
              <a:t>if (!(temperature &gt; 100))</a:t>
            </a:r>
          </a:p>
          <a:p>
            <a:pPr lvl="1" eaLnBrk="1" hangingPunct="1">
              <a:buFontTx/>
              <a:buNone/>
            </a:pPr>
            <a:r>
              <a:rPr lang="en-US" altLang="en-US" sz="1800" b="1" dirty="0">
                <a:latin typeface="Courier New" panose="02070309020205020404" pitchFamily="49" charset="0"/>
                <a:cs typeface="Courier New" panose="02070309020205020404" pitchFamily="49" charset="0"/>
              </a:rPr>
              <a:t>	System.out.println("Below the maximum temperature.");</a:t>
            </a:r>
            <a:endParaRPr lang="en-US" altLang="en-US" sz="1400" b="1"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1" y="3503218"/>
            <a:ext cx="8229600" cy="769969"/>
          </a:xfrm>
        </p:spPr>
        <p:txBody>
          <a:bodyPr/>
          <a:lstStyle/>
          <a:p>
            <a:pPr eaLnBrk="1" hangingPunct="1">
              <a:lnSpc>
                <a:spcPct val="80000"/>
              </a:lnSpc>
            </a:pPr>
            <a:r>
              <a:rPr lang="en-US" altLang="en-US" dirty="0"/>
              <a:t>If </a:t>
            </a:r>
            <a:r>
              <a:rPr lang="en-US" altLang="en-US" b="1" dirty="0">
                <a:latin typeface="Courier New" panose="02070309020205020404" pitchFamily="49" charset="0"/>
                <a:cs typeface="Courier New" panose="02070309020205020404" pitchFamily="49" charset="0"/>
              </a:rPr>
              <a:t>temperature &gt; 100</a:t>
            </a:r>
            <a:r>
              <a:rPr lang="en-US" altLang="en-US" dirty="0"/>
              <a:t> evaluates to false, then the output statement will be run.</a:t>
            </a:r>
          </a:p>
        </p:txBody>
      </p:sp>
      <p:graphicFrame>
        <p:nvGraphicFramePr>
          <p:cNvPr id="18" name="Content Placeholder 17"/>
          <p:cNvGraphicFramePr>
            <a:graphicFrameLocks noGrp="1"/>
          </p:cNvGraphicFramePr>
          <p:nvPr>
            <p:ph sz="quarter" idx="16"/>
            <p:extLst>
              <p:ext uri="{D42A27DB-BD31-4B8C-83A1-F6EECF244321}">
                <p14:modId xmlns:p14="http://schemas.microsoft.com/office/powerpoint/2010/main" val="1468130090"/>
              </p:ext>
            </p:extLst>
          </p:nvPr>
        </p:nvGraphicFramePr>
        <p:xfrm>
          <a:off x="457200" y="4572000"/>
          <a:ext cx="5207330" cy="1389408"/>
        </p:xfrm>
        <a:graphic>
          <a:graphicData uri="http://schemas.openxmlformats.org/drawingml/2006/table">
            <a:tbl>
              <a:tblPr firstRow="1" bandRow="1">
                <a:tableStyleId>{2D5ABB26-0587-4C30-8999-92F81FD0307C}</a:tableStyleId>
              </a:tblPr>
              <a:tblGrid>
                <a:gridCol w="2603665">
                  <a:extLst>
                    <a:ext uri="{9D8B030D-6E8A-4147-A177-3AD203B41FA5}">
                      <a16:colId xmlns:a16="http://schemas.microsoft.com/office/drawing/2014/main" val="2425468745"/>
                    </a:ext>
                  </a:extLst>
                </a:gridCol>
                <a:gridCol w="2603665">
                  <a:extLst>
                    <a:ext uri="{9D8B030D-6E8A-4147-A177-3AD203B41FA5}">
                      <a16:colId xmlns:a16="http://schemas.microsoft.com/office/drawing/2014/main" val="3221895911"/>
                    </a:ext>
                  </a:extLst>
                </a:gridCol>
              </a:tblGrid>
              <a:tr h="463136">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 1</a:t>
                      </a: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mn-lt"/>
                          <a:cs typeface="Arial" charset="0"/>
                        </a:rPr>
                        <a:t>!Expression1</a:t>
                      </a:r>
                    </a:p>
                  </a:txBody>
                  <a:tcPr marT="45732" marB="4573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223662"/>
                  </a:ext>
                </a:extLst>
              </a:tr>
              <a:tr h="463136">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3122671"/>
                  </a:ext>
                </a:extLst>
              </a:tr>
              <a:tr h="463136">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false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mn-lt"/>
                          <a:cs typeface="Arial" charset="0"/>
                        </a:rPr>
                        <a:t>true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686104"/>
                  </a:ext>
                </a:extLst>
              </a:tr>
            </a:tbl>
          </a:graphicData>
        </a:graphic>
      </p:graphicFrame>
    </p:spTree>
    <p:extLst>
      <p:ext uri="{BB962C8B-B14F-4D97-AF65-F5344CB8AC3E}">
        <p14:creationId xmlns:p14="http://schemas.microsoft.com/office/powerpoint/2010/main" val="343056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Short Circuiting</a:t>
            </a:r>
            <a:endParaRPr lang="en-IN" dirty="0"/>
          </a:p>
        </p:txBody>
      </p:sp>
      <p:sp>
        <p:nvSpPr>
          <p:cNvPr id="3" name="Content Placeholder 2"/>
          <p:cNvSpPr>
            <a:spLocks noGrp="1"/>
          </p:cNvSpPr>
          <p:nvPr>
            <p:ph sz="quarter" idx="13"/>
          </p:nvPr>
        </p:nvSpPr>
        <p:spPr>
          <a:xfrm>
            <a:off x="457200" y="1556327"/>
            <a:ext cx="8229600" cy="2813792"/>
          </a:xfrm>
        </p:spPr>
        <p:txBody>
          <a:bodyPr/>
          <a:lstStyle/>
          <a:p>
            <a:pPr eaLnBrk="1" hangingPunct="1"/>
            <a:r>
              <a:rPr lang="en-US" altLang="en-US" dirty="0"/>
              <a:t>Logical AND and logical OR operations perform </a:t>
            </a:r>
            <a:r>
              <a:rPr lang="en-US" altLang="en-US" b="1" dirty="0"/>
              <a:t>short-circuit evaluation</a:t>
            </a:r>
            <a:r>
              <a:rPr lang="en-US" altLang="en-US" dirty="0"/>
              <a:t> of expressions.</a:t>
            </a:r>
          </a:p>
          <a:p>
            <a:pPr eaLnBrk="1" hangingPunct="1"/>
            <a:r>
              <a:rPr lang="en-US" altLang="en-US" dirty="0"/>
              <a:t>Logical AND will evaluate to false as soon as it sees that one of its operands is a false expression.</a:t>
            </a:r>
          </a:p>
          <a:p>
            <a:pPr eaLnBrk="1" hangingPunct="1"/>
            <a:r>
              <a:rPr lang="en-US" altLang="en-US" dirty="0"/>
              <a:t>Logical OR will evaluate to true as soon as it sees that one of its operands is a true expression.</a:t>
            </a:r>
          </a:p>
        </p:txBody>
      </p:sp>
    </p:spTree>
    <p:extLst>
      <p:ext uri="{BB962C8B-B14F-4D97-AF65-F5344CB8AC3E}">
        <p14:creationId xmlns:p14="http://schemas.microsoft.com/office/powerpoint/2010/main" val="1695416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Precedence </a:t>
            </a:r>
            <a:r>
              <a:rPr lang="en-US" sz="2000" b="0" dirty="0"/>
              <a:t>(1 of 2)</a:t>
            </a:r>
          </a:p>
        </p:txBody>
      </p:sp>
      <p:sp>
        <p:nvSpPr>
          <p:cNvPr id="3" name="Content Placeholder 2"/>
          <p:cNvSpPr>
            <a:spLocks noGrp="1"/>
          </p:cNvSpPr>
          <p:nvPr>
            <p:ph sz="quarter" idx="13"/>
          </p:nvPr>
        </p:nvSpPr>
        <p:spPr>
          <a:xfrm>
            <a:off x="457200" y="1556327"/>
            <a:ext cx="7689273" cy="3051299"/>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has a higher order of precedence than the </a:t>
            </a:r>
            <a:r>
              <a:rPr lang="en-US" altLang="en-US" dirty="0">
                <a:latin typeface="Courier New" panose="02070309020205020404" pitchFamily="49" charset="0"/>
                <a:cs typeface="Courier New" panose="02070309020205020404" pitchFamily="49" charset="0"/>
              </a:rPr>
              <a:t>&amp;&amp;</a:t>
            </a:r>
            <a:r>
              <a:rPr lang="en-US" altLang="en-US" dirty="0"/>
              <a:t> and </a:t>
            </a:r>
            <a:r>
              <a:rPr lang="en-US" altLang="en-US" dirty="0">
                <a:latin typeface="Courier New" panose="02070309020205020404" pitchFamily="49" charset="0"/>
                <a:cs typeface="Courier New" panose="02070309020205020404" pitchFamily="49" charset="0"/>
              </a:rPr>
              <a:t>||</a:t>
            </a:r>
            <a:r>
              <a:rPr lang="en-US" altLang="en-US" dirty="0"/>
              <a:t> operators.</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&amp;&amp;</a:t>
            </a:r>
            <a:r>
              <a:rPr lang="en-US" altLang="en-US" dirty="0"/>
              <a:t> and </a:t>
            </a:r>
            <a:r>
              <a:rPr lang="en-US" altLang="en-US" dirty="0">
                <a:latin typeface="Courier New" panose="02070309020205020404" pitchFamily="49" charset="0"/>
                <a:cs typeface="Courier New" panose="02070309020205020404" pitchFamily="49" charset="0"/>
              </a:rPr>
              <a:t>||</a:t>
            </a:r>
            <a:r>
              <a:rPr lang="en-US" altLang="en-US" dirty="0"/>
              <a:t> operators have a lower precedence than relational operators like </a:t>
            </a:r>
            <a:r>
              <a:rPr lang="en-US" altLang="en-US" dirty="0">
                <a:latin typeface="Courier New" panose="02070309020205020404" pitchFamily="49" charset="0"/>
                <a:cs typeface="Courier New" panose="02070309020205020404" pitchFamily="49" charset="0"/>
              </a:rPr>
              <a:t>&lt;</a:t>
            </a:r>
            <a:r>
              <a:rPr lang="en-US" altLang="en-US" dirty="0"/>
              <a:t> and </a:t>
            </a:r>
            <a:r>
              <a:rPr lang="en-US" altLang="en-US" dirty="0">
                <a:latin typeface="Courier New" panose="02070309020205020404" pitchFamily="49" charset="0"/>
                <a:cs typeface="Courier New" panose="02070309020205020404" pitchFamily="49" charset="0"/>
              </a:rPr>
              <a:t>&gt;</a:t>
            </a:r>
            <a:r>
              <a:rPr lang="en-US" altLang="en-US" dirty="0"/>
              <a:t>.</a:t>
            </a:r>
          </a:p>
          <a:p>
            <a:pPr eaLnBrk="1" hangingPunct="1"/>
            <a:r>
              <a:rPr lang="en-US" altLang="en-US" dirty="0"/>
              <a:t>Parenthesis can be used to force the precedence to be changed.</a:t>
            </a:r>
          </a:p>
        </p:txBody>
      </p:sp>
    </p:spTree>
    <p:extLst>
      <p:ext uri="{BB962C8B-B14F-4D97-AF65-F5344CB8AC3E}">
        <p14:creationId xmlns:p14="http://schemas.microsoft.com/office/powerpoint/2010/main" val="181862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Precedence </a:t>
            </a:r>
            <a:r>
              <a:rPr lang="en-US" sz="2000" b="0" dirty="0"/>
              <a:t>(2 of 2)</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21047995"/>
              </p:ext>
            </p:extLst>
          </p:nvPr>
        </p:nvGraphicFramePr>
        <p:xfrm>
          <a:off x="457200" y="1555746"/>
          <a:ext cx="8229600" cy="4441292"/>
        </p:xfrm>
        <a:graphic>
          <a:graphicData uri="http://schemas.openxmlformats.org/drawingml/2006/table">
            <a:tbl>
              <a:tblPr firstRow="1" bandRow="1">
                <a:tableStyleId>{2D5ABB26-0587-4C30-8999-92F81FD0307C}</a:tableStyleId>
              </a:tblPr>
              <a:tblGrid>
                <a:gridCol w="1810987">
                  <a:extLst>
                    <a:ext uri="{9D8B030D-6E8A-4147-A177-3AD203B41FA5}">
                      <a16:colId xmlns:a16="http://schemas.microsoft.com/office/drawing/2014/main" val="3260797438"/>
                    </a:ext>
                  </a:extLst>
                </a:gridCol>
                <a:gridCol w="2553195">
                  <a:extLst>
                    <a:ext uri="{9D8B030D-6E8A-4147-A177-3AD203B41FA5}">
                      <a16:colId xmlns:a16="http://schemas.microsoft.com/office/drawing/2014/main" val="3891562850"/>
                    </a:ext>
                  </a:extLst>
                </a:gridCol>
                <a:gridCol w="3865418">
                  <a:extLst>
                    <a:ext uri="{9D8B030D-6E8A-4147-A177-3AD203B41FA5}">
                      <a16:colId xmlns:a16="http://schemas.microsoft.com/office/drawing/2014/main" val="2958377004"/>
                    </a:ext>
                  </a:extLst>
                </a:gridCol>
              </a:tblGrid>
              <a:tr h="740212">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Order of Precedence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Operators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Description</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709643"/>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(unary negation) </a:t>
                      </a: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Unary negation, logical NOT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192943"/>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Multiplication, Division, Modulus</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163062"/>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Addition, Subtraction</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730060"/>
                  </a:ext>
                </a:extLst>
              </a:tr>
              <a:tr h="67584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 &gt; &lt;= &gt;=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Less-than, Greater-than, Less-than or equal to, Greater-than or equal to</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06846"/>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5</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Is equal to, Is not equal to</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846986"/>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6</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&amp;&amp;</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Logical AND</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769839"/>
                  </a:ext>
                </a:extLst>
              </a:tr>
              <a:tr h="39156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7</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Logical NOT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8196085"/>
                  </a:ext>
                </a:extLst>
              </a:tr>
              <a:tr h="675845">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mn-lt"/>
                          <a:cs typeface="Arial" charset="0"/>
                        </a:rPr>
                        <a:t>8</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mn-lt"/>
                          <a:cs typeface="Arial" charset="0"/>
                        </a:rPr>
                        <a:t>Assignment and combined assignment operators.</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134574"/>
                  </a:ext>
                </a:extLst>
              </a:tr>
            </a:tbl>
          </a:graphicData>
        </a:graphic>
      </p:graphicFrame>
    </p:spTree>
    <p:extLst>
      <p:ext uri="{BB962C8B-B14F-4D97-AF65-F5344CB8AC3E}">
        <p14:creationId xmlns:p14="http://schemas.microsoft.com/office/powerpoint/2010/main" val="2282084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t>
            </a:r>
            <a:r>
              <a:rPr lang="en-US" altLang="en-US" dirty="0">
                <a:latin typeface="Courier New" panose="02070309020205020404" pitchFamily="49" charset="0"/>
                <a:cs typeface="Courier New" panose="02070309020205020404" pitchFamily="49" charset="0"/>
              </a:rPr>
              <a:t>String</a:t>
            </a:r>
            <a:r>
              <a:rPr lang="en-US" altLang="en-US" dirty="0"/>
              <a:t> Objects</a:t>
            </a:r>
            <a:endParaRPr lang="en-IN" dirty="0"/>
          </a:p>
        </p:txBody>
      </p:sp>
      <p:sp>
        <p:nvSpPr>
          <p:cNvPr id="3" name="Content Placeholder 2"/>
          <p:cNvSpPr>
            <a:spLocks noGrp="1"/>
          </p:cNvSpPr>
          <p:nvPr>
            <p:ph sz="quarter" idx="13"/>
          </p:nvPr>
        </p:nvSpPr>
        <p:spPr/>
        <p:txBody>
          <a:bodyPr/>
          <a:lstStyle/>
          <a:p>
            <a:pPr eaLnBrk="1" hangingPunct="1"/>
            <a:r>
              <a:rPr lang="en-US" altLang="en-US" dirty="0"/>
              <a:t>In most cases, you cannot use the relational operators to compare two </a:t>
            </a:r>
            <a:r>
              <a:rPr lang="en-US" altLang="en-US" dirty="0">
                <a:latin typeface="Courier New" panose="02070309020205020404" pitchFamily="49" charset="0"/>
                <a:cs typeface="Courier New" panose="02070309020205020404" pitchFamily="49" charset="0"/>
              </a:rPr>
              <a:t>String</a:t>
            </a:r>
            <a:r>
              <a:rPr lang="en-US" altLang="en-US" dirty="0"/>
              <a:t> objects.</a:t>
            </a:r>
          </a:p>
          <a:p>
            <a:pPr eaLnBrk="1" hangingPunct="1"/>
            <a:r>
              <a:rPr lang="en-US" altLang="en-US" dirty="0"/>
              <a:t>Reference variables contain the address of the object they represent.</a:t>
            </a:r>
          </a:p>
          <a:p>
            <a:pPr eaLnBrk="1" hangingPunct="1"/>
            <a:r>
              <a:rPr lang="en-US" altLang="en-US" dirty="0"/>
              <a:t>Unless the references point to the same object, the relational operators will not return true.</a:t>
            </a:r>
          </a:p>
          <a:p>
            <a:pPr eaLnBrk="1" hangingPunct="1"/>
            <a:r>
              <a:rPr lang="en-US" altLang="en-US" dirty="0"/>
              <a:t>See example: StringCompare.java</a:t>
            </a:r>
          </a:p>
          <a:p>
            <a:pPr eaLnBrk="1" hangingPunct="1"/>
            <a:r>
              <a:rPr lang="en-US" altLang="en-US" dirty="0"/>
              <a:t>See example: StringCompareTo.java</a:t>
            </a:r>
          </a:p>
        </p:txBody>
      </p:sp>
    </p:spTree>
    <p:extLst>
      <p:ext uri="{BB962C8B-B14F-4D97-AF65-F5344CB8AC3E}">
        <p14:creationId xmlns:p14="http://schemas.microsoft.com/office/powerpoint/2010/main" val="3761123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Ignoring Case in String Comparisons</a:t>
            </a:r>
            <a:endParaRPr lang="en-IN" sz="3200" dirty="0"/>
          </a:p>
        </p:txBody>
      </p:sp>
      <p:sp>
        <p:nvSpPr>
          <p:cNvPr id="3" name="Content Placeholder 2"/>
          <p:cNvSpPr>
            <a:spLocks noGrp="1"/>
          </p:cNvSpPr>
          <p:nvPr>
            <p:ph sz="quarter" idx="13"/>
          </p:nvPr>
        </p:nvSpPr>
        <p:spPr/>
        <p:txBody>
          <a:bodyPr/>
          <a:lstStyle/>
          <a:p>
            <a:pPr eaLnBrk="1" hangingPunct="1"/>
            <a:r>
              <a:rPr lang="en-US" altLang="en-US" dirty="0"/>
              <a:t>In the </a:t>
            </a:r>
            <a:r>
              <a:rPr lang="en-US" altLang="en-US" dirty="0">
                <a:latin typeface="Courier New" panose="02070309020205020404" pitchFamily="49" charset="0"/>
                <a:cs typeface="Courier New" panose="02070309020205020404" pitchFamily="49" charset="0"/>
              </a:rPr>
              <a:t>String</a:t>
            </a:r>
            <a:r>
              <a:rPr lang="en-US" altLang="en-US" dirty="0"/>
              <a:t> class the </a:t>
            </a:r>
            <a:r>
              <a:rPr lang="en-US" altLang="en-US" dirty="0">
                <a:latin typeface="Courier New" panose="02070309020205020404" pitchFamily="49" charset="0"/>
                <a:cs typeface="Courier New" panose="02070309020205020404" pitchFamily="49" charset="0"/>
              </a:rPr>
              <a:t>equals</a:t>
            </a:r>
            <a:r>
              <a:rPr lang="en-US" altLang="en-US" dirty="0"/>
              <a:t> and </a:t>
            </a:r>
            <a:r>
              <a:rPr lang="en-US" altLang="en-US" dirty="0">
                <a:latin typeface="Courier New" panose="02070309020205020404" pitchFamily="49" charset="0"/>
                <a:cs typeface="Courier New" panose="02070309020205020404" pitchFamily="49" charset="0"/>
              </a:rPr>
              <a:t>compareTo</a:t>
            </a:r>
            <a:r>
              <a:rPr lang="en-US" altLang="en-US" dirty="0"/>
              <a:t> methods are case sensitive.</a:t>
            </a:r>
          </a:p>
          <a:p>
            <a:pPr eaLnBrk="1" hangingPunct="1"/>
            <a:r>
              <a:rPr lang="en-US" altLang="en-US" dirty="0"/>
              <a:t>In order to compare two </a:t>
            </a:r>
            <a:r>
              <a:rPr lang="en-US" altLang="en-US" dirty="0">
                <a:latin typeface="Courier New" panose="02070309020205020404" pitchFamily="49" charset="0"/>
                <a:cs typeface="Courier New" panose="02070309020205020404" pitchFamily="49" charset="0"/>
              </a:rPr>
              <a:t>String</a:t>
            </a:r>
            <a:r>
              <a:rPr lang="en-US" altLang="en-US" dirty="0"/>
              <a:t> objects that might have different case, use:</a:t>
            </a:r>
          </a:p>
          <a:p>
            <a:pPr lvl="1" eaLnBrk="1" hangingPunct="1"/>
            <a:r>
              <a:rPr lang="en-US" altLang="en-US" dirty="0">
                <a:latin typeface="Courier New" panose="02070309020205020404" pitchFamily="49" charset="0"/>
                <a:cs typeface="Courier New" panose="02070309020205020404" pitchFamily="49" charset="0"/>
              </a:rPr>
              <a:t>equalsIgnoreCase</a:t>
            </a:r>
            <a:r>
              <a:rPr lang="en-US" altLang="en-US" i="1"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p>
          <a:p>
            <a:pPr lvl="1" eaLnBrk="1" hangingPunct="1"/>
            <a:r>
              <a:rPr lang="en-US" altLang="en-US" dirty="0">
                <a:latin typeface="Courier New" panose="02070309020205020404" pitchFamily="49" charset="0"/>
                <a:cs typeface="Courier New" panose="02070309020205020404" pitchFamily="49" charset="0"/>
              </a:rPr>
              <a:t>compareToIgnoreCase</a:t>
            </a:r>
          </a:p>
          <a:p>
            <a:pPr eaLnBrk="1" hangingPunct="1"/>
            <a:r>
              <a:rPr lang="en-US" altLang="en-US" dirty="0"/>
              <a:t>See example: SecretWord.java</a:t>
            </a:r>
          </a:p>
        </p:txBody>
      </p:sp>
    </p:spTree>
    <p:extLst>
      <p:ext uri="{BB962C8B-B14F-4D97-AF65-F5344CB8AC3E}">
        <p14:creationId xmlns:p14="http://schemas.microsoft.com/office/powerpoint/2010/main" val="1401366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Variable Scope</a:t>
            </a:r>
            <a:endParaRPr lang="en-IN" dirty="0"/>
          </a:p>
        </p:txBody>
      </p:sp>
      <p:sp>
        <p:nvSpPr>
          <p:cNvPr id="3" name="Content Placeholder 2"/>
          <p:cNvSpPr>
            <a:spLocks noGrp="1"/>
          </p:cNvSpPr>
          <p:nvPr>
            <p:ph sz="quarter" idx="13"/>
          </p:nvPr>
        </p:nvSpPr>
        <p:spPr>
          <a:xfrm>
            <a:off x="457200" y="1556327"/>
            <a:ext cx="8229600" cy="3918198"/>
          </a:xfrm>
        </p:spPr>
        <p:txBody>
          <a:bodyPr/>
          <a:lstStyle/>
          <a:p>
            <a:pPr eaLnBrk="1" hangingPunct="1"/>
            <a:r>
              <a:rPr lang="en-US" altLang="en-US" dirty="0"/>
              <a:t>In Java, a local variable does not have to be declared at the beginning of the method.</a:t>
            </a:r>
          </a:p>
          <a:p>
            <a:pPr eaLnBrk="1" hangingPunct="1"/>
            <a:r>
              <a:rPr lang="en-US" altLang="en-US" dirty="0"/>
              <a:t>The scope of a local variable begins at the point it is declared and terminates at the end of the method.</a:t>
            </a:r>
          </a:p>
          <a:p>
            <a:pPr eaLnBrk="1" hangingPunct="1"/>
            <a:r>
              <a:rPr lang="en-US" altLang="en-US" dirty="0"/>
              <a:t>When a program enters a section of code where a variable has scope, that variable has </a:t>
            </a:r>
            <a:r>
              <a:rPr lang="en-US" altLang="en-US" b="1" dirty="0"/>
              <a:t>come into scope</a:t>
            </a:r>
            <a:r>
              <a:rPr lang="en-US" altLang="en-US" dirty="0"/>
              <a:t>, which means the variable is visible to the program.</a:t>
            </a:r>
          </a:p>
          <a:p>
            <a:pPr eaLnBrk="1" hangingPunct="1"/>
            <a:r>
              <a:rPr lang="en-US" altLang="en-US" dirty="0"/>
              <a:t>See example: VariableScope.java</a:t>
            </a:r>
          </a:p>
        </p:txBody>
      </p:sp>
    </p:spTree>
    <p:extLst>
      <p:ext uri="{BB962C8B-B14F-4D97-AF65-F5344CB8AC3E}">
        <p14:creationId xmlns:p14="http://schemas.microsoft.com/office/powerpoint/2010/main" val="3037244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Conditional Operator </a:t>
            </a:r>
            <a:r>
              <a:rPr lang="en-US" altLang="en-US" sz="2000" b="0" dirty="0"/>
              <a:t>(1 of 4)</a:t>
            </a:r>
            <a:endParaRPr lang="en-IN" sz="2000" b="0" dirty="0"/>
          </a:p>
        </p:txBody>
      </p:sp>
      <p:sp>
        <p:nvSpPr>
          <p:cNvPr id="3" name="Content Placeholder 2"/>
          <p:cNvSpPr>
            <a:spLocks noGrp="1"/>
          </p:cNvSpPr>
          <p:nvPr>
            <p:ph sz="quarter" idx="13"/>
          </p:nvPr>
        </p:nvSpPr>
        <p:spPr>
          <a:xfrm>
            <a:off x="457200" y="1556327"/>
            <a:ext cx="8229600" cy="2350655"/>
          </a:xfrm>
        </p:spPr>
        <p:txBody>
          <a:bodyPr/>
          <a:lstStyle/>
          <a:p>
            <a:pPr eaLnBrk="1" hangingPunct="1">
              <a:lnSpc>
                <a:spcPct val="90000"/>
              </a:lnSpc>
            </a:pPr>
            <a:r>
              <a:rPr lang="en-US" altLang="en-US" dirty="0"/>
              <a:t>The </a:t>
            </a:r>
            <a:r>
              <a:rPr lang="en-US" altLang="en-US" b="1" dirty="0"/>
              <a:t>conditional operator</a:t>
            </a:r>
            <a:r>
              <a:rPr lang="en-US" altLang="en-US" dirty="0"/>
              <a:t> is a ternary (three operand) operator.</a:t>
            </a:r>
          </a:p>
          <a:p>
            <a:pPr eaLnBrk="1" hangingPunct="1">
              <a:lnSpc>
                <a:spcPct val="90000"/>
              </a:lnSpc>
            </a:pPr>
            <a:r>
              <a:rPr lang="en-US" altLang="en-US" dirty="0"/>
              <a:t>You can use the conditional operator to write a simple statement that works like an </a:t>
            </a:r>
            <a:r>
              <a:rPr lang="en-US" altLang="en-US" dirty="0">
                <a:latin typeface="Courier New" panose="02070309020205020404" pitchFamily="49" charset="0"/>
                <a:cs typeface="Courier New" panose="02070309020205020404" pitchFamily="49" charset="0"/>
              </a:rPr>
              <a:t>if-else</a:t>
            </a:r>
            <a:r>
              <a:rPr lang="en-US" altLang="en-US" dirty="0">
                <a:latin typeface="Consolas" panose="020B0609020204030204" pitchFamily="49" charset="0"/>
              </a:rPr>
              <a:t> </a:t>
            </a:r>
            <a:r>
              <a:rPr lang="en-US" altLang="en-US" dirty="0"/>
              <a:t>statement.</a:t>
            </a:r>
          </a:p>
        </p:txBody>
      </p:sp>
    </p:spTree>
    <p:extLst>
      <p:ext uri="{BB962C8B-B14F-4D97-AF65-F5344CB8AC3E}">
        <p14:creationId xmlns:p14="http://schemas.microsoft.com/office/powerpoint/2010/main" val="3283989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Conditional Operator </a:t>
            </a:r>
            <a:r>
              <a:rPr lang="en-US" altLang="en-US" sz="2000" b="0" dirty="0"/>
              <a:t>(2 of 4)</a:t>
            </a:r>
            <a:endParaRPr lang="en-IN" sz="2000" b="0" dirty="0"/>
          </a:p>
        </p:txBody>
      </p:sp>
      <p:sp>
        <p:nvSpPr>
          <p:cNvPr id="4" name="Content Placeholder 3"/>
          <p:cNvSpPr>
            <a:spLocks noGrp="1"/>
          </p:cNvSpPr>
          <p:nvPr>
            <p:ph sz="quarter" idx="13"/>
          </p:nvPr>
        </p:nvSpPr>
        <p:spPr>
          <a:xfrm>
            <a:off x="457200" y="1552574"/>
            <a:ext cx="4589813" cy="513731"/>
          </a:xfrm>
        </p:spPr>
        <p:txBody>
          <a:bodyPr/>
          <a:lstStyle/>
          <a:p>
            <a:r>
              <a:rPr lang="en-US" altLang="en-US" dirty="0"/>
              <a:t>The format of the operators is:</a:t>
            </a:r>
            <a:endParaRPr lang="en-IN" dirty="0"/>
          </a:p>
        </p:txBody>
      </p:sp>
      <p:sp>
        <p:nvSpPr>
          <p:cNvPr id="5" name="Content Placeholder 4"/>
          <p:cNvSpPr>
            <a:spLocks noGrp="1"/>
          </p:cNvSpPr>
          <p:nvPr>
            <p:ph sz="quarter" idx="14"/>
          </p:nvPr>
        </p:nvSpPr>
        <p:spPr>
          <a:xfrm>
            <a:off x="457200" y="2133647"/>
            <a:ext cx="7131132" cy="502677"/>
          </a:xfrm>
        </p:spPr>
        <p:txBody>
          <a:bodyPr/>
          <a:lstStyle/>
          <a:p>
            <a:pPr marL="255600" lvl="1" indent="0">
              <a:buNone/>
            </a:pPr>
            <a:r>
              <a:rPr lang="en-US" altLang="en-US" b="1" i="1" dirty="0">
                <a:latin typeface="Courier New" panose="02070309020205020404" pitchFamily="49" charset="0"/>
                <a:cs typeface="Courier New" panose="02070309020205020404" pitchFamily="49" charset="0"/>
              </a:rPr>
              <a:t>BooleanExpression</a:t>
            </a:r>
            <a:r>
              <a:rPr lang="en-US" altLang="en-US" b="1" dirty="0">
                <a:latin typeface="Courier New" panose="02070309020205020404" pitchFamily="49" charset="0"/>
                <a:cs typeface="Courier New" panose="02070309020205020404" pitchFamily="49" charset="0"/>
              </a:rPr>
              <a:t> ? </a:t>
            </a:r>
            <a:r>
              <a:rPr lang="en-US" altLang="en-US" b="1" i="1" dirty="0">
                <a:latin typeface="Courier New" panose="02070309020205020404" pitchFamily="49" charset="0"/>
                <a:cs typeface="Courier New" panose="02070309020205020404" pitchFamily="49" charset="0"/>
              </a:rPr>
              <a:t>Value1</a:t>
            </a:r>
            <a:r>
              <a:rPr lang="en-US" altLang="en-US" b="1" dirty="0">
                <a:latin typeface="Courier New" panose="02070309020205020404" pitchFamily="49" charset="0"/>
                <a:cs typeface="Courier New" panose="02070309020205020404" pitchFamily="49" charset="0"/>
              </a:rPr>
              <a:t> : </a:t>
            </a:r>
            <a:r>
              <a:rPr lang="en-US" altLang="en-US" b="1" i="1" dirty="0">
                <a:latin typeface="Courier New" panose="02070309020205020404" pitchFamily="49" charset="0"/>
                <a:cs typeface="Courier New" panose="02070309020205020404" pitchFamily="49" charset="0"/>
              </a:rPr>
              <a:t>Value2</a:t>
            </a:r>
            <a:endParaRPr lang="en-IN"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2703666"/>
            <a:ext cx="8057408" cy="2820833"/>
          </a:xfrm>
        </p:spPr>
        <p:txBody>
          <a:bodyPr/>
          <a:lstStyle/>
          <a:p>
            <a:pPr eaLnBrk="1" hangingPunct="1">
              <a:lnSpc>
                <a:spcPct val="90000"/>
              </a:lnSpc>
            </a:pPr>
            <a:r>
              <a:rPr lang="en-US" altLang="en-US" dirty="0"/>
              <a:t>This forms a conditional expression.</a:t>
            </a:r>
          </a:p>
          <a:p>
            <a:pPr eaLnBrk="1" hangingPunct="1">
              <a:lnSpc>
                <a:spcPct val="90000"/>
              </a:lnSpc>
            </a:pPr>
            <a:r>
              <a:rPr lang="en-US" altLang="en-US" dirty="0"/>
              <a:t>If </a:t>
            </a:r>
            <a:r>
              <a:rPr lang="en-US" altLang="en-US" i="1" dirty="0">
                <a:latin typeface="Courier New" panose="02070309020205020404" pitchFamily="49" charset="0"/>
                <a:cs typeface="Courier New" panose="02070309020205020404" pitchFamily="49" charset="0"/>
              </a:rPr>
              <a:t>BooleanExpression</a:t>
            </a:r>
            <a:r>
              <a:rPr lang="en-US" altLang="en-US" dirty="0"/>
              <a:t> is true, the value of the conditional expression is </a:t>
            </a:r>
            <a:r>
              <a:rPr lang="en-US" altLang="en-US" i="1" dirty="0">
                <a:latin typeface="Courier New" panose="02070309020205020404" pitchFamily="49" charset="0"/>
                <a:cs typeface="Courier New" panose="02070309020205020404" pitchFamily="49" charset="0"/>
              </a:rPr>
              <a:t>Value1</a:t>
            </a:r>
            <a:r>
              <a:rPr lang="en-US" altLang="en-US" dirty="0"/>
              <a:t>.</a:t>
            </a:r>
          </a:p>
          <a:p>
            <a:pPr eaLnBrk="1" hangingPunct="1">
              <a:lnSpc>
                <a:spcPct val="90000"/>
              </a:lnSpc>
            </a:pPr>
            <a:r>
              <a:rPr lang="en-US" altLang="en-US" dirty="0"/>
              <a:t>If </a:t>
            </a:r>
            <a:r>
              <a:rPr lang="en-US" altLang="en-US" i="1" dirty="0">
                <a:latin typeface="Courier New" panose="02070309020205020404" pitchFamily="49" charset="0"/>
                <a:cs typeface="Courier New" panose="02070309020205020404" pitchFamily="49" charset="0"/>
              </a:rPr>
              <a:t>BooleanExpression</a:t>
            </a:r>
            <a:r>
              <a:rPr lang="en-US" altLang="en-US" dirty="0"/>
              <a:t> is false, the value of the conditional expression is </a:t>
            </a:r>
            <a:r>
              <a:rPr lang="en-US" altLang="en-US" i="1" dirty="0">
                <a:latin typeface="Courier New" panose="02070309020205020404" pitchFamily="49" charset="0"/>
                <a:cs typeface="Courier New" panose="02070309020205020404" pitchFamily="49" charset="0"/>
              </a:rPr>
              <a:t>Value2</a:t>
            </a:r>
            <a:r>
              <a:rPr lang="en-US" altLang="en-US" dirty="0"/>
              <a:t>.</a:t>
            </a:r>
          </a:p>
        </p:txBody>
      </p:sp>
    </p:spTree>
    <p:extLst>
      <p:ext uri="{BB962C8B-B14F-4D97-AF65-F5344CB8AC3E}">
        <p14:creationId xmlns:p14="http://schemas.microsoft.com/office/powerpoint/2010/main" val="424052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endParaRPr lang="en-IN" dirty="0"/>
          </a:p>
        </p:txBody>
      </p:sp>
      <p:sp>
        <p:nvSpPr>
          <p:cNvPr id="4" name="Content Placeholder 3"/>
          <p:cNvSpPr>
            <a:spLocks noGrp="1"/>
          </p:cNvSpPr>
          <p:nvPr>
            <p:ph sz="quarter" idx="13"/>
          </p:nvPr>
        </p:nvSpPr>
        <p:spPr>
          <a:xfrm>
            <a:off x="457200" y="1556327"/>
            <a:ext cx="8229600" cy="180439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 decides whether a section of code executes or not.</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 uses a </a:t>
            </a:r>
            <a:r>
              <a:rPr lang="en-US" altLang="en-US" dirty="0">
                <a:latin typeface="Courier New" panose="02070309020205020404" pitchFamily="49" charset="0"/>
                <a:cs typeface="Courier New" panose="02070309020205020404" pitchFamily="49" charset="0"/>
              </a:rPr>
              <a:t>boolean</a:t>
            </a:r>
            <a:r>
              <a:rPr lang="en-US" altLang="en-US" dirty="0"/>
              <a:t> to decide whether the next statement or block of statements executes.</a:t>
            </a:r>
            <a:endParaRPr lang="en-IN" dirty="0"/>
          </a:p>
        </p:txBody>
      </p:sp>
      <p:sp>
        <p:nvSpPr>
          <p:cNvPr id="5" name="Content Placeholder 4"/>
          <p:cNvSpPr>
            <a:spLocks noGrp="1"/>
          </p:cNvSpPr>
          <p:nvPr>
            <p:ph sz="quarter" idx="14"/>
          </p:nvPr>
        </p:nvSpPr>
        <p:spPr>
          <a:xfrm>
            <a:off x="457200" y="3515097"/>
            <a:ext cx="5456712" cy="950025"/>
          </a:xfrm>
        </p:spPr>
        <p:txBody>
          <a:bodyPr/>
          <a:lstStyle/>
          <a:p>
            <a:pPr lvl="1" eaLnBrk="1" hangingPunct="1">
              <a:buFontTx/>
              <a:buNone/>
            </a:pPr>
            <a:r>
              <a:rPr lang="en-US" altLang="en-US" b="1" dirty="0"/>
              <a:t>if (boolean expression is true)</a:t>
            </a:r>
          </a:p>
          <a:p>
            <a:pPr lvl="1" eaLnBrk="1" hangingPunct="1">
              <a:buFontTx/>
              <a:buNone/>
            </a:pPr>
            <a:r>
              <a:rPr lang="en-US" altLang="en-US" b="1" dirty="0"/>
              <a:t>	execute next statement.</a:t>
            </a:r>
          </a:p>
        </p:txBody>
      </p:sp>
    </p:spTree>
    <p:extLst>
      <p:ext uri="{BB962C8B-B14F-4D97-AF65-F5344CB8AC3E}">
        <p14:creationId xmlns:p14="http://schemas.microsoft.com/office/powerpoint/2010/main" val="111146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Conditional Operator </a:t>
            </a:r>
            <a:r>
              <a:rPr lang="en-US" altLang="en-US" sz="2000" b="0" dirty="0"/>
              <a:t>(3 of 4)</a:t>
            </a:r>
            <a:endParaRPr lang="en-IN" sz="2000" b="0" dirty="0"/>
          </a:p>
        </p:txBody>
      </p:sp>
      <p:sp>
        <p:nvSpPr>
          <p:cNvPr id="4" name="Content Placeholder 3"/>
          <p:cNvSpPr>
            <a:spLocks noGrp="1"/>
          </p:cNvSpPr>
          <p:nvPr>
            <p:ph sz="quarter" idx="13"/>
          </p:nvPr>
        </p:nvSpPr>
        <p:spPr>
          <a:xfrm>
            <a:off x="457200" y="1552575"/>
            <a:ext cx="1846613" cy="501856"/>
          </a:xfrm>
        </p:spPr>
        <p:txBody>
          <a:bodyPr/>
          <a:lstStyle/>
          <a:p>
            <a:pPr eaLnBrk="1" hangingPunct="1"/>
            <a:r>
              <a:rPr lang="en-US" altLang="en-US" dirty="0"/>
              <a:t>Example:</a:t>
            </a:r>
          </a:p>
        </p:txBody>
      </p:sp>
      <p:sp>
        <p:nvSpPr>
          <p:cNvPr id="5" name="Content Placeholder 4"/>
          <p:cNvSpPr>
            <a:spLocks noGrp="1"/>
          </p:cNvSpPr>
          <p:nvPr>
            <p:ph sz="quarter" idx="14"/>
          </p:nvPr>
        </p:nvSpPr>
        <p:spPr>
          <a:xfrm>
            <a:off x="457201" y="2133647"/>
            <a:ext cx="4256088" cy="526428"/>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z = x &gt; y ? 10 : 5;</a:t>
            </a:r>
          </a:p>
        </p:txBody>
      </p:sp>
      <p:sp>
        <p:nvSpPr>
          <p:cNvPr id="6" name="Content Placeholder 5"/>
          <p:cNvSpPr>
            <a:spLocks noGrp="1"/>
          </p:cNvSpPr>
          <p:nvPr>
            <p:ph sz="quarter" idx="15"/>
          </p:nvPr>
        </p:nvSpPr>
        <p:spPr>
          <a:xfrm>
            <a:off x="457200" y="2739291"/>
            <a:ext cx="7344888" cy="502673"/>
          </a:xfrm>
        </p:spPr>
        <p:txBody>
          <a:bodyPr/>
          <a:lstStyle/>
          <a:p>
            <a:pPr eaLnBrk="1" hangingPunct="1"/>
            <a:r>
              <a:rPr lang="en-US" altLang="en-US" dirty="0"/>
              <a:t>This line is functionally equivalent to:</a:t>
            </a:r>
          </a:p>
        </p:txBody>
      </p:sp>
      <p:sp>
        <p:nvSpPr>
          <p:cNvPr id="7" name="Content Placeholder 6"/>
          <p:cNvSpPr>
            <a:spLocks noGrp="1"/>
          </p:cNvSpPr>
          <p:nvPr>
            <p:ph sz="quarter" idx="16"/>
          </p:nvPr>
        </p:nvSpPr>
        <p:spPr>
          <a:xfrm>
            <a:off x="457200" y="3321181"/>
            <a:ext cx="2689761" cy="1903962"/>
          </a:xfrm>
        </p:spPr>
        <p:txBody>
          <a:bodyPr/>
          <a:lstStyle/>
          <a:p>
            <a:pPr lvl="1" eaLnBrk="1" hangingPunct="1">
              <a:buFontTx/>
              <a:buNone/>
            </a:pPr>
            <a:r>
              <a:rPr lang="en-US" altLang="en-US" b="1" dirty="0">
                <a:latin typeface="Courier New" panose="02070309020205020404" pitchFamily="49" charset="0"/>
                <a:cs typeface="Courier New" panose="02070309020205020404" pitchFamily="49" charset="0"/>
              </a:rPr>
              <a:t>if(x &gt; y)</a:t>
            </a:r>
          </a:p>
          <a:p>
            <a:pPr lvl="1" eaLnBrk="1" hangingPunct="1">
              <a:buFontTx/>
              <a:buNone/>
            </a:pPr>
            <a:r>
              <a:rPr lang="en-US" altLang="en-US" b="1" dirty="0">
                <a:latin typeface="Courier New" panose="02070309020205020404" pitchFamily="49" charset="0"/>
                <a:cs typeface="Courier New" panose="02070309020205020404" pitchFamily="49" charset="0"/>
              </a:rPr>
              <a:t>	z = 10;</a:t>
            </a:r>
          </a:p>
          <a:p>
            <a:pPr lvl="1" eaLnBrk="1" hangingPunct="1">
              <a:buFontTx/>
              <a:buNone/>
            </a:pPr>
            <a:r>
              <a:rPr lang="en-US" altLang="en-US" b="1" dirty="0">
                <a:latin typeface="Courier New" panose="02070309020205020404" pitchFamily="49" charset="0"/>
                <a:cs typeface="Courier New" panose="02070309020205020404" pitchFamily="49" charset="0"/>
              </a:rPr>
              <a:t>else</a:t>
            </a:r>
          </a:p>
          <a:p>
            <a:pPr lvl="1" eaLnBrk="1" hangingPunct="1">
              <a:buFontTx/>
              <a:buNone/>
            </a:pPr>
            <a:r>
              <a:rPr lang="en-US" altLang="en-US" b="1" dirty="0">
                <a:latin typeface="Courier New" panose="02070309020205020404" pitchFamily="49" charset="0"/>
                <a:cs typeface="Courier New" panose="02070309020205020404" pitchFamily="49" charset="0"/>
              </a:rPr>
              <a:t>	z = 5;</a:t>
            </a:r>
          </a:p>
        </p:txBody>
      </p:sp>
    </p:spTree>
    <p:extLst>
      <p:ext uri="{BB962C8B-B14F-4D97-AF65-F5344CB8AC3E}">
        <p14:creationId xmlns:p14="http://schemas.microsoft.com/office/powerpoint/2010/main" val="1318432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Conditional Operator </a:t>
            </a:r>
            <a:r>
              <a:rPr lang="en-US" altLang="en-US" sz="2000" b="0" dirty="0"/>
              <a:t>(4 of 4)</a:t>
            </a:r>
            <a:endParaRPr lang="en-IN" sz="2000" b="0" dirty="0"/>
          </a:p>
        </p:txBody>
      </p:sp>
      <p:sp>
        <p:nvSpPr>
          <p:cNvPr id="4" name="Content Placeholder 3"/>
          <p:cNvSpPr>
            <a:spLocks noGrp="1"/>
          </p:cNvSpPr>
          <p:nvPr>
            <p:ph sz="quarter" idx="13"/>
          </p:nvPr>
        </p:nvSpPr>
        <p:spPr>
          <a:xfrm>
            <a:off x="457200" y="1552574"/>
            <a:ext cx="8057408" cy="905617"/>
          </a:xfrm>
        </p:spPr>
        <p:txBody>
          <a:bodyPr/>
          <a:lstStyle/>
          <a:p>
            <a:pPr eaLnBrk="1" hangingPunct="1"/>
            <a:r>
              <a:rPr lang="en-US" altLang="en-US" dirty="0"/>
              <a:t>Many times the conditional operator is used to supply a value.</a:t>
            </a:r>
          </a:p>
        </p:txBody>
      </p:sp>
      <p:sp>
        <p:nvSpPr>
          <p:cNvPr id="5" name="Content Placeholder 4"/>
          <p:cNvSpPr>
            <a:spLocks noGrp="1"/>
          </p:cNvSpPr>
          <p:nvPr>
            <p:ph sz="quarter" idx="14"/>
          </p:nvPr>
        </p:nvSpPr>
        <p:spPr>
          <a:xfrm>
            <a:off x="457200" y="2515591"/>
            <a:ext cx="4613564" cy="475013"/>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number = x &gt; y ? 10 : 5;</a:t>
            </a:r>
          </a:p>
        </p:txBody>
      </p:sp>
      <p:sp>
        <p:nvSpPr>
          <p:cNvPr id="6" name="Content Placeholder 5"/>
          <p:cNvSpPr>
            <a:spLocks noGrp="1"/>
          </p:cNvSpPr>
          <p:nvPr>
            <p:ph sz="quarter" idx="15"/>
          </p:nvPr>
        </p:nvSpPr>
        <p:spPr>
          <a:xfrm>
            <a:off x="457200" y="3061858"/>
            <a:ext cx="4922322" cy="565231"/>
          </a:xfrm>
        </p:spPr>
        <p:txBody>
          <a:bodyPr/>
          <a:lstStyle/>
          <a:p>
            <a:pPr eaLnBrk="1" hangingPunct="1"/>
            <a:r>
              <a:rPr lang="en-US" altLang="en-US" dirty="0"/>
              <a:t>This is functionally equivalent to:</a:t>
            </a:r>
          </a:p>
        </p:txBody>
      </p:sp>
      <p:sp>
        <p:nvSpPr>
          <p:cNvPr id="7" name="Content Placeholder 6"/>
          <p:cNvSpPr>
            <a:spLocks noGrp="1"/>
          </p:cNvSpPr>
          <p:nvPr>
            <p:ph sz="quarter" idx="16"/>
          </p:nvPr>
        </p:nvSpPr>
        <p:spPr>
          <a:xfrm>
            <a:off x="457201" y="3700318"/>
            <a:ext cx="3236026" cy="1596075"/>
          </a:xfrm>
        </p:spPr>
        <p:txBody>
          <a:bodyPr/>
          <a:lstStyle/>
          <a:p>
            <a:pPr lvl="1" eaLnBrk="1" hangingPunct="1">
              <a:buFontTx/>
              <a:buNone/>
            </a:pPr>
            <a:r>
              <a:rPr lang="en-US" altLang="en-US" sz="2000" b="1" dirty="0">
                <a:latin typeface="Courier New" panose="02070309020205020404" pitchFamily="49" charset="0"/>
                <a:cs typeface="Courier New" panose="02070309020205020404" pitchFamily="49" charset="0"/>
              </a:rPr>
              <a:t>if(x &gt; y)</a:t>
            </a:r>
          </a:p>
          <a:p>
            <a:pPr lvl="1" eaLnBrk="1" hangingPunct="1">
              <a:buFontTx/>
              <a:buNone/>
            </a:pPr>
            <a:r>
              <a:rPr lang="en-US" altLang="en-US" sz="2000" b="1" dirty="0">
                <a:latin typeface="Courier New" panose="02070309020205020404" pitchFamily="49" charset="0"/>
                <a:cs typeface="Courier New" panose="02070309020205020404" pitchFamily="49" charset="0"/>
              </a:rPr>
              <a:t>	number = 10;</a:t>
            </a:r>
          </a:p>
          <a:p>
            <a:pPr lvl="1" eaLnBrk="1" hangingPunct="1">
              <a:buFontTx/>
              <a:buNone/>
            </a:pPr>
            <a:r>
              <a:rPr lang="en-US" altLang="en-US" sz="2000" b="1" dirty="0">
                <a:latin typeface="Courier New" panose="02070309020205020404" pitchFamily="49" charset="0"/>
                <a:cs typeface="Courier New" panose="02070309020205020404" pitchFamily="49" charset="0"/>
              </a:rPr>
              <a:t>else</a:t>
            </a:r>
          </a:p>
          <a:p>
            <a:pPr lvl="1" eaLnBrk="1" hangingPunct="1">
              <a:buFontTx/>
              <a:buNone/>
            </a:pPr>
            <a:r>
              <a:rPr lang="en-US" altLang="en-US" sz="2000" b="1" dirty="0">
                <a:latin typeface="Courier New" panose="02070309020205020404" pitchFamily="49" charset="0"/>
                <a:cs typeface="Courier New" panose="02070309020205020404" pitchFamily="49" charset="0"/>
              </a:rPr>
              <a:t>	number = 5;</a:t>
            </a:r>
          </a:p>
        </p:txBody>
      </p:sp>
      <p:sp>
        <p:nvSpPr>
          <p:cNvPr id="8" name="Content Placeholder 7"/>
          <p:cNvSpPr>
            <a:spLocks noGrp="1"/>
          </p:cNvSpPr>
          <p:nvPr>
            <p:ph sz="quarter" idx="17"/>
          </p:nvPr>
        </p:nvSpPr>
        <p:spPr>
          <a:xfrm>
            <a:off x="457201" y="5355767"/>
            <a:ext cx="6014852" cy="534394"/>
          </a:xfrm>
        </p:spPr>
        <p:txBody>
          <a:bodyPr/>
          <a:lstStyle/>
          <a:p>
            <a:pPr eaLnBrk="1" hangingPunct="1"/>
            <a:r>
              <a:rPr lang="en-US" altLang="en-US" dirty="0"/>
              <a:t>See example: ConsultantCharges.java</a:t>
            </a:r>
          </a:p>
        </p:txBody>
      </p:sp>
    </p:spTree>
    <p:extLst>
      <p:ext uri="{BB962C8B-B14F-4D97-AF65-F5344CB8AC3E}">
        <p14:creationId xmlns:p14="http://schemas.microsoft.com/office/powerpoint/2010/main" val="2995416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a:t>
            </a:r>
            <a:r>
              <a:rPr lang="en-US" altLang="en-US" sz="2000" b="0" dirty="0"/>
              <a:t>(1 of 4)</a:t>
            </a:r>
            <a:endParaRPr lang="en-IN" sz="2000" b="0" dirty="0"/>
          </a:p>
        </p:txBody>
      </p:sp>
      <p:sp>
        <p:nvSpPr>
          <p:cNvPr id="3" name="Content Placeholder 2"/>
          <p:cNvSpPr>
            <a:spLocks noGrp="1"/>
          </p:cNvSpPr>
          <p:nvPr>
            <p:ph sz="quarter" idx="13"/>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 allows you to make true / false branches.</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allows you to use an ordinal value to determine how a program will branch.</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can evaluate a variable or an expression that gives a </a:t>
            </a:r>
            <a:r>
              <a:rPr lang="en-US" altLang="en-US" dirty="0">
                <a:latin typeface="Courier New" panose="02070309020205020404" pitchFamily="49" charset="0"/>
                <a:cs typeface="Courier New" panose="02070309020205020404" pitchFamily="49" charset="0"/>
              </a:rPr>
              <a:t>char</a:t>
            </a:r>
            <a:r>
              <a:rPr lang="en-US" altLang="en-US" dirty="0"/>
              <a:t>, </a:t>
            </a:r>
            <a:r>
              <a:rPr lang="en-US" altLang="en-US" dirty="0">
                <a:latin typeface="Courier New" panose="02070309020205020404" pitchFamily="49" charset="0"/>
                <a:cs typeface="Courier New" panose="02070309020205020404" pitchFamily="49" charset="0"/>
              </a:rPr>
              <a:t>byte</a:t>
            </a:r>
            <a:r>
              <a:rPr lang="en-US" altLang="en-US" dirty="0"/>
              <a:t>, </a:t>
            </a:r>
            <a:r>
              <a:rPr lang="en-US" altLang="en-US" dirty="0">
                <a:latin typeface="Courier New" panose="02070309020205020404" pitchFamily="49" charset="0"/>
                <a:cs typeface="Courier New" panose="02070309020205020404" pitchFamily="49" charset="0"/>
              </a:rPr>
              <a:t>short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or string value, and make decisions based on the value.</a:t>
            </a:r>
          </a:p>
        </p:txBody>
      </p:sp>
    </p:spTree>
    <p:extLst>
      <p:ext uri="{BB962C8B-B14F-4D97-AF65-F5344CB8AC3E}">
        <p14:creationId xmlns:p14="http://schemas.microsoft.com/office/powerpoint/2010/main" val="4238034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a:t>
            </a:r>
            <a:r>
              <a:rPr lang="en-US" altLang="en-US" sz="2000" b="0" dirty="0"/>
              <a:t>(2 of 4)</a:t>
            </a:r>
            <a:endParaRPr lang="en-IN" dirty="0"/>
          </a:p>
        </p:txBody>
      </p:sp>
      <p:sp>
        <p:nvSpPr>
          <p:cNvPr id="4" name="Content Placeholder 3"/>
          <p:cNvSpPr>
            <a:spLocks noGrp="1"/>
          </p:cNvSpPr>
          <p:nvPr>
            <p:ph sz="quarter" idx="13"/>
          </p:nvPr>
        </p:nvSpPr>
        <p:spPr>
          <a:xfrm>
            <a:off x="457200" y="1556327"/>
            <a:ext cx="8229600" cy="424873"/>
          </a:xfrm>
        </p:spPr>
        <p:txBody>
          <a:bodyPr/>
          <a:lstStyle/>
          <a:p>
            <a:pPr eaLnBrk="1" hangingPunct="1">
              <a:lnSpc>
                <a:spcPct val="90000"/>
              </a:lnSpc>
            </a:pPr>
            <a:r>
              <a:rPr lang="en-US" altLang="en-US" sz="2000" dirty="0"/>
              <a:t>The </a:t>
            </a:r>
            <a:r>
              <a:rPr lang="en-US" altLang="en-US" sz="2000" dirty="0">
                <a:latin typeface="Courier New" panose="02070309020205020404" pitchFamily="49" charset="0"/>
                <a:cs typeface="Courier New" panose="02070309020205020404" pitchFamily="49" charset="0"/>
              </a:rPr>
              <a:t>switch</a:t>
            </a:r>
            <a:r>
              <a:rPr lang="en-US" altLang="en-US" sz="2000" dirty="0"/>
              <a:t> statement takes the form:</a:t>
            </a:r>
          </a:p>
        </p:txBody>
      </p:sp>
      <p:sp>
        <p:nvSpPr>
          <p:cNvPr id="5" name="Content Placeholder 4"/>
          <p:cNvSpPr>
            <a:spLocks noGrp="1"/>
          </p:cNvSpPr>
          <p:nvPr>
            <p:ph sz="quarter" idx="14"/>
          </p:nvPr>
        </p:nvSpPr>
        <p:spPr>
          <a:xfrm>
            <a:off x="457200" y="2092031"/>
            <a:ext cx="8229600" cy="4168239"/>
          </a:xfrm>
        </p:spPr>
        <p:txBody>
          <a:bodyPr/>
          <a:lstStyle/>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switch (</a:t>
            </a:r>
            <a:r>
              <a:rPr lang="en-US" altLang="en-US" sz="1600" b="1" i="1" dirty="0">
                <a:latin typeface="Courier New" panose="02070309020205020404" pitchFamily="49" charset="0"/>
                <a:cs typeface="Courier New" panose="02070309020205020404" pitchFamily="49" charset="0"/>
              </a:rPr>
              <a:t>TestExpression</a:t>
            </a:r>
            <a:r>
              <a:rPr lang="en-US" altLang="en-US" sz="1600" b="1" dirty="0">
                <a:latin typeface="Courier New" panose="02070309020205020404" pitchFamily="49" charset="0"/>
                <a:cs typeface="Courier New" panose="02070309020205020404" pitchFamily="49" charset="0"/>
              </a:rPr>
              <a:t>)</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case </a:t>
            </a:r>
            <a:r>
              <a:rPr lang="en-US" altLang="en-US" sz="1600" b="1" i="1" dirty="0">
                <a:latin typeface="Courier New" panose="02070309020205020404" pitchFamily="49" charset="0"/>
                <a:cs typeface="Courier New" panose="02070309020205020404" pitchFamily="49" charset="0"/>
              </a:rPr>
              <a:t>CaseExpression</a:t>
            </a:r>
            <a:r>
              <a:rPr lang="en-US" altLang="en-US" sz="1600" b="1" dirty="0">
                <a:latin typeface="Courier New" panose="02070309020205020404" pitchFamily="49" charset="0"/>
                <a:cs typeface="Courier New" panose="02070309020205020404" pitchFamily="49" charset="0"/>
              </a:rPr>
              <a:t>:</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 place one or more statements here</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break;</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case </a:t>
            </a:r>
            <a:r>
              <a:rPr lang="en-US" altLang="en-US" sz="1600" b="1" i="1" dirty="0">
                <a:latin typeface="Courier New" panose="02070309020205020404" pitchFamily="49" charset="0"/>
                <a:cs typeface="Courier New" panose="02070309020205020404" pitchFamily="49" charset="0"/>
              </a:rPr>
              <a:t>CaseExpression</a:t>
            </a:r>
            <a:r>
              <a:rPr lang="en-US" altLang="en-US" sz="1600" b="1" dirty="0">
                <a:latin typeface="Courier New" panose="02070309020205020404" pitchFamily="49" charset="0"/>
                <a:cs typeface="Courier New" panose="02070309020205020404" pitchFamily="49" charset="0"/>
              </a:rPr>
              <a:t>:</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 place one or more statements here</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break;</a:t>
            </a:r>
            <a:br>
              <a:rPr lang="en-US" altLang="en-US" sz="1600" b="1" dirty="0">
                <a:latin typeface="Courier New" panose="02070309020205020404" pitchFamily="49" charset="0"/>
                <a:cs typeface="Courier New" panose="02070309020205020404" pitchFamily="49" charset="0"/>
              </a:rPr>
            </a:br>
            <a:endParaRPr lang="en-US" altLang="en-US" sz="1600" b="1" dirty="0">
              <a:latin typeface="Courier New" panose="02070309020205020404" pitchFamily="49" charset="0"/>
              <a:cs typeface="Courier New" panose="02070309020205020404" pitchFamily="49" charset="0"/>
            </a:endParaRP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 case statements may be repeated</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//as many times as necessary</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default:</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    // place one or more statements here</a:t>
            </a:r>
          </a:p>
          <a:p>
            <a:pPr lvl="1" indent="-504825" eaLnBrk="1" hangingPunct="1">
              <a:spcBef>
                <a:spcPts val="400"/>
              </a:spcBef>
              <a:buFontTx/>
              <a:buNone/>
            </a:pPr>
            <a:r>
              <a:rPr lang="en-US" alt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7138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a:t>
            </a:r>
            <a:r>
              <a:rPr lang="en-US" altLang="en-US" sz="2000" b="0" dirty="0"/>
              <a:t>(3 of 4)</a:t>
            </a:r>
            <a:endParaRPr lang="en-IN" dirty="0"/>
          </a:p>
        </p:txBody>
      </p:sp>
      <p:sp>
        <p:nvSpPr>
          <p:cNvPr id="4" name="Content Placeholder 3"/>
          <p:cNvSpPr>
            <a:spLocks noGrp="1"/>
          </p:cNvSpPr>
          <p:nvPr>
            <p:ph sz="quarter" idx="13"/>
          </p:nvPr>
        </p:nvSpPr>
        <p:spPr>
          <a:xfrm>
            <a:off x="457200" y="1556326"/>
            <a:ext cx="8229600" cy="1872674"/>
          </a:xfrm>
        </p:spPr>
        <p:txBody>
          <a:bodyPr/>
          <a:lstStyle/>
          <a:p>
            <a:pPr lvl="1" indent="-493713" eaLnBrk="1" hangingPunct="1">
              <a:buFontTx/>
              <a:buNone/>
            </a:pPr>
            <a:r>
              <a:rPr lang="en-US" altLang="en-US" b="1" dirty="0">
                <a:latin typeface="Courier New" panose="02070309020205020404" pitchFamily="49" charset="0"/>
                <a:cs typeface="Courier New" panose="02070309020205020404" pitchFamily="49" charset="0"/>
              </a:rPr>
              <a:t>switch (</a:t>
            </a:r>
            <a:r>
              <a:rPr lang="en-US" altLang="en-US" b="1" i="1" dirty="0">
                <a:latin typeface="Courier New" panose="02070309020205020404" pitchFamily="49" charset="0"/>
                <a:cs typeface="Courier New" panose="02070309020205020404" pitchFamily="49" charset="0"/>
              </a:rPr>
              <a:t>TestExpression</a:t>
            </a:r>
            <a:r>
              <a:rPr lang="en-US" altLang="en-US" b="1" dirty="0">
                <a:latin typeface="Courier New" panose="02070309020205020404" pitchFamily="49" charset="0"/>
                <a:cs typeface="Courier New" panose="02070309020205020404" pitchFamily="49" charset="0"/>
              </a:rPr>
              <a:t>)</a:t>
            </a:r>
          </a:p>
          <a:p>
            <a:pPr lvl="1" indent="-493713" eaLnBrk="1" hangingPunct="1">
              <a:buFontTx/>
              <a:buNone/>
            </a:pPr>
            <a:r>
              <a:rPr lang="en-US" altLang="en-US" b="1" dirty="0">
                <a:latin typeface="Courier New" panose="02070309020205020404" pitchFamily="49" charset="0"/>
                <a:cs typeface="Courier New" panose="02070309020205020404" pitchFamily="49" charset="0"/>
              </a:rPr>
              <a:t>{</a:t>
            </a:r>
          </a:p>
          <a:p>
            <a:pPr lvl="1" indent="-493713" eaLnBrk="1" hangingPunct="1">
              <a:buFontTx/>
              <a:buNone/>
            </a:pPr>
            <a:r>
              <a:rPr lang="en-US" altLang="en-US" b="1" dirty="0">
                <a:latin typeface="Courier New" panose="02070309020205020404" pitchFamily="49" charset="0"/>
                <a:cs typeface="Courier New" panose="02070309020205020404" pitchFamily="49" charset="0"/>
              </a:rPr>
              <a:t>	…</a:t>
            </a:r>
          </a:p>
          <a:p>
            <a:pPr lvl="1" indent="-493713" eaLnBrk="1" hangingPunct="1">
              <a:buFontTx/>
              <a:buNone/>
            </a:pPr>
            <a:r>
              <a:rPr lang="en-US" altLang="en-US" b="1" dirty="0">
                <a:latin typeface="Courier New" panose="02070309020205020404" pitchFamily="49" charset="0"/>
                <a:cs typeface="Courier New" panose="02070309020205020404" pitchFamily="49" charset="0"/>
              </a:rPr>
              <a:t>}</a:t>
            </a:r>
            <a:endParaRPr lang="en-IN"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4"/>
          </p:nvPr>
        </p:nvSpPr>
        <p:spPr>
          <a:xfrm>
            <a:off x="457199" y="3523245"/>
            <a:ext cx="8451273" cy="2297641"/>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switch </a:t>
            </a:r>
            <a:r>
              <a:rPr lang="en-US" altLang="en-US" dirty="0"/>
              <a:t>statement will evaluate the </a:t>
            </a:r>
            <a:r>
              <a:rPr lang="en-US" altLang="en-US" b="1" dirty="0"/>
              <a:t>TestExpression</a:t>
            </a:r>
            <a:r>
              <a:rPr lang="en-US" altLang="en-US" dirty="0"/>
              <a:t>, which can be a </a:t>
            </a:r>
            <a:r>
              <a:rPr lang="en-US" altLang="en-US" dirty="0">
                <a:latin typeface="Courier New" panose="02070309020205020404" pitchFamily="49" charset="0"/>
                <a:cs typeface="Courier New" panose="02070309020205020404" pitchFamily="49" charset="0"/>
              </a:rPr>
              <a:t>char</a:t>
            </a:r>
            <a:r>
              <a:rPr lang="en-US" altLang="en-US" dirty="0"/>
              <a:t>, </a:t>
            </a:r>
            <a:r>
              <a:rPr lang="en-US" altLang="en-US" dirty="0">
                <a:latin typeface="Courier New" panose="02070309020205020404" pitchFamily="49" charset="0"/>
                <a:cs typeface="Courier New" panose="02070309020205020404" pitchFamily="49" charset="0"/>
              </a:rPr>
              <a:t>byte</a:t>
            </a:r>
            <a:r>
              <a:rPr lang="en-US" altLang="en-US" dirty="0"/>
              <a:t>, </a:t>
            </a:r>
            <a:r>
              <a:rPr lang="en-US" altLang="en-US" dirty="0">
                <a:latin typeface="Courier New" panose="02070309020205020404" pitchFamily="49" charset="0"/>
                <a:cs typeface="Courier New" panose="02070309020205020404" pitchFamily="49" charset="0"/>
              </a:rPr>
              <a:t>short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or string.</a:t>
            </a:r>
          </a:p>
          <a:p>
            <a:pPr eaLnBrk="1" hangingPunct="1"/>
            <a:r>
              <a:rPr lang="en-US" altLang="en-US" dirty="0"/>
              <a:t>If there is an associated </a:t>
            </a:r>
            <a:r>
              <a:rPr lang="en-US" altLang="en-US" dirty="0">
                <a:latin typeface="Courier New" panose="02070309020205020404" pitchFamily="49" charset="0"/>
                <a:cs typeface="Courier New" panose="02070309020205020404" pitchFamily="49" charset="0"/>
              </a:rPr>
              <a:t>case</a:t>
            </a:r>
            <a:r>
              <a:rPr lang="en-US" altLang="en-US" dirty="0"/>
              <a:t> statement that matches that value, program execution will be transferred to that </a:t>
            </a:r>
            <a:r>
              <a:rPr lang="en-US" altLang="en-US" dirty="0">
                <a:latin typeface="Courier New" panose="02070309020205020404" pitchFamily="49" charset="0"/>
                <a:cs typeface="Courier New" panose="02070309020205020404" pitchFamily="49" charset="0"/>
              </a:rPr>
              <a:t>case</a:t>
            </a:r>
            <a:r>
              <a:rPr lang="en-US" altLang="en-US" dirty="0"/>
              <a:t> statement.</a:t>
            </a:r>
          </a:p>
        </p:txBody>
      </p:sp>
    </p:spTree>
    <p:extLst>
      <p:ext uri="{BB962C8B-B14F-4D97-AF65-F5344CB8AC3E}">
        <p14:creationId xmlns:p14="http://schemas.microsoft.com/office/powerpoint/2010/main" val="1886903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switch</a:t>
            </a:r>
            <a:r>
              <a:rPr lang="en-US" altLang="en-US" dirty="0"/>
              <a:t> Statement </a:t>
            </a:r>
            <a:r>
              <a:rPr lang="en-US" altLang="en-US" sz="2000" b="0" dirty="0"/>
              <a:t>(4 of 4)</a:t>
            </a:r>
            <a:endParaRPr lang="en-IN" dirty="0"/>
          </a:p>
        </p:txBody>
      </p:sp>
      <p:sp>
        <p:nvSpPr>
          <p:cNvPr id="4" name="Content Placeholder 3"/>
          <p:cNvSpPr>
            <a:spLocks noGrp="1"/>
          </p:cNvSpPr>
          <p:nvPr>
            <p:ph sz="quarter" idx="13"/>
          </p:nvPr>
        </p:nvSpPr>
        <p:spPr>
          <a:xfrm>
            <a:off x="457200" y="1552574"/>
            <a:ext cx="8229600" cy="929369"/>
          </a:xfrm>
        </p:spPr>
        <p:txBody>
          <a:bodyPr/>
          <a:lstStyle/>
          <a:p>
            <a:r>
              <a:rPr lang="en-US" altLang="en-US" dirty="0"/>
              <a:t>Each </a:t>
            </a:r>
            <a:r>
              <a:rPr lang="en-US" altLang="en-US" dirty="0">
                <a:latin typeface="Courier New" panose="02070309020205020404" pitchFamily="49" charset="0"/>
                <a:cs typeface="Courier New" panose="02070309020205020404" pitchFamily="49" charset="0"/>
              </a:rPr>
              <a:t>case</a:t>
            </a:r>
            <a:r>
              <a:rPr lang="en-US" altLang="en-US" dirty="0"/>
              <a:t> statement will have a corresponding </a:t>
            </a:r>
            <a:r>
              <a:rPr lang="en-US" altLang="en-US" b="1" dirty="0"/>
              <a:t>CaseExpression</a:t>
            </a:r>
            <a:r>
              <a:rPr lang="en-US" altLang="en-US" dirty="0"/>
              <a:t> that must be unique.</a:t>
            </a:r>
            <a:endParaRPr lang="en-IN" dirty="0"/>
          </a:p>
        </p:txBody>
      </p:sp>
      <p:sp>
        <p:nvSpPr>
          <p:cNvPr id="5" name="Content Placeholder 4"/>
          <p:cNvSpPr>
            <a:spLocks noGrp="1"/>
          </p:cNvSpPr>
          <p:nvPr>
            <p:ph sz="quarter" idx="14"/>
          </p:nvPr>
        </p:nvSpPr>
        <p:spPr>
          <a:xfrm>
            <a:off x="457200" y="2576945"/>
            <a:ext cx="8229600" cy="1187534"/>
          </a:xfrm>
        </p:spPr>
        <p:txBody>
          <a:bodyPr/>
          <a:lstStyle/>
          <a:p>
            <a:pPr lvl="1" indent="-469900" eaLnBrk="1" hangingPunct="1">
              <a:buFontTx/>
              <a:buNone/>
            </a:pPr>
            <a:r>
              <a:rPr lang="en-US" altLang="en-US" sz="1800" b="1" dirty="0">
                <a:latin typeface="Courier New" panose="02070309020205020404" pitchFamily="49" charset="0"/>
                <a:cs typeface="Courier New" panose="02070309020205020404" pitchFamily="49" charset="0"/>
              </a:rPr>
              <a:t>case </a:t>
            </a:r>
            <a:r>
              <a:rPr lang="en-US" altLang="en-US" sz="1800" b="1" i="1" dirty="0">
                <a:latin typeface="Courier New" panose="02070309020205020404" pitchFamily="49" charset="0"/>
                <a:cs typeface="Courier New" panose="02070309020205020404" pitchFamily="49" charset="0"/>
              </a:rPr>
              <a:t>CaseExpression</a:t>
            </a:r>
            <a:r>
              <a:rPr lang="en-US" altLang="en-US" sz="1800" b="1" dirty="0">
                <a:latin typeface="Courier New" panose="02070309020205020404" pitchFamily="49" charset="0"/>
                <a:cs typeface="Courier New" panose="02070309020205020404" pitchFamily="49" charset="0"/>
              </a:rPr>
              <a:t>:</a:t>
            </a:r>
          </a:p>
          <a:p>
            <a:pPr lvl="1" indent="-469900" eaLnBrk="1" hangingPunct="1">
              <a:buFontTx/>
              <a:buNone/>
            </a:pPr>
            <a:r>
              <a:rPr lang="en-US" altLang="en-US" sz="1800" b="1" dirty="0">
                <a:latin typeface="Courier New" panose="02070309020205020404" pitchFamily="49" charset="0"/>
                <a:cs typeface="Courier New" panose="02070309020205020404" pitchFamily="49" charset="0"/>
              </a:rPr>
              <a:t>    // place one or more statements here</a:t>
            </a:r>
          </a:p>
          <a:p>
            <a:pPr lvl="1" indent="-469900" eaLnBrk="1" hangingPunct="1">
              <a:buFontTx/>
              <a:buNone/>
            </a:pPr>
            <a:r>
              <a:rPr lang="en-US" altLang="en-US" sz="1800" b="1" dirty="0">
                <a:latin typeface="Courier New" panose="02070309020205020404" pitchFamily="49" charset="0"/>
                <a:cs typeface="Courier New" panose="02070309020205020404" pitchFamily="49" charset="0"/>
              </a:rPr>
              <a:t>    break;</a:t>
            </a:r>
          </a:p>
        </p:txBody>
      </p:sp>
      <p:sp>
        <p:nvSpPr>
          <p:cNvPr id="6" name="Content Placeholder 5"/>
          <p:cNvSpPr>
            <a:spLocks noGrp="1"/>
          </p:cNvSpPr>
          <p:nvPr>
            <p:ph sz="quarter" idx="15"/>
          </p:nvPr>
        </p:nvSpPr>
        <p:spPr>
          <a:xfrm>
            <a:off x="457200" y="3859481"/>
            <a:ext cx="8229600" cy="1365662"/>
          </a:xfrm>
        </p:spPr>
        <p:txBody>
          <a:bodyPr/>
          <a:lstStyle/>
          <a:p>
            <a:pPr eaLnBrk="1" hangingPunct="1"/>
            <a:r>
              <a:rPr lang="en-US" altLang="en-US" dirty="0"/>
              <a:t>If the </a:t>
            </a:r>
            <a:r>
              <a:rPr lang="en-US" altLang="en-US" b="1" dirty="0"/>
              <a:t>TestExpression</a:t>
            </a:r>
            <a:r>
              <a:rPr lang="en-US" altLang="en-US" dirty="0"/>
              <a:t> matches the </a:t>
            </a:r>
            <a:r>
              <a:rPr lang="en-US" altLang="en-US" b="1" dirty="0"/>
              <a:t>CaseExpression</a:t>
            </a:r>
            <a:r>
              <a:rPr lang="en-US" altLang="en-US" dirty="0"/>
              <a:t>, the Java statements between the colon and the </a:t>
            </a:r>
            <a:r>
              <a:rPr lang="en-US" altLang="en-US" dirty="0">
                <a:latin typeface="Courier New" panose="02070309020205020404" pitchFamily="49" charset="0"/>
                <a:cs typeface="Courier New" panose="02070309020205020404" pitchFamily="49" charset="0"/>
              </a:rPr>
              <a:t>break</a:t>
            </a:r>
            <a:r>
              <a:rPr lang="en-US" altLang="en-US" dirty="0"/>
              <a:t> statement will be executed.</a:t>
            </a:r>
          </a:p>
        </p:txBody>
      </p:sp>
    </p:spTree>
    <p:extLst>
      <p:ext uri="{BB962C8B-B14F-4D97-AF65-F5344CB8AC3E}">
        <p14:creationId xmlns:p14="http://schemas.microsoft.com/office/powerpoint/2010/main" val="1813210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case</a:t>
            </a:r>
            <a:r>
              <a:rPr lang="en-US" altLang="en-US" dirty="0"/>
              <a:t> Statement</a:t>
            </a:r>
            <a:endParaRPr lang="en-IN" dirty="0"/>
          </a:p>
        </p:txBody>
      </p:sp>
      <p:sp>
        <p:nvSpPr>
          <p:cNvPr id="3" name="Content Placeholder 2"/>
          <p:cNvSpPr>
            <a:spLocks noGrp="1"/>
          </p:cNvSpPr>
          <p:nvPr>
            <p:ph sz="quarter" idx="13"/>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ends the </a:t>
            </a:r>
            <a:r>
              <a:rPr lang="en-US" altLang="en-US" dirty="0">
                <a:latin typeface="Courier New" panose="02070309020205020404" pitchFamily="49" charset="0"/>
                <a:cs typeface="Courier New" panose="02070309020205020404" pitchFamily="49" charset="0"/>
              </a:rPr>
              <a:t>case</a:t>
            </a:r>
            <a:r>
              <a:rPr lang="en-US" altLang="en-US" dirty="0"/>
              <a:t> statement.</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is optional.</a:t>
            </a:r>
          </a:p>
          <a:p>
            <a:pPr eaLnBrk="1" hangingPunct="1"/>
            <a:r>
              <a:rPr lang="en-US" altLang="en-US" dirty="0"/>
              <a:t>If a </a:t>
            </a:r>
            <a:r>
              <a:rPr lang="en-US" altLang="en-US" dirty="0">
                <a:latin typeface="Courier New" panose="02070309020205020404" pitchFamily="49" charset="0"/>
                <a:cs typeface="Courier New" panose="02070309020205020404" pitchFamily="49" charset="0"/>
              </a:rPr>
              <a:t>case</a:t>
            </a:r>
            <a:r>
              <a:rPr lang="en-US" altLang="en-US" dirty="0"/>
              <a:t> does not contain a </a:t>
            </a:r>
            <a:r>
              <a:rPr lang="en-US" altLang="en-US" dirty="0">
                <a:latin typeface="Courier New" panose="02070309020205020404" pitchFamily="49" charset="0"/>
                <a:cs typeface="Courier New" panose="02070309020205020404" pitchFamily="49" charset="0"/>
              </a:rPr>
              <a:t>break</a:t>
            </a:r>
            <a:r>
              <a:rPr lang="en-US" altLang="en-US" dirty="0"/>
              <a:t>, then program execution continues into the next </a:t>
            </a:r>
            <a:r>
              <a:rPr lang="en-US" altLang="en-US" dirty="0">
                <a:latin typeface="Courier New" panose="02070309020205020404" pitchFamily="49" charset="0"/>
                <a:cs typeface="Courier New" panose="02070309020205020404" pitchFamily="49" charset="0"/>
              </a:rPr>
              <a:t>case</a:t>
            </a:r>
            <a:r>
              <a:rPr lang="en-US" altLang="en-US" dirty="0"/>
              <a:t>.</a:t>
            </a:r>
          </a:p>
          <a:p>
            <a:pPr lvl="1" eaLnBrk="1" hangingPunct="1"/>
            <a:r>
              <a:rPr lang="en-US" altLang="en-US" dirty="0"/>
              <a:t>See example: NoBreaks.java</a:t>
            </a:r>
          </a:p>
          <a:p>
            <a:pPr lvl="1" eaLnBrk="1" hangingPunct="1"/>
            <a:r>
              <a:rPr lang="en-US" altLang="en-US" dirty="0"/>
              <a:t>See example: PetFood.java</a:t>
            </a:r>
          </a:p>
          <a:p>
            <a:pPr eaLnBrk="1" hangingPunct="1"/>
            <a:r>
              <a:rPr lang="en-US" altLang="en-US" dirty="0"/>
              <a:t>The </a:t>
            </a:r>
            <a:r>
              <a:rPr lang="en-US" altLang="en-US" dirty="0">
                <a:latin typeface="Courier New" panose="02070309020205020404" pitchFamily="49" charset="0"/>
                <a:cs typeface="Courier New" panose="02070309020205020404" pitchFamily="49" charset="0"/>
              </a:rPr>
              <a:t>default</a:t>
            </a:r>
            <a:r>
              <a:rPr lang="en-US" altLang="en-US" dirty="0"/>
              <a:t> section is optional and will be executed if no </a:t>
            </a:r>
            <a:r>
              <a:rPr lang="en-US" altLang="en-US" b="1" dirty="0"/>
              <a:t>CaseExpression</a:t>
            </a:r>
            <a:r>
              <a:rPr lang="en-US" altLang="en-US" dirty="0"/>
              <a:t> matches the </a:t>
            </a:r>
            <a:r>
              <a:rPr lang="en-US" altLang="en-US" b="1" dirty="0"/>
              <a:t>TestExpression</a:t>
            </a:r>
            <a:r>
              <a:rPr lang="en-US" altLang="en-US" dirty="0"/>
              <a:t>.</a:t>
            </a:r>
          </a:p>
          <a:p>
            <a:pPr eaLnBrk="1" hangingPunct="1"/>
            <a:r>
              <a:rPr lang="en-US" altLang="en-US" dirty="0"/>
              <a:t>See example: SwitchDemo.java</a:t>
            </a:r>
          </a:p>
        </p:txBody>
      </p:sp>
    </p:spTree>
    <p:extLst>
      <p:ext uri="{BB962C8B-B14F-4D97-AF65-F5344CB8AC3E}">
        <p14:creationId xmlns:p14="http://schemas.microsoft.com/office/powerpoint/2010/main" val="78274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 Value </a:t>
            </a:r>
            <a:r>
              <a:rPr lang="en-US" altLang="en-US" dirty="0">
                <a:latin typeface="Courier New" panose="02070309020205020404" pitchFamily="49" charset="0"/>
                <a:cs typeface="Courier New" panose="02070309020205020404" pitchFamily="49" charset="0"/>
              </a:rPr>
              <a:t>case</a:t>
            </a:r>
            <a:r>
              <a:rPr lang="en-US" altLang="en-US" dirty="0"/>
              <a:t> Statements </a:t>
            </a:r>
            <a:endParaRPr lang="en-IN" dirty="0"/>
          </a:p>
        </p:txBody>
      </p:sp>
      <p:sp>
        <p:nvSpPr>
          <p:cNvPr id="4" name="Content Placeholder 3"/>
          <p:cNvSpPr>
            <a:spLocks noGrp="1"/>
          </p:cNvSpPr>
          <p:nvPr>
            <p:ph sz="quarter" idx="13"/>
          </p:nvPr>
        </p:nvSpPr>
        <p:spPr>
          <a:xfrm>
            <a:off x="457200" y="1552575"/>
            <a:ext cx="8229600" cy="751238"/>
          </a:xfrm>
        </p:spPr>
        <p:txBody>
          <a:bodyPr/>
          <a:lstStyle/>
          <a:p>
            <a:pPr eaLnBrk="1" hangingPunct="1"/>
            <a:r>
              <a:rPr lang="en-US" altLang="en-US" sz="2000" dirty="0"/>
              <a:t>With Java 12 or later, you can specify multiple values separated by commas in a </a:t>
            </a:r>
            <a:r>
              <a:rPr lang="en-US" altLang="en-US" sz="2000" dirty="0">
                <a:latin typeface="Courier New" panose="02070309020205020404" pitchFamily="49" charset="0"/>
                <a:cs typeface="Courier New" panose="02070309020205020404" pitchFamily="49" charset="0"/>
              </a:rPr>
              <a:t>case</a:t>
            </a:r>
            <a:r>
              <a:rPr lang="en-US" altLang="en-US" sz="2000" dirty="0"/>
              <a:t> statement.</a:t>
            </a:r>
          </a:p>
        </p:txBody>
      </p:sp>
      <p:sp>
        <p:nvSpPr>
          <p:cNvPr id="5" name="Content Placeholder 4"/>
          <p:cNvSpPr>
            <a:spLocks noGrp="1"/>
          </p:cNvSpPr>
          <p:nvPr>
            <p:ph sz="quarter" idx="14"/>
          </p:nvPr>
        </p:nvSpPr>
        <p:spPr>
          <a:xfrm>
            <a:off x="700644" y="2365168"/>
            <a:ext cx="7986156" cy="3176650"/>
          </a:xfrm>
        </p:spPr>
        <p:txBody>
          <a:bodyPr/>
          <a:lstStyle/>
          <a:p>
            <a:pPr>
              <a:spcBef>
                <a:spcPct val="0"/>
              </a:spcBef>
              <a:buClrTx/>
              <a:buFontTx/>
              <a:buNone/>
            </a:pPr>
            <a:r>
              <a:rPr lang="en-US" altLang="en-US" sz="1800" dirty="0">
                <a:latin typeface="Courier New" panose="02070309020205020404" pitchFamily="49" charset="0"/>
                <a:cs typeface="Courier New" panose="02070309020205020404" pitchFamily="49" charset="0"/>
              </a:rPr>
              <a:t>switch (number)</a:t>
            </a:r>
          </a:p>
          <a:p>
            <a:pPr>
              <a:spcBef>
                <a:spcPct val="0"/>
              </a:spcBef>
              <a:buClrTx/>
              <a:buFontTx/>
              <a:buNone/>
            </a:pPr>
            <a:r>
              <a:rPr lang="en-US" altLang="en-US" sz="1800" dirty="0">
                <a:latin typeface="Courier New" panose="02070309020205020404" pitchFamily="49" charset="0"/>
                <a:cs typeface="Courier New" panose="02070309020205020404" pitchFamily="49" charset="0"/>
              </a:rPr>
              <a:t>{</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case 1, 3, 5, 7, 9:</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System.out.println("Odd");</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break;</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case 2, 4, 6, 8, 10:</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System.out.println("Even");</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break;</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default:</a:t>
            </a:r>
          </a:p>
          <a:p>
            <a:pPr>
              <a:spcBef>
                <a:spcPct val="0"/>
              </a:spcBef>
              <a:buClrTx/>
              <a:buFontTx/>
              <a:buNone/>
            </a:pPr>
            <a:r>
              <a:rPr lang="en-US" altLang="en-US" sz="1800" dirty="0">
                <a:latin typeface="Courier New" panose="02070309020205020404" pitchFamily="49" charset="0"/>
                <a:cs typeface="Courier New" panose="02070309020205020404" pitchFamily="49" charset="0"/>
              </a:rPr>
              <a:t>      System.out.println("Number out of range");</a:t>
            </a:r>
          </a:p>
          <a:p>
            <a:pPr>
              <a:spcBef>
                <a:spcPct val="0"/>
              </a:spcBef>
              <a:buClrTx/>
              <a:buFontTx/>
              <a:buNone/>
            </a:pPr>
            <a:r>
              <a:rPr lang="en-US" altLang="en-US" sz="1800"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5615056"/>
            <a:ext cx="8229601" cy="758036"/>
          </a:xfrm>
        </p:spPr>
        <p:txBody>
          <a:bodyPr/>
          <a:lstStyle/>
          <a:p>
            <a:pPr eaLnBrk="1" hangingPunct="1"/>
            <a:r>
              <a:rPr lang="en-US" altLang="en-US" sz="2000" dirty="0"/>
              <a:t>When any of the </a:t>
            </a:r>
            <a:r>
              <a:rPr lang="en-US" altLang="en-US" sz="2000" dirty="0">
                <a:latin typeface="Courier New" panose="02070309020205020404" pitchFamily="49" charset="0"/>
                <a:cs typeface="Courier New" panose="02070309020205020404" pitchFamily="49" charset="0"/>
              </a:rPr>
              <a:t>case</a:t>
            </a:r>
            <a:r>
              <a:rPr lang="en-US" altLang="en-US" sz="2000" dirty="0"/>
              <a:t> values match the </a:t>
            </a:r>
            <a:r>
              <a:rPr lang="en-US" altLang="en-US" sz="2000" dirty="0">
                <a:latin typeface="Courier New" panose="02070309020205020404" pitchFamily="49" charset="0"/>
                <a:cs typeface="Courier New" panose="02070309020205020404" pitchFamily="49" charset="0"/>
              </a:rPr>
              <a:t>switch</a:t>
            </a:r>
            <a:r>
              <a:rPr lang="en-US" altLang="en-US" sz="2000" dirty="0"/>
              <a:t> statement’s </a:t>
            </a:r>
            <a:r>
              <a:rPr lang="en-US" altLang="en-US" sz="2000" b="1" dirty="0"/>
              <a:t>TestExpression</a:t>
            </a:r>
            <a:r>
              <a:rPr lang="en-US" altLang="en-US" sz="2000" dirty="0"/>
              <a:t>, the statements in the </a:t>
            </a:r>
            <a:r>
              <a:rPr lang="en-US" altLang="en-US" sz="2000" dirty="0">
                <a:latin typeface="Courier New" panose="02070309020205020404" pitchFamily="49" charset="0"/>
                <a:cs typeface="Courier New" panose="02070309020205020404" pitchFamily="49" charset="0"/>
              </a:rPr>
              <a:t>case</a:t>
            </a:r>
            <a:r>
              <a:rPr lang="en-US" altLang="en-US" sz="2000" dirty="0"/>
              <a:t> section are executed.</a:t>
            </a:r>
          </a:p>
        </p:txBody>
      </p:sp>
    </p:spTree>
    <p:extLst>
      <p:ext uri="{BB962C8B-B14F-4D97-AF65-F5344CB8AC3E}">
        <p14:creationId xmlns:p14="http://schemas.microsoft.com/office/powerpoint/2010/main" val="3527800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Arrow </a:t>
            </a:r>
            <a:r>
              <a:rPr lang="en-US" altLang="en-US" dirty="0">
                <a:latin typeface="Courier New" panose="02070309020205020404" pitchFamily="49" charset="0"/>
                <a:cs typeface="Courier New" panose="02070309020205020404" pitchFamily="49" charset="0"/>
              </a:rPr>
              <a:t>case</a:t>
            </a:r>
            <a:r>
              <a:rPr lang="en-US" altLang="en-US" dirty="0"/>
              <a:t> Syntax </a:t>
            </a:r>
            <a:r>
              <a:rPr lang="en-US" altLang="en-US" sz="2000" b="0" dirty="0"/>
              <a:t>(1 of 4)</a:t>
            </a:r>
            <a:endParaRPr lang="en-IN" sz="2000" b="0" dirty="0"/>
          </a:p>
        </p:txBody>
      </p:sp>
      <p:sp>
        <p:nvSpPr>
          <p:cNvPr id="4" name="Content Placeholder 3"/>
          <p:cNvSpPr>
            <a:spLocks noGrp="1"/>
          </p:cNvSpPr>
          <p:nvPr>
            <p:ph sz="quarter" idx="13"/>
          </p:nvPr>
        </p:nvSpPr>
        <p:spPr>
          <a:xfrm>
            <a:off x="457200" y="1552575"/>
            <a:ext cx="8116784" cy="917494"/>
          </a:xfrm>
        </p:spPr>
        <p:txBody>
          <a:bodyPr/>
          <a:lstStyle/>
          <a:p>
            <a:pPr eaLnBrk="1" hangingPunct="1"/>
            <a:r>
              <a:rPr lang="en-US" altLang="en-US" dirty="0"/>
              <a:t>With Java 12 or later, you can use arrow </a:t>
            </a:r>
            <a:r>
              <a:rPr lang="en-US" altLang="en-US" dirty="0">
                <a:latin typeface="Courier New" panose="02070309020205020404" pitchFamily="49" charset="0"/>
                <a:cs typeface="Courier New" panose="02070309020205020404" pitchFamily="49" charset="0"/>
              </a:rPr>
              <a:t>case</a:t>
            </a:r>
            <a:r>
              <a:rPr lang="en-US" altLang="en-US" dirty="0"/>
              <a:t> syntax in a </a:t>
            </a:r>
            <a:r>
              <a:rPr lang="en-US" altLang="en-US" dirty="0">
                <a:latin typeface="Courier New" panose="02070309020205020404" pitchFamily="49" charset="0"/>
                <a:cs typeface="Courier New" panose="02070309020205020404" pitchFamily="49" charset="0"/>
              </a:rPr>
              <a:t>switch</a:t>
            </a:r>
            <a:r>
              <a:rPr lang="en-US" altLang="en-US" dirty="0"/>
              <a:t> statement.</a:t>
            </a:r>
          </a:p>
        </p:txBody>
      </p:sp>
      <p:sp>
        <p:nvSpPr>
          <p:cNvPr id="5" name="Content Placeholder 4"/>
          <p:cNvSpPr>
            <a:spLocks noGrp="1"/>
          </p:cNvSpPr>
          <p:nvPr>
            <p:ph sz="quarter" idx="14"/>
          </p:nvPr>
        </p:nvSpPr>
        <p:spPr>
          <a:xfrm>
            <a:off x="468314" y="2565070"/>
            <a:ext cx="5718730" cy="522514"/>
          </a:xfrm>
        </p:spPr>
        <p:txBody>
          <a:bodyPr/>
          <a:lstStyle/>
          <a:p>
            <a:pPr marL="255600" lvl="1" indent="0">
              <a:spcBef>
                <a:spcPct val="0"/>
              </a:spcBef>
              <a:buClrTx/>
              <a:buNone/>
            </a:pPr>
            <a:r>
              <a:rPr lang="en-US" altLang="en-US" dirty="0">
                <a:latin typeface="Courier New" panose="02070309020205020404" pitchFamily="49" charset="0"/>
                <a:cs typeface="Courier New" panose="02070309020205020404" pitchFamily="49" charset="0"/>
              </a:rPr>
              <a:t>case </a:t>
            </a:r>
            <a:r>
              <a:rPr lang="en-US" altLang="en-US" i="1" dirty="0">
                <a:latin typeface="Courier New" panose="02070309020205020404" pitchFamily="49" charset="0"/>
                <a:cs typeface="Courier New" panose="02070309020205020404" pitchFamily="49" charset="0"/>
              </a:rPr>
              <a:t>value</a:t>
            </a:r>
            <a:r>
              <a:rPr lang="en-US" altLang="en-US" dirty="0">
                <a:latin typeface="Courier New" panose="02070309020205020404" pitchFamily="49" charset="0"/>
                <a:cs typeface="Courier New" panose="02070309020205020404" pitchFamily="49" charset="0"/>
              </a:rPr>
              <a:t> -&gt; </a:t>
            </a:r>
            <a:r>
              <a:rPr lang="en-US" altLang="en-US" i="1" dirty="0">
                <a:latin typeface="Courier New" panose="02070309020205020404" pitchFamily="49" charset="0"/>
                <a:cs typeface="Courier New" panose="02070309020205020404" pitchFamily="49" charset="0"/>
              </a:rPr>
              <a:t>statement</a:t>
            </a:r>
            <a:r>
              <a:rPr lang="en-US" altLang="en-US"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5"/>
          </p:nvPr>
        </p:nvSpPr>
        <p:spPr>
          <a:xfrm>
            <a:off x="457200" y="3182585"/>
            <a:ext cx="8229600" cy="2838204"/>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case</a:t>
            </a:r>
            <a:r>
              <a:rPr lang="en-US" altLang="en-US" dirty="0"/>
              <a:t> value is followed by the arrow operator (</a:t>
            </a:r>
            <a:r>
              <a:rPr lang="en-US" altLang="en-US" dirty="0">
                <a:latin typeface="Courier New" panose="02070309020205020404" pitchFamily="49" charset="0"/>
                <a:cs typeface="Courier New" panose="02070309020205020404" pitchFamily="49" charset="0"/>
              </a:rPr>
              <a:t>-&gt;</a:t>
            </a:r>
            <a:r>
              <a:rPr lang="en-US" altLang="en-US" dirty="0"/>
              <a:t>) which is followed by a single statement. </a:t>
            </a:r>
          </a:p>
          <a:p>
            <a:pPr eaLnBrk="1" hangingPunct="1"/>
            <a:r>
              <a:rPr lang="en-US" altLang="en-US" dirty="0"/>
              <a:t>When the </a:t>
            </a:r>
            <a:r>
              <a:rPr lang="en-US" altLang="en-US" dirty="0">
                <a:latin typeface="Courier New" panose="02070309020205020404" pitchFamily="49" charset="0"/>
                <a:cs typeface="Courier New" panose="02070309020205020404" pitchFamily="49" charset="0"/>
              </a:rPr>
              <a:t>case</a:t>
            </a:r>
            <a:r>
              <a:rPr lang="en-US" altLang="en-US" dirty="0"/>
              <a:t> value matches the </a:t>
            </a:r>
            <a:r>
              <a:rPr lang="en-US" altLang="en-US" dirty="0">
                <a:latin typeface="Courier New" panose="02070309020205020404" pitchFamily="49" charset="0"/>
                <a:cs typeface="Courier New" panose="02070309020205020404" pitchFamily="49" charset="0"/>
              </a:rPr>
              <a:t>switch</a:t>
            </a:r>
            <a:r>
              <a:rPr lang="en-US" altLang="en-US" dirty="0"/>
              <a:t> statement’s </a:t>
            </a:r>
            <a:r>
              <a:rPr lang="en-US" altLang="en-US" b="1" dirty="0"/>
              <a:t>TestExpression</a:t>
            </a:r>
            <a:r>
              <a:rPr lang="en-US" altLang="en-US" dirty="0"/>
              <a:t>, the statement to the right of the arrow operator is executed and the program breaks out of the </a:t>
            </a:r>
            <a:r>
              <a:rPr lang="en-US" altLang="en-US" dirty="0">
                <a:latin typeface="Courier New" panose="02070309020205020404" pitchFamily="49" charset="0"/>
                <a:cs typeface="Courier New" panose="02070309020205020404" pitchFamily="49" charset="0"/>
              </a:rPr>
              <a:t>switch</a:t>
            </a:r>
            <a:r>
              <a:rPr lang="en-US" altLang="en-US" dirty="0"/>
              <a:t> statement.</a:t>
            </a:r>
          </a:p>
        </p:txBody>
      </p:sp>
    </p:spTree>
    <p:extLst>
      <p:ext uri="{BB962C8B-B14F-4D97-AF65-F5344CB8AC3E}">
        <p14:creationId xmlns:p14="http://schemas.microsoft.com/office/powerpoint/2010/main" val="115074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Arrow </a:t>
            </a:r>
            <a:r>
              <a:rPr lang="en-US" altLang="en-US" dirty="0">
                <a:latin typeface="Courier New" panose="02070309020205020404" pitchFamily="49" charset="0"/>
                <a:cs typeface="Courier New" panose="02070309020205020404" pitchFamily="49" charset="0"/>
              </a:rPr>
              <a:t>case</a:t>
            </a:r>
            <a:r>
              <a:rPr lang="en-US" altLang="en-US" dirty="0"/>
              <a:t> Syntax </a:t>
            </a:r>
            <a:r>
              <a:rPr lang="en-US" altLang="en-US" sz="2000" b="0" dirty="0"/>
              <a:t>(2 of 4)</a:t>
            </a:r>
            <a:endParaRPr lang="en-IN" dirty="0"/>
          </a:p>
        </p:txBody>
      </p:sp>
      <p:sp>
        <p:nvSpPr>
          <p:cNvPr id="4" name="Content Placeholder 3"/>
          <p:cNvSpPr>
            <a:spLocks noGrp="1"/>
          </p:cNvSpPr>
          <p:nvPr>
            <p:ph sz="quarter" idx="13"/>
          </p:nvPr>
        </p:nvSpPr>
        <p:spPr>
          <a:xfrm>
            <a:off x="457200" y="1556327"/>
            <a:ext cx="1846613" cy="509979"/>
          </a:xfrm>
        </p:spPr>
        <p:txBody>
          <a:bodyPr/>
          <a:lstStyle/>
          <a:p>
            <a:pPr eaLnBrk="1" hangingPunct="1"/>
            <a:r>
              <a:rPr lang="en-US" altLang="en-US" dirty="0"/>
              <a:t>Example:</a:t>
            </a:r>
          </a:p>
        </p:txBody>
      </p:sp>
      <p:sp>
        <p:nvSpPr>
          <p:cNvPr id="5" name="Content Placeholder 4"/>
          <p:cNvSpPr>
            <a:spLocks noGrp="1"/>
          </p:cNvSpPr>
          <p:nvPr>
            <p:ph sz="quarter" idx="14"/>
          </p:nvPr>
        </p:nvSpPr>
        <p:spPr>
          <a:xfrm>
            <a:off x="724394" y="2196936"/>
            <a:ext cx="7962405" cy="2600696"/>
          </a:xfrm>
        </p:spPr>
        <p:txBody>
          <a:bodyPr/>
          <a:lstStyle/>
          <a:p>
            <a:pPr>
              <a:spcBef>
                <a:spcPct val="0"/>
              </a:spcBef>
              <a:buClrTx/>
              <a:buFontTx/>
              <a:buNone/>
            </a:pPr>
            <a:r>
              <a:rPr lang="en-US" altLang="en-US" sz="2000" dirty="0">
                <a:latin typeface="Courier New" panose="02070309020205020404" pitchFamily="49" charset="0"/>
                <a:cs typeface="Courier New" panose="02070309020205020404" pitchFamily="49" charset="0"/>
              </a:rPr>
              <a:t>switch (month)</a:t>
            </a:r>
          </a:p>
          <a:p>
            <a:pPr>
              <a:spcBef>
                <a:spcPct val="0"/>
              </a:spcBef>
              <a:buClrTx/>
              <a:buFontTx/>
              <a:buNone/>
            </a:pPr>
            <a:r>
              <a:rPr lang="en-US" altLang="en-US" sz="2000" dirty="0">
                <a:latin typeface="Courier New" panose="02070309020205020404" pitchFamily="49" charset="0"/>
                <a:cs typeface="Courier New" panose="02070309020205020404" pitchFamily="49" charset="0"/>
              </a:rPr>
              <a:t>{</a:t>
            </a:r>
          </a:p>
          <a:p>
            <a:pPr>
              <a:spcBef>
                <a:spcPct val="0"/>
              </a:spcBef>
              <a:buClrTx/>
              <a:buFontTx/>
              <a:buNone/>
            </a:pPr>
            <a:r>
              <a:rPr lang="en-US" altLang="en-US" sz="2000" dirty="0">
                <a:latin typeface="Courier New" panose="02070309020205020404" pitchFamily="49" charset="0"/>
                <a:cs typeface="Courier New" panose="02070309020205020404" pitchFamily="49" charset="0"/>
              </a:rPr>
              <a:t>   case 1 -&gt; System.out.println("January");</a:t>
            </a:r>
          </a:p>
          <a:p>
            <a:pPr>
              <a:spcBef>
                <a:spcPct val="0"/>
              </a:spcBef>
              <a:buClrTx/>
              <a:buFontTx/>
              <a:buNone/>
            </a:pPr>
            <a:r>
              <a:rPr lang="en-US" altLang="en-US" sz="2000" dirty="0">
                <a:latin typeface="Courier New" panose="02070309020205020404" pitchFamily="49" charset="0"/>
                <a:cs typeface="Courier New" panose="02070309020205020404" pitchFamily="49" charset="0"/>
              </a:rPr>
              <a:t>   case 2 -&gt; System.out.println("February");</a:t>
            </a:r>
          </a:p>
          <a:p>
            <a:pPr>
              <a:spcBef>
                <a:spcPct val="0"/>
              </a:spcBef>
              <a:buClrTx/>
              <a:buFontTx/>
              <a:buNone/>
            </a:pPr>
            <a:r>
              <a:rPr lang="en-US" altLang="en-US" sz="2000" dirty="0">
                <a:latin typeface="Courier New" panose="02070309020205020404" pitchFamily="49" charset="0"/>
                <a:cs typeface="Courier New" panose="02070309020205020404" pitchFamily="49" charset="0"/>
              </a:rPr>
              <a:t>   case 3 -&gt; System.out.println("March");</a:t>
            </a:r>
          </a:p>
          <a:p>
            <a:pPr>
              <a:spcBef>
                <a:spcPct val="0"/>
              </a:spcBef>
              <a:buClrTx/>
              <a:buFontTx/>
              <a:buNone/>
            </a:pPr>
            <a:r>
              <a:rPr lang="en-US" altLang="en-US" sz="2000" dirty="0">
                <a:latin typeface="Courier New" panose="02070309020205020404" pitchFamily="49" charset="0"/>
                <a:cs typeface="Courier New" panose="02070309020205020404" pitchFamily="49" charset="0"/>
              </a:rPr>
              <a:t>   default -&gt; System.out.println("Error: Invalid month");</a:t>
            </a:r>
          </a:p>
          <a:p>
            <a:pPr>
              <a:spcBef>
                <a:spcPct val="0"/>
              </a:spcBef>
              <a:buClrTx/>
              <a:buFontTx/>
              <a:buNone/>
            </a:pP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247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dirty="0"/>
              <a:t>Flowcharts </a:t>
            </a:r>
            <a:r>
              <a:rPr lang="en-US" sz="2000" b="0" dirty="0"/>
              <a:t>(1 of 2)</a:t>
            </a:r>
          </a:p>
        </p:txBody>
      </p:sp>
      <p:sp>
        <p:nvSpPr>
          <p:cNvPr id="4" name="Content Placeholder 3"/>
          <p:cNvSpPr>
            <a:spLocks noGrp="1"/>
          </p:cNvSpPr>
          <p:nvPr>
            <p:ph sz="quarter" idx="13"/>
          </p:nvPr>
        </p:nvSpPr>
        <p:spPr>
          <a:xfrm>
            <a:off x="457200" y="1552575"/>
            <a:ext cx="8229600" cy="501856"/>
          </a:xfrm>
        </p:spPr>
        <p:txBody>
          <a:bodyPr/>
          <a:lstStyle/>
          <a:p>
            <a:pPr eaLnBrk="1" hangingPunct="1"/>
            <a:r>
              <a:rPr lang="en-US" altLang="en-US" dirty="0"/>
              <a:t>If statements can be modeled as a flow chart.</a:t>
            </a:r>
          </a:p>
        </p:txBody>
      </p:sp>
      <p:sp>
        <p:nvSpPr>
          <p:cNvPr id="5" name="Content Placeholder 4"/>
          <p:cNvSpPr>
            <a:spLocks noGrp="1"/>
          </p:cNvSpPr>
          <p:nvPr>
            <p:ph sz="quarter" idx="14"/>
          </p:nvPr>
        </p:nvSpPr>
        <p:spPr>
          <a:xfrm>
            <a:off x="700645" y="2216772"/>
            <a:ext cx="3206338" cy="882688"/>
          </a:xfrm>
        </p:spPr>
        <p:txBody>
          <a:bodyPr/>
          <a:lstStyle/>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if (coldOutside)</a:t>
            </a:r>
          </a:p>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wearCoat();</a:t>
            </a:r>
          </a:p>
        </p:txBody>
      </p:sp>
      <p:pic>
        <p:nvPicPr>
          <p:cNvPr id="18" name="Content Placeholder 17" descr="A flowchart depicts the logic for if statement. The process flow is as follows. The condition reads, is it cold outside. If the condition is true, the next step includes the statement, wear a coat. This step leads to the next step."/>
          <p:cNvPicPr>
            <a:picLocks noGrp="1" noChangeAspect="1"/>
          </p:cNvPicPr>
          <p:nvPr>
            <p:ph sz="quarter" idx="15"/>
          </p:nvPr>
        </p:nvPicPr>
        <p:blipFill>
          <a:blip r:embed="rId2"/>
          <a:stretch>
            <a:fillRect/>
          </a:stretch>
        </p:blipFill>
        <p:spPr>
          <a:xfrm>
            <a:off x="4723244" y="2243891"/>
            <a:ext cx="3645605" cy="3998213"/>
          </a:xfrm>
          <a:prstGeom prst="rect">
            <a:avLst/>
          </a:prstGeom>
        </p:spPr>
      </p:pic>
    </p:spTree>
    <p:extLst>
      <p:ext uri="{BB962C8B-B14F-4D97-AF65-F5344CB8AC3E}">
        <p14:creationId xmlns:p14="http://schemas.microsoft.com/office/powerpoint/2010/main" val="304329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Arrow </a:t>
            </a:r>
            <a:r>
              <a:rPr lang="en-US" altLang="en-US" dirty="0">
                <a:latin typeface="Courier New" panose="02070309020205020404" pitchFamily="49" charset="0"/>
                <a:cs typeface="Courier New" panose="02070309020205020404" pitchFamily="49" charset="0"/>
              </a:rPr>
              <a:t>case</a:t>
            </a:r>
            <a:r>
              <a:rPr lang="en-US" altLang="en-US" dirty="0"/>
              <a:t> Syntax </a:t>
            </a:r>
            <a:r>
              <a:rPr lang="en-US" altLang="en-US" sz="2000" b="0" dirty="0"/>
              <a:t>(3 of 4)</a:t>
            </a:r>
            <a:endParaRPr lang="en-IN" dirty="0"/>
          </a:p>
        </p:txBody>
      </p:sp>
      <p:sp>
        <p:nvSpPr>
          <p:cNvPr id="4" name="Content Placeholder 3"/>
          <p:cNvSpPr>
            <a:spLocks noGrp="1"/>
          </p:cNvSpPr>
          <p:nvPr>
            <p:ph sz="quarter" idx="13"/>
          </p:nvPr>
        </p:nvSpPr>
        <p:spPr>
          <a:xfrm>
            <a:off x="457200" y="1556327"/>
            <a:ext cx="8229600" cy="866239"/>
          </a:xfrm>
        </p:spPr>
        <p:txBody>
          <a:bodyPr/>
          <a:lstStyle/>
          <a:p>
            <a:pPr eaLnBrk="1" hangingPunct="1"/>
            <a:r>
              <a:rPr lang="en-US" altLang="en-US" dirty="0"/>
              <a:t>Arrow case syntax allows you to specify multiple values in a </a:t>
            </a:r>
            <a:r>
              <a:rPr lang="en-US" altLang="en-US" dirty="0">
                <a:latin typeface="Courier New" panose="02070309020205020404" pitchFamily="49" charset="0"/>
                <a:cs typeface="Courier New" panose="02070309020205020404" pitchFamily="49" charset="0"/>
              </a:rPr>
              <a:t>case</a:t>
            </a:r>
            <a:r>
              <a:rPr lang="en-US" altLang="en-US" dirty="0"/>
              <a:t> statement.</a:t>
            </a:r>
          </a:p>
        </p:txBody>
      </p:sp>
      <p:sp>
        <p:nvSpPr>
          <p:cNvPr id="5" name="Content Placeholder 4"/>
          <p:cNvSpPr>
            <a:spLocks noGrp="1"/>
          </p:cNvSpPr>
          <p:nvPr>
            <p:ph sz="quarter" idx="14"/>
          </p:nvPr>
        </p:nvSpPr>
        <p:spPr>
          <a:xfrm>
            <a:off x="724393" y="2666243"/>
            <a:ext cx="8087097" cy="1917632"/>
          </a:xfrm>
        </p:spPr>
        <p:txBody>
          <a:bodyPr/>
          <a:lstStyle/>
          <a:p>
            <a:pPr>
              <a:spcBef>
                <a:spcPct val="0"/>
              </a:spcBef>
              <a:buClrTx/>
              <a:buFontTx/>
              <a:buNone/>
            </a:pPr>
            <a:r>
              <a:rPr lang="en-US" altLang="en-US" sz="1600" dirty="0">
                <a:latin typeface="Courier New" panose="02070309020205020404" pitchFamily="49" charset="0"/>
                <a:cs typeface="Courier New" panose="02070309020205020404" pitchFamily="49" charset="0"/>
              </a:rPr>
              <a:t>switch (month)</a:t>
            </a:r>
          </a:p>
          <a:p>
            <a:pPr>
              <a:spcBef>
                <a:spcPct val="0"/>
              </a:spcBef>
              <a:buClrTx/>
              <a:buFontTx/>
              <a:buNone/>
            </a:pPr>
            <a:r>
              <a:rPr lang="en-US" altLang="en-US" sz="1600" dirty="0">
                <a:latin typeface="Courier New" panose="02070309020205020404" pitchFamily="49" charset="0"/>
                <a:cs typeface="Courier New" panose="02070309020205020404" pitchFamily="49" charset="0"/>
              </a:rPr>
              <a:t>{</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case 1, 2, 3, 4, 5 -&gt; System.out.println("Spring Semester");</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case 6, 7 -&gt; System.out.println("Summer Semester");</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case 8, 9, 10, 11, 12 -&gt; System.out.println("Fall Semester");</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default -&gt; System.out.println("Error: Invalid month");</a:t>
            </a:r>
          </a:p>
          <a:p>
            <a:pPr>
              <a:spcBef>
                <a:spcPct val="0"/>
              </a:spcBef>
              <a:buClrTx/>
              <a:buFontTx/>
              <a:buNone/>
            </a:pP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1346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Arrow </a:t>
            </a:r>
            <a:r>
              <a:rPr lang="en-US" altLang="en-US" dirty="0">
                <a:latin typeface="Courier New" panose="02070309020205020404" pitchFamily="49" charset="0"/>
                <a:cs typeface="Courier New" panose="02070309020205020404" pitchFamily="49" charset="0"/>
              </a:rPr>
              <a:t>case</a:t>
            </a:r>
            <a:r>
              <a:rPr lang="en-US" altLang="en-US" dirty="0"/>
              <a:t> Syntax </a:t>
            </a:r>
            <a:r>
              <a:rPr lang="en-US" altLang="en-US" sz="2000" b="0" dirty="0"/>
              <a:t>(4 of 4)</a:t>
            </a:r>
            <a:endParaRPr lang="en-IN" dirty="0"/>
          </a:p>
        </p:txBody>
      </p:sp>
      <p:sp>
        <p:nvSpPr>
          <p:cNvPr id="4" name="Content Placeholder 3"/>
          <p:cNvSpPr>
            <a:spLocks noGrp="1"/>
          </p:cNvSpPr>
          <p:nvPr>
            <p:ph sz="quarter" idx="13"/>
          </p:nvPr>
        </p:nvSpPr>
        <p:spPr>
          <a:xfrm>
            <a:off x="457200" y="1556327"/>
            <a:ext cx="8229600" cy="771237"/>
          </a:xfrm>
        </p:spPr>
        <p:txBody>
          <a:bodyPr/>
          <a:lstStyle/>
          <a:p>
            <a:pPr eaLnBrk="1" hangingPunct="1"/>
            <a:r>
              <a:rPr lang="en-US" altLang="en-US" sz="2000" dirty="0"/>
              <a:t>If you need to write more than one statement in a </a:t>
            </a:r>
            <a:r>
              <a:rPr lang="en-US" altLang="en-US" sz="2000" dirty="0">
                <a:latin typeface="Courier New" panose="02070309020205020404" pitchFamily="49" charset="0"/>
                <a:cs typeface="Courier New" panose="02070309020205020404" pitchFamily="49" charset="0"/>
              </a:rPr>
              <a:t>case</a:t>
            </a:r>
            <a:r>
              <a:rPr lang="en-US" altLang="en-US" sz="2000" dirty="0"/>
              <a:t> section, you must enclose those statements in curly braces</a:t>
            </a:r>
          </a:p>
        </p:txBody>
      </p:sp>
      <p:sp>
        <p:nvSpPr>
          <p:cNvPr id="5" name="Content Placeholder 4"/>
          <p:cNvSpPr>
            <a:spLocks noGrp="1"/>
          </p:cNvSpPr>
          <p:nvPr>
            <p:ph sz="quarter" idx="14"/>
          </p:nvPr>
        </p:nvSpPr>
        <p:spPr>
          <a:xfrm>
            <a:off x="724394" y="2422567"/>
            <a:ext cx="5023263" cy="3776352"/>
          </a:xfrm>
        </p:spPr>
        <p:txBody>
          <a:bodyPr/>
          <a:lstStyle/>
          <a:p>
            <a:pPr>
              <a:spcBef>
                <a:spcPct val="0"/>
              </a:spcBef>
              <a:buClrTx/>
              <a:buFontTx/>
              <a:buNone/>
            </a:pPr>
            <a:r>
              <a:rPr lang="en-US" altLang="en-US" sz="1000" dirty="0">
                <a:latin typeface="Courier New" panose="02070309020205020404" pitchFamily="49" charset="0"/>
                <a:cs typeface="Courier New" panose="02070309020205020404" pitchFamily="49" charset="0"/>
              </a:rPr>
              <a:t>switch (month)</a:t>
            </a:r>
          </a:p>
          <a:p>
            <a:pPr>
              <a:spcBef>
                <a:spcPct val="0"/>
              </a:spcBef>
              <a:buClrTx/>
              <a:buFontTx/>
              <a:buNone/>
            </a:pPr>
            <a:r>
              <a:rPr lang="en-US" altLang="en-US" sz="1000" dirty="0">
                <a:latin typeface="Courier New" panose="02070309020205020404" pitchFamily="49" charset="0"/>
                <a:cs typeface="Courier New" panose="02070309020205020404" pitchFamily="49" charset="0"/>
              </a:rPr>
              <a:t>{</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case 1 -&gt;</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monthName = "January";</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System.out.println(monthName);</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case 2 -&gt;</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monthName = "February";</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System.out.println(monthName);</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case 3 -&gt;</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monthName = "March";</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System.out.println(monthName);</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default -&gt;</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monthName = "Invalid";</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System.out.println("Error: Invalid month");</a:t>
            </a:r>
          </a:p>
          <a:p>
            <a:pPr>
              <a:spcBef>
                <a:spcPct val="0"/>
              </a:spcBef>
              <a:buClrTx/>
              <a:buFontTx/>
              <a:buNone/>
            </a:pPr>
            <a:r>
              <a:rPr lang="en-US" altLang="en-US" sz="1000" dirty="0">
                <a:latin typeface="Courier New" panose="02070309020205020404" pitchFamily="49" charset="0"/>
                <a:cs typeface="Courier New" panose="02070309020205020404" pitchFamily="49" charset="0"/>
              </a:rPr>
              <a:t>   }</a:t>
            </a:r>
          </a:p>
          <a:p>
            <a:pPr>
              <a:spcBef>
                <a:spcPct val="0"/>
              </a:spcBef>
              <a:buClrTx/>
              <a:buFontTx/>
              <a:buNone/>
            </a:pPr>
            <a:r>
              <a:rPr lang="en-US" alt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75166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(1 of 6)</a:t>
            </a:r>
            <a:endParaRPr lang="en-IN" sz="2000" b="0" dirty="0"/>
          </a:p>
        </p:txBody>
      </p:sp>
      <p:sp>
        <p:nvSpPr>
          <p:cNvPr id="4" name="Content Placeholder 3"/>
          <p:cNvSpPr>
            <a:spLocks noGrp="1"/>
          </p:cNvSpPr>
          <p:nvPr>
            <p:ph sz="quarter" idx="13"/>
          </p:nvPr>
        </p:nvSpPr>
        <p:spPr>
          <a:xfrm>
            <a:off x="457200" y="1552574"/>
            <a:ext cx="8229600" cy="1475633"/>
          </a:xfrm>
        </p:spPr>
        <p:txBody>
          <a:bodyPr/>
          <a:lstStyle/>
          <a:p>
            <a:pPr eaLnBrk="1" hangingPunct="1"/>
            <a:r>
              <a:rPr lang="en-US" altLang="en-US" dirty="0"/>
              <a:t>In Java 12 and later, the </a:t>
            </a:r>
            <a:r>
              <a:rPr lang="en-US" altLang="en-US" dirty="0">
                <a:latin typeface="Courier New" panose="02070309020205020404" pitchFamily="49" charset="0"/>
                <a:cs typeface="Courier New" panose="02070309020205020404" pitchFamily="49" charset="0"/>
              </a:rPr>
              <a:t>switch</a:t>
            </a:r>
            <a:r>
              <a:rPr lang="en-US" altLang="en-US" dirty="0"/>
              <a:t> statement can be written as an expression that gives a value.</a:t>
            </a:r>
          </a:p>
          <a:p>
            <a:pPr eaLnBrk="1" hangingPunct="1"/>
            <a:r>
              <a:rPr lang="en-US" altLang="en-US" dirty="0"/>
              <a:t>Example:</a:t>
            </a:r>
          </a:p>
        </p:txBody>
      </p:sp>
      <p:sp>
        <p:nvSpPr>
          <p:cNvPr id="5" name="Content Placeholder 4"/>
          <p:cNvSpPr>
            <a:spLocks noGrp="1"/>
          </p:cNvSpPr>
          <p:nvPr>
            <p:ph sz="quarter" idx="14"/>
          </p:nvPr>
        </p:nvSpPr>
        <p:spPr>
          <a:xfrm>
            <a:off x="736282" y="3135086"/>
            <a:ext cx="4560125" cy="2707574"/>
          </a:xfrm>
        </p:spPr>
        <p:txBody>
          <a:bodyPr/>
          <a:lstStyle/>
          <a:p>
            <a:pPr>
              <a:spcBef>
                <a:spcPct val="0"/>
              </a:spcBef>
              <a:buClrTx/>
              <a:buFontTx/>
              <a:buNone/>
            </a:pPr>
            <a:r>
              <a:rPr lang="en-US" altLang="en-US" sz="1800" dirty="0">
                <a:latin typeface="Courier New" panose="02070309020205020404" pitchFamily="49" charset="0"/>
                <a:cs typeface="Courier New" panose="02070309020205020404" pitchFamily="49" charset="0"/>
              </a:rPr>
              <a:t>String numstring;</a:t>
            </a:r>
          </a:p>
          <a:p>
            <a:pPr>
              <a:spcBef>
                <a:spcPct val="0"/>
              </a:spcBef>
              <a:buClrTx/>
              <a:buFontTx/>
              <a:buNone/>
            </a:pPr>
            <a:endParaRPr lang="en-US" altLang="en-US" sz="1800" dirty="0">
              <a:noFill/>
            </a:endParaRPr>
          </a:p>
          <a:p>
            <a:pPr>
              <a:spcBef>
                <a:spcPct val="0"/>
              </a:spcBef>
              <a:buClrTx/>
              <a:buFontTx/>
              <a:buNone/>
            </a:pPr>
            <a:r>
              <a:rPr lang="en-US" altLang="en-US" sz="1800" dirty="0">
                <a:latin typeface="Courier New" panose="02070309020205020404" pitchFamily="49" charset="0"/>
                <a:cs typeface="Courier New" panose="02070309020205020404" pitchFamily="49" charset="0"/>
              </a:rPr>
              <a:t>numstring = switch(number)</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case 0 -&gt; "Zero";</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case 1 -&gt; "One";</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case 2 -&gt; "Two";</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default -&gt; "Unknown";</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3233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(2 of 6)</a:t>
            </a:r>
            <a:endParaRPr lang="en-IN" dirty="0"/>
          </a:p>
        </p:txBody>
      </p:sp>
      <p:sp>
        <p:nvSpPr>
          <p:cNvPr id="3" name="Content Placeholder 2"/>
          <p:cNvSpPr>
            <a:spLocks noGrp="1"/>
          </p:cNvSpPr>
          <p:nvPr>
            <p:ph sz="quarter" idx="13"/>
          </p:nvPr>
        </p:nvSpPr>
        <p:spPr/>
        <p:txBody>
          <a:bodyPr/>
          <a:lstStyle/>
          <a:p>
            <a:pPr lvl="1" eaLnBrk="1" hangingPunct="1"/>
            <a:r>
              <a:rPr lang="en-US" altLang="en-US" dirty="0"/>
              <a:t>If the value of </a:t>
            </a:r>
            <a:r>
              <a:rPr lang="en-US" altLang="en-US" dirty="0">
                <a:latin typeface="Courier New" panose="02070309020205020404" pitchFamily="49" charset="0"/>
                <a:cs typeface="Courier New" panose="02070309020205020404" pitchFamily="49" charset="0"/>
              </a:rPr>
              <a:t>number</a:t>
            </a:r>
            <a:r>
              <a:rPr lang="en-US" altLang="en-US" dirty="0"/>
              <a:t> is 0, the string "Zero" will be assigned to </a:t>
            </a:r>
            <a:r>
              <a:rPr lang="en-US" altLang="en-US" dirty="0">
                <a:latin typeface="Courier New" panose="02070309020205020404" pitchFamily="49" charset="0"/>
                <a:cs typeface="Courier New" panose="02070309020205020404" pitchFamily="49" charset="0"/>
              </a:rPr>
              <a:t>numstring</a:t>
            </a:r>
            <a:r>
              <a:rPr lang="en-US" altLang="en-US" dirty="0"/>
              <a:t>.</a:t>
            </a:r>
          </a:p>
          <a:p>
            <a:pPr lvl="1" eaLnBrk="1" hangingPunct="1"/>
            <a:r>
              <a:rPr lang="en-US" altLang="en-US" dirty="0"/>
              <a:t>If the value of </a:t>
            </a:r>
            <a:r>
              <a:rPr lang="en-US" altLang="en-US" dirty="0">
                <a:latin typeface="Courier New" panose="02070309020205020404" pitchFamily="49" charset="0"/>
                <a:cs typeface="Courier New" panose="02070309020205020404" pitchFamily="49" charset="0"/>
              </a:rPr>
              <a:t>number</a:t>
            </a:r>
            <a:r>
              <a:rPr lang="en-US" altLang="en-US" dirty="0"/>
              <a:t> is 1, the string "One" will be assigned to </a:t>
            </a:r>
            <a:r>
              <a:rPr lang="en-US" altLang="en-US" dirty="0">
                <a:latin typeface="Courier New" panose="02070309020205020404" pitchFamily="49" charset="0"/>
                <a:cs typeface="Courier New" panose="02070309020205020404" pitchFamily="49" charset="0"/>
              </a:rPr>
              <a:t>numstring</a:t>
            </a:r>
            <a:r>
              <a:rPr lang="en-US" altLang="en-US" dirty="0"/>
              <a:t>.</a:t>
            </a:r>
          </a:p>
          <a:p>
            <a:pPr lvl="1" eaLnBrk="1" hangingPunct="1"/>
            <a:r>
              <a:rPr lang="en-US" altLang="en-US" dirty="0"/>
              <a:t>If the value of </a:t>
            </a:r>
            <a:r>
              <a:rPr lang="en-US" altLang="en-US" dirty="0">
                <a:latin typeface="Courier New" panose="02070309020205020404" pitchFamily="49" charset="0"/>
                <a:cs typeface="Courier New" panose="02070309020205020404" pitchFamily="49" charset="0"/>
              </a:rPr>
              <a:t>number</a:t>
            </a:r>
            <a:r>
              <a:rPr lang="en-US" altLang="en-US" dirty="0"/>
              <a:t> is 2, the string "Two". The string "Two" will be assigned to </a:t>
            </a:r>
            <a:r>
              <a:rPr lang="en-US" altLang="en-US" dirty="0">
                <a:latin typeface="Courier New" panose="02070309020205020404" pitchFamily="49" charset="0"/>
                <a:cs typeface="Courier New" panose="02070309020205020404" pitchFamily="49" charset="0"/>
              </a:rPr>
              <a:t>numstring</a:t>
            </a:r>
            <a:r>
              <a:rPr lang="en-US" altLang="en-US" dirty="0"/>
              <a:t>.</a:t>
            </a:r>
          </a:p>
          <a:p>
            <a:pPr lvl="1" eaLnBrk="1" hangingPunct="1"/>
            <a:r>
              <a:rPr lang="en-US" altLang="en-US" dirty="0"/>
              <a:t>If the value of </a:t>
            </a:r>
            <a:r>
              <a:rPr lang="en-US" altLang="en-US" dirty="0">
                <a:latin typeface="Courier New" panose="02070309020205020404" pitchFamily="49" charset="0"/>
                <a:cs typeface="Courier New" panose="02070309020205020404" pitchFamily="49" charset="0"/>
              </a:rPr>
              <a:t>number</a:t>
            </a:r>
            <a:r>
              <a:rPr lang="en-US" altLang="en-US" dirty="0"/>
              <a:t> is not 0, 1, or 2, the string "Unknown" will be assigned to </a:t>
            </a:r>
            <a:r>
              <a:rPr lang="en-US" altLang="en-US" dirty="0">
                <a:latin typeface="Courier New" panose="02070309020205020404" pitchFamily="49" charset="0"/>
                <a:cs typeface="Courier New" panose="02070309020205020404" pitchFamily="49" charset="0"/>
              </a:rPr>
              <a:t>numstring</a:t>
            </a:r>
            <a:r>
              <a:rPr lang="en-US" altLang="en-US" dirty="0"/>
              <a:t>.</a:t>
            </a:r>
          </a:p>
        </p:txBody>
      </p:sp>
    </p:spTree>
    <p:extLst>
      <p:ext uri="{BB962C8B-B14F-4D97-AF65-F5344CB8AC3E}">
        <p14:creationId xmlns:p14="http://schemas.microsoft.com/office/powerpoint/2010/main" val="778494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(3 of 6)</a:t>
            </a:r>
            <a:endParaRPr lang="en-IN" dirty="0"/>
          </a:p>
        </p:txBody>
      </p:sp>
      <p:sp>
        <p:nvSpPr>
          <p:cNvPr id="4" name="Content Placeholder 3"/>
          <p:cNvSpPr>
            <a:spLocks noGrp="1"/>
          </p:cNvSpPr>
          <p:nvPr>
            <p:ph sz="quarter" idx="13"/>
          </p:nvPr>
        </p:nvSpPr>
        <p:spPr>
          <a:xfrm>
            <a:off x="457200" y="1552574"/>
            <a:ext cx="8069283" cy="537483"/>
          </a:xfrm>
        </p:spPr>
        <p:txBody>
          <a:bodyPr/>
          <a:lstStyle/>
          <a:p>
            <a:pPr eaLnBrk="1" hangingPunct="1"/>
            <a:r>
              <a:rPr lang="en-US" altLang="en-US" dirty="0"/>
              <a:t>Don’t forget the semicolon at the end of the statement!</a:t>
            </a:r>
          </a:p>
        </p:txBody>
      </p:sp>
      <p:sp>
        <p:nvSpPr>
          <p:cNvPr id="5" name="Content Placeholder 4"/>
          <p:cNvSpPr>
            <a:spLocks noGrp="1"/>
          </p:cNvSpPr>
          <p:nvPr>
            <p:ph sz="quarter" idx="14"/>
          </p:nvPr>
        </p:nvSpPr>
        <p:spPr>
          <a:xfrm>
            <a:off x="724401" y="2216772"/>
            <a:ext cx="4714505" cy="2863227"/>
          </a:xfrm>
        </p:spPr>
        <p:txBody>
          <a:bodyPr/>
          <a:lstStyle/>
          <a:p>
            <a:pPr>
              <a:spcBef>
                <a:spcPct val="0"/>
              </a:spcBef>
              <a:buClrTx/>
              <a:buFontTx/>
              <a:buNone/>
            </a:pPr>
            <a:r>
              <a:rPr lang="en-US" altLang="en-US" sz="2000" dirty="0">
                <a:latin typeface="Courier New" panose="02070309020205020404" pitchFamily="49" charset="0"/>
                <a:cs typeface="Courier New" panose="02070309020205020404" pitchFamily="49" charset="0"/>
              </a:rPr>
              <a:t>String numstring;</a:t>
            </a:r>
          </a:p>
          <a:p>
            <a:pPr>
              <a:spcBef>
                <a:spcPct val="0"/>
              </a:spcBef>
              <a:buClrTx/>
              <a:buFontTx/>
              <a:buNone/>
            </a:pPr>
            <a:endParaRPr lang="en-US" altLang="en-US" sz="2000" dirty="0">
              <a:noFill/>
            </a:endParaRPr>
          </a:p>
          <a:p>
            <a:pPr>
              <a:spcBef>
                <a:spcPct val="0"/>
              </a:spcBef>
              <a:buClrTx/>
              <a:buFontTx/>
              <a:buNone/>
            </a:pPr>
            <a:r>
              <a:rPr lang="en-US" altLang="en-US" sz="2000" dirty="0">
                <a:latin typeface="Courier New" panose="02070309020205020404" pitchFamily="49" charset="0"/>
                <a:cs typeface="Courier New" panose="02070309020205020404" pitchFamily="49" charset="0"/>
              </a:rPr>
              <a:t>numstring = switch(number)</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case 0 -&gt; "Zero";</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case 1 -&gt; "One";</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case 2 -&gt; "Two";</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default -&gt; "Unknown";</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a:t>
            </a:r>
          </a:p>
        </p:txBody>
      </p:sp>
      <p:pic>
        <p:nvPicPr>
          <p:cNvPr id="18" name="Content Placeholder 17" descr="An arrow points to the semicolon at the end of the statement."/>
          <p:cNvPicPr>
            <a:picLocks noGrp="1" noChangeAspect="1"/>
          </p:cNvPicPr>
          <p:nvPr>
            <p:ph sz="quarter" idx="15"/>
          </p:nvPr>
        </p:nvPicPr>
        <p:blipFill rotWithShape="1">
          <a:blip r:embed="rId2"/>
          <a:srcRect l="14766" t="18686"/>
          <a:stretch/>
        </p:blipFill>
        <p:spPr>
          <a:xfrm>
            <a:off x="1407243" y="5137149"/>
            <a:ext cx="628755" cy="421376"/>
          </a:xfrm>
          <a:prstGeom prst="rect">
            <a:avLst/>
          </a:prstGeom>
        </p:spPr>
      </p:pic>
    </p:spTree>
    <p:extLst>
      <p:ext uri="{BB962C8B-B14F-4D97-AF65-F5344CB8AC3E}">
        <p14:creationId xmlns:p14="http://schemas.microsoft.com/office/powerpoint/2010/main" val="511297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(4 of 6)</a:t>
            </a:r>
            <a:endParaRPr lang="en-IN" dirty="0"/>
          </a:p>
        </p:txBody>
      </p:sp>
      <p:sp>
        <p:nvSpPr>
          <p:cNvPr id="3" name="Content Placeholder 2"/>
          <p:cNvSpPr>
            <a:spLocks noGrp="1"/>
          </p:cNvSpPr>
          <p:nvPr>
            <p:ph sz="quarter" idx="13"/>
          </p:nvPr>
        </p:nvSpPr>
        <p:spPr>
          <a:xfrm>
            <a:off x="457200" y="1556327"/>
            <a:ext cx="8229600" cy="3205678"/>
          </a:xfrm>
        </p:spPr>
        <p:txBody>
          <a:bodyPr/>
          <a:lstStyle/>
          <a:p>
            <a:pPr eaLnBrk="1" hangingPunct="1"/>
            <a:r>
              <a:rPr lang="en-US" altLang="en-US" dirty="0"/>
              <a:t>A </a:t>
            </a:r>
            <a:r>
              <a:rPr lang="en-US" altLang="en-US" dirty="0">
                <a:latin typeface="Courier New" panose="02070309020205020404" pitchFamily="49" charset="0"/>
                <a:cs typeface="Courier New" panose="02070309020205020404" pitchFamily="49" charset="0"/>
              </a:rPr>
              <a:t>switch</a:t>
            </a:r>
            <a:r>
              <a:rPr lang="en-US" altLang="en-US" dirty="0"/>
              <a:t> expression must be exhaustive.</a:t>
            </a:r>
          </a:p>
          <a:p>
            <a:pPr eaLnBrk="1" hangingPunct="1"/>
            <a:r>
              <a:rPr lang="en-US" altLang="en-US" dirty="0"/>
              <a:t>This means that it must have </a:t>
            </a:r>
            <a:r>
              <a:rPr lang="en-US" altLang="en-US" dirty="0">
                <a:latin typeface="Courier New" panose="02070309020205020404" pitchFamily="49" charset="0"/>
                <a:cs typeface="Courier New" panose="02070309020205020404" pitchFamily="49" charset="0"/>
              </a:rPr>
              <a:t>case</a:t>
            </a:r>
            <a:r>
              <a:rPr lang="en-US" altLang="en-US" dirty="0"/>
              <a:t> statements that cover every possible value of the </a:t>
            </a:r>
            <a:r>
              <a:rPr lang="en-US" altLang="en-US" b="1" dirty="0"/>
              <a:t>TestExpression</a:t>
            </a:r>
            <a:r>
              <a:rPr lang="en-US" altLang="en-US" dirty="0"/>
              <a:t>.</a:t>
            </a:r>
          </a:p>
          <a:p>
            <a:pPr eaLnBrk="1" hangingPunct="1"/>
            <a:r>
              <a:rPr lang="en-US" altLang="en-US" dirty="0"/>
              <a:t>In most situations, this simply means that a </a:t>
            </a:r>
            <a:r>
              <a:rPr lang="en-US" altLang="en-US" dirty="0">
                <a:latin typeface="Courier New" panose="02070309020205020404" pitchFamily="49" charset="0"/>
                <a:cs typeface="Courier New" panose="02070309020205020404" pitchFamily="49" charset="0"/>
              </a:rPr>
              <a:t>switch</a:t>
            </a:r>
            <a:r>
              <a:rPr lang="en-US" altLang="en-US" dirty="0"/>
              <a:t> expression must have a </a:t>
            </a:r>
            <a:r>
              <a:rPr lang="en-US" altLang="en-US" dirty="0">
                <a:latin typeface="Courier New" panose="02070309020205020404" pitchFamily="49" charset="0"/>
                <a:cs typeface="Courier New" panose="02070309020205020404" pitchFamily="49" charset="0"/>
              </a:rPr>
              <a:t>default</a:t>
            </a:r>
            <a:r>
              <a:rPr lang="en-US" altLang="en-US" dirty="0"/>
              <a:t> section.</a:t>
            </a:r>
          </a:p>
        </p:txBody>
      </p:sp>
    </p:spTree>
    <p:extLst>
      <p:ext uri="{BB962C8B-B14F-4D97-AF65-F5344CB8AC3E}">
        <p14:creationId xmlns:p14="http://schemas.microsoft.com/office/powerpoint/2010/main" val="15437015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(5 of 6)</a:t>
            </a:r>
            <a:endParaRPr lang="en-IN" dirty="0"/>
          </a:p>
        </p:txBody>
      </p:sp>
      <p:sp>
        <p:nvSpPr>
          <p:cNvPr id="3" name="Content Placeholder 2"/>
          <p:cNvSpPr>
            <a:spLocks noGrp="1"/>
          </p:cNvSpPr>
          <p:nvPr>
            <p:ph sz="quarter" idx="13"/>
          </p:nvPr>
        </p:nvSpPr>
        <p:spPr>
          <a:xfrm>
            <a:off x="457200" y="1556327"/>
            <a:ext cx="7891153" cy="1281876"/>
          </a:xfrm>
        </p:spPr>
        <p:txBody>
          <a:bodyPr/>
          <a:lstStyle/>
          <a:p>
            <a:pPr eaLnBrk="1" hangingPunct="1"/>
            <a:r>
              <a:rPr lang="en-US" altLang="en-US" dirty="0"/>
              <a:t>If a </a:t>
            </a:r>
            <a:r>
              <a:rPr lang="en-US" altLang="en-US" dirty="0">
                <a:latin typeface="Courier New" panose="02070309020205020404" pitchFamily="49" charset="0"/>
                <a:cs typeface="Courier New" panose="02070309020205020404" pitchFamily="49" charset="0"/>
              </a:rPr>
              <a:t>case</a:t>
            </a:r>
            <a:r>
              <a:rPr lang="en-US" altLang="en-US" dirty="0"/>
              <a:t> section in a </a:t>
            </a:r>
            <a:r>
              <a:rPr lang="en-US" altLang="en-US" dirty="0">
                <a:latin typeface="Courier New" panose="02070309020205020404" pitchFamily="49" charset="0"/>
                <a:cs typeface="Courier New" panose="02070309020205020404" pitchFamily="49" charset="0"/>
              </a:rPr>
              <a:t>switch</a:t>
            </a:r>
            <a:r>
              <a:rPr lang="en-US" altLang="en-US" dirty="0"/>
              <a:t> expression has more than one statement, you must use the </a:t>
            </a:r>
            <a:r>
              <a:rPr lang="en-US" altLang="en-US" dirty="0">
                <a:latin typeface="Courier New" panose="02070309020205020404" pitchFamily="49" charset="0"/>
                <a:cs typeface="Courier New" panose="02070309020205020404" pitchFamily="49" charset="0"/>
              </a:rPr>
              <a:t>yield</a:t>
            </a:r>
            <a:r>
              <a:rPr lang="en-US" altLang="en-US" dirty="0"/>
              <a:t> keyword to return a value from that </a:t>
            </a:r>
            <a:r>
              <a:rPr lang="en-US" altLang="en-US" dirty="0">
                <a:latin typeface="Courier New" panose="02070309020205020404" pitchFamily="49" charset="0"/>
                <a:cs typeface="Courier New" panose="02070309020205020404" pitchFamily="49" charset="0"/>
              </a:rPr>
              <a:t>case</a:t>
            </a:r>
            <a:r>
              <a:rPr lang="en-US" altLang="en-US" dirty="0"/>
              <a:t> section.</a:t>
            </a:r>
          </a:p>
        </p:txBody>
      </p:sp>
    </p:spTree>
    <p:extLst>
      <p:ext uri="{BB962C8B-B14F-4D97-AF65-F5344CB8AC3E}">
        <p14:creationId xmlns:p14="http://schemas.microsoft.com/office/powerpoint/2010/main" val="3146045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Expressions </a:t>
            </a:r>
            <a:r>
              <a:rPr lang="en-US" altLang="en-US" sz="2000" b="0" dirty="0"/>
              <a:t>(6 of 6)</a:t>
            </a:r>
            <a:endParaRPr lang="en-IN" dirty="0"/>
          </a:p>
        </p:txBody>
      </p:sp>
      <p:sp>
        <p:nvSpPr>
          <p:cNvPr id="3" name="Content Placeholder 2"/>
          <p:cNvSpPr>
            <a:spLocks noGrp="1"/>
          </p:cNvSpPr>
          <p:nvPr>
            <p:ph sz="quarter" idx="13"/>
          </p:nvPr>
        </p:nvSpPr>
        <p:spPr>
          <a:xfrm>
            <a:off x="468313" y="1556326"/>
            <a:ext cx="7880040" cy="4606967"/>
          </a:xfrm>
        </p:spPr>
        <p:txBody>
          <a:bodyPr/>
          <a:lstStyle/>
          <a:p>
            <a:pPr>
              <a:spcBef>
                <a:spcPct val="0"/>
              </a:spcBef>
              <a:buClrTx/>
              <a:buFontTx/>
              <a:buNone/>
            </a:pPr>
            <a:r>
              <a:rPr lang="en-US" altLang="en-US" sz="1600" dirty="0">
                <a:latin typeface="Courier New" panose="02070309020205020404" pitchFamily="49" charset="0"/>
                <a:cs typeface="Courier New" panose="02070309020205020404" pitchFamily="49" charset="0"/>
              </a:rPr>
              <a:t>message = switch(statusCode)</a:t>
            </a:r>
          </a:p>
          <a:p>
            <a:pPr>
              <a:spcBef>
                <a:spcPct val="0"/>
              </a:spcBef>
              <a:buClrTx/>
              <a:buFontTx/>
              <a:buNone/>
            </a:pPr>
            <a:r>
              <a:rPr lang="en-US" altLang="en-US" sz="1600" dirty="0">
                <a:latin typeface="Courier New" panose="02070309020205020404" pitchFamily="49" charset="0"/>
                <a:cs typeface="Courier New" panose="02070309020205020404" pitchFamily="49" charset="0"/>
              </a:rPr>
              <a:t>{</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case 200 -&gt;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statusType = "Successful";</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yield "OK";</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case 404 -&gt;</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statusType = "Client Error";</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yield "Not Found";</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default -&gt;</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statusType = "Unsupported";</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yield "Unknown Status";</a:t>
            </a:r>
          </a:p>
          <a:p>
            <a:pPr>
              <a:spcBef>
                <a:spcPct val="0"/>
              </a:spcBef>
              <a:buClrTx/>
              <a:buFontTx/>
              <a:buNone/>
            </a:pPr>
            <a:r>
              <a:rPr lang="en-US" altLang="en-US" sz="1600" dirty="0">
                <a:latin typeface="Courier New" panose="02070309020205020404" pitchFamily="49" charset="0"/>
                <a:cs typeface="Courier New" panose="02070309020205020404" pitchFamily="49" charset="0"/>
              </a:rPr>
              <a:t>   }</a:t>
            </a:r>
          </a:p>
          <a:p>
            <a:pPr>
              <a:spcBef>
                <a:spcPct val="0"/>
              </a:spcBef>
              <a:buClrTx/>
              <a:buFontTx/>
              <a:buNone/>
            </a:pP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53654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 of 15)</a:t>
            </a:r>
            <a:endParaRPr lang="en-IN" sz="2000" b="0" dirty="0"/>
          </a:p>
        </p:txBody>
      </p:sp>
      <p:sp>
        <p:nvSpPr>
          <p:cNvPr id="4" name="Content Placeholder 3"/>
          <p:cNvSpPr>
            <a:spLocks noGrp="1"/>
          </p:cNvSpPr>
          <p:nvPr>
            <p:ph sz="quarter" idx="13"/>
          </p:nvPr>
        </p:nvSpPr>
        <p:spPr>
          <a:xfrm>
            <a:off x="457200" y="1556327"/>
            <a:ext cx="8229600" cy="1471881"/>
          </a:xfrm>
        </p:spPr>
        <p:txBody>
          <a:bodyPr/>
          <a:lstStyle/>
          <a:p>
            <a:pPr eaLnBrk="1" hangingPunct="1"/>
            <a:r>
              <a:rPr lang="en-US" altLang="en-US" dirty="0"/>
              <a:t>You can use the </a:t>
            </a:r>
            <a:r>
              <a:rPr lang="en-US" altLang="en-US" dirty="0">
                <a:latin typeface="Courier New" panose="02070309020205020404" pitchFamily="49" charset="0"/>
                <a:cs typeface="Courier New" panose="02070309020205020404" pitchFamily="49" charset="0"/>
              </a:rPr>
              <a:t>System.out.printf</a:t>
            </a:r>
            <a:r>
              <a:rPr lang="en-US" altLang="en-US" dirty="0"/>
              <a:t> method to perform formatted console output.</a:t>
            </a:r>
          </a:p>
          <a:p>
            <a:pPr eaLnBrk="1" hangingPunct="1"/>
            <a:r>
              <a:rPr lang="en-US" altLang="en-US" dirty="0"/>
              <a:t>The general format of the method is:</a:t>
            </a:r>
            <a:endParaRPr lang="en-IN" dirty="0"/>
          </a:p>
        </p:txBody>
      </p:sp>
      <p:sp>
        <p:nvSpPr>
          <p:cNvPr id="5" name="Content Placeholder 4"/>
          <p:cNvSpPr>
            <a:spLocks noGrp="1"/>
          </p:cNvSpPr>
          <p:nvPr>
            <p:ph sz="quarter" idx="14"/>
          </p:nvPr>
        </p:nvSpPr>
        <p:spPr>
          <a:xfrm>
            <a:off x="457200" y="3135087"/>
            <a:ext cx="8229600" cy="570014"/>
          </a:xfrm>
        </p:spPr>
        <p:txBody>
          <a:bodyPr/>
          <a:lstStyle/>
          <a:p>
            <a:pPr marL="255600" indent="0" eaLnBrk="1" hangingPunct="1">
              <a:buNone/>
            </a:pPr>
            <a:r>
              <a:rPr lang="en-US" altLang="en-US" dirty="0">
                <a:latin typeface="Courier New" panose="02070309020205020404" pitchFamily="49" charset="0"/>
                <a:cs typeface="Courier New" panose="02070309020205020404" pitchFamily="49" charset="0"/>
              </a:rPr>
              <a:t>System.out.printf(</a:t>
            </a:r>
            <a:r>
              <a:rPr lang="en-US" altLang="en-US" i="1" dirty="0">
                <a:latin typeface="Courier New" panose="02070309020205020404" pitchFamily="49" charset="0"/>
                <a:cs typeface="Courier New" panose="02070309020205020404" pitchFamily="49" charset="0"/>
              </a:rPr>
              <a:t>FormatString</a:t>
            </a: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ArgList</a:t>
            </a: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625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(2 of 15)</a:t>
            </a:r>
            <a:endParaRPr lang="en-IN" sz="2000" dirty="0"/>
          </a:p>
        </p:txBody>
      </p:sp>
      <p:sp>
        <p:nvSpPr>
          <p:cNvPr id="4" name="Content Placeholder 3"/>
          <p:cNvSpPr>
            <a:spLocks noGrp="1"/>
          </p:cNvSpPr>
          <p:nvPr>
            <p:ph sz="quarter" idx="13"/>
          </p:nvPr>
        </p:nvSpPr>
        <p:spPr>
          <a:xfrm>
            <a:off x="457200" y="1556327"/>
            <a:ext cx="7998031" cy="509979"/>
          </a:xfrm>
        </p:spPr>
        <p:txBody>
          <a:bodyPr/>
          <a:lstStyle/>
          <a:p>
            <a:pPr eaLnBrk="1" hangingPunct="1">
              <a:spcAft>
                <a:spcPct val="20000"/>
              </a:spcAft>
              <a:buClr>
                <a:schemeClr val="accent2"/>
              </a:buClr>
              <a:buSzPct val="110000"/>
              <a:buFontTx/>
              <a:buNone/>
            </a:pPr>
            <a:r>
              <a:rPr lang="en-US" altLang="en-US" dirty="0">
                <a:latin typeface="Courier New" panose="02070309020205020404" pitchFamily="49" charset="0"/>
                <a:cs typeface="Courier New" panose="02070309020205020404" pitchFamily="49" charset="0"/>
              </a:rPr>
              <a:t>System.out.printf(</a:t>
            </a:r>
            <a:r>
              <a:rPr lang="en-US" altLang="en-US" i="1" dirty="0">
                <a:latin typeface="Courier New" panose="02070309020205020404" pitchFamily="49" charset="0"/>
                <a:cs typeface="Courier New" panose="02070309020205020404" pitchFamily="49" charset="0"/>
              </a:rPr>
              <a:t>FormatString</a:t>
            </a: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ArgList</a:t>
            </a:r>
            <a:r>
              <a:rPr lang="en-US" altLang="en-US" dirty="0">
                <a:latin typeface="Courier New" panose="02070309020205020404" pitchFamily="49" charset="0"/>
                <a:cs typeface="Courier New" panose="02070309020205020404" pitchFamily="49" charset="0"/>
              </a:rPr>
              <a:t>);</a:t>
            </a:r>
          </a:p>
        </p:txBody>
      </p:sp>
      <p:pic>
        <p:nvPicPr>
          <p:cNvPr id="6" name="Content Placeholder 5" descr="A program code reads, System dot out dot print f left parenthesis format string comma a r g list right parenthesis semicolon. For long description in Notes pane, press F6."/>
          <p:cNvPicPr>
            <a:picLocks noGrp="1" noChangeAspect="1"/>
          </p:cNvPicPr>
          <p:nvPr>
            <p:ph sz="quarter" idx="14"/>
          </p:nvPr>
        </p:nvPicPr>
        <p:blipFill>
          <a:blip r:embed="rId3"/>
          <a:stretch>
            <a:fillRect/>
          </a:stretch>
        </p:blipFill>
        <p:spPr>
          <a:xfrm>
            <a:off x="851689" y="2189493"/>
            <a:ext cx="7440622" cy="3986260"/>
          </a:xfrm>
          <a:prstGeom prst="rect">
            <a:avLst/>
          </a:prstGeom>
        </p:spPr>
      </p:pic>
    </p:spTree>
    <p:extLst>
      <p:ext uri="{BB962C8B-B14F-4D97-AF65-F5344CB8AC3E}">
        <p14:creationId xmlns:p14="http://schemas.microsoft.com/office/powerpoint/2010/main" val="255251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2475-EBF9-4E8F-B984-46862B8A109E}"/>
              </a:ext>
            </a:extLst>
          </p:cNvPr>
          <p:cNvSpPr>
            <a:spLocks noGrp="1"/>
          </p:cNvSpPr>
          <p:nvPr>
            <p:ph type="title"/>
          </p:nvPr>
        </p:nvSpPr>
        <p:spPr/>
        <p:txBody>
          <a:bodyPr/>
          <a:lstStyle/>
          <a:p>
            <a:r>
              <a:rPr lang="en-US" dirty="0"/>
              <a:t>Flowcharts </a:t>
            </a:r>
            <a:r>
              <a:rPr lang="en-US" sz="2000" b="0" dirty="0"/>
              <a:t>(2 of 2)</a:t>
            </a:r>
          </a:p>
        </p:txBody>
      </p:sp>
      <p:sp>
        <p:nvSpPr>
          <p:cNvPr id="4" name="Content Placeholder 3"/>
          <p:cNvSpPr>
            <a:spLocks noGrp="1"/>
          </p:cNvSpPr>
          <p:nvPr>
            <p:ph sz="quarter" idx="13"/>
          </p:nvPr>
        </p:nvSpPr>
        <p:spPr>
          <a:xfrm>
            <a:off x="457200" y="1552575"/>
            <a:ext cx="6252358" cy="501856"/>
          </a:xfrm>
        </p:spPr>
        <p:txBody>
          <a:bodyPr/>
          <a:lstStyle/>
          <a:p>
            <a:r>
              <a:rPr lang="en-US" altLang="en-US" dirty="0"/>
              <a:t>A block </a:t>
            </a:r>
            <a:r>
              <a:rPr lang="en-US" altLang="en-US" dirty="0">
                <a:latin typeface="Courier New" panose="02070309020205020404" pitchFamily="49" charset="0"/>
                <a:cs typeface="Courier New" panose="02070309020205020404" pitchFamily="49" charset="0"/>
              </a:rPr>
              <a:t>if</a:t>
            </a:r>
            <a:r>
              <a:rPr lang="en-US" altLang="en-US" dirty="0"/>
              <a:t> statement may be modeled as:</a:t>
            </a:r>
          </a:p>
        </p:txBody>
      </p:sp>
      <p:sp>
        <p:nvSpPr>
          <p:cNvPr id="5" name="Content Placeholder 4"/>
          <p:cNvSpPr>
            <a:spLocks noGrp="1"/>
          </p:cNvSpPr>
          <p:nvPr>
            <p:ph sz="quarter" idx="14"/>
          </p:nvPr>
        </p:nvSpPr>
        <p:spPr>
          <a:xfrm>
            <a:off x="665019" y="2216772"/>
            <a:ext cx="3206338" cy="2390854"/>
          </a:xfrm>
        </p:spPr>
        <p:txBody>
          <a:bodyPr/>
          <a:lstStyle/>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if (coldOutside)</a:t>
            </a:r>
            <a:br>
              <a:rPr lang="en-US" altLang="en-US" dirty="0">
                <a:latin typeface="Courier New" panose="02070309020205020404" pitchFamily="49" charset="0"/>
                <a:cs typeface="Courier New" panose="02070309020205020404" pitchFamily="49" charset="0"/>
              </a:rPr>
            </a:br>
            <a:r>
              <a:rPr lang="en-US" altLang="en-US" b="1" dirty="0">
                <a:solidFill>
                  <a:srgbClr val="C00000"/>
                </a:solidFill>
                <a:latin typeface="Courier New" panose="02070309020205020404" pitchFamily="49" charset="0"/>
                <a:cs typeface="Courier New" panose="02070309020205020404" pitchFamily="49" charset="0"/>
              </a:rPr>
              <a:t>{</a:t>
            </a:r>
          </a:p>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wearCoat();</a:t>
            </a:r>
          </a:p>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wearHat();</a:t>
            </a:r>
          </a:p>
          <a:p>
            <a:pPr eaLnBrk="1" hangingPunct="1">
              <a:spcBef>
                <a:spcPct val="0"/>
              </a:spcBef>
              <a:buClrTx/>
              <a:buFontTx/>
              <a:buNone/>
            </a:pPr>
            <a:r>
              <a:rPr lang="en-US" altLang="en-US" dirty="0">
                <a:latin typeface="Courier New" panose="02070309020205020404" pitchFamily="49" charset="0"/>
                <a:cs typeface="Courier New" panose="02070309020205020404" pitchFamily="49" charset="0"/>
              </a:rPr>
              <a:t>  wearGloves();</a:t>
            </a:r>
          </a:p>
          <a:p>
            <a:pPr eaLnBrk="1" hangingPunct="1">
              <a:spcBef>
                <a:spcPct val="0"/>
              </a:spcBef>
              <a:buClrTx/>
              <a:buFontTx/>
              <a:buNone/>
            </a:pPr>
            <a:r>
              <a:rPr lang="en-US" altLang="en-US" b="1" dirty="0">
                <a:solidFill>
                  <a:srgbClr val="C00000"/>
                </a:solidFill>
                <a:latin typeface="Courier New" panose="02070309020205020404" pitchFamily="49" charset="0"/>
                <a:cs typeface="Courier New" panose="02070309020205020404" pitchFamily="49" charset="0"/>
              </a:rPr>
              <a:t>}</a:t>
            </a:r>
          </a:p>
        </p:txBody>
      </p:sp>
      <p:sp>
        <p:nvSpPr>
          <p:cNvPr id="7" name="Content Placeholder 6"/>
          <p:cNvSpPr>
            <a:spLocks noGrp="1"/>
          </p:cNvSpPr>
          <p:nvPr>
            <p:ph sz="quarter" idx="16"/>
          </p:nvPr>
        </p:nvSpPr>
        <p:spPr>
          <a:xfrm>
            <a:off x="457201" y="4829175"/>
            <a:ext cx="3734790" cy="1298494"/>
          </a:xfrm>
        </p:spPr>
        <p:txBody>
          <a:bodyPr/>
          <a:lstStyle/>
          <a:p>
            <a:pPr marL="432" indent="0">
              <a:spcBef>
                <a:spcPct val="0"/>
              </a:spcBef>
              <a:buClrTx/>
              <a:buNone/>
            </a:pPr>
            <a:r>
              <a:rPr lang="en-US" altLang="en-US" b="1" dirty="0">
                <a:solidFill>
                  <a:srgbClr val="C00000"/>
                </a:solidFill>
              </a:rPr>
              <a:t>Note the use of curly braces to block several statements together.</a:t>
            </a:r>
          </a:p>
        </p:txBody>
      </p:sp>
      <p:pic>
        <p:nvPicPr>
          <p:cNvPr id="18" name="Content Placeholder 17" descr="A flowchart depicts the logic for block if statements. For long description in Notes pane, press F6."/>
          <p:cNvPicPr>
            <a:picLocks noGrp="1" noChangeAspect="1"/>
          </p:cNvPicPr>
          <p:nvPr>
            <p:ph sz="quarter" idx="15"/>
          </p:nvPr>
        </p:nvPicPr>
        <p:blipFill>
          <a:blip r:embed="rId3"/>
          <a:stretch>
            <a:fillRect/>
          </a:stretch>
        </p:blipFill>
        <p:spPr>
          <a:xfrm>
            <a:off x="4837924" y="2205322"/>
            <a:ext cx="3743268" cy="4054191"/>
          </a:xfrm>
          <a:prstGeom prst="rect">
            <a:avLst/>
          </a:prstGeom>
        </p:spPr>
      </p:pic>
    </p:spTree>
    <p:extLst>
      <p:ext uri="{BB962C8B-B14F-4D97-AF65-F5344CB8AC3E}">
        <p14:creationId xmlns:p14="http://schemas.microsoft.com/office/powerpoint/2010/main" val="281336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(3 of 15)</a:t>
            </a:r>
            <a:endParaRPr lang="en-IN" sz="2000" dirty="0"/>
          </a:p>
        </p:txBody>
      </p:sp>
      <p:sp>
        <p:nvSpPr>
          <p:cNvPr id="4" name="Content Placeholder 3"/>
          <p:cNvSpPr>
            <a:spLocks noGrp="1"/>
          </p:cNvSpPr>
          <p:nvPr>
            <p:ph sz="quarter" idx="13"/>
          </p:nvPr>
        </p:nvSpPr>
        <p:spPr>
          <a:xfrm>
            <a:off x="457200" y="1552575"/>
            <a:ext cx="3046021" cy="537482"/>
          </a:xfrm>
        </p:spPr>
        <p:txBody>
          <a:bodyPr/>
          <a:lstStyle/>
          <a:p>
            <a:pPr eaLnBrk="1" hangingPunct="1"/>
            <a:r>
              <a:rPr lang="en-US" altLang="en-US" dirty="0"/>
              <a:t>A simple example:</a:t>
            </a:r>
          </a:p>
        </p:txBody>
      </p:sp>
      <p:sp>
        <p:nvSpPr>
          <p:cNvPr id="5" name="Content Placeholder 4"/>
          <p:cNvSpPr>
            <a:spLocks noGrp="1"/>
          </p:cNvSpPr>
          <p:nvPr>
            <p:ph sz="quarter" idx="14"/>
          </p:nvPr>
        </p:nvSpPr>
        <p:spPr>
          <a:xfrm>
            <a:off x="468313" y="2216772"/>
            <a:ext cx="7215022" cy="538304"/>
          </a:xfrm>
        </p:spPr>
        <p:txBody>
          <a:bodyPr/>
          <a:lstStyle/>
          <a:p>
            <a:pPr indent="0" eaLnBrk="1" hangingPunct="1">
              <a:buClr>
                <a:schemeClr val="accent2"/>
              </a:buClr>
              <a:buSzPct val="110000"/>
              <a:buFontTx/>
              <a:buNone/>
            </a:pPr>
            <a:r>
              <a:rPr lang="en-US" altLang="en-US" dirty="0">
                <a:latin typeface="Courier New" panose="02070309020205020404" pitchFamily="49" charset="0"/>
                <a:cs typeface="Courier New" panose="02070309020205020404" pitchFamily="49" charset="0"/>
              </a:rPr>
              <a:t>System.out.printf(</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Hello World\n</a:t>
            </a:r>
            <a:r>
              <a:rPr lang="en-US" altLang="en-US" i="1"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p>
        </p:txBody>
      </p:sp>
      <p:pic>
        <p:nvPicPr>
          <p:cNvPr id="18" name="Content Placeholder 17" descr="A command prompt window displays the text, Hello World."/>
          <p:cNvPicPr>
            <a:picLocks noGrp="1" noChangeAspect="1"/>
          </p:cNvPicPr>
          <p:nvPr>
            <p:ph sz="quarter" idx="15"/>
          </p:nvPr>
        </p:nvPicPr>
        <p:blipFill>
          <a:blip r:embed="rId2"/>
          <a:stretch>
            <a:fillRect/>
          </a:stretch>
        </p:blipFill>
        <p:spPr>
          <a:xfrm>
            <a:off x="2399198" y="3046451"/>
            <a:ext cx="4345605" cy="2944014"/>
          </a:xfrm>
          <a:prstGeom prst="rect">
            <a:avLst/>
          </a:prstGeom>
        </p:spPr>
      </p:pic>
    </p:spTree>
    <p:extLst>
      <p:ext uri="{BB962C8B-B14F-4D97-AF65-F5344CB8AC3E}">
        <p14:creationId xmlns:p14="http://schemas.microsoft.com/office/powerpoint/2010/main" val="1436643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(4 of 15)</a:t>
            </a:r>
            <a:endParaRPr lang="en-IN" sz="2000" dirty="0"/>
          </a:p>
        </p:txBody>
      </p:sp>
      <p:sp>
        <p:nvSpPr>
          <p:cNvPr id="4" name="Content Placeholder 3"/>
          <p:cNvSpPr>
            <a:spLocks noGrp="1"/>
          </p:cNvSpPr>
          <p:nvPr>
            <p:ph sz="quarter" idx="13"/>
          </p:nvPr>
        </p:nvSpPr>
        <p:spPr>
          <a:xfrm>
            <a:off x="457200" y="1552575"/>
            <a:ext cx="2974769" cy="537482"/>
          </a:xfrm>
        </p:spPr>
        <p:txBody>
          <a:bodyPr/>
          <a:lstStyle/>
          <a:p>
            <a:pPr eaLnBrk="1" hangingPunct="1"/>
            <a:r>
              <a:rPr lang="en-US" altLang="en-US" dirty="0"/>
              <a:t>Another example:</a:t>
            </a:r>
          </a:p>
        </p:txBody>
      </p:sp>
      <p:sp>
        <p:nvSpPr>
          <p:cNvPr id="5" name="Content Placeholder 4"/>
          <p:cNvSpPr>
            <a:spLocks noGrp="1"/>
          </p:cNvSpPr>
          <p:nvPr>
            <p:ph sz="quarter" idx="14"/>
          </p:nvPr>
        </p:nvSpPr>
        <p:spPr>
          <a:xfrm>
            <a:off x="676894" y="2216772"/>
            <a:ext cx="8009906" cy="1001441"/>
          </a:xfrm>
        </p:spPr>
        <p:txBody>
          <a:bodyPr/>
          <a:lstStyle/>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int hours = 40;</a:t>
            </a:r>
          </a:p>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System.out.printf("I worked %d hours.\n", hours);</a:t>
            </a:r>
          </a:p>
        </p:txBody>
      </p:sp>
      <p:pic>
        <p:nvPicPr>
          <p:cNvPr id="18" name="Content Placeholder 17" descr="A command prompt displays the text, I worked 40 hours."/>
          <p:cNvPicPr>
            <a:picLocks noGrp="1" noChangeAspect="1"/>
          </p:cNvPicPr>
          <p:nvPr>
            <p:ph sz="quarter" idx="15"/>
          </p:nvPr>
        </p:nvPicPr>
        <p:blipFill>
          <a:blip r:embed="rId2"/>
          <a:stretch>
            <a:fillRect/>
          </a:stretch>
        </p:blipFill>
        <p:spPr>
          <a:xfrm>
            <a:off x="2596725" y="3490987"/>
            <a:ext cx="3950550" cy="2676376"/>
          </a:xfrm>
          <a:prstGeom prst="rect">
            <a:avLst/>
          </a:prstGeom>
        </p:spPr>
      </p:pic>
    </p:spTree>
    <p:extLst>
      <p:ext uri="{BB962C8B-B14F-4D97-AF65-F5344CB8AC3E}">
        <p14:creationId xmlns:p14="http://schemas.microsoft.com/office/powerpoint/2010/main" val="2297249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(5 of 15)</a:t>
            </a:r>
            <a:endParaRPr lang="en-IN" sz="2000" dirty="0"/>
          </a:p>
        </p:txBody>
      </p:sp>
      <p:pic>
        <p:nvPicPr>
          <p:cNvPr id="4" name="Content Placeholder 3" descr="A program code has 2 lines. For long description in Notes pane, press F6."/>
          <p:cNvPicPr>
            <a:picLocks noGrp="1" noChangeAspect="1"/>
          </p:cNvPicPr>
          <p:nvPr>
            <p:ph sz="quarter" idx="13"/>
          </p:nvPr>
        </p:nvPicPr>
        <p:blipFill>
          <a:blip r:embed="rId3"/>
          <a:stretch>
            <a:fillRect/>
          </a:stretch>
        </p:blipFill>
        <p:spPr>
          <a:xfrm>
            <a:off x="457200" y="2128059"/>
            <a:ext cx="8229600" cy="3284647"/>
          </a:xfrm>
          <a:prstGeom prst="rect">
            <a:avLst/>
          </a:prstGeom>
        </p:spPr>
      </p:pic>
    </p:spTree>
    <p:extLst>
      <p:ext uri="{BB962C8B-B14F-4D97-AF65-F5344CB8AC3E}">
        <p14:creationId xmlns:p14="http://schemas.microsoft.com/office/powerpoint/2010/main" val="34044009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(6 of 15)</a:t>
            </a:r>
            <a:endParaRPr lang="en-IN" sz="2000" dirty="0"/>
          </a:p>
        </p:txBody>
      </p:sp>
      <p:sp>
        <p:nvSpPr>
          <p:cNvPr id="4" name="Content Placeholder 3"/>
          <p:cNvSpPr>
            <a:spLocks noGrp="1"/>
          </p:cNvSpPr>
          <p:nvPr>
            <p:ph sz="quarter" idx="13"/>
          </p:nvPr>
        </p:nvSpPr>
        <p:spPr>
          <a:xfrm>
            <a:off x="457200" y="1552575"/>
            <a:ext cx="2998519" cy="537482"/>
          </a:xfrm>
        </p:spPr>
        <p:txBody>
          <a:bodyPr/>
          <a:lstStyle/>
          <a:p>
            <a:pPr eaLnBrk="1" hangingPunct="1"/>
            <a:r>
              <a:rPr lang="en-US" altLang="en-US" dirty="0"/>
              <a:t>Another example:</a:t>
            </a:r>
          </a:p>
        </p:txBody>
      </p:sp>
      <p:sp>
        <p:nvSpPr>
          <p:cNvPr id="5" name="Content Placeholder 4"/>
          <p:cNvSpPr>
            <a:spLocks noGrp="1"/>
          </p:cNvSpPr>
          <p:nvPr>
            <p:ph sz="quarter" idx="14"/>
          </p:nvPr>
        </p:nvSpPr>
        <p:spPr>
          <a:xfrm>
            <a:off x="641268" y="2216772"/>
            <a:ext cx="8045532" cy="1607083"/>
          </a:xfrm>
        </p:spPr>
        <p:txBody>
          <a:bodyPr/>
          <a:lstStyle/>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int dogs = 2, cats = 4;</a:t>
            </a:r>
          </a:p>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System.out.printf("We have %d dogs and %d cats.\n",</a:t>
            </a:r>
          </a:p>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                  dogs, cats);</a:t>
            </a:r>
          </a:p>
        </p:txBody>
      </p:sp>
      <p:pic>
        <p:nvPicPr>
          <p:cNvPr id="18" name="Content Placeholder 17" descr="A command prompt window displays the text, We have 2 dogs and 4 cats."/>
          <p:cNvPicPr>
            <a:picLocks noGrp="1" noChangeAspect="1"/>
          </p:cNvPicPr>
          <p:nvPr>
            <p:ph sz="quarter" idx="15"/>
          </p:nvPr>
        </p:nvPicPr>
        <p:blipFill>
          <a:blip r:embed="rId2"/>
          <a:stretch>
            <a:fillRect/>
          </a:stretch>
        </p:blipFill>
        <p:spPr>
          <a:xfrm>
            <a:off x="2776296" y="3912169"/>
            <a:ext cx="3591409" cy="2433069"/>
          </a:xfrm>
          <a:prstGeom prst="rect">
            <a:avLst/>
          </a:prstGeom>
        </p:spPr>
      </p:pic>
    </p:spTree>
    <p:extLst>
      <p:ext uri="{BB962C8B-B14F-4D97-AF65-F5344CB8AC3E}">
        <p14:creationId xmlns:p14="http://schemas.microsoft.com/office/powerpoint/2010/main" val="27208149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(7 of 15)</a:t>
            </a:r>
            <a:endParaRPr lang="en-IN" sz="2000" dirty="0"/>
          </a:p>
        </p:txBody>
      </p:sp>
      <p:sp>
        <p:nvSpPr>
          <p:cNvPr id="4" name="Content Placeholder 3"/>
          <p:cNvSpPr>
            <a:spLocks noGrp="1"/>
          </p:cNvSpPr>
          <p:nvPr>
            <p:ph sz="quarter" idx="13"/>
          </p:nvPr>
        </p:nvSpPr>
        <p:spPr>
          <a:xfrm>
            <a:off x="457201" y="1552574"/>
            <a:ext cx="2856016" cy="513731"/>
          </a:xfrm>
        </p:spPr>
        <p:txBody>
          <a:bodyPr/>
          <a:lstStyle/>
          <a:p>
            <a:pPr eaLnBrk="1" hangingPunct="1"/>
            <a:r>
              <a:rPr lang="en-US" altLang="en-US" dirty="0"/>
              <a:t>Another example:</a:t>
            </a:r>
          </a:p>
        </p:txBody>
      </p:sp>
      <p:sp>
        <p:nvSpPr>
          <p:cNvPr id="5" name="Content Placeholder 4"/>
          <p:cNvSpPr>
            <a:spLocks noGrp="1"/>
          </p:cNvSpPr>
          <p:nvPr>
            <p:ph sz="quarter" idx="14"/>
          </p:nvPr>
        </p:nvSpPr>
        <p:spPr>
          <a:xfrm>
            <a:off x="653143" y="2178180"/>
            <a:ext cx="7944592" cy="1001441"/>
          </a:xfrm>
        </p:spPr>
        <p:txBody>
          <a:bodyPr/>
          <a:lstStyle/>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double grossPay = 874.12;</a:t>
            </a:r>
          </a:p>
          <a:p>
            <a:pPr eaLnBrk="1" hangingPunct="1">
              <a:spcAft>
                <a:spcPct val="20000"/>
              </a:spcAft>
              <a:buClr>
                <a:schemeClr val="accent2"/>
              </a:buClr>
              <a:buSzPct val="110000"/>
              <a:buFontTx/>
              <a:buNone/>
            </a:pPr>
            <a:r>
              <a:rPr lang="en-US" altLang="en-US" sz="2000" dirty="0">
                <a:latin typeface="Courier New" panose="02070309020205020404" pitchFamily="49" charset="0"/>
                <a:cs typeface="Courier New" panose="02070309020205020404" pitchFamily="49" charset="0"/>
              </a:rPr>
              <a:t>System.out.printf("Your pay is %f.\n", grossPay);</a:t>
            </a:r>
          </a:p>
        </p:txBody>
      </p:sp>
      <p:pic>
        <p:nvPicPr>
          <p:cNvPr id="18" name="Content Placeholder 17" descr="A command prompt window displays the text, your pay is 874.120000."/>
          <p:cNvPicPr>
            <a:picLocks noGrp="1" noChangeAspect="1"/>
          </p:cNvPicPr>
          <p:nvPr>
            <p:ph sz="quarter" idx="15"/>
          </p:nvPr>
        </p:nvPicPr>
        <p:blipFill>
          <a:blip r:embed="rId2"/>
          <a:stretch>
            <a:fillRect/>
          </a:stretch>
        </p:blipFill>
        <p:spPr>
          <a:xfrm>
            <a:off x="2552275" y="3394830"/>
            <a:ext cx="3950550" cy="2676376"/>
          </a:xfrm>
          <a:prstGeom prst="rect">
            <a:avLst/>
          </a:prstGeom>
        </p:spPr>
      </p:pic>
    </p:spTree>
    <p:extLst>
      <p:ext uri="{BB962C8B-B14F-4D97-AF65-F5344CB8AC3E}">
        <p14:creationId xmlns:p14="http://schemas.microsoft.com/office/powerpoint/2010/main" val="453573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(8 of 15)</a:t>
            </a:r>
            <a:endParaRPr lang="en-IN" sz="2000" dirty="0"/>
          </a:p>
        </p:txBody>
      </p:sp>
      <p:sp>
        <p:nvSpPr>
          <p:cNvPr id="4" name="Content Placeholder 3"/>
          <p:cNvSpPr>
            <a:spLocks noGrp="1"/>
          </p:cNvSpPr>
          <p:nvPr>
            <p:ph sz="quarter" idx="13"/>
          </p:nvPr>
        </p:nvSpPr>
        <p:spPr>
          <a:xfrm>
            <a:off x="457200" y="1556327"/>
            <a:ext cx="2867891" cy="545605"/>
          </a:xfrm>
        </p:spPr>
        <p:txBody>
          <a:bodyPr/>
          <a:lstStyle/>
          <a:p>
            <a:pPr eaLnBrk="1" hangingPunct="1"/>
            <a:r>
              <a:rPr lang="en-US" altLang="en-US" dirty="0"/>
              <a:t>Another example:</a:t>
            </a:r>
          </a:p>
        </p:txBody>
      </p:sp>
      <p:pic>
        <p:nvPicPr>
          <p:cNvPr id="6" name="Content Placeholder 5" descr="A program code has 2 lines. For long description in Notes pane, press F6."/>
          <p:cNvPicPr>
            <a:picLocks noGrp="1" noChangeAspect="1"/>
          </p:cNvPicPr>
          <p:nvPr>
            <p:ph sz="quarter" idx="14"/>
          </p:nvPr>
        </p:nvPicPr>
        <p:blipFill>
          <a:blip r:embed="rId3"/>
          <a:stretch>
            <a:fillRect/>
          </a:stretch>
        </p:blipFill>
        <p:spPr>
          <a:xfrm>
            <a:off x="457200" y="2252928"/>
            <a:ext cx="8229600" cy="3293034"/>
          </a:xfrm>
          <a:prstGeom prst="rect">
            <a:avLst/>
          </a:prstGeom>
        </p:spPr>
      </p:pic>
    </p:spTree>
    <p:extLst>
      <p:ext uri="{BB962C8B-B14F-4D97-AF65-F5344CB8AC3E}">
        <p14:creationId xmlns:p14="http://schemas.microsoft.com/office/powerpoint/2010/main" val="2799917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(9 of 15)</a:t>
            </a:r>
            <a:endParaRPr lang="en-IN" sz="2000" dirty="0"/>
          </a:p>
        </p:txBody>
      </p:sp>
      <p:sp>
        <p:nvSpPr>
          <p:cNvPr id="4" name="Content Placeholder 3"/>
          <p:cNvSpPr>
            <a:spLocks noGrp="1"/>
          </p:cNvSpPr>
          <p:nvPr>
            <p:ph sz="quarter" idx="13"/>
          </p:nvPr>
        </p:nvSpPr>
        <p:spPr>
          <a:xfrm>
            <a:off x="457200" y="1552575"/>
            <a:ext cx="2903517" cy="501856"/>
          </a:xfrm>
        </p:spPr>
        <p:txBody>
          <a:bodyPr/>
          <a:lstStyle/>
          <a:p>
            <a:pPr eaLnBrk="1" hangingPunct="1"/>
            <a:r>
              <a:rPr lang="en-US" altLang="en-US" dirty="0"/>
              <a:t>Another example:</a:t>
            </a:r>
          </a:p>
        </p:txBody>
      </p:sp>
      <p:sp>
        <p:nvSpPr>
          <p:cNvPr id="6" name="Content Placeholder 5"/>
          <p:cNvSpPr>
            <a:spLocks noGrp="1"/>
          </p:cNvSpPr>
          <p:nvPr>
            <p:ph sz="quarter" idx="14"/>
          </p:nvPr>
        </p:nvSpPr>
        <p:spPr>
          <a:xfrm>
            <a:off x="653142" y="2133647"/>
            <a:ext cx="8033657" cy="953940"/>
          </a:xfrm>
        </p:spPr>
        <p:txBody>
          <a:bodyPr/>
          <a:lstStyle/>
          <a:p>
            <a:pPr eaLnBrk="1" hangingPunct="1">
              <a:spcAft>
                <a:spcPct val="20000"/>
              </a:spcAft>
              <a:buClr>
                <a:schemeClr val="accent2"/>
              </a:buClr>
              <a:buSzPct val="110000"/>
              <a:buFontTx/>
              <a:buNone/>
            </a:pPr>
            <a:r>
              <a:rPr lang="en-US" altLang="en-US" sz="1800" dirty="0">
                <a:latin typeface="Courier New" panose="02070309020205020404" pitchFamily="49" charset="0"/>
                <a:cs typeface="Courier New" panose="02070309020205020404" pitchFamily="49" charset="0"/>
              </a:rPr>
              <a:t>double grossPay = 874.12;</a:t>
            </a:r>
          </a:p>
          <a:p>
            <a:pPr eaLnBrk="1" hangingPunct="1">
              <a:spcAft>
                <a:spcPct val="20000"/>
              </a:spcAft>
              <a:buClr>
                <a:schemeClr val="accent2"/>
              </a:buClr>
              <a:buSzPct val="110000"/>
              <a:buFontTx/>
              <a:buNone/>
            </a:pPr>
            <a:r>
              <a:rPr lang="en-US" altLang="en-US" sz="1800" dirty="0">
                <a:latin typeface="Courier New" panose="02070309020205020404" pitchFamily="49" charset="0"/>
                <a:cs typeface="Courier New" panose="02070309020205020404" pitchFamily="49" charset="0"/>
              </a:rPr>
              <a:t>System.out.printf("Your pay is %.2f.\n", grossPay);</a:t>
            </a:r>
          </a:p>
        </p:txBody>
      </p:sp>
      <p:pic>
        <p:nvPicPr>
          <p:cNvPr id="19" name="Content Placeholder 18" descr="A command prompt window displays the text, Your pay is 874.12."/>
          <p:cNvPicPr>
            <a:picLocks noGrp="1" noChangeAspect="1"/>
          </p:cNvPicPr>
          <p:nvPr>
            <p:ph sz="quarter" idx="15"/>
          </p:nvPr>
        </p:nvPicPr>
        <p:blipFill>
          <a:blip r:embed="rId2"/>
          <a:stretch>
            <a:fillRect/>
          </a:stretch>
        </p:blipFill>
        <p:spPr>
          <a:xfrm>
            <a:off x="2596725" y="3490987"/>
            <a:ext cx="3950550" cy="2676376"/>
          </a:xfrm>
          <a:prstGeom prst="rect">
            <a:avLst/>
          </a:prstGeom>
        </p:spPr>
      </p:pic>
    </p:spTree>
    <p:extLst>
      <p:ext uri="{BB962C8B-B14F-4D97-AF65-F5344CB8AC3E}">
        <p14:creationId xmlns:p14="http://schemas.microsoft.com/office/powerpoint/2010/main" val="5285224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(10 of 15)</a:t>
            </a:r>
            <a:endParaRPr lang="en-IN" sz="2000" dirty="0"/>
          </a:p>
        </p:txBody>
      </p:sp>
      <p:sp>
        <p:nvSpPr>
          <p:cNvPr id="4" name="Content Placeholder 3"/>
          <p:cNvSpPr>
            <a:spLocks noGrp="1"/>
          </p:cNvSpPr>
          <p:nvPr>
            <p:ph sz="quarter" idx="13"/>
          </p:nvPr>
        </p:nvSpPr>
        <p:spPr>
          <a:xfrm>
            <a:off x="457200" y="1556327"/>
            <a:ext cx="2974769" cy="533730"/>
          </a:xfrm>
        </p:spPr>
        <p:txBody>
          <a:bodyPr/>
          <a:lstStyle/>
          <a:p>
            <a:pPr eaLnBrk="1" hangingPunct="1"/>
            <a:r>
              <a:rPr lang="en-US" altLang="en-US" dirty="0"/>
              <a:t>Another example:</a:t>
            </a:r>
          </a:p>
        </p:txBody>
      </p:sp>
      <p:pic>
        <p:nvPicPr>
          <p:cNvPr id="6" name="Content Placeholder 5" descr="A program code has 2 lines. For long description in Notes pane, press F6."/>
          <p:cNvPicPr>
            <a:picLocks noGrp="1" noChangeAspect="1"/>
          </p:cNvPicPr>
          <p:nvPr>
            <p:ph sz="quarter" idx="14"/>
          </p:nvPr>
        </p:nvPicPr>
        <p:blipFill>
          <a:blip r:embed="rId3"/>
          <a:stretch>
            <a:fillRect/>
          </a:stretch>
        </p:blipFill>
        <p:spPr>
          <a:xfrm>
            <a:off x="578216" y="2246312"/>
            <a:ext cx="7987569" cy="2914619"/>
          </a:xfrm>
          <a:prstGeom prst="rect">
            <a:avLst/>
          </a:prstGeom>
        </p:spPr>
      </p:pic>
    </p:spTree>
    <p:extLst>
      <p:ext uri="{BB962C8B-B14F-4D97-AF65-F5344CB8AC3E}">
        <p14:creationId xmlns:p14="http://schemas.microsoft.com/office/powerpoint/2010/main" val="2887382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(11 of 15)</a:t>
            </a:r>
            <a:endParaRPr lang="en-IN" sz="2000" dirty="0"/>
          </a:p>
        </p:txBody>
      </p:sp>
      <p:sp>
        <p:nvSpPr>
          <p:cNvPr id="4" name="Content Placeholder 3"/>
          <p:cNvSpPr>
            <a:spLocks noGrp="1"/>
          </p:cNvSpPr>
          <p:nvPr>
            <p:ph sz="quarter" idx="13"/>
          </p:nvPr>
        </p:nvSpPr>
        <p:spPr>
          <a:xfrm>
            <a:off x="457201" y="1552574"/>
            <a:ext cx="2891642" cy="525607"/>
          </a:xfrm>
        </p:spPr>
        <p:txBody>
          <a:bodyPr/>
          <a:lstStyle/>
          <a:p>
            <a:pPr eaLnBrk="1" hangingPunct="1"/>
            <a:r>
              <a:rPr lang="en-US" altLang="en-US" dirty="0"/>
              <a:t>Another example:</a:t>
            </a:r>
          </a:p>
        </p:txBody>
      </p:sp>
      <p:pic>
        <p:nvPicPr>
          <p:cNvPr id="18" name="Content Placeholder 17" descr="A program code has 2 lines. For long description in Notes pane, press F6."/>
          <p:cNvPicPr>
            <a:picLocks noGrp="1" noChangeAspect="1"/>
          </p:cNvPicPr>
          <p:nvPr>
            <p:ph sz="quarter" idx="14"/>
          </p:nvPr>
        </p:nvPicPr>
        <p:blipFill>
          <a:blip r:embed="rId3"/>
          <a:stretch>
            <a:fillRect/>
          </a:stretch>
        </p:blipFill>
        <p:spPr>
          <a:xfrm>
            <a:off x="457201" y="2160050"/>
            <a:ext cx="5091300" cy="2414011"/>
          </a:xfrm>
          <a:prstGeom prst="rect">
            <a:avLst/>
          </a:prstGeom>
        </p:spPr>
      </p:pic>
      <p:pic>
        <p:nvPicPr>
          <p:cNvPr id="19" name="Content Placeholder 18" descr="A command prompt window displays the text, Your pay is 5,874.13."/>
          <p:cNvPicPr>
            <a:picLocks noGrp="1" noChangeAspect="1"/>
          </p:cNvPicPr>
          <p:nvPr>
            <p:ph sz="quarter" idx="15"/>
          </p:nvPr>
        </p:nvPicPr>
        <p:blipFill>
          <a:blip r:embed="rId4"/>
          <a:stretch>
            <a:fillRect/>
          </a:stretch>
        </p:blipFill>
        <p:spPr>
          <a:xfrm>
            <a:off x="5730571" y="3500168"/>
            <a:ext cx="3155567" cy="2139367"/>
          </a:xfrm>
          <a:prstGeom prst="rect">
            <a:avLst/>
          </a:prstGeom>
        </p:spPr>
      </p:pic>
    </p:spTree>
    <p:extLst>
      <p:ext uri="{BB962C8B-B14F-4D97-AF65-F5344CB8AC3E}">
        <p14:creationId xmlns:p14="http://schemas.microsoft.com/office/powerpoint/2010/main" val="1896581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(12 of 15)</a:t>
            </a:r>
            <a:endParaRPr lang="en-IN" sz="2000" dirty="0"/>
          </a:p>
        </p:txBody>
      </p:sp>
      <p:sp>
        <p:nvSpPr>
          <p:cNvPr id="4" name="Content Placeholder 3">
            <a:extLst>
              <a:ext uri="{C183D7F6-B498-43B3-948B-1728B52AA6E4}">
                <adec:decorative xmlns:adec="http://schemas.microsoft.com/office/drawing/2017/decorative" val="1"/>
              </a:ext>
            </a:extLst>
          </p:cNvPr>
          <p:cNvSpPr>
            <a:spLocks noGrp="1"/>
          </p:cNvSpPr>
          <p:nvPr>
            <p:ph sz="quarter" idx="13"/>
          </p:nvPr>
        </p:nvSpPr>
        <p:spPr>
          <a:xfrm>
            <a:off x="457201" y="1552574"/>
            <a:ext cx="2915392" cy="549357"/>
          </a:xfrm>
        </p:spPr>
        <p:txBody>
          <a:bodyPr/>
          <a:lstStyle/>
          <a:p>
            <a:pPr eaLnBrk="1" hangingPunct="1"/>
            <a:r>
              <a:rPr lang="en-US" altLang="en-US" dirty="0"/>
              <a:t>Another example:</a:t>
            </a:r>
          </a:p>
        </p:txBody>
      </p:sp>
      <p:sp>
        <p:nvSpPr>
          <p:cNvPr id="5" name="Content Placeholder 4">
            <a:extLst>
              <a:ext uri="{C183D7F6-B498-43B3-948B-1728B52AA6E4}">
                <adec:decorative xmlns:adec="http://schemas.microsoft.com/office/drawing/2017/decorative" val="1"/>
              </a:ext>
            </a:extLst>
          </p:cNvPr>
          <p:cNvSpPr>
            <a:spLocks noGrp="1"/>
          </p:cNvSpPr>
          <p:nvPr>
            <p:ph sz="quarter" idx="14"/>
          </p:nvPr>
        </p:nvSpPr>
        <p:spPr>
          <a:xfrm>
            <a:off x="629392" y="2169272"/>
            <a:ext cx="6519553" cy="835186"/>
          </a:xfrm>
        </p:spPr>
        <p:txBody>
          <a:bodyPr/>
          <a:lstStyle/>
          <a:p>
            <a:pPr eaLnBrk="1" hangingPunct="1">
              <a:spcBef>
                <a:spcPts val="500"/>
              </a:spcBef>
              <a:spcAft>
                <a:spcPts val="500"/>
              </a:spcAft>
              <a:buClr>
                <a:schemeClr val="accent2"/>
              </a:buClr>
              <a:buSzPct val="110000"/>
              <a:buFontTx/>
              <a:buNone/>
            </a:pPr>
            <a:r>
              <a:rPr lang="en-US" altLang="en-US" sz="1800" dirty="0">
                <a:latin typeface="Courier New" panose="02070309020205020404" pitchFamily="49" charset="0"/>
                <a:cs typeface="Courier New" panose="02070309020205020404" pitchFamily="49" charset="0"/>
              </a:rPr>
              <a:t>String name = "Ringo";</a:t>
            </a:r>
          </a:p>
          <a:p>
            <a:pPr eaLnBrk="1" hangingPunct="1">
              <a:spcBef>
                <a:spcPts val="500"/>
              </a:spcBef>
              <a:spcAft>
                <a:spcPts val="500"/>
              </a:spcAft>
              <a:buClr>
                <a:schemeClr val="accent2"/>
              </a:buClr>
              <a:buSzPct val="110000"/>
              <a:buFontTx/>
              <a:buNone/>
            </a:pPr>
            <a:r>
              <a:rPr lang="en-US" altLang="en-US" sz="1800" dirty="0">
                <a:latin typeface="Courier New" panose="02070309020205020404" pitchFamily="49" charset="0"/>
                <a:cs typeface="Courier New" panose="02070309020205020404" pitchFamily="49" charset="0"/>
              </a:rPr>
              <a:t>System.out.printf("Your name is %s.\n", name);</a:t>
            </a:r>
          </a:p>
        </p:txBody>
      </p:sp>
      <p:pic>
        <p:nvPicPr>
          <p:cNvPr id="18" name="Content Placeholder 17" descr="% s is labeled, the % s format specifier indicates that a string will be printed."/>
          <p:cNvPicPr>
            <a:picLocks noGrp="1" noChangeAspect="1"/>
          </p:cNvPicPr>
          <p:nvPr>
            <p:ph sz="quarter" idx="15"/>
          </p:nvPr>
        </p:nvPicPr>
        <p:blipFill rotWithShape="1">
          <a:blip r:embed="rId2"/>
          <a:srcRect t="4892"/>
          <a:stretch/>
        </p:blipFill>
        <p:spPr>
          <a:xfrm>
            <a:off x="4895934" y="3063834"/>
            <a:ext cx="3596952" cy="2272935"/>
          </a:xfrm>
          <a:prstGeom prst="rect">
            <a:avLst/>
          </a:prstGeom>
        </p:spPr>
      </p:pic>
      <p:pic>
        <p:nvPicPr>
          <p:cNvPr id="20" name="Content Placeholder 19" descr="A command prompt window displays the text, your name is Ringo."/>
          <p:cNvPicPr>
            <a:picLocks noGrp="1" noChangeAspect="1"/>
          </p:cNvPicPr>
          <p:nvPr>
            <p:ph sz="quarter" idx="16"/>
          </p:nvPr>
        </p:nvPicPr>
        <p:blipFill>
          <a:blip r:embed="rId3"/>
          <a:stretch>
            <a:fillRect/>
          </a:stretch>
        </p:blipFill>
        <p:spPr>
          <a:xfrm>
            <a:off x="468313" y="3361933"/>
            <a:ext cx="3950550" cy="2676376"/>
          </a:xfrm>
          <a:prstGeom prst="rect">
            <a:avLst/>
          </a:prstGeom>
        </p:spPr>
      </p:pic>
    </p:spTree>
    <p:extLst>
      <p:ext uri="{BB962C8B-B14F-4D97-AF65-F5344CB8AC3E}">
        <p14:creationId xmlns:p14="http://schemas.microsoft.com/office/powerpoint/2010/main" val="345691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8B2D-2F38-45B8-B7C2-2ACE50A1BFC3}"/>
              </a:ext>
            </a:extLst>
          </p:cNvPr>
          <p:cNvSpPr>
            <a:spLocks noGrp="1"/>
          </p:cNvSpPr>
          <p:nvPr>
            <p:ph type="title"/>
          </p:nvPr>
        </p:nvSpPr>
        <p:spPr/>
        <p:txBody>
          <a:bodyPr/>
          <a:lstStyle/>
          <a:p>
            <a:r>
              <a:rPr lang="en-US" dirty="0"/>
              <a:t>Relational Operators</a:t>
            </a:r>
          </a:p>
        </p:txBody>
      </p:sp>
      <p:sp>
        <p:nvSpPr>
          <p:cNvPr id="4" name="Content Placeholder 3"/>
          <p:cNvSpPr>
            <a:spLocks noGrp="1"/>
          </p:cNvSpPr>
          <p:nvPr>
            <p:ph sz="quarter" idx="13"/>
          </p:nvPr>
        </p:nvSpPr>
        <p:spPr>
          <a:xfrm>
            <a:off x="457200" y="1556327"/>
            <a:ext cx="8229600" cy="925616"/>
          </a:xfrm>
        </p:spPr>
        <p:txBody>
          <a:bodyPr/>
          <a:lstStyle/>
          <a:p>
            <a:pPr eaLnBrk="1" hangingPunct="1"/>
            <a:r>
              <a:rPr lang="en-US" altLang="en-US" dirty="0"/>
              <a:t>In most cases, the </a:t>
            </a:r>
            <a:r>
              <a:rPr lang="en-US" altLang="en-US" dirty="0">
                <a:latin typeface="Courier New" panose="02070309020205020404" pitchFamily="49" charset="0"/>
                <a:cs typeface="Courier New" panose="02070309020205020404" pitchFamily="49" charset="0"/>
              </a:rPr>
              <a:t>boolean</a:t>
            </a:r>
            <a:r>
              <a:rPr lang="en-US" altLang="en-US" dirty="0"/>
              <a:t> expression, used by the </a:t>
            </a:r>
            <a:r>
              <a:rPr lang="en-US" altLang="en-US" dirty="0">
                <a:latin typeface="Courier New" panose="02070309020205020404" pitchFamily="49" charset="0"/>
                <a:cs typeface="Courier New" panose="02070309020205020404" pitchFamily="49" charset="0"/>
              </a:rPr>
              <a:t>if</a:t>
            </a:r>
            <a:r>
              <a:rPr lang="en-US" altLang="en-US" dirty="0"/>
              <a:t> statement, uses </a:t>
            </a:r>
            <a:r>
              <a:rPr lang="en-US" altLang="en-US" b="1" dirty="0"/>
              <a:t>relational operators</a:t>
            </a:r>
            <a:r>
              <a:rPr lang="en-US" altLang="en-US" i="1" dirty="0"/>
              <a:t>.</a:t>
            </a:r>
            <a:endParaRPr lang="en-US" altLang="en-US"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15978381"/>
              </p:ext>
            </p:extLst>
          </p:nvPr>
        </p:nvGraphicFramePr>
        <p:xfrm>
          <a:off x="1707078" y="2713230"/>
          <a:ext cx="5729844" cy="2748340"/>
        </p:xfrm>
        <a:graphic>
          <a:graphicData uri="http://schemas.openxmlformats.org/drawingml/2006/table">
            <a:tbl>
              <a:tblPr firstRow="1" bandRow="1">
                <a:tableStyleId>{2D5ABB26-0587-4C30-8999-92F81FD0307C}</a:tableStyleId>
              </a:tblPr>
              <a:tblGrid>
                <a:gridCol w="2464130">
                  <a:extLst>
                    <a:ext uri="{9D8B030D-6E8A-4147-A177-3AD203B41FA5}">
                      <a16:colId xmlns:a16="http://schemas.microsoft.com/office/drawing/2014/main" val="2192068479"/>
                    </a:ext>
                  </a:extLst>
                </a:gridCol>
                <a:gridCol w="3265714">
                  <a:extLst>
                    <a:ext uri="{9D8B030D-6E8A-4147-A177-3AD203B41FA5}">
                      <a16:colId xmlns:a16="http://schemas.microsoft.com/office/drawing/2014/main" val="1068572533"/>
                    </a:ext>
                  </a:extLst>
                </a:gridCol>
              </a:tblGrid>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charset="0"/>
                        </a:rPr>
                        <a:t>Relational Operator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charset="0"/>
                        </a:rPr>
                        <a:t>Meaning</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76272"/>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greater than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797445"/>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less than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107540"/>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greater than or equal to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06361"/>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less than or equal to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59495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equal to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1610392"/>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not equal to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763554"/>
                  </a:ext>
                </a:extLst>
              </a:tr>
            </a:tbl>
          </a:graphicData>
        </a:graphic>
      </p:graphicFrame>
    </p:spTree>
    <p:extLst>
      <p:ext uri="{BB962C8B-B14F-4D97-AF65-F5344CB8AC3E}">
        <p14:creationId xmlns:p14="http://schemas.microsoft.com/office/powerpoint/2010/main" val="1818783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(13 of 15)</a:t>
            </a:r>
            <a:endParaRPr lang="en-IN" sz="2000" dirty="0"/>
          </a:p>
        </p:txBody>
      </p:sp>
      <p:sp>
        <p:nvSpPr>
          <p:cNvPr id="3" name="Content Placeholder 2"/>
          <p:cNvSpPr>
            <a:spLocks noGrp="1"/>
          </p:cNvSpPr>
          <p:nvPr>
            <p:ph sz="quarter" idx="13"/>
          </p:nvPr>
        </p:nvSpPr>
        <p:spPr>
          <a:xfrm>
            <a:off x="457200" y="1556327"/>
            <a:ext cx="3770416" cy="545605"/>
          </a:xfrm>
        </p:spPr>
        <p:txBody>
          <a:bodyPr/>
          <a:lstStyle/>
          <a:p>
            <a:pPr eaLnBrk="1" hangingPunct="1"/>
            <a:r>
              <a:rPr lang="en-US" altLang="en-US" dirty="0"/>
              <a:t>Specifying a field width:</a:t>
            </a:r>
          </a:p>
        </p:txBody>
      </p:sp>
      <p:pic>
        <p:nvPicPr>
          <p:cNvPr id="6" name="Content Placeholder 5" descr="A program code and a command prompt window. For long description in Notes pane, press F6."/>
          <p:cNvPicPr>
            <a:picLocks noGrp="1" noChangeAspect="1"/>
          </p:cNvPicPr>
          <p:nvPr>
            <p:ph sz="quarter" idx="14"/>
          </p:nvPr>
        </p:nvPicPr>
        <p:blipFill>
          <a:blip r:embed="rId3"/>
          <a:stretch>
            <a:fillRect/>
          </a:stretch>
        </p:blipFill>
        <p:spPr>
          <a:xfrm>
            <a:off x="468313" y="2195409"/>
            <a:ext cx="8229600" cy="4064727"/>
          </a:xfrm>
          <a:prstGeom prst="rect">
            <a:avLst/>
          </a:prstGeom>
        </p:spPr>
      </p:pic>
    </p:spTree>
    <p:extLst>
      <p:ext uri="{BB962C8B-B14F-4D97-AF65-F5344CB8AC3E}">
        <p14:creationId xmlns:p14="http://schemas.microsoft.com/office/powerpoint/2010/main" val="2642134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(14 of 15)</a:t>
            </a:r>
            <a:endParaRPr lang="en-IN" sz="2000" dirty="0"/>
          </a:p>
        </p:txBody>
      </p:sp>
      <p:sp>
        <p:nvSpPr>
          <p:cNvPr id="4" name="Content Placeholder 3"/>
          <p:cNvSpPr>
            <a:spLocks noGrp="1"/>
          </p:cNvSpPr>
          <p:nvPr>
            <p:ph sz="quarter" idx="13"/>
          </p:nvPr>
        </p:nvSpPr>
        <p:spPr>
          <a:xfrm>
            <a:off x="457200" y="1556327"/>
            <a:ext cx="2939143" cy="509979"/>
          </a:xfrm>
        </p:spPr>
        <p:txBody>
          <a:bodyPr/>
          <a:lstStyle/>
          <a:p>
            <a:r>
              <a:rPr lang="en-US" altLang="en-US" dirty="0"/>
              <a:t>Another example:</a:t>
            </a:r>
          </a:p>
        </p:txBody>
      </p:sp>
      <p:pic>
        <p:nvPicPr>
          <p:cNvPr id="6" name="Content Placeholder 5" descr="A program code and a command prompt window. For long description in Notes pane, press F6."/>
          <p:cNvPicPr>
            <a:picLocks noGrp="1" noChangeAspect="1"/>
          </p:cNvPicPr>
          <p:nvPr>
            <p:ph sz="quarter" idx="14"/>
          </p:nvPr>
        </p:nvPicPr>
        <p:blipFill>
          <a:blip r:embed="rId3"/>
          <a:stretch>
            <a:fillRect/>
          </a:stretch>
        </p:blipFill>
        <p:spPr>
          <a:xfrm>
            <a:off x="457200" y="2212053"/>
            <a:ext cx="8229600" cy="3896992"/>
          </a:xfrm>
          <a:prstGeom prst="rect">
            <a:avLst/>
          </a:prstGeom>
        </p:spPr>
      </p:pic>
    </p:spTree>
    <p:extLst>
      <p:ext uri="{BB962C8B-B14F-4D97-AF65-F5344CB8AC3E}">
        <p14:creationId xmlns:p14="http://schemas.microsoft.com/office/powerpoint/2010/main" val="186419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The </a:t>
            </a:r>
            <a:r>
              <a:rPr lang="en-US" altLang="en-US" sz="3200" dirty="0">
                <a:latin typeface="Courier New" panose="02070309020205020404" pitchFamily="49" charset="0"/>
                <a:cs typeface="Courier New" panose="02070309020205020404" pitchFamily="49" charset="0"/>
              </a:rPr>
              <a:t>System.out.printf</a:t>
            </a:r>
            <a:r>
              <a:rPr lang="en-US" altLang="en-US" sz="3200" dirty="0"/>
              <a:t> Method </a:t>
            </a:r>
            <a:r>
              <a:rPr lang="en-US" altLang="en-US" sz="2000" b="0" dirty="0"/>
              <a:t>(15 of 15)</a:t>
            </a:r>
            <a:endParaRPr lang="en-IN" sz="2000" dirty="0"/>
          </a:p>
        </p:txBody>
      </p:sp>
      <p:sp>
        <p:nvSpPr>
          <p:cNvPr id="3" name="Content Placeholder 2"/>
          <p:cNvSpPr>
            <a:spLocks noGrp="1"/>
          </p:cNvSpPr>
          <p:nvPr>
            <p:ph sz="quarter" idx="13"/>
          </p:nvPr>
        </p:nvSpPr>
        <p:spPr>
          <a:xfrm>
            <a:off x="457200" y="1556327"/>
            <a:ext cx="8229600" cy="1970644"/>
          </a:xfrm>
        </p:spPr>
        <p:txBody>
          <a:bodyPr/>
          <a:lstStyle/>
          <a:p>
            <a:pPr eaLnBrk="1" hangingPunct="1"/>
            <a:r>
              <a:rPr lang="en-US" altLang="en-US" dirty="0"/>
              <a:t>See examples:</a:t>
            </a:r>
          </a:p>
          <a:p>
            <a:pPr lvl="1" eaLnBrk="1" hangingPunct="1"/>
            <a:r>
              <a:rPr lang="en-US" altLang="en-US" dirty="0"/>
              <a:t>Columns.java</a:t>
            </a:r>
          </a:p>
          <a:p>
            <a:pPr lvl="1" eaLnBrk="1" hangingPunct="1"/>
            <a:r>
              <a:rPr lang="en-US" altLang="en-US" dirty="0"/>
              <a:t>CurrencyFormat.java</a:t>
            </a:r>
          </a:p>
        </p:txBody>
      </p:sp>
    </p:spTree>
    <p:extLst>
      <p:ext uri="{BB962C8B-B14F-4D97-AF65-F5344CB8AC3E}">
        <p14:creationId xmlns:p14="http://schemas.microsoft.com/office/powerpoint/2010/main" val="3261459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String.format</a:t>
            </a:r>
            <a:r>
              <a:rPr lang="en-US" altLang="en-US" dirty="0"/>
              <a:t> Method </a:t>
            </a:r>
            <a:r>
              <a:rPr lang="en-US" altLang="en-US" sz="2000" b="0" dirty="0"/>
              <a:t>(1 of 3)</a:t>
            </a:r>
            <a:endParaRPr lang="en-IN" sz="2000" b="0" dirty="0"/>
          </a:p>
        </p:txBody>
      </p:sp>
      <p:sp>
        <p:nvSpPr>
          <p:cNvPr id="3" name="Content Placeholder 2"/>
          <p:cNvSpPr>
            <a:spLocks noGrp="1"/>
          </p:cNvSpPr>
          <p:nvPr>
            <p:ph sz="quarter" idx="13"/>
          </p:nvPr>
        </p:nvSpPr>
        <p:spPr>
          <a:xfrm>
            <a:off x="457200" y="1556327"/>
            <a:ext cx="8229600" cy="2790042"/>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String.format</a:t>
            </a:r>
            <a:r>
              <a:rPr lang="en-US" altLang="en-US" dirty="0"/>
              <a:t> method works exactly like the </a:t>
            </a:r>
            <a:r>
              <a:rPr lang="en-US" altLang="en-US" dirty="0">
                <a:latin typeface="Courier New" panose="02070309020205020404" pitchFamily="49" charset="0"/>
                <a:cs typeface="Courier New" panose="02070309020205020404" pitchFamily="49" charset="0"/>
              </a:rPr>
              <a:t>System.out.printf</a:t>
            </a:r>
            <a:r>
              <a:rPr lang="en-US" altLang="en-US" dirty="0"/>
              <a:t> method, except that it does not display the formatted string on the screen.</a:t>
            </a:r>
          </a:p>
          <a:p>
            <a:r>
              <a:rPr lang="en-US" altLang="en-US" dirty="0"/>
              <a:t>Instead, it returns a reference to the formatted string.</a:t>
            </a:r>
          </a:p>
          <a:p>
            <a:r>
              <a:rPr lang="en-US" altLang="en-US" dirty="0"/>
              <a:t>You can assign the reference to a variable, and then use it later.</a:t>
            </a:r>
          </a:p>
        </p:txBody>
      </p:sp>
    </p:spTree>
    <p:extLst>
      <p:ext uri="{BB962C8B-B14F-4D97-AF65-F5344CB8AC3E}">
        <p14:creationId xmlns:p14="http://schemas.microsoft.com/office/powerpoint/2010/main" val="772229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String.format</a:t>
            </a:r>
            <a:r>
              <a:rPr lang="en-US" altLang="en-US" dirty="0"/>
              <a:t> Method </a:t>
            </a:r>
            <a:r>
              <a:rPr lang="en-US" altLang="en-US" sz="2000" b="0" dirty="0"/>
              <a:t>(2 of 3)</a:t>
            </a:r>
            <a:endParaRPr lang="en-IN" dirty="0"/>
          </a:p>
        </p:txBody>
      </p:sp>
      <p:sp>
        <p:nvSpPr>
          <p:cNvPr id="4" name="Content Placeholder 3"/>
          <p:cNvSpPr>
            <a:spLocks noGrp="1"/>
          </p:cNvSpPr>
          <p:nvPr>
            <p:ph sz="quarter" idx="13"/>
          </p:nvPr>
        </p:nvSpPr>
        <p:spPr>
          <a:xfrm>
            <a:off x="457200" y="1552574"/>
            <a:ext cx="5397335" cy="549357"/>
          </a:xfrm>
        </p:spPr>
        <p:txBody>
          <a:bodyPr/>
          <a:lstStyle/>
          <a:p>
            <a:r>
              <a:rPr lang="en-US" altLang="en-US" dirty="0"/>
              <a:t>The general format of the method is:</a:t>
            </a:r>
          </a:p>
        </p:txBody>
      </p:sp>
      <p:sp>
        <p:nvSpPr>
          <p:cNvPr id="5" name="Content Placeholder 4"/>
          <p:cNvSpPr>
            <a:spLocks noGrp="1"/>
          </p:cNvSpPr>
          <p:nvPr>
            <p:ph sz="quarter" idx="14"/>
          </p:nvPr>
        </p:nvSpPr>
        <p:spPr>
          <a:xfrm>
            <a:off x="457200" y="2216772"/>
            <a:ext cx="8407725" cy="502677"/>
          </a:xfrm>
        </p:spPr>
        <p:txBody>
          <a:bodyPr/>
          <a:lstStyle/>
          <a:p>
            <a:pPr indent="0" eaLnBrk="1" hangingPunct="1">
              <a:buClr>
                <a:schemeClr val="accent2"/>
              </a:buClr>
              <a:buSzPct val="110000"/>
              <a:buFontTx/>
              <a:buNone/>
            </a:pPr>
            <a:r>
              <a:rPr lang="en-US" altLang="en-US" dirty="0">
                <a:latin typeface="Courier New" panose="02070309020205020404" pitchFamily="49" charset="0"/>
                <a:cs typeface="Courier New" panose="02070309020205020404" pitchFamily="49" charset="0"/>
              </a:rPr>
              <a:t>String.format(</a:t>
            </a:r>
            <a:r>
              <a:rPr lang="en-US" altLang="en-US" i="1" dirty="0">
                <a:latin typeface="Courier New" panose="02070309020205020404" pitchFamily="49" charset="0"/>
                <a:cs typeface="Courier New" panose="02070309020205020404" pitchFamily="49" charset="0"/>
              </a:rPr>
              <a:t>FormatString</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ArgumentList</a:t>
            </a:r>
            <a:r>
              <a:rPr lang="en-US" altLang="en-US" dirty="0">
                <a:latin typeface="Courier New" panose="02070309020205020404" pitchFamily="49" charset="0"/>
                <a:cs typeface="Courier New" panose="02070309020205020404" pitchFamily="49" charset="0"/>
              </a:rPr>
              <a:t>);</a:t>
            </a:r>
          </a:p>
        </p:txBody>
      </p:sp>
      <p:pic>
        <p:nvPicPr>
          <p:cNvPr id="20" name="Content Placeholder 19" descr="A program code reads, string dot format left parenthesis format string comma argument list right parenthesis semicolon. For long description in Notes pane, press F6."/>
          <p:cNvPicPr>
            <a:picLocks noGrp="1" noChangeAspect="1"/>
          </p:cNvPicPr>
          <p:nvPr>
            <p:ph sz="quarter" idx="16"/>
          </p:nvPr>
        </p:nvPicPr>
        <p:blipFill>
          <a:blip r:embed="rId3"/>
          <a:stretch>
            <a:fillRect/>
          </a:stretch>
        </p:blipFill>
        <p:spPr>
          <a:xfrm>
            <a:off x="1388765" y="2797228"/>
            <a:ext cx="6580220" cy="3360648"/>
          </a:xfrm>
          <a:prstGeom prst="rect">
            <a:avLst/>
          </a:prstGeom>
        </p:spPr>
      </p:pic>
    </p:spTree>
    <p:extLst>
      <p:ext uri="{BB962C8B-B14F-4D97-AF65-F5344CB8AC3E}">
        <p14:creationId xmlns:p14="http://schemas.microsoft.com/office/powerpoint/2010/main" val="2410283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String.format</a:t>
            </a:r>
            <a:r>
              <a:rPr lang="en-US" altLang="en-US" dirty="0"/>
              <a:t> Method </a:t>
            </a:r>
            <a:r>
              <a:rPr lang="en-US" altLang="en-US" sz="2000" b="0" dirty="0"/>
              <a:t>(3 of 3)</a:t>
            </a:r>
            <a:endParaRPr lang="en-IN" dirty="0"/>
          </a:p>
        </p:txBody>
      </p:sp>
      <p:sp>
        <p:nvSpPr>
          <p:cNvPr id="3" name="Content Placeholder 2"/>
          <p:cNvSpPr>
            <a:spLocks noGrp="1"/>
          </p:cNvSpPr>
          <p:nvPr>
            <p:ph sz="quarter" idx="13"/>
          </p:nvPr>
        </p:nvSpPr>
        <p:spPr>
          <a:xfrm>
            <a:off x="457200" y="1556327"/>
            <a:ext cx="8229600" cy="1958769"/>
          </a:xfrm>
        </p:spPr>
        <p:txBody>
          <a:bodyPr/>
          <a:lstStyle/>
          <a:p>
            <a:pPr eaLnBrk="1" hangingPunct="1"/>
            <a:r>
              <a:rPr lang="en-US" altLang="en-US" dirty="0"/>
              <a:t>See examples:</a:t>
            </a:r>
          </a:p>
          <a:p>
            <a:pPr lvl="1" eaLnBrk="1" hangingPunct="1"/>
            <a:r>
              <a:rPr lang="en-US" altLang="en-US" dirty="0"/>
              <a:t>CurrencyFormat2.java</a:t>
            </a:r>
          </a:p>
          <a:p>
            <a:pPr lvl="1" eaLnBrk="1" hangingPunct="1"/>
            <a:r>
              <a:rPr lang="en-US" altLang="en-US" dirty="0"/>
              <a:t>CurrencyFormat3.java</a:t>
            </a:r>
          </a:p>
        </p:txBody>
      </p:sp>
    </p:spTree>
    <p:extLst>
      <p:ext uri="{BB962C8B-B14F-4D97-AF65-F5344CB8AC3E}">
        <p14:creationId xmlns:p14="http://schemas.microsoft.com/office/powerpoint/2010/main" val="1167958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C985-38A6-4326-9882-71A1F46AB23F}"/>
              </a:ext>
            </a:extLst>
          </p:cNvPr>
          <p:cNvSpPr>
            <a:spLocks noGrp="1"/>
          </p:cNvSpPr>
          <p:nvPr>
            <p:ph type="title"/>
          </p:nvPr>
        </p:nvSpPr>
        <p:spPr/>
        <p:txBody>
          <a:bodyPr/>
          <a:lstStyle/>
          <a:p>
            <a:r>
              <a:rPr lang="en-US" dirty="0"/>
              <a:t>Boolean Expressions</a:t>
            </a:r>
          </a:p>
        </p:txBody>
      </p:sp>
      <p:sp>
        <p:nvSpPr>
          <p:cNvPr id="4" name="Content Placeholder 3"/>
          <p:cNvSpPr>
            <a:spLocks noGrp="1"/>
          </p:cNvSpPr>
          <p:nvPr>
            <p:ph sz="quarter" idx="13"/>
          </p:nvPr>
        </p:nvSpPr>
        <p:spPr>
          <a:xfrm>
            <a:off x="457200" y="1556327"/>
            <a:ext cx="8229600" cy="842489"/>
          </a:xfrm>
        </p:spPr>
        <p:txBody>
          <a:bodyPr/>
          <a:lstStyle/>
          <a:p>
            <a:pPr eaLnBrk="1" hangingPunct="1">
              <a:lnSpc>
                <a:spcPct val="90000"/>
              </a:lnSpc>
            </a:pPr>
            <a:r>
              <a:rPr lang="en-US" altLang="en-US" dirty="0"/>
              <a:t>A </a:t>
            </a:r>
            <a:r>
              <a:rPr lang="en-US" altLang="en-US" b="1" dirty="0"/>
              <a:t>boolean expression</a:t>
            </a:r>
            <a:r>
              <a:rPr lang="en-US" altLang="en-US" dirty="0"/>
              <a:t> is any variable or calculation that results in a </a:t>
            </a:r>
            <a:r>
              <a:rPr lang="en-US" altLang="en-US" b="1" dirty="0"/>
              <a:t>true</a:t>
            </a:r>
            <a:r>
              <a:rPr lang="en-US" altLang="en-US" dirty="0"/>
              <a:t> or </a:t>
            </a:r>
            <a:r>
              <a:rPr lang="en-US" altLang="en-US" b="1" dirty="0"/>
              <a:t>false</a:t>
            </a:r>
            <a:r>
              <a:rPr lang="en-US" altLang="en-US" dirty="0"/>
              <a:t> condition.</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928581207"/>
              </p:ext>
            </p:extLst>
          </p:nvPr>
        </p:nvGraphicFramePr>
        <p:xfrm>
          <a:off x="1564574" y="2529175"/>
          <a:ext cx="6014852" cy="2748220"/>
        </p:xfrm>
        <a:graphic>
          <a:graphicData uri="http://schemas.openxmlformats.org/drawingml/2006/table">
            <a:tbl>
              <a:tblPr firstRow="1" bandRow="1">
                <a:tableStyleId>{2D5ABB26-0587-4C30-8999-92F81FD0307C}</a:tableStyleId>
              </a:tblPr>
              <a:tblGrid>
                <a:gridCol w="2262249">
                  <a:extLst>
                    <a:ext uri="{9D8B030D-6E8A-4147-A177-3AD203B41FA5}">
                      <a16:colId xmlns:a16="http://schemas.microsoft.com/office/drawing/2014/main" val="2610196900"/>
                    </a:ext>
                  </a:extLst>
                </a:gridCol>
                <a:gridCol w="3752603">
                  <a:extLst>
                    <a:ext uri="{9D8B030D-6E8A-4147-A177-3AD203B41FA5}">
                      <a16:colId xmlns:a16="http://schemas.microsoft.com/office/drawing/2014/main" val="1565924911"/>
                    </a:ext>
                  </a:extLst>
                </a:gridCol>
              </a:tblGrid>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charset="0"/>
                        </a:rPr>
                        <a:t>Expression</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charset="0"/>
                        </a:rPr>
                        <a:t>Meaning</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90698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&gt;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greater than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4380979"/>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&lt;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less than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251631"/>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&gt;=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greater than or equal to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825327"/>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&lt;=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less than or equal to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630663"/>
                  </a:ext>
                </a:extLst>
              </a:tr>
              <a:tr h="370840">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equal to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49932"/>
                  </a:ext>
                </a:extLst>
              </a:tr>
              <a:tr h="282216">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x !=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charset="0"/>
                        </a:rPr>
                        <a:t>Is x not equal to y?</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6081356"/>
                  </a:ext>
                </a:extLst>
              </a:tr>
            </a:tbl>
          </a:graphicData>
        </a:graphic>
      </p:graphicFrame>
    </p:spTree>
    <p:extLst>
      <p:ext uri="{BB962C8B-B14F-4D97-AF65-F5344CB8AC3E}">
        <p14:creationId xmlns:p14="http://schemas.microsoft.com/office/powerpoint/2010/main" val="268923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DC5B-5A62-43D0-8C70-BF73B51B9104}"/>
              </a:ext>
            </a:extLst>
          </p:cNvPr>
          <p:cNvSpPr>
            <a:spLocks noGrp="1"/>
          </p:cNvSpPr>
          <p:nvPr>
            <p:ph type="title"/>
          </p:nvPr>
        </p:nvSpPr>
        <p:spPr/>
        <p:txBody>
          <a:bodyPr/>
          <a:lstStyle/>
          <a:p>
            <a:r>
              <a:rPr lang="en-US" altLang="en-US" sz="3200" dirty="0">
                <a:latin typeface="Courier New" panose="02070309020205020404" pitchFamily="49" charset="0"/>
                <a:cs typeface="Courier New" panose="02070309020205020404" pitchFamily="49" charset="0"/>
              </a:rPr>
              <a:t>if</a:t>
            </a:r>
            <a:r>
              <a:rPr lang="en-US" altLang="en-US" sz="3200" dirty="0">
                <a:latin typeface="Consolas" panose="020B0609020204030204" pitchFamily="49" charset="0"/>
              </a:rPr>
              <a:t> </a:t>
            </a:r>
            <a:r>
              <a:rPr lang="en-US" altLang="en-US" sz="3200" dirty="0"/>
              <a:t>Statements and Boolean Expressions</a:t>
            </a:r>
            <a:endParaRPr lang="en-US" sz="3200" dirty="0"/>
          </a:p>
        </p:txBody>
      </p:sp>
      <p:sp>
        <p:nvSpPr>
          <p:cNvPr id="5" name="Content Placeholder 4"/>
          <p:cNvSpPr>
            <a:spLocks noGrp="1"/>
          </p:cNvSpPr>
          <p:nvPr>
            <p:ph sz="quarter" idx="13"/>
          </p:nvPr>
        </p:nvSpPr>
        <p:spPr>
          <a:xfrm>
            <a:off x="457200" y="1556327"/>
            <a:ext cx="8229600" cy="4096328"/>
          </a:xfrm>
        </p:spPr>
        <p:txBody>
          <a:bodyPr/>
          <a:lstStyle/>
          <a:p>
            <a:pPr eaLnBrk="1" hangingPunct="1">
              <a:lnSpc>
                <a:spcPct val="80000"/>
              </a:lnSpc>
              <a:buFontTx/>
              <a:buNone/>
            </a:pPr>
            <a:r>
              <a:rPr lang="en-US" altLang="en-US" sz="2000" dirty="0">
                <a:latin typeface="Courier New" panose="02070309020205020404" pitchFamily="49" charset="0"/>
                <a:cs typeface="Courier New" panose="02070309020205020404" pitchFamily="49" charset="0"/>
              </a:rPr>
              <a:t>if (x &gt; y)</a:t>
            </a:r>
          </a:p>
          <a:p>
            <a:pPr lvl="1" eaLnBrk="1" hangingPunct="1">
              <a:lnSpc>
                <a:spcPct val="80000"/>
              </a:lnSpc>
              <a:buFontTx/>
              <a:buNone/>
            </a:pPr>
            <a:r>
              <a:rPr lang="en-US" altLang="en-US" sz="1800" dirty="0">
                <a:latin typeface="Courier New" panose="02070309020205020404" pitchFamily="49" charset="0"/>
                <a:cs typeface="Courier New" panose="02070309020205020404" pitchFamily="49" charset="0"/>
              </a:rPr>
              <a:t>System.out.println("X is greater than Y");</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2000" dirty="0">
                <a:latin typeface="Courier New" panose="02070309020205020404" pitchFamily="49" charset="0"/>
                <a:cs typeface="Courier New" panose="02070309020205020404" pitchFamily="49" charset="0"/>
              </a:rPr>
              <a:t>if (x == y)</a:t>
            </a:r>
          </a:p>
          <a:p>
            <a:pPr lvl="1" eaLnBrk="1" hangingPunct="1">
              <a:lnSpc>
                <a:spcPct val="80000"/>
              </a:lnSpc>
              <a:buFontTx/>
              <a:buNone/>
            </a:pPr>
            <a:r>
              <a:rPr lang="en-US" altLang="en-US" sz="1800" dirty="0">
                <a:latin typeface="Courier New" panose="02070309020205020404" pitchFamily="49" charset="0"/>
                <a:cs typeface="Courier New" panose="02070309020205020404" pitchFamily="49" charset="0"/>
              </a:rPr>
              <a:t>System.out.println("X is equal to Y");</a:t>
            </a:r>
            <a:br>
              <a:rPr lang="en-US" altLang="en-US" sz="1800" dirty="0">
                <a:latin typeface="Courier New" panose="02070309020205020404" pitchFamily="49" charset="0"/>
                <a:cs typeface="Courier New" panose="02070309020205020404" pitchFamily="49" charset="0"/>
              </a:rPr>
            </a:br>
            <a:endParaRPr lang="en-US" altLang="en-US" sz="1800"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2000" dirty="0">
                <a:latin typeface="Courier New" panose="02070309020205020404" pitchFamily="49" charset="0"/>
                <a:cs typeface="Courier New" panose="02070309020205020404" pitchFamily="49" charset="0"/>
              </a:rPr>
              <a:t>if (x != y)</a:t>
            </a:r>
          </a:p>
          <a:p>
            <a:pPr eaLnBrk="1" hangingPunct="1">
              <a:lnSpc>
                <a:spcPct val="80000"/>
              </a:lnSpc>
              <a:buFontTx/>
              <a:buNone/>
            </a:pPr>
            <a:r>
              <a:rPr lang="en-US" altLang="en-US" sz="2000" dirty="0">
                <a:latin typeface="Courier New" panose="02070309020205020404" pitchFamily="49" charset="0"/>
                <a:cs typeface="Courier New" panose="02070309020205020404" pitchFamily="49" charset="0"/>
              </a:rPr>
              <a:t>{</a:t>
            </a:r>
          </a:p>
          <a:p>
            <a:pPr lvl="1" eaLnBrk="1" hangingPunct="1">
              <a:lnSpc>
                <a:spcPct val="80000"/>
              </a:lnSpc>
              <a:buFontTx/>
              <a:buNone/>
            </a:pPr>
            <a:r>
              <a:rPr lang="en-US" altLang="en-US" sz="1800" dirty="0">
                <a:latin typeface="Courier New" panose="02070309020205020404" pitchFamily="49" charset="0"/>
                <a:cs typeface="Courier New" panose="02070309020205020404" pitchFamily="49" charset="0"/>
              </a:rPr>
              <a:t>System.out.println("X is not equal to Y");</a:t>
            </a:r>
          </a:p>
          <a:p>
            <a:pPr lvl="1" eaLnBrk="1" hangingPunct="1">
              <a:lnSpc>
                <a:spcPct val="80000"/>
              </a:lnSpc>
              <a:buFontTx/>
              <a:buNone/>
            </a:pPr>
            <a:r>
              <a:rPr lang="en-US" altLang="en-US" sz="1800" dirty="0">
                <a:latin typeface="Courier New" panose="02070309020205020404" pitchFamily="49" charset="0"/>
                <a:cs typeface="Courier New" panose="02070309020205020404" pitchFamily="49" charset="0"/>
              </a:rPr>
              <a:t>x = y;</a:t>
            </a:r>
          </a:p>
          <a:p>
            <a:pPr lvl="1" eaLnBrk="1" hangingPunct="1">
              <a:lnSpc>
                <a:spcPct val="80000"/>
              </a:lnSpc>
              <a:buFontTx/>
              <a:buNone/>
            </a:pPr>
            <a:r>
              <a:rPr lang="en-US" altLang="en-US" sz="1800" dirty="0">
                <a:latin typeface="Courier New" panose="02070309020205020404" pitchFamily="49" charset="0"/>
                <a:cs typeface="Courier New" panose="02070309020205020404" pitchFamily="49" charset="0"/>
              </a:rPr>
              <a:t>System.out.println("However, now it is.");</a:t>
            </a:r>
          </a:p>
          <a:p>
            <a:pPr eaLnBrk="1" hangingPunct="1">
              <a:lnSpc>
                <a:spcPct val="80000"/>
              </a:lnSpc>
              <a:buFontTx/>
              <a:buNone/>
            </a:pPr>
            <a:r>
              <a:rPr lang="en-US" altLang="en-US" sz="2000" dirty="0">
                <a:latin typeface="Courier New" panose="02070309020205020404" pitchFamily="49" charset="0"/>
                <a:cs typeface="Courier New" panose="02070309020205020404" pitchFamily="49" charset="0"/>
              </a:rPr>
              <a:t>}</a:t>
            </a:r>
          </a:p>
        </p:txBody>
      </p:sp>
      <p:sp>
        <p:nvSpPr>
          <p:cNvPr id="6" name="Content Placeholder 5"/>
          <p:cNvSpPr>
            <a:spLocks noGrp="1"/>
          </p:cNvSpPr>
          <p:nvPr>
            <p:ph sz="quarter" idx="14"/>
          </p:nvPr>
        </p:nvSpPr>
        <p:spPr>
          <a:xfrm>
            <a:off x="457200" y="5878281"/>
            <a:ext cx="3948545" cy="388669"/>
          </a:xfrm>
        </p:spPr>
        <p:txBody>
          <a:bodyPr/>
          <a:lstStyle/>
          <a:p>
            <a:pPr eaLnBrk="1" hangingPunct="1">
              <a:lnSpc>
                <a:spcPct val="80000"/>
              </a:lnSpc>
              <a:buFontTx/>
              <a:buNone/>
            </a:pPr>
            <a:r>
              <a:rPr lang="en-US" altLang="en-US" sz="2000" dirty="0"/>
              <a:t>Example: AverageScore.java</a:t>
            </a:r>
          </a:p>
        </p:txBody>
      </p:sp>
    </p:spTree>
    <p:extLst>
      <p:ext uri="{BB962C8B-B14F-4D97-AF65-F5344CB8AC3E}">
        <p14:creationId xmlns:p14="http://schemas.microsoft.com/office/powerpoint/2010/main" val="76737666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147986</TotalTime>
  <Words>5336</Words>
  <Application>Microsoft Office PowerPoint</Application>
  <PresentationFormat>On-screen Show (4:3)</PresentationFormat>
  <Paragraphs>569</Paragraphs>
  <Slides>76</Slides>
  <Notes>17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76</vt:i4>
      </vt:variant>
    </vt:vector>
  </HeadingPairs>
  <TitlesOfParts>
    <vt:vector size="86" baseType="lpstr">
      <vt:lpstr>Consolas</vt:lpstr>
      <vt:lpstr>Noto Sans Symbols</vt:lpstr>
      <vt:lpstr>Arial</vt:lpstr>
      <vt:lpstr>Courier New</vt:lpstr>
      <vt:lpstr>Times New Roman</vt:lpstr>
      <vt:lpstr>Verdana</vt:lpstr>
      <vt:lpstr>Calibri</vt:lpstr>
      <vt:lpstr>USHE</vt:lpstr>
      <vt:lpstr>USHE_slide options</vt:lpstr>
      <vt:lpstr>Equation</vt:lpstr>
      <vt:lpstr>Starting Out with Java Control Structures Through Objects</vt:lpstr>
      <vt:lpstr>Chapter Topics (1 of 2)</vt:lpstr>
      <vt:lpstr>Chapter Topics (2 of 2)</vt:lpstr>
      <vt:lpstr>The if Statement</vt:lpstr>
      <vt:lpstr>Flowcharts (1 of 2)</vt:lpstr>
      <vt:lpstr>Flowcharts (2 of 2)</vt:lpstr>
      <vt:lpstr>Relational Operators</vt:lpstr>
      <vt:lpstr>Boolean Expressions</vt:lpstr>
      <vt:lpstr>if Statements and Boolean Expressions</vt:lpstr>
      <vt:lpstr>Programming Style and if Statements (1 of 2)</vt:lpstr>
      <vt:lpstr>Programming Style and if Statements (2 of 2)</vt:lpstr>
      <vt:lpstr>Block if Statements (1 of 2)</vt:lpstr>
      <vt:lpstr>Block if Statements (2 of 2)</vt:lpstr>
      <vt:lpstr>Flags</vt:lpstr>
      <vt:lpstr>Comparing Characters</vt:lpstr>
      <vt:lpstr>if-else Statements</vt:lpstr>
      <vt:lpstr>if-else Statement Flowcharts</vt:lpstr>
      <vt:lpstr>Nested if Statements (1 of 2)</vt:lpstr>
      <vt:lpstr>Nested if Statement Flowcharts</vt:lpstr>
      <vt:lpstr>Nested if Statements (2 of 2)</vt:lpstr>
      <vt:lpstr>if-else Matching</vt:lpstr>
      <vt:lpstr>Alignment and Nested if Statements</vt:lpstr>
      <vt:lpstr>if-else-if Statements (1 of 3)</vt:lpstr>
      <vt:lpstr>if-else-if Statements (2 of 3)</vt:lpstr>
      <vt:lpstr>if-else-if Statements (3 of 3)</vt:lpstr>
      <vt:lpstr>if-else-if Flowchart</vt:lpstr>
      <vt:lpstr>Logical Operators (1 of 2)</vt:lpstr>
      <vt:lpstr>Logical Operators (2 of 2)</vt:lpstr>
      <vt:lpstr>The &amp;&amp; Operator</vt:lpstr>
      <vt:lpstr>The || Operator</vt:lpstr>
      <vt:lpstr>The ! Operator</vt:lpstr>
      <vt:lpstr>Short Circuiting</vt:lpstr>
      <vt:lpstr>Order of Precedence (1 of 2)</vt:lpstr>
      <vt:lpstr>Order of Precedence (2 of 2)</vt:lpstr>
      <vt:lpstr>Comparing String Objects</vt:lpstr>
      <vt:lpstr>Ignoring Case in String Comparisons</vt:lpstr>
      <vt:lpstr>Variable Scope</vt:lpstr>
      <vt:lpstr>The Conditional Operator (1 of 4)</vt:lpstr>
      <vt:lpstr>The Conditional Operator (2 of 4)</vt:lpstr>
      <vt:lpstr>The Conditional Operator (3 of 4)</vt:lpstr>
      <vt:lpstr>The Conditional Operator (4 of 4)</vt:lpstr>
      <vt:lpstr>The switch Statement (1 of 4)</vt:lpstr>
      <vt:lpstr>The switch Statement (2 of 4)</vt:lpstr>
      <vt:lpstr>The switch Statement (3 of 4)</vt:lpstr>
      <vt:lpstr>The switch Statement (4 of 4)</vt:lpstr>
      <vt:lpstr>The case Statement</vt:lpstr>
      <vt:lpstr>Multi Value case Statements </vt:lpstr>
      <vt:lpstr>Arrow case Syntax (1 of 4)</vt:lpstr>
      <vt:lpstr>Arrow case Syntax (2 of 4)</vt:lpstr>
      <vt:lpstr>Arrow case Syntax (3 of 4)</vt:lpstr>
      <vt:lpstr>Arrow case Syntax (4 of 4)</vt:lpstr>
      <vt:lpstr>switch Expressions (1 of 6)</vt:lpstr>
      <vt:lpstr>switch Expressions (2 of 6)</vt:lpstr>
      <vt:lpstr>switch Expressions (3 of 6)</vt:lpstr>
      <vt:lpstr>switch Expressions (4 of 6)</vt:lpstr>
      <vt:lpstr>switch Expressions (5 of 6)</vt:lpstr>
      <vt:lpstr>switch Expressions (6 of 6)</vt:lpstr>
      <vt:lpstr>The System.out.printf Method (1 of 15)</vt:lpstr>
      <vt:lpstr>The System.out.printf Method (2 of 15)</vt:lpstr>
      <vt:lpstr>The System.out.printf Method (3 of 15)</vt:lpstr>
      <vt:lpstr>The System.out.printf Method (4 of 15)</vt:lpstr>
      <vt:lpstr>The System.out.printf Method (5 of 15)</vt:lpstr>
      <vt:lpstr>The System.out.printf Method (6 of 15)</vt:lpstr>
      <vt:lpstr>The System.out.printf Method (7 of 15)</vt:lpstr>
      <vt:lpstr>The System.out.printf Method (8 of 15)</vt:lpstr>
      <vt:lpstr>The System.out.printf Method (9 of 15)</vt:lpstr>
      <vt:lpstr>The System.out.printf Method (10 of 15)</vt:lpstr>
      <vt:lpstr>The System.out.printf Method (11 of 15)</vt:lpstr>
      <vt:lpstr>The System.out.printf Method (12 of 15)</vt:lpstr>
      <vt:lpstr>The System.out.printf Method (13 of 15)</vt:lpstr>
      <vt:lpstr>The System.out.printf Method (14 of 15)</vt:lpstr>
      <vt:lpstr>The System.out.printf Method (15 of 15)</vt:lpstr>
      <vt:lpstr>The String.format Method (1 of 3)</vt:lpstr>
      <vt:lpstr>The String.format Method (2 of 3)</vt:lpstr>
      <vt:lpstr>The String.format Method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Java Control Structures Through Objects, Eighth Edition, Chapter 3, Decision Structures</dc:title>
  <dc:subject>Computer Science</dc:subject>
  <dc:creator>Gaddis</dc:creator>
  <cp:keywords>Starting Out with Java Control Structures Through Objects</cp:keywords>
  <dc:description>This deck contains code snippets and screen reader users may need to increase verbosity levels; Long description alt-text is inserted in the notes pane; Alt text for images/math equations within table cells have been placed behind the object intentionally to provide a better screen reader user experience.</dc:description>
  <cp:lastModifiedBy>Chellapandi Murugan</cp:lastModifiedBy>
  <cp:revision>1092</cp:revision>
  <dcterms:modified xsi:type="dcterms:W3CDTF">2022-01-05T05:46:44Z</dcterms:modified>
</cp:coreProperties>
</file>