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59" r:id="rId2"/>
  </p:sldMasterIdLst>
  <p:notesMasterIdLst>
    <p:notesMasterId r:id="rId56"/>
  </p:notesMasterIdLst>
  <p:handoutMasterIdLst>
    <p:handoutMasterId r:id="rId57"/>
  </p:handoutMasterIdLst>
  <p:sldIdLst>
    <p:sldId id="330" r:id="rId3"/>
    <p:sldId id="331" r:id="rId4"/>
    <p:sldId id="353" r:id="rId5"/>
    <p:sldId id="336" r:id="rId6"/>
    <p:sldId id="342" r:id="rId7"/>
    <p:sldId id="343" r:id="rId8"/>
    <p:sldId id="354" r:id="rId9"/>
    <p:sldId id="344" r:id="rId10"/>
    <p:sldId id="345" r:id="rId11"/>
    <p:sldId id="355" r:id="rId12"/>
    <p:sldId id="346" r:id="rId13"/>
    <p:sldId id="347" r:id="rId14"/>
    <p:sldId id="348" r:id="rId15"/>
    <p:sldId id="349" r:id="rId16"/>
    <p:sldId id="350" r:id="rId17"/>
    <p:sldId id="351" r:id="rId18"/>
    <p:sldId id="352" r:id="rId19"/>
    <p:sldId id="356" r:id="rId20"/>
    <p:sldId id="357" r:id="rId21"/>
    <p:sldId id="358" r:id="rId22"/>
    <p:sldId id="359" r:id="rId23"/>
    <p:sldId id="360" r:id="rId24"/>
    <p:sldId id="361" r:id="rId25"/>
    <p:sldId id="363" r:id="rId26"/>
    <p:sldId id="364" r:id="rId27"/>
    <p:sldId id="365" r:id="rId28"/>
    <p:sldId id="366" r:id="rId29"/>
    <p:sldId id="367" r:id="rId30"/>
    <p:sldId id="368" r:id="rId31"/>
    <p:sldId id="369" r:id="rId32"/>
    <p:sldId id="370" r:id="rId33"/>
    <p:sldId id="371" r:id="rId34"/>
    <p:sldId id="362" r:id="rId35"/>
    <p:sldId id="372" r:id="rId36"/>
    <p:sldId id="373" r:id="rId37"/>
    <p:sldId id="374" r:id="rId38"/>
    <p:sldId id="379" r:id="rId39"/>
    <p:sldId id="375" r:id="rId40"/>
    <p:sldId id="376" r:id="rId41"/>
    <p:sldId id="377" r:id="rId42"/>
    <p:sldId id="378" r:id="rId43"/>
    <p:sldId id="380" r:id="rId44"/>
    <p:sldId id="381" r:id="rId45"/>
    <p:sldId id="382" r:id="rId46"/>
    <p:sldId id="383" r:id="rId47"/>
    <p:sldId id="384" r:id="rId48"/>
    <p:sldId id="385" r:id="rId49"/>
    <p:sldId id="396" r:id="rId50"/>
    <p:sldId id="399" r:id="rId51"/>
    <p:sldId id="400" r:id="rId52"/>
    <p:sldId id="386" r:id="rId53"/>
    <p:sldId id="387" r:id="rId54"/>
    <p:sldId id="298" r:id="rId55"/>
  </p:sldIdLst>
  <p:sldSz cx="9144000" cy="6858000" type="screen4x3"/>
  <p:notesSz cx="6858000" cy="9144000"/>
  <p:embeddedFontLst>
    <p:embeddedFont>
      <p:font typeface="Consolas" panose="020B0609020204030204" pitchFamily="49" charset="0"/>
      <p:regular r:id="rId58"/>
      <p:bold r:id="rId59"/>
      <p:italic r:id="rId60"/>
      <p:boldItalic r:id="rId61"/>
    </p:embeddedFont>
    <p:embeddedFont>
      <p:font typeface="Noto Sans Symbols" panose="020B0604020202020204" charset="0"/>
      <p:regular r:id="rId62"/>
      <p:bold r:id="rId63"/>
      <p:italic r:id="rId64"/>
      <p:boldItalic r:id="rId65"/>
    </p:embeddedFont>
    <p:embeddedFont>
      <p:font typeface="Verdana" panose="020B0604030504040204" pitchFamily="3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997" userDrawn="1">
          <p15:clr>
            <a:srgbClr val="A4A3A4"/>
          </p15:clr>
        </p15:guide>
        <p15:guide id="2" pos="295" userDrawn="1">
          <p15:clr>
            <a:srgbClr val="A4A3A4"/>
          </p15:clr>
        </p15:guide>
        <p15:guide id="3" orient="horz" pos="4178" userDrawn="1">
          <p15:clr>
            <a:srgbClr val="A4A3A4"/>
          </p15:clr>
        </p15:guide>
        <p15:guide id="4" orient="horz" pos="119" userDrawn="1">
          <p15:clr>
            <a:srgbClr val="A4A3A4"/>
          </p15:clr>
        </p15:guide>
        <p15:guide id="6" orient="horz" pos="981" userDrawn="1">
          <p15:clr>
            <a:srgbClr val="A4A3A4"/>
          </p15:clr>
        </p15:guide>
        <p15:guide id="10" orient="horz" pos="4042" userDrawn="1">
          <p15:clr>
            <a:srgbClr val="A4A3A4"/>
          </p15:clr>
        </p15:guide>
        <p15:guide id="11" orient="horz" pos="82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83079" autoAdjust="0"/>
  </p:normalViewPr>
  <p:slideViewPr>
    <p:cSldViewPr snapToGrid="0" snapToObjects="1">
      <p:cViewPr varScale="1">
        <p:scale>
          <a:sx n="91" d="100"/>
          <a:sy n="91" d="100"/>
        </p:scale>
        <p:origin x="2280" y="84"/>
      </p:cViewPr>
      <p:guideLst>
        <p:guide orient="horz" pos="3997"/>
        <p:guide pos="295"/>
        <p:guide orient="horz" pos="4178"/>
        <p:guide orient="horz" pos="119"/>
        <p:guide orient="horz" pos="981"/>
        <p:guide orient="horz" pos="4042"/>
        <p:guide orient="horz" pos="8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6.fntdata"/><Relationship Id="rId68"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font" Target="fonts/font1.fntdata"/><Relationship Id="rId66" Type="http://schemas.openxmlformats.org/officeDocument/2006/relationships/font" Target="fonts/font9.fntdata"/><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font" Target="fonts/font4.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64" Type="http://schemas.openxmlformats.org/officeDocument/2006/relationships/font" Target="fonts/font7.fntdata"/><Relationship Id="rId69" Type="http://schemas.openxmlformats.org/officeDocument/2006/relationships/font" Target="fonts/font12.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5.fntdata"/><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1/5/2022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flow involves the verification of the Boolean expression. If the condition is true, the next step includes statements, which again involves the decision making step. If the condition is false, the loop is exited.</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2465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flow involves a statement, which then leads to the verification of the Boolean expression. If the condition is true, the next step leads again to the statement. If the condition is false, the loop is exited.</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82945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flow involves the verification of the Boolean expression. If the condition is true, the next step includes statements, which leads to an update, which again involves the decision making step. If the condition is false, the loop is exited.</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80322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flow is as follows. The accumulator is set to 0. The next step involves the verification of the condition, is there another number to read. If the condition is true, the next step includes the statement, read the next number. This step leads to an update, add the number to the accumulator. This step again involves the decision making step. If the condition is false, the loop is exited.</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73323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program code is as follows. Line 1. Print Writer output file = new Print Writer left parenthesis open quotes Names dot txt close quotes right parenthesis semicolon. Line 1 is labeled, Open the file. Line 2. output file dot Print In left parenthesis open quotes Chris close quotes right parenthesis semicolon. Line 3. output file dot Print In left parenthesis open quotes Kathryn close quotes right parenthesis semicolon. Line 4. output file dot Print In left parenthesis open quotes Jean close quotes right parenthesis semicolon. Lines 2, 3, and 4 are together labeled, Write data to the file. Line 5. output file dot close left parenthesis right parenthesis semicolon. Line 5 is labeled, Close the file.</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85852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Program code is as follows. Line 1. File my file = new file left parenthesis open quotes Customers dot txt close quotes right parenthesis semicolon. The text within parenthesis in Line 1 is labeled, pass the name of the file as an argument to the File class constructor. Line 2. Scanner input file = new Scanner left parenthesis my File right parenthesis semicolon. The text within parenthesis in Line 2 is labeled, pass the file object as an argument to the Scanner class constructor.</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8574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53</a:t>
            </a:fld>
            <a:endParaRPr lang="en-US" dirty="0"/>
          </a:p>
        </p:txBody>
      </p:sp>
    </p:spTree>
    <p:extLst>
      <p:ext uri="{BB962C8B-B14F-4D97-AF65-F5344CB8AC3E}">
        <p14:creationId xmlns:p14="http://schemas.microsoft.com/office/powerpoint/2010/main" val="124403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9"/>
            <a:ext cx="3657600" cy="1262062"/>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
        <p:nvSpPr>
          <p:cNvPr id="3" name="Content Placeholder 2">
            <a:extLst>
              <a:ext uri="{FF2B5EF4-FFF2-40B4-BE49-F238E27FC236}">
                <a16:creationId xmlns:a16="http://schemas.microsoft.com/office/drawing/2014/main" id="{A13192F1-5420-4735-B9E5-A0EE76B4D8A1}"/>
              </a:ext>
            </a:extLst>
          </p:cNvPr>
          <p:cNvSpPr>
            <a:spLocks noGrp="1"/>
          </p:cNvSpPr>
          <p:nvPr>
            <p:ph sz="quarter" idx="18"/>
          </p:nvPr>
        </p:nvSpPr>
        <p:spPr>
          <a:xfrm>
            <a:off x="5400675" y="4867275"/>
            <a:ext cx="3209925" cy="1009650"/>
          </a:xfrm>
        </p:spPr>
        <p:txBody>
          <a:bodyPr/>
          <a:lstStyle>
            <a:lvl3pPr marL="1143000" indent="-12700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0_Content_4_Tex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93309"/>
            <a:ext cx="8229600" cy="38794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063853"/>
            <a:ext cx="8229600" cy="34286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495832"/>
            <a:ext cx="8229600" cy="35883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946415"/>
            <a:ext cx="8229600" cy="394716"/>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3423855"/>
            <a:ext cx="8229600" cy="32528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857050"/>
            <a:ext cx="8229600" cy="42508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4338157"/>
            <a:ext cx="8229600" cy="39577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1" y="4837386"/>
            <a:ext cx="8229600" cy="238689"/>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57200" y="5211857"/>
            <a:ext cx="8229600" cy="28349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57200" y="5606853"/>
            <a:ext cx="8229600" cy="26964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57200" y="5983525"/>
            <a:ext cx="8229600" cy="26883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57201" y="6331844"/>
            <a:ext cx="8229600" cy="244392"/>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57201" y="6654233"/>
            <a:ext cx="8046362" cy="26394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57201" y="7063805"/>
            <a:ext cx="8046362" cy="29082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27"/>
          </p:nvPr>
        </p:nvSpPr>
        <p:spPr>
          <a:xfrm>
            <a:off x="457200" y="7483231"/>
            <a:ext cx="8012113" cy="2190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28"/>
          </p:nvPr>
        </p:nvSpPr>
        <p:spPr>
          <a:xfrm>
            <a:off x="457200" y="7832725"/>
            <a:ext cx="8012113" cy="293688"/>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Content Placeholder 12"/>
          <p:cNvSpPr>
            <a:spLocks noGrp="1"/>
          </p:cNvSpPr>
          <p:nvPr>
            <p:ph sz="quarter" idx="29"/>
          </p:nvPr>
        </p:nvSpPr>
        <p:spPr>
          <a:xfrm>
            <a:off x="457200" y="8258175"/>
            <a:ext cx="8047038" cy="32702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Content Placeholder 19"/>
          <p:cNvSpPr>
            <a:spLocks noGrp="1"/>
          </p:cNvSpPr>
          <p:nvPr>
            <p:ph sz="quarter" idx="30"/>
          </p:nvPr>
        </p:nvSpPr>
        <p:spPr>
          <a:xfrm>
            <a:off x="457200" y="8609013"/>
            <a:ext cx="8012113" cy="323850"/>
          </a:xfrm>
        </p:spPr>
        <p:txBody>
          <a:bodyPr/>
          <a:lstStyle>
            <a:lvl1pPr indent="-255600">
              <a:defRPr>
                <a:latin typeface="+mn-lt"/>
              </a:defRPr>
            </a:lvl1pPr>
            <a:lvl2pPr>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Content Placeholder 23"/>
          <p:cNvSpPr>
            <a:spLocks noGrp="1"/>
          </p:cNvSpPr>
          <p:nvPr>
            <p:ph sz="quarter" idx="31"/>
          </p:nvPr>
        </p:nvSpPr>
        <p:spPr>
          <a:xfrm>
            <a:off x="457200" y="9036050"/>
            <a:ext cx="8047038" cy="239713"/>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Content Placeholder 26"/>
          <p:cNvSpPr>
            <a:spLocks noGrp="1"/>
          </p:cNvSpPr>
          <p:nvPr>
            <p:ph sz="quarter" idx="32"/>
          </p:nvPr>
        </p:nvSpPr>
        <p:spPr>
          <a:xfrm>
            <a:off x="457200" y="9466263"/>
            <a:ext cx="8047038" cy="150812"/>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9" name="Text Placeholder 28"/>
          <p:cNvSpPr>
            <a:spLocks noGrp="1"/>
          </p:cNvSpPr>
          <p:nvPr>
            <p:ph type="body" sz="quarter" idx="33"/>
          </p:nvPr>
        </p:nvSpPr>
        <p:spPr>
          <a:xfrm>
            <a:off x="457200" y="9807575"/>
            <a:ext cx="8047038" cy="26352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2" name="Text Placeholder 31"/>
          <p:cNvSpPr>
            <a:spLocks noGrp="1"/>
          </p:cNvSpPr>
          <p:nvPr>
            <p:ph type="body" sz="quarter" idx="34"/>
          </p:nvPr>
        </p:nvSpPr>
        <p:spPr>
          <a:xfrm>
            <a:off x="457200" y="10174288"/>
            <a:ext cx="8012113" cy="322262"/>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4" name="Text Placeholder 33"/>
          <p:cNvSpPr>
            <a:spLocks noGrp="1"/>
          </p:cNvSpPr>
          <p:nvPr>
            <p:ph type="body" sz="quarter" idx="35"/>
          </p:nvPr>
        </p:nvSpPr>
        <p:spPr>
          <a:xfrm>
            <a:off x="457200" y="10663977"/>
            <a:ext cx="8047038" cy="2571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8" name="Text Placeholder 37"/>
          <p:cNvSpPr>
            <a:spLocks noGrp="1"/>
          </p:cNvSpPr>
          <p:nvPr>
            <p:ph type="body" sz="quarter" idx="36"/>
          </p:nvPr>
        </p:nvSpPr>
        <p:spPr>
          <a:xfrm>
            <a:off x="457200" y="11063288"/>
            <a:ext cx="8047038" cy="2952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84240011"/>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on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458689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6487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61030" y="1556326"/>
            <a:ext cx="363154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1563574"/>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243595" y="3977558"/>
            <a:ext cx="4443205" cy="211227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66603"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3290555"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IN" sz="1200" b="0" i="0" u="none" strike="noStrike" cap="none" dirty="0">
                <a:solidFill>
                  <a:srgbClr val="000000"/>
                </a:solidFill>
                <a:effectLst/>
                <a:latin typeface="Verdana" panose="020B0604030504040204" pitchFamily="34" charset="0"/>
                <a:ea typeface="Verdana" panose="020B0604030504040204" pitchFamily="34" charset="0"/>
                <a:cs typeface="Arial"/>
                <a:sym typeface="Arial"/>
              </a:rPr>
              <a:t>2022 </a:t>
            </a:r>
            <a:r>
              <a:rPr lang="en-US" altLang="en-US" sz="1200" b="0" dirty="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82"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200" y="204980"/>
            <a:ext cx="8229600" cy="920558"/>
          </a:xfrm>
        </p:spPr>
        <p:txBody>
          <a:bodyPr anchor="ctr"/>
          <a:lstStyle/>
          <a:p>
            <a:pPr>
              <a:lnSpc>
                <a:spcPct val="90000"/>
              </a:lnSpc>
              <a:spcBef>
                <a:spcPts val="600"/>
              </a:spcBef>
              <a:spcAft>
                <a:spcPts val="125"/>
              </a:spcAft>
            </a:pPr>
            <a:r>
              <a:rPr lang="en-US" sz="3200" dirty="0">
                <a:solidFill>
                  <a:schemeClr val="tx2"/>
                </a:solidFill>
              </a:rPr>
              <a:t>Starting Out with Java Control Structures Through Objects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197091"/>
            <a:ext cx="8229600" cy="403109"/>
          </a:xfrm>
        </p:spPr>
        <p:txBody>
          <a:bodyPr anchor="ctr"/>
          <a:lstStyle/>
          <a:p>
            <a:r>
              <a:rPr lang="en-US" dirty="0"/>
              <a:t>Eighth</a:t>
            </a:r>
            <a:r>
              <a:rPr lang="en-US" dirty="0">
                <a:solidFill>
                  <a:schemeClr val="tx2"/>
                </a:solidFill>
              </a:rPr>
              <a:t> Edition</a:t>
            </a:r>
          </a:p>
        </p:txBody>
      </p:sp>
      <p:pic>
        <p:nvPicPr>
          <p:cNvPr id="9" name="Picture 8" descr="Front Cover: Starting Out with Java Control Structures Through Objects, Eighth Edition by Gaddis.">
            <a:extLst>
              <a:ext uri="{FF2B5EF4-FFF2-40B4-BE49-F238E27FC236}">
                <a16:creationId xmlns:a16="http://schemas.microsoft.com/office/drawing/2014/main" id="{037B4E2D-7AC7-4FE4-842B-780018579E17}"/>
              </a:ext>
            </a:extLst>
          </p:cNvPr>
          <p:cNvPicPr>
            <a:picLocks noChangeAspect="1"/>
          </p:cNvPicPr>
          <p:nvPr/>
        </p:nvPicPr>
        <p:blipFill>
          <a:blip r:embed="rId3"/>
          <a:stretch>
            <a:fillRect/>
          </a:stretch>
        </p:blipFill>
        <p:spPr>
          <a:xfrm>
            <a:off x="572683" y="1693219"/>
            <a:ext cx="3675550" cy="4594437"/>
          </a:xfrm>
          <a:prstGeom prst="rect">
            <a:avLst/>
          </a:prstGeom>
          <a:ln w="9525">
            <a:solidFill>
              <a:schemeClr val="tx1"/>
            </a:solidFill>
          </a:ln>
          <a:effectLst/>
        </p:spPr>
      </p:pic>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461288" y="2078182"/>
            <a:ext cx="2992583" cy="1014267"/>
          </a:xfrm>
        </p:spPr>
        <p:txBody>
          <a:bodyPr/>
          <a:lstStyle/>
          <a:p>
            <a:pPr marL="0" algn="ctr"/>
            <a:r>
              <a:rPr lang="en-US" b="1" dirty="0">
                <a:solidFill>
                  <a:schemeClr val="tx1"/>
                </a:solidFill>
                <a:latin typeface="+mn-lt"/>
              </a:rPr>
              <a:t>Chapter 4</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461289" y="3315134"/>
            <a:ext cx="2992582" cy="1506248"/>
          </a:xfrm>
        </p:spPr>
        <p:txBody>
          <a:bodyPr/>
          <a:lstStyle/>
          <a:p>
            <a:r>
              <a:rPr lang="en-US" dirty="0"/>
              <a:t>Loops and Files</a:t>
            </a:r>
          </a:p>
        </p:txBody>
      </p:sp>
      <p:pic>
        <p:nvPicPr>
          <p:cNvPr id="12" name="Picture Placeholder 21" descr="Pearson Logo">
            <a:extLst>
              <a:ext uri="{FF2B5EF4-FFF2-40B4-BE49-F238E27FC236}">
                <a16:creationId xmlns:a16="http://schemas.microsoft.com/office/drawing/2014/main" id="{CF37FB16-D567-464F-82AB-B4CF4A031A4F}"/>
              </a:ext>
            </a:extLst>
          </p:cNvPr>
          <p:cNvPicPr>
            <a:picLocks noChangeAspect="1"/>
          </p:cNvPicPr>
          <p:nvPr/>
        </p:nvPicPr>
        <p:blipFill>
          <a:blip r:embed="rId4"/>
          <a:srcRect t="22152" b="22152"/>
          <a:stretch>
            <a:fillRect/>
          </a:stretch>
        </p:blipFill>
        <p:spPr>
          <a:xfrm>
            <a:off x="315677" y="6420639"/>
            <a:ext cx="1176574" cy="296443"/>
          </a:xfrm>
          <a:prstGeom prst="rect">
            <a:avLst/>
          </a:prstGeom>
          <a:noFill/>
          <a:ln>
            <a:noFill/>
          </a:ln>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288" y="6413500"/>
            <a:ext cx="6589712" cy="228600"/>
          </a:xfrm>
        </p:spPr>
        <p:txBody>
          <a:bodyPr/>
          <a:lstStyle/>
          <a:p>
            <a:pPr marL="0" indent="0"/>
            <a:r>
              <a:rPr lang="en-US" altLang="en-US" sz="1200" b="0" dirty="0">
                <a:latin typeface="Verdana"/>
                <a:cs typeface="Verdana" panose="020B0604030504040204" pitchFamily="34" charset="0"/>
              </a:rPr>
              <a:t>Copyright © </a:t>
            </a:r>
            <a:r>
              <a:rPr lang="en-US" dirty="0"/>
              <a:t>2022 </a:t>
            </a:r>
            <a:r>
              <a:rPr lang="en-US" altLang="en-US" sz="1200" b="0" dirty="0">
                <a:latin typeface="Verdana"/>
                <a:cs typeface="Verdana" panose="020B0604030504040204" pitchFamily="34" charset="0"/>
              </a:rPr>
              <a:t>Pearson Education, Inc. All Rights Reserved</a:t>
            </a:r>
          </a:p>
        </p:txBody>
      </p:sp>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C985-38A6-4326-9882-71A1F46AB23F}"/>
              </a:ext>
            </a:extLst>
          </p:cNvPr>
          <p:cNvSpPr>
            <a:spLocks noGrp="1"/>
          </p:cNvSpPr>
          <p:nvPr>
            <p:ph type="title"/>
          </p:nvPr>
        </p:nvSpPr>
        <p:spPr/>
        <p:txBody>
          <a:bodyPr/>
          <a:lstStyle/>
          <a:p>
            <a:r>
              <a:rPr lang="en-US" dirty="0"/>
              <a:t>Infinite Loops </a:t>
            </a:r>
            <a:r>
              <a:rPr lang="en-US" sz="2000" b="0" dirty="0"/>
              <a:t>(2 of 2)</a:t>
            </a:r>
          </a:p>
        </p:txBody>
      </p:sp>
      <p:sp>
        <p:nvSpPr>
          <p:cNvPr id="4" name="Content Placeholder 3"/>
          <p:cNvSpPr>
            <a:spLocks noGrp="1"/>
          </p:cNvSpPr>
          <p:nvPr>
            <p:ph sz="quarter" idx="13"/>
          </p:nvPr>
        </p:nvSpPr>
        <p:spPr>
          <a:xfrm>
            <a:off x="457200" y="1556327"/>
            <a:ext cx="8229600" cy="901865"/>
          </a:xfrm>
        </p:spPr>
        <p:txBody>
          <a:bodyPr/>
          <a:lstStyle/>
          <a:p>
            <a:pPr eaLnBrk="1" hangingPunct="1"/>
            <a:r>
              <a:rPr lang="en-US" altLang="en-US" dirty="0"/>
              <a:t>This version of the loop decrements </a:t>
            </a:r>
            <a:r>
              <a:rPr lang="en-US" altLang="en-US" dirty="0">
                <a:latin typeface="Courier New" panose="02070309020205020404" pitchFamily="49" charset="0"/>
                <a:cs typeface="Courier New" panose="02070309020205020404" pitchFamily="49" charset="0"/>
              </a:rPr>
              <a:t>x</a:t>
            </a:r>
            <a:r>
              <a:rPr lang="en-US" altLang="en-US" dirty="0"/>
              <a:t> during each iteration:</a:t>
            </a:r>
          </a:p>
        </p:txBody>
      </p:sp>
      <p:sp>
        <p:nvSpPr>
          <p:cNvPr id="5" name="Content Placeholder 4"/>
          <p:cNvSpPr>
            <a:spLocks noGrp="1"/>
          </p:cNvSpPr>
          <p:nvPr>
            <p:ph sz="quarter" idx="14"/>
          </p:nvPr>
        </p:nvSpPr>
        <p:spPr>
          <a:xfrm>
            <a:off x="457200" y="2565071"/>
            <a:ext cx="8229600" cy="2351313"/>
          </a:xfrm>
        </p:spPr>
        <p:txBody>
          <a:bodyPr/>
          <a:lstStyle/>
          <a:p>
            <a:pPr lvl="1" eaLnBrk="1" hangingPunct="1">
              <a:buFontTx/>
              <a:buNone/>
            </a:pPr>
            <a:r>
              <a:rPr lang="en-US" altLang="en-US" sz="1800" b="1" dirty="0">
                <a:latin typeface="Courier New" panose="02070309020205020404" pitchFamily="49" charset="0"/>
                <a:cs typeface="Courier New" panose="02070309020205020404" pitchFamily="49" charset="0"/>
              </a:rPr>
              <a:t>int x = 20;</a:t>
            </a:r>
          </a:p>
          <a:p>
            <a:pPr lvl="1" eaLnBrk="1" hangingPunct="1">
              <a:buFontTx/>
              <a:buNone/>
            </a:pPr>
            <a:r>
              <a:rPr lang="en-US" altLang="en-US" sz="1800" b="1" dirty="0">
                <a:latin typeface="Courier New" panose="02070309020205020404" pitchFamily="49" charset="0"/>
                <a:cs typeface="Courier New" panose="02070309020205020404" pitchFamily="49" charset="0"/>
              </a:rPr>
              <a:t>while(x &gt; 0)</a:t>
            </a:r>
          </a:p>
          <a:p>
            <a:pPr lvl="1" eaLnBrk="1" hangingPunct="1">
              <a:buFontTx/>
              <a:buNone/>
            </a:pPr>
            <a:r>
              <a:rPr lang="en-US" altLang="en-US" sz="1800" b="1" dirty="0">
                <a:latin typeface="Courier New" panose="02070309020205020404" pitchFamily="49" charset="0"/>
                <a:cs typeface="Courier New" panose="02070309020205020404" pitchFamily="49" charset="0"/>
              </a:rPr>
              <a:t>{</a:t>
            </a:r>
          </a:p>
          <a:p>
            <a:pPr lvl="1" eaLnBrk="1" hangingPunct="1">
              <a:buFontTx/>
              <a:buNone/>
            </a:pPr>
            <a:r>
              <a:rPr lang="en-US" altLang="en-US" sz="1800" b="1"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System.out.println("x is greater than 0");</a:t>
            </a:r>
          </a:p>
          <a:p>
            <a:pPr lvl="1" eaLnBrk="1" hangingPunct="1">
              <a:buFontTx/>
              <a:buNone/>
            </a:pPr>
            <a:r>
              <a:rPr lang="en-US" altLang="en-US" sz="2000" b="1" dirty="0">
                <a:solidFill>
                  <a:srgbClr val="C00000"/>
                </a:solidFill>
                <a:latin typeface="Courier New" panose="02070309020205020404" pitchFamily="49" charset="0"/>
                <a:cs typeface="Courier New" panose="02070309020205020404" pitchFamily="49" charset="0"/>
              </a:rPr>
              <a:t>   x--;</a:t>
            </a:r>
          </a:p>
          <a:p>
            <a:pPr lvl="1" eaLnBrk="1" hangingPunct="1">
              <a:buFontTx/>
              <a:buNone/>
            </a:pPr>
            <a:r>
              <a:rPr lang="en-US" altLang="en-US" sz="18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91546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DC5B-5A62-43D0-8C70-BF73B51B9104}"/>
              </a:ext>
            </a:extLst>
          </p:cNvPr>
          <p:cNvSpPr>
            <a:spLocks noGrp="1"/>
          </p:cNvSpPr>
          <p:nvPr>
            <p:ph type="title"/>
          </p:nvPr>
        </p:nvSpPr>
        <p:spPr/>
        <p:txBody>
          <a:bodyPr/>
          <a:lstStyle/>
          <a:p>
            <a:r>
              <a:rPr lang="en-US" altLang="en-US" dirty="0"/>
              <a:t>Block Statements in Loops</a:t>
            </a:r>
            <a:endParaRPr lang="en-IN" dirty="0"/>
          </a:p>
        </p:txBody>
      </p:sp>
      <p:sp>
        <p:nvSpPr>
          <p:cNvPr id="4" name="Content Placeholder 3"/>
          <p:cNvSpPr>
            <a:spLocks noGrp="1"/>
          </p:cNvSpPr>
          <p:nvPr>
            <p:ph sz="quarter" idx="13"/>
          </p:nvPr>
        </p:nvSpPr>
        <p:spPr>
          <a:xfrm>
            <a:off x="457200" y="1556327"/>
            <a:ext cx="8229600" cy="889990"/>
          </a:xfrm>
        </p:spPr>
        <p:txBody>
          <a:bodyPr/>
          <a:lstStyle/>
          <a:p>
            <a:r>
              <a:rPr lang="en-US" altLang="en-US" dirty="0"/>
              <a:t>Curly braces are required to enclose block statement while loops. (like block </a:t>
            </a:r>
            <a:r>
              <a:rPr lang="en-US" altLang="en-US" dirty="0">
                <a:latin typeface="Courier New" panose="02070309020205020404" pitchFamily="49" charset="0"/>
                <a:cs typeface="Courier New" panose="02070309020205020404" pitchFamily="49" charset="0"/>
              </a:rPr>
              <a:t>if</a:t>
            </a:r>
            <a:r>
              <a:rPr lang="en-US" altLang="en-US" dirty="0"/>
              <a:t> statements)</a:t>
            </a:r>
            <a:endParaRPr lang="en-IN" dirty="0"/>
          </a:p>
        </p:txBody>
      </p:sp>
      <p:sp>
        <p:nvSpPr>
          <p:cNvPr id="5" name="Content Placeholder 4"/>
          <p:cNvSpPr>
            <a:spLocks noGrp="1"/>
          </p:cNvSpPr>
          <p:nvPr>
            <p:ph sz="quarter" idx="14"/>
          </p:nvPr>
        </p:nvSpPr>
        <p:spPr>
          <a:xfrm>
            <a:off x="457200" y="2529445"/>
            <a:ext cx="8229600" cy="2790700"/>
          </a:xfrm>
        </p:spPr>
        <p:txBody>
          <a:bodyPr/>
          <a:lstStyle/>
          <a:p>
            <a:pPr lvl="1" eaLnBrk="1" hangingPunct="1">
              <a:buFontTx/>
              <a:buNone/>
            </a:pPr>
            <a:r>
              <a:rPr lang="en-US" altLang="en-US" b="1" dirty="0">
                <a:latin typeface="Courier New" panose="02070309020205020404" pitchFamily="49" charset="0"/>
                <a:cs typeface="Courier New" panose="02070309020205020404" pitchFamily="49" charset="0"/>
              </a:rPr>
              <a:t>while (</a:t>
            </a:r>
            <a:r>
              <a:rPr lang="en-US" altLang="en-US" b="1" i="1" dirty="0">
                <a:latin typeface="Courier New" panose="02070309020205020404" pitchFamily="49" charset="0"/>
                <a:cs typeface="Courier New" panose="02070309020205020404" pitchFamily="49" charset="0"/>
              </a:rPr>
              <a:t>condition</a:t>
            </a:r>
            <a:r>
              <a:rPr lang="en-US" altLang="en-US" b="1" dirty="0">
                <a:latin typeface="Courier New" panose="02070309020205020404" pitchFamily="49" charset="0"/>
                <a:cs typeface="Courier New" panose="02070309020205020404" pitchFamily="49" charset="0"/>
              </a:rPr>
              <a:t>)</a:t>
            </a:r>
          </a:p>
          <a:p>
            <a:pPr lvl="1" eaLnBrk="1" hangingPunct="1">
              <a:buFontTx/>
              <a:buNone/>
            </a:pPr>
            <a:r>
              <a:rPr lang="en-US" altLang="en-US" b="1" dirty="0">
                <a:latin typeface="Courier New" panose="02070309020205020404" pitchFamily="49" charset="0"/>
                <a:cs typeface="Courier New" panose="02070309020205020404" pitchFamily="49" charset="0"/>
              </a:rPr>
              <a:t>{</a:t>
            </a:r>
          </a:p>
          <a:p>
            <a:pPr lvl="1" eaLnBrk="1" hangingPunct="1">
              <a:buFontTx/>
              <a:buNone/>
            </a:pPr>
            <a:r>
              <a:rPr lang="en-US" altLang="en-US" b="1" dirty="0">
                <a:latin typeface="Courier New" panose="02070309020205020404" pitchFamily="49" charset="0"/>
                <a:cs typeface="Courier New" panose="02070309020205020404" pitchFamily="49" charset="0"/>
              </a:rPr>
              <a:t>   </a:t>
            </a:r>
            <a:r>
              <a:rPr lang="en-US" altLang="en-US" b="1" i="1" dirty="0">
                <a:latin typeface="Courier New" panose="02070309020205020404" pitchFamily="49" charset="0"/>
                <a:cs typeface="Courier New" panose="02070309020205020404" pitchFamily="49" charset="0"/>
              </a:rPr>
              <a:t>statement</a:t>
            </a:r>
            <a:r>
              <a:rPr lang="en-US" altLang="en-US" b="1" dirty="0">
                <a:latin typeface="Courier New" panose="02070309020205020404" pitchFamily="49" charset="0"/>
                <a:cs typeface="Courier New" panose="02070309020205020404" pitchFamily="49" charset="0"/>
              </a:rPr>
              <a:t>;</a:t>
            </a:r>
          </a:p>
          <a:p>
            <a:pPr lvl="1" eaLnBrk="1" hangingPunct="1">
              <a:buFontTx/>
              <a:buNone/>
            </a:pPr>
            <a:r>
              <a:rPr lang="en-US" altLang="en-US" b="1" dirty="0">
                <a:latin typeface="Courier New" panose="02070309020205020404" pitchFamily="49" charset="0"/>
                <a:cs typeface="Courier New" panose="02070309020205020404" pitchFamily="49" charset="0"/>
              </a:rPr>
              <a:t>   </a:t>
            </a:r>
            <a:r>
              <a:rPr lang="en-US" altLang="en-US" b="1" i="1" dirty="0">
                <a:latin typeface="Courier New" panose="02070309020205020404" pitchFamily="49" charset="0"/>
                <a:cs typeface="Courier New" panose="02070309020205020404" pitchFamily="49" charset="0"/>
              </a:rPr>
              <a:t>statement;</a:t>
            </a:r>
          </a:p>
          <a:p>
            <a:pPr lvl="1" eaLnBrk="1" hangingPunct="1">
              <a:buFontTx/>
              <a:buNone/>
            </a:pPr>
            <a:r>
              <a:rPr lang="en-US" altLang="en-US" b="1" i="1" dirty="0">
                <a:latin typeface="Courier New" panose="02070309020205020404" pitchFamily="49" charset="0"/>
                <a:cs typeface="Courier New" panose="02070309020205020404" pitchFamily="49" charset="0"/>
              </a:rPr>
              <a:t>   statement;</a:t>
            </a:r>
          </a:p>
          <a:p>
            <a:pPr lvl="1" eaLnBrk="1" hangingPunct="1">
              <a:buFontTx/>
              <a:buNone/>
            </a:pPr>
            <a:r>
              <a:rPr lang="en-US" alt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67376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6251-99D4-49E4-8391-25071CFC9C28}"/>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while</a:t>
            </a:r>
            <a:r>
              <a:rPr lang="en-US" altLang="en-US" dirty="0"/>
              <a:t> Loop for Input Validation</a:t>
            </a:r>
            <a:endParaRPr lang="en-IN" dirty="0"/>
          </a:p>
        </p:txBody>
      </p:sp>
      <p:sp>
        <p:nvSpPr>
          <p:cNvPr id="4" name="Content Placeholder 3"/>
          <p:cNvSpPr>
            <a:spLocks noGrp="1"/>
          </p:cNvSpPr>
          <p:nvPr>
            <p:ph sz="quarter" idx="13"/>
          </p:nvPr>
        </p:nvSpPr>
        <p:spPr>
          <a:xfrm>
            <a:off x="457200" y="1552575"/>
            <a:ext cx="8229600" cy="834366"/>
          </a:xfrm>
        </p:spPr>
        <p:txBody>
          <a:bodyPr/>
          <a:lstStyle/>
          <a:p>
            <a:pPr eaLnBrk="1" hangingPunct="1">
              <a:lnSpc>
                <a:spcPct val="90000"/>
              </a:lnSpc>
            </a:pPr>
            <a:r>
              <a:rPr lang="en-US" altLang="en-US" b="1" dirty="0"/>
              <a:t>Input validation</a:t>
            </a:r>
            <a:r>
              <a:rPr lang="en-US" altLang="en-US" dirty="0"/>
              <a:t> is the process of ensuring that user input is valid.</a:t>
            </a:r>
          </a:p>
        </p:txBody>
      </p:sp>
      <p:sp>
        <p:nvSpPr>
          <p:cNvPr id="5" name="Content Placeholder 4"/>
          <p:cNvSpPr>
            <a:spLocks noGrp="1"/>
          </p:cNvSpPr>
          <p:nvPr>
            <p:ph sz="quarter" idx="14"/>
          </p:nvPr>
        </p:nvSpPr>
        <p:spPr>
          <a:xfrm>
            <a:off x="457200" y="2446318"/>
            <a:ext cx="8229600" cy="3336966"/>
          </a:xfrm>
        </p:spPr>
        <p:txBody>
          <a:bodyPr/>
          <a:lstStyle/>
          <a:p>
            <a:pPr lvl="1" eaLnBrk="1" hangingPunct="1">
              <a:lnSpc>
                <a:spcPct val="90000"/>
              </a:lnSpc>
              <a:buFontTx/>
              <a:buNone/>
            </a:pPr>
            <a:r>
              <a:rPr lang="en-US" altLang="en-US" sz="1600" b="1" dirty="0">
                <a:latin typeface="Courier New" panose="02070309020205020404" pitchFamily="49" charset="0"/>
                <a:cs typeface="Courier New" panose="02070309020205020404" pitchFamily="49" charset="0"/>
              </a:rPr>
              <a:t>System.out.print("Enter a number in the " +</a:t>
            </a:r>
          </a:p>
          <a:p>
            <a:pPr lvl="1" eaLnBrk="1" hangingPunct="1">
              <a:lnSpc>
                <a:spcPct val="90000"/>
              </a:lnSpc>
              <a:buFontTx/>
              <a:buNone/>
            </a:pPr>
            <a:r>
              <a:rPr lang="en-US" altLang="en-US" sz="1600" b="1" dirty="0">
                <a:latin typeface="Courier New" panose="02070309020205020404" pitchFamily="49" charset="0"/>
                <a:cs typeface="Courier New" panose="02070309020205020404" pitchFamily="49" charset="0"/>
              </a:rPr>
              <a:t>                 "range of 1 through 100: ");</a:t>
            </a:r>
          </a:p>
          <a:p>
            <a:pPr lvl="1" eaLnBrk="1" hangingPunct="1">
              <a:lnSpc>
                <a:spcPct val="90000"/>
              </a:lnSpc>
              <a:buFontTx/>
              <a:buNone/>
            </a:pPr>
            <a:r>
              <a:rPr lang="en-US" altLang="en-US" sz="1600" b="1" dirty="0">
                <a:latin typeface="Courier New" panose="02070309020205020404" pitchFamily="49" charset="0"/>
                <a:cs typeface="Courier New" panose="02070309020205020404" pitchFamily="49" charset="0"/>
              </a:rPr>
              <a:t>number = keyboard.nextInt();</a:t>
            </a:r>
          </a:p>
          <a:p>
            <a:pPr lvl="1" eaLnBrk="1" hangingPunct="1">
              <a:lnSpc>
                <a:spcPct val="90000"/>
              </a:lnSpc>
              <a:buFontTx/>
              <a:buNone/>
            </a:pPr>
            <a:r>
              <a:rPr lang="en-US" altLang="en-US" sz="1600" b="1" dirty="0">
                <a:latin typeface="Courier New" panose="02070309020205020404" pitchFamily="49" charset="0"/>
                <a:cs typeface="Courier New" panose="02070309020205020404" pitchFamily="49" charset="0"/>
              </a:rPr>
              <a:t>// Validate the input.</a:t>
            </a:r>
          </a:p>
          <a:p>
            <a:pPr lvl="1" eaLnBrk="1" hangingPunct="1">
              <a:lnSpc>
                <a:spcPct val="90000"/>
              </a:lnSpc>
              <a:buFontTx/>
              <a:buNone/>
            </a:pPr>
            <a:r>
              <a:rPr lang="en-US" altLang="en-US" sz="1600" b="1" dirty="0">
                <a:latin typeface="Courier New" panose="02070309020205020404" pitchFamily="49" charset="0"/>
                <a:cs typeface="Courier New" panose="02070309020205020404" pitchFamily="49" charset="0"/>
              </a:rPr>
              <a:t>while (number &lt; 1 || number &gt; 100)</a:t>
            </a:r>
          </a:p>
          <a:p>
            <a:pPr lvl="1" eaLnBrk="1" hangingPunct="1">
              <a:lnSpc>
                <a:spcPct val="90000"/>
              </a:lnSpc>
              <a:buFontTx/>
              <a:buNone/>
            </a:pPr>
            <a:r>
              <a:rPr lang="en-US" altLang="en-US" sz="1600" b="1" dirty="0">
                <a:latin typeface="Courier New" panose="02070309020205020404" pitchFamily="49" charset="0"/>
                <a:cs typeface="Courier New" panose="02070309020205020404" pitchFamily="49" charset="0"/>
              </a:rPr>
              <a:t>{</a:t>
            </a:r>
          </a:p>
          <a:p>
            <a:pPr lvl="1" eaLnBrk="1" hangingPunct="1">
              <a:lnSpc>
                <a:spcPct val="90000"/>
              </a:lnSpc>
              <a:buFontTx/>
              <a:buNone/>
            </a:pPr>
            <a:r>
              <a:rPr lang="en-US" altLang="en-US" sz="1600" b="1" dirty="0">
                <a:latin typeface="Courier New" panose="02070309020205020404" pitchFamily="49" charset="0"/>
                <a:cs typeface="Courier New" panose="02070309020205020404" pitchFamily="49" charset="0"/>
              </a:rPr>
              <a:t>  System.out.println("That number is invalid.");</a:t>
            </a:r>
          </a:p>
          <a:p>
            <a:pPr lvl="1" eaLnBrk="1" hangingPunct="1">
              <a:lnSpc>
                <a:spcPct val="90000"/>
              </a:lnSpc>
              <a:buFontTx/>
              <a:buNone/>
            </a:pPr>
            <a:r>
              <a:rPr lang="en-US" altLang="en-US" sz="1600" b="1" dirty="0">
                <a:latin typeface="Courier New" panose="02070309020205020404" pitchFamily="49" charset="0"/>
                <a:cs typeface="Courier New" panose="02070309020205020404" pitchFamily="49" charset="0"/>
              </a:rPr>
              <a:t>  System.out.print("Enter a number in the " +</a:t>
            </a:r>
          </a:p>
          <a:p>
            <a:pPr lvl="1" eaLnBrk="1" hangingPunct="1">
              <a:lnSpc>
                <a:spcPct val="90000"/>
              </a:lnSpc>
              <a:buFontTx/>
              <a:buNone/>
            </a:pPr>
            <a:r>
              <a:rPr lang="en-US" altLang="en-US" sz="1600" b="1" dirty="0">
                <a:latin typeface="Courier New" panose="02070309020205020404" pitchFamily="49" charset="0"/>
                <a:cs typeface="Courier New" panose="02070309020205020404" pitchFamily="49" charset="0"/>
              </a:rPr>
              <a:t>                   "range of 1 through 100: ");</a:t>
            </a:r>
          </a:p>
          <a:p>
            <a:pPr lvl="1" eaLnBrk="1" hangingPunct="1">
              <a:lnSpc>
                <a:spcPct val="90000"/>
              </a:lnSpc>
              <a:buFontTx/>
              <a:buNone/>
            </a:pPr>
            <a:r>
              <a:rPr lang="en-US" altLang="en-US" sz="1600" b="1" dirty="0">
                <a:latin typeface="Courier New" panose="02070309020205020404" pitchFamily="49" charset="0"/>
                <a:cs typeface="Courier New" panose="02070309020205020404" pitchFamily="49" charset="0"/>
              </a:rPr>
              <a:t>  number = keyboard.nextInt();</a:t>
            </a:r>
          </a:p>
          <a:p>
            <a:pPr lvl="1" eaLnBrk="1" hangingPunct="1">
              <a:lnSpc>
                <a:spcPct val="90000"/>
              </a:lnSpc>
              <a:buFontTx/>
              <a:buNone/>
            </a:pPr>
            <a:r>
              <a:rPr lang="en-US" altLang="en-US" sz="1600" b="1" dirty="0">
                <a:latin typeface="Courier New" panose="02070309020205020404" pitchFamily="49" charset="0"/>
                <a:cs typeface="Courier New" panose="02070309020205020404" pitchFamily="49" charset="0"/>
              </a:rPr>
              <a:t>}</a:t>
            </a:r>
          </a:p>
        </p:txBody>
      </p:sp>
      <p:sp>
        <p:nvSpPr>
          <p:cNvPr id="6" name="Content Placeholder 5"/>
          <p:cNvSpPr>
            <a:spLocks noGrp="1"/>
          </p:cNvSpPr>
          <p:nvPr>
            <p:ph sz="quarter" idx="15"/>
          </p:nvPr>
        </p:nvSpPr>
        <p:spPr>
          <a:xfrm>
            <a:off x="457200" y="5854535"/>
            <a:ext cx="4767943" cy="490702"/>
          </a:xfrm>
        </p:spPr>
        <p:txBody>
          <a:bodyPr/>
          <a:lstStyle/>
          <a:p>
            <a:pPr eaLnBrk="1" hangingPunct="1">
              <a:lnSpc>
                <a:spcPct val="90000"/>
              </a:lnSpc>
            </a:pPr>
            <a:r>
              <a:rPr lang="en-US" altLang="en-US" dirty="0"/>
              <a:t>Example: SoccerTeams.java</a:t>
            </a:r>
          </a:p>
        </p:txBody>
      </p:sp>
    </p:spTree>
    <p:extLst>
      <p:ext uri="{BB962C8B-B14F-4D97-AF65-F5344CB8AC3E}">
        <p14:creationId xmlns:p14="http://schemas.microsoft.com/office/powerpoint/2010/main" val="3217627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A19D-F612-4392-82E1-D1AEC8AEF06B}"/>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do-while</a:t>
            </a:r>
            <a:r>
              <a:rPr lang="en-US" altLang="en-US" dirty="0"/>
              <a:t> Loop</a:t>
            </a:r>
            <a:endParaRPr lang="en-IN" dirty="0"/>
          </a:p>
        </p:txBody>
      </p:sp>
      <p:sp>
        <p:nvSpPr>
          <p:cNvPr id="4" name="Content Placeholder 3"/>
          <p:cNvSpPr>
            <a:spLocks noGrp="1"/>
          </p:cNvSpPr>
          <p:nvPr>
            <p:ph sz="quarter" idx="13"/>
          </p:nvPr>
        </p:nvSpPr>
        <p:spPr>
          <a:xfrm>
            <a:off x="457200" y="1552575"/>
            <a:ext cx="8229600" cy="1820018"/>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do-while</a:t>
            </a:r>
            <a:r>
              <a:rPr lang="en-US" altLang="en-US" dirty="0"/>
              <a:t> loop is a </a:t>
            </a:r>
            <a:r>
              <a:rPr lang="en-US" altLang="en-US" b="1" dirty="0"/>
              <a:t>post-test</a:t>
            </a:r>
            <a:r>
              <a:rPr lang="en-US" altLang="en-US" dirty="0"/>
              <a:t> loop, which means it will execute the loop prior to testing the condition.</a:t>
            </a:r>
          </a:p>
          <a:p>
            <a:pPr eaLnBrk="1" hangingPunct="1"/>
            <a:r>
              <a:rPr lang="en-US" altLang="en-US" dirty="0"/>
              <a:t>The </a:t>
            </a:r>
            <a:r>
              <a:rPr lang="en-US" altLang="en-US" dirty="0">
                <a:latin typeface="Courier New" panose="02070309020205020404" pitchFamily="49" charset="0"/>
                <a:cs typeface="Courier New" panose="02070309020205020404" pitchFamily="49" charset="0"/>
              </a:rPr>
              <a:t>do-while</a:t>
            </a:r>
            <a:r>
              <a:rPr lang="en-US" altLang="en-US" dirty="0"/>
              <a:t> loop (sometimes called called a </a:t>
            </a:r>
            <a:r>
              <a:rPr lang="en-US" altLang="en-US" dirty="0">
                <a:latin typeface="Consolas" panose="020B0609020204030204" pitchFamily="49" charset="0"/>
              </a:rPr>
              <a:t>do</a:t>
            </a:r>
            <a:r>
              <a:rPr lang="en-US" altLang="en-US" dirty="0"/>
              <a:t> loop) takes the form:</a:t>
            </a:r>
          </a:p>
        </p:txBody>
      </p:sp>
      <p:sp>
        <p:nvSpPr>
          <p:cNvPr id="5" name="Content Placeholder 4"/>
          <p:cNvSpPr>
            <a:spLocks noGrp="1"/>
          </p:cNvSpPr>
          <p:nvPr>
            <p:ph sz="quarter" idx="14"/>
          </p:nvPr>
        </p:nvSpPr>
        <p:spPr>
          <a:xfrm>
            <a:off x="457200" y="3431346"/>
            <a:ext cx="7808026" cy="1853176"/>
          </a:xfrm>
        </p:spPr>
        <p:txBody>
          <a:bodyPr/>
          <a:lstStyle/>
          <a:p>
            <a:pPr lvl="1" eaLnBrk="1" hangingPunct="1">
              <a:buFontTx/>
              <a:buNone/>
            </a:pPr>
            <a:r>
              <a:rPr lang="en-US" altLang="en-US" b="1" dirty="0">
                <a:latin typeface="Courier New" panose="02070309020205020404" pitchFamily="49" charset="0"/>
                <a:cs typeface="Courier New" panose="02070309020205020404" pitchFamily="49" charset="0"/>
              </a:rPr>
              <a:t>do</a:t>
            </a:r>
          </a:p>
          <a:p>
            <a:pPr lvl="1" eaLnBrk="1" hangingPunct="1">
              <a:buFontTx/>
              <a:buNone/>
            </a:pPr>
            <a:r>
              <a:rPr lang="en-US" altLang="en-US" b="1" dirty="0">
                <a:latin typeface="Courier New" panose="02070309020205020404" pitchFamily="49" charset="0"/>
                <a:cs typeface="Courier New" panose="02070309020205020404" pitchFamily="49" charset="0"/>
              </a:rPr>
              <a:t>{</a:t>
            </a:r>
          </a:p>
          <a:p>
            <a:pPr lvl="1" eaLnBrk="1" hangingPunct="1">
              <a:buFontTx/>
              <a:buNone/>
            </a:pPr>
            <a:r>
              <a:rPr lang="en-US" altLang="en-US" b="1" dirty="0">
                <a:latin typeface="Courier New" panose="02070309020205020404" pitchFamily="49" charset="0"/>
                <a:cs typeface="Courier New" panose="02070309020205020404" pitchFamily="49" charset="0"/>
              </a:rPr>
              <a:t>	</a:t>
            </a:r>
            <a:r>
              <a:rPr lang="en-US" altLang="en-US" b="1" i="1" dirty="0">
                <a:latin typeface="Courier New" panose="02070309020205020404" pitchFamily="49" charset="0"/>
                <a:cs typeface="Courier New" panose="02070309020205020404" pitchFamily="49" charset="0"/>
              </a:rPr>
              <a:t>statement(s);</a:t>
            </a:r>
          </a:p>
          <a:p>
            <a:pPr lvl="1" eaLnBrk="1" hangingPunct="1">
              <a:buFontTx/>
              <a:buNone/>
            </a:pPr>
            <a:r>
              <a:rPr lang="en-US" altLang="en-US" b="1" dirty="0">
                <a:latin typeface="Courier New" panose="02070309020205020404" pitchFamily="49" charset="0"/>
                <a:cs typeface="Courier New" panose="02070309020205020404" pitchFamily="49" charset="0"/>
              </a:rPr>
              <a:t>} while (</a:t>
            </a:r>
            <a:r>
              <a:rPr lang="en-US" altLang="en-US" b="1" i="1" dirty="0">
                <a:latin typeface="Courier New" panose="02070309020205020404" pitchFamily="49" charset="0"/>
                <a:cs typeface="Courier New" panose="02070309020205020404" pitchFamily="49" charset="0"/>
              </a:rPr>
              <a:t>condition</a:t>
            </a:r>
            <a:r>
              <a:rPr lang="en-US" altLang="en-US" b="1" dirty="0">
                <a:latin typeface="Courier New" panose="02070309020205020404" pitchFamily="49" charset="0"/>
                <a:cs typeface="Courier New" panose="02070309020205020404" pitchFamily="49" charset="0"/>
              </a:rPr>
              <a:t>);</a:t>
            </a:r>
          </a:p>
        </p:txBody>
      </p:sp>
      <p:sp>
        <p:nvSpPr>
          <p:cNvPr id="6" name="Content Placeholder 5"/>
          <p:cNvSpPr>
            <a:spLocks noGrp="1"/>
          </p:cNvSpPr>
          <p:nvPr>
            <p:ph sz="quarter" idx="15"/>
          </p:nvPr>
        </p:nvSpPr>
        <p:spPr>
          <a:xfrm>
            <a:off x="457200" y="5343275"/>
            <a:ext cx="4661065" cy="546886"/>
          </a:xfrm>
        </p:spPr>
        <p:txBody>
          <a:bodyPr/>
          <a:lstStyle/>
          <a:p>
            <a:pPr eaLnBrk="1" hangingPunct="1"/>
            <a:r>
              <a:rPr lang="en-US" altLang="en-US" dirty="0"/>
              <a:t>Example: TestAverage1.java</a:t>
            </a:r>
          </a:p>
        </p:txBody>
      </p:sp>
    </p:spTree>
    <p:extLst>
      <p:ext uri="{BB962C8B-B14F-4D97-AF65-F5344CB8AC3E}">
        <p14:creationId xmlns:p14="http://schemas.microsoft.com/office/powerpoint/2010/main" val="1491924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81B7-D12F-445D-BE53-D8E5D176D3CA}"/>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do-while</a:t>
            </a:r>
            <a:r>
              <a:rPr lang="en-US" altLang="en-US" dirty="0"/>
              <a:t> Loop Flowchart</a:t>
            </a:r>
            <a:endParaRPr lang="en-IN" dirty="0"/>
          </a:p>
        </p:txBody>
      </p:sp>
      <p:pic>
        <p:nvPicPr>
          <p:cNvPr id="4" name="Content Placeholder 3" descr="An illustration depicts the do while loop flowchart. For long description in Notes pane, press F6."/>
          <p:cNvPicPr>
            <a:picLocks noGrp="1" noChangeAspect="1"/>
          </p:cNvPicPr>
          <p:nvPr>
            <p:ph sz="quarter" idx="13"/>
          </p:nvPr>
        </p:nvPicPr>
        <p:blipFill>
          <a:blip r:embed="rId3"/>
          <a:stretch>
            <a:fillRect/>
          </a:stretch>
        </p:blipFill>
        <p:spPr>
          <a:xfrm>
            <a:off x="3185040" y="1636861"/>
            <a:ext cx="2773920" cy="4627265"/>
          </a:xfrm>
          <a:prstGeom prst="rect">
            <a:avLst/>
          </a:prstGeom>
        </p:spPr>
      </p:pic>
    </p:spTree>
    <p:extLst>
      <p:ext uri="{BB962C8B-B14F-4D97-AF65-F5344CB8AC3E}">
        <p14:creationId xmlns:p14="http://schemas.microsoft.com/office/powerpoint/2010/main" val="129847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0DE01-29F9-418A-B9EB-1CE8BDF3B8FB}"/>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for</a:t>
            </a:r>
            <a:r>
              <a:rPr lang="en-US" altLang="en-US" dirty="0"/>
              <a:t> Loop</a:t>
            </a:r>
            <a:endParaRPr lang="en-IN" dirty="0"/>
          </a:p>
        </p:txBody>
      </p:sp>
      <p:sp>
        <p:nvSpPr>
          <p:cNvPr id="4" name="Content Placeholder 3"/>
          <p:cNvSpPr>
            <a:spLocks noGrp="1"/>
          </p:cNvSpPr>
          <p:nvPr>
            <p:ph sz="quarter" idx="13"/>
          </p:nvPr>
        </p:nvSpPr>
        <p:spPr>
          <a:xfrm>
            <a:off x="457200" y="1552575"/>
            <a:ext cx="8229600" cy="2354408"/>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for</a:t>
            </a:r>
            <a:r>
              <a:rPr lang="en-US" altLang="en-US" dirty="0"/>
              <a:t> loop is a pre-test loop.</a:t>
            </a:r>
          </a:p>
          <a:p>
            <a:pPr eaLnBrk="1" hangingPunct="1"/>
            <a:r>
              <a:rPr lang="en-US" altLang="en-US" dirty="0"/>
              <a:t>The </a:t>
            </a:r>
            <a:r>
              <a:rPr lang="en-US" altLang="en-US" dirty="0">
                <a:latin typeface="Courier New" panose="02070309020205020404" pitchFamily="49" charset="0"/>
                <a:cs typeface="Courier New" panose="02070309020205020404" pitchFamily="49" charset="0"/>
              </a:rPr>
              <a:t>for</a:t>
            </a:r>
            <a:r>
              <a:rPr lang="en-US" altLang="en-US" dirty="0"/>
              <a:t> loop allows the programmer to initialize a control variable, test a condition, and modify the control variable all in one line of code.</a:t>
            </a:r>
          </a:p>
          <a:p>
            <a:pPr eaLnBrk="1" hangingPunct="1"/>
            <a:r>
              <a:rPr lang="en-US" altLang="en-US" dirty="0"/>
              <a:t>The </a:t>
            </a:r>
            <a:r>
              <a:rPr lang="en-US" altLang="en-US" dirty="0">
                <a:latin typeface="Courier New" panose="02070309020205020404" pitchFamily="49" charset="0"/>
                <a:cs typeface="Courier New" panose="02070309020205020404" pitchFamily="49" charset="0"/>
              </a:rPr>
              <a:t>for</a:t>
            </a:r>
            <a:r>
              <a:rPr lang="en-US" altLang="en-US" dirty="0"/>
              <a:t> loop takes the form:</a:t>
            </a:r>
          </a:p>
        </p:txBody>
      </p:sp>
      <p:sp>
        <p:nvSpPr>
          <p:cNvPr id="5" name="Content Placeholder 4"/>
          <p:cNvSpPr>
            <a:spLocks noGrp="1"/>
          </p:cNvSpPr>
          <p:nvPr>
            <p:ph sz="quarter" idx="14"/>
          </p:nvPr>
        </p:nvSpPr>
        <p:spPr>
          <a:xfrm>
            <a:off x="457200" y="4001983"/>
            <a:ext cx="6667995" cy="1591295"/>
          </a:xfrm>
        </p:spPr>
        <p:txBody>
          <a:bodyPr/>
          <a:lstStyle/>
          <a:p>
            <a:pPr lvl="1" eaLnBrk="1" hangingPunct="1">
              <a:buFontTx/>
              <a:buNone/>
            </a:pPr>
            <a:r>
              <a:rPr lang="en-US" altLang="en-US" sz="2000" b="1" dirty="0">
                <a:latin typeface="Courier New" panose="02070309020205020404" pitchFamily="49" charset="0"/>
                <a:cs typeface="Courier New" panose="02070309020205020404" pitchFamily="49" charset="0"/>
              </a:rPr>
              <a:t>for (</a:t>
            </a:r>
            <a:r>
              <a:rPr lang="en-US" altLang="en-US" sz="2000" b="1" i="1" dirty="0">
                <a:latin typeface="Courier New" panose="02070309020205020404" pitchFamily="49" charset="0"/>
                <a:cs typeface="Courier New" panose="02070309020205020404" pitchFamily="49" charset="0"/>
              </a:rPr>
              <a:t>initialization</a:t>
            </a:r>
            <a:r>
              <a:rPr lang="en-US" altLang="en-US" sz="2000" b="1" dirty="0">
                <a:latin typeface="Courier New" panose="02070309020205020404" pitchFamily="49" charset="0"/>
                <a:cs typeface="Courier New" panose="02070309020205020404" pitchFamily="49" charset="0"/>
              </a:rPr>
              <a:t>; </a:t>
            </a:r>
            <a:r>
              <a:rPr lang="en-US" altLang="en-US" sz="2000" b="1" i="1" dirty="0">
                <a:latin typeface="Courier New" panose="02070309020205020404" pitchFamily="49" charset="0"/>
                <a:cs typeface="Courier New" panose="02070309020205020404" pitchFamily="49" charset="0"/>
              </a:rPr>
              <a:t>test</a:t>
            </a:r>
            <a:r>
              <a:rPr lang="en-US" altLang="en-US" sz="2000" b="1" dirty="0">
                <a:latin typeface="Courier New" panose="02070309020205020404" pitchFamily="49" charset="0"/>
                <a:cs typeface="Courier New" panose="02070309020205020404" pitchFamily="49" charset="0"/>
              </a:rPr>
              <a:t>; </a:t>
            </a:r>
            <a:r>
              <a:rPr lang="en-US" altLang="en-US" sz="2000" b="1" i="1" dirty="0">
                <a:latin typeface="Courier New" panose="02070309020205020404" pitchFamily="49" charset="0"/>
                <a:cs typeface="Courier New" panose="02070309020205020404" pitchFamily="49" charset="0"/>
              </a:rPr>
              <a:t>update</a:t>
            </a:r>
            <a:r>
              <a:rPr lang="en-US" altLang="en-US" sz="2000" b="1" dirty="0">
                <a:latin typeface="Courier New" panose="02070309020205020404" pitchFamily="49" charset="0"/>
                <a:cs typeface="Courier New" panose="02070309020205020404" pitchFamily="49" charset="0"/>
              </a:rPr>
              <a:t>)</a:t>
            </a:r>
          </a:p>
          <a:p>
            <a:pPr lvl="1" eaLnBrk="1" hangingPunct="1">
              <a:buFontTx/>
              <a:buNone/>
            </a:pPr>
            <a:r>
              <a:rPr lang="en-US" altLang="en-US" sz="2000" b="1" dirty="0">
                <a:latin typeface="Courier New" panose="02070309020205020404" pitchFamily="49" charset="0"/>
                <a:cs typeface="Courier New" panose="02070309020205020404" pitchFamily="49" charset="0"/>
              </a:rPr>
              <a:t>{</a:t>
            </a:r>
          </a:p>
          <a:p>
            <a:pPr lvl="2" eaLnBrk="1" hangingPunct="1">
              <a:buFontTx/>
              <a:buNone/>
            </a:pPr>
            <a:r>
              <a:rPr lang="en-US" altLang="en-US" sz="2000" b="1" i="1" dirty="0">
                <a:latin typeface="Courier New" panose="02070309020205020404" pitchFamily="49" charset="0"/>
                <a:cs typeface="Courier New" panose="02070309020205020404" pitchFamily="49" charset="0"/>
              </a:rPr>
              <a:t>statement(s)</a:t>
            </a:r>
            <a:r>
              <a:rPr lang="en-US" altLang="en-US" sz="2000" b="1" dirty="0">
                <a:latin typeface="Courier New" panose="02070309020205020404" pitchFamily="49" charset="0"/>
                <a:cs typeface="Courier New" panose="02070309020205020404" pitchFamily="49" charset="0"/>
              </a:rPr>
              <a:t>;</a:t>
            </a:r>
          </a:p>
          <a:p>
            <a:pPr lvl="1" eaLnBrk="1" hangingPunct="1">
              <a:buFontTx/>
              <a:buNone/>
            </a:pPr>
            <a:r>
              <a:rPr lang="en-US" altLang="en-US" sz="2000" b="1" dirty="0">
                <a:latin typeface="Courier New" panose="02070309020205020404" pitchFamily="49" charset="0"/>
                <a:cs typeface="Courier New" panose="02070309020205020404" pitchFamily="49" charset="0"/>
              </a:rPr>
              <a:t>}</a:t>
            </a:r>
          </a:p>
        </p:txBody>
      </p:sp>
      <p:sp>
        <p:nvSpPr>
          <p:cNvPr id="6" name="Content Placeholder 5"/>
          <p:cNvSpPr>
            <a:spLocks noGrp="1"/>
          </p:cNvSpPr>
          <p:nvPr>
            <p:ph sz="quarter" idx="15"/>
          </p:nvPr>
        </p:nvSpPr>
        <p:spPr>
          <a:xfrm>
            <a:off x="457200" y="5692775"/>
            <a:ext cx="4435434" cy="529895"/>
          </a:xfrm>
        </p:spPr>
        <p:txBody>
          <a:bodyPr/>
          <a:lstStyle/>
          <a:p>
            <a:pPr eaLnBrk="1" hangingPunct="1"/>
            <a:r>
              <a:rPr lang="en-US" altLang="en-US" dirty="0"/>
              <a:t>See example: Squares.java</a:t>
            </a:r>
          </a:p>
        </p:txBody>
      </p:sp>
    </p:spTree>
    <p:extLst>
      <p:ext uri="{BB962C8B-B14F-4D97-AF65-F5344CB8AC3E}">
        <p14:creationId xmlns:p14="http://schemas.microsoft.com/office/powerpoint/2010/main" val="7559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23224-771B-4516-A26F-118C67A3C128}"/>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for</a:t>
            </a:r>
            <a:r>
              <a:rPr lang="en-US" altLang="en-US" dirty="0"/>
              <a:t> Loop Flowchart</a:t>
            </a:r>
            <a:endParaRPr lang="en-IN" dirty="0"/>
          </a:p>
        </p:txBody>
      </p:sp>
      <p:pic>
        <p:nvPicPr>
          <p:cNvPr id="4" name="Content Placeholder 3" descr="An illustration depicts the for loop flowchart. For long description in Notes pane, press F6."/>
          <p:cNvPicPr>
            <a:picLocks noGrp="1" noChangeAspect="1"/>
          </p:cNvPicPr>
          <p:nvPr>
            <p:ph sz="quarter" idx="13"/>
          </p:nvPr>
        </p:nvPicPr>
        <p:blipFill>
          <a:blip r:embed="rId3"/>
          <a:stretch>
            <a:fillRect/>
          </a:stretch>
        </p:blipFill>
        <p:spPr>
          <a:xfrm>
            <a:off x="1349984" y="1633599"/>
            <a:ext cx="6444031" cy="4432176"/>
          </a:xfrm>
          <a:prstGeom prst="rect">
            <a:avLst/>
          </a:prstGeom>
        </p:spPr>
      </p:pic>
    </p:spTree>
    <p:extLst>
      <p:ext uri="{BB962C8B-B14F-4D97-AF65-F5344CB8AC3E}">
        <p14:creationId xmlns:p14="http://schemas.microsoft.com/office/powerpoint/2010/main" val="3261787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The Sections of the </a:t>
            </a:r>
            <a:r>
              <a:rPr lang="en-US" altLang="en-US" dirty="0">
                <a:latin typeface="Courier New" panose="02070309020205020404" pitchFamily="49" charset="0"/>
                <a:cs typeface="Courier New" panose="02070309020205020404" pitchFamily="49" charset="0"/>
              </a:rPr>
              <a:t>for</a:t>
            </a:r>
            <a:r>
              <a:rPr lang="en-US" altLang="en-US" dirty="0"/>
              <a:t> Loop</a:t>
            </a:r>
            <a:endParaRPr lang="en-IN"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8081158" cy="3538187"/>
          </a:xfrm>
        </p:spPr>
        <p:txBody>
          <a:bodyPr/>
          <a:lstStyle/>
          <a:p>
            <a:pPr eaLnBrk="1" hangingPunct="1">
              <a:lnSpc>
                <a:spcPct val="90000"/>
              </a:lnSpc>
            </a:pPr>
            <a:r>
              <a:rPr lang="en-US" altLang="en-US" dirty="0"/>
              <a:t>The </a:t>
            </a:r>
            <a:r>
              <a:rPr lang="en-US" altLang="en-US" b="1" dirty="0"/>
              <a:t>initialization section</a:t>
            </a:r>
            <a:r>
              <a:rPr lang="en-US" altLang="en-US" dirty="0"/>
              <a:t> of the </a:t>
            </a:r>
            <a:r>
              <a:rPr lang="en-US" altLang="en-US" dirty="0">
                <a:latin typeface="Courier New" panose="02070309020205020404" pitchFamily="49" charset="0"/>
                <a:cs typeface="Courier New" panose="02070309020205020404" pitchFamily="49" charset="0"/>
              </a:rPr>
              <a:t>for</a:t>
            </a:r>
            <a:r>
              <a:rPr lang="en-US" altLang="en-US" dirty="0"/>
              <a:t> loop allows the loop to initialize its own control variable.</a:t>
            </a:r>
          </a:p>
          <a:p>
            <a:pPr eaLnBrk="1" hangingPunct="1">
              <a:lnSpc>
                <a:spcPct val="90000"/>
              </a:lnSpc>
            </a:pPr>
            <a:r>
              <a:rPr lang="en-US" altLang="en-US" dirty="0"/>
              <a:t>The </a:t>
            </a:r>
            <a:r>
              <a:rPr lang="en-US" altLang="en-US" b="1" dirty="0"/>
              <a:t>test section</a:t>
            </a:r>
            <a:r>
              <a:rPr lang="en-US" altLang="en-US" dirty="0"/>
              <a:t> of the </a:t>
            </a:r>
            <a:r>
              <a:rPr lang="en-US" altLang="en-US" dirty="0">
                <a:latin typeface="Courier New" panose="02070309020205020404" pitchFamily="49" charset="0"/>
                <a:cs typeface="Courier New" panose="02070309020205020404" pitchFamily="49" charset="0"/>
              </a:rPr>
              <a:t>for</a:t>
            </a:r>
            <a:r>
              <a:rPr lang="en-US" altLang="en-US" dirty="0"/>
              <a:t> statement acts in the same manner as the condition section of a </a:t>
            </a:r>
            <a:r>
              <a:rPr lang="en-US" altLang="en-US" dirty="0">
                <a:latin typeface="Courier New" panose="02070309020205020404" pitchFamily="49" charset="0"/>
                <a:cs typeface="Courier New" panose="02070309020205020404" pitchFamily="49" charset="0"/>
              </a:rPr>
              <a:t>while</a:t>
            </a:r>
            <a:r>
              <a:rPr lang="en-US" altLang="en-US" dirty="0"/>
              <a:t> loop.</a:t>
            </a:r>
          </a:p>
          <a:p>
            <a:pPr eaLnBrk="1" hangingPunct="1">
              <a:lnSpc>
                <a:spcPct val="90000"/>
              </a:lnSpc>
            </a:pPr>
            <a:r>
              <a:rPr lang="en-US" altLang="en-US" dirty="0"/>
              <a:t>The </a:t>
            </a:r>
            <a:r>
              <a:rPr lang="en-US" altLang="en-US" b="1" dirty="0"/>
              <a:t>update section</a:t>
            </a:r>
            <a:r>
              <a:rPr lang="en-US" altLang="en-US" dirty="0"/>
              <a:t> of the </a:t>
            </a:r>
            <a:r>
              <a:rPr lang="en-US" altLang="en-US" dirty="0">
                <a:latin typeface="Courier New" panose="02070309020205020404" pitchFamily="49" charset="0"/>
                <a:cs typeface="Courier New" panose="02070309020205020404" pitchFamily="49" charset="0"/>
              </a:rPr>
              <a:t>for</a:t>
            </a:r>
            <a:r>
              <a:rPr lang="en-US" altLang="en-US" dirty="0"/>
              <a:t> loop is the last thing to execute at the end of each loop.</a:t>
            </a:r>
          </a:p>
          <a:p>
            <a:pPr eaLnBrk="1" hangingPunct="1">
              <a:lnSpc>
                <a:spcPct val="90000"/>
              </a:lnSpc>
            </a:pPr>
            <a:r>
              <a:rPr lang="en-US" altLang="en-US" dirty="0"/>
              <a:t>Example: UserSquares.java</a:t>
            </a:r>
          </a:p>
        </p:txBody>
      </p:sp>
    </p:spTree>
    <p:extLst>
      <p:ext uri="{BB962C8B-B14F-4D97-AF65-F5344CB8AC3E}">
        <p14:creationId xmlns:p14="http://schemas.microsoft.com/office/powerpoint/2010/main" val="548806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for</a:t>
            </a:r>
            <a:r>
              <a:rPr lang="en-US" altLang="en-US" dirty="0"/>
              <a:t> Loop Initialization</a:t>
            </a:r>
            <a:endParaRPr lang="en-IN"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7736774" cy="3858821"/>
          </a:xfrm>
        </p:spPr>
        <p:txBody>
          <a:bodyPr/>
          <a:lstStyle/>
          <a:p>
            <a:pPr eaLnBrk="1" hangingPunct="1">
              <a:lnSpc>
                <a:spcPct val="90000"/>
              </a:lnSpc>
            </a:pPr>
            <a:r>
              <a:rPr lang="en-US" altLang="en-US" dirty="0"/>
              <a:t>The initialization section of a </a:t>
            </a:r>
            <a:r>
              <a:rPr lang="en-US" altLang="en-US" dirty="0">
                <a:latin typeface="Courier New" panose="02070309020205020404" pitchFamily="49" charset="0"/>
                <a:cs typeface="Courier New" panose="02070309020205020404" pitchFamily="49" charset="0"/>
              </a:rPr>
              <a:t>for</a:t>
            </a:r>
            <a:r>
              <a:rPr lang="en-US" altLang="en-US" dirty="0"/>
              <a:t> loop is optional; however, it is usually provided.</a:t>
            </a:r>
          </a:p>
          <a:p>
            <a:pPr eaLnBrk="1" hangingPunct="1">
              <a:lnSpc>
                <a:spcPct val="90000"/>
              </a:lnSpc>
            </a:pPr>
            <a:r>
              <a:rPr lang="en-US" altLang="en-US" dirty="0"/>
              <a:t>Typically, </a:t>
            </a:r>
            <a:r>
              <a:rPr lang="en-US" altLang="en-US" dirty="0">
                <a:latin typeface="Courier New" panose="02070309020205020404" pitchFamily="49" charset="0"/>
                <a:cs typeface="Courier New" panose="02070309020205020404" pitchFamily="49" charset="0"/>
              </a:rPr>
              <a:t>for</a:t>
            </a:r>
            <a:r>
              <a:rPr lang="en-US" altLang="en-US" dirty="0"/>
              <a:t> loops initialize a counter variable that will be tested by the test section of the loop and updated by the update section.</a:t>
            </a:r>
          </a:p>
          <a:p>
            <a:pPr eaLnBrk="1" hangingPunct="1">
              <a:lnSpc>
                <a:spcPct val="90000"/>
              </a:lnSpc>
            </a:pPr>
            <a:r>
              <a:rPr lang="en-US" altLang="en-US" dirty="0"/>
              <a:t>The initialization section can initialize multiple variables.</a:t>
            </a:r>
          </a:p>
          <a:p>
            <a:pPr eaLnBrk="1" hangingPunct="1">
              <a:lnSpc>
                <a:spcPct val="90000"/>
              </a:lnSpc>
            </a:pPr>
            <a:r>
              <a:rPr lang="en-US" altLang="en-US" dirty="0"/>
              <a:t>Variables declared in this section have scope only for the </a:t>
            </a:r>
            <a:r>
              <a:rPr lang="en-US" altLang="en-US" dirty="0">
                <a:latin typeface="Courier New" panose="02070309020205020404" pitchFamily="49" charset="0"/>
                <a:cs typeface="Courier New" panose="02070309020205020404" pitchFamily="49" charset="0"/>
              </a:rPr>
              <a:t>for</a:t>
            </a:r>
            <a:r>
              <a:rPr lang="en-US" altLang="en-US" dirty="0"/>
              <a:t> loop.</a:t>
            </a:r>
          </a:p>
        </p:txBody>
      </p:sp>
    </p:spTree>
    <p:extLst>
      <p:ext uri="{BB962C8B-B14F-4D97-AF65-F5344CB8AC3E}">
        <p14:creationId xmlns:p14="http://schemas.microsoft.com/office/powerpoint/2010/main" val="1471147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The Update Expression</a:t>
            </a:r>
            <a:endParaRPr lang="en-IN"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p:txBody>
          <a:bodyPr/>
          <a:lstStyle/>
          <a:p>
            <a:pPr eaLnBrk="1" hangingPunct="1"/>
            <a:r>
              <a:rPr lang="en-US" altLang="en-US" dirty="0"/>
              <a:t>The update expression is usually used to increment or decrement the counter variable(s) declared in the initialization section of the for loop.</a:t>
            </a:r>
          </a:p>
          <a:p>
            <a:pPr eaLnBrk="1" hangingPunct="1"/>
            <a:r>
              <a:rPr lang="en-US" altLang="en-US" dirty="0"/>
              <a:t>The update section of the loop executes last in the loop.</a:t>
            </a:r>
          </a:p>
          <a:p>
            <a:pPr eaLnBrk="1" hangingPunct="1"/>
            <a:r>
              <a:rPr lang="en-US" altLang="en-US" dirty="0"/>
              <a:t>The update section may update multiple variables.</a:t>
            </a:r>
          </a:p>
          <a:p>
            <a:pPr eaLnBrk="1" hangingPunct="1"/>
            <a:r>
              <a:rPr lang="en-US" altLang="en-US" dirty="0"/>
              <a:t>Each variable updated is executed as if it were on a line by itself.</a:t>
            </a:r>
          </a:p>
        </p:txBody>
      </p:sp>
    </p:spTree>
    <p:extLst>
      <p:ext uri="{BB962C8B-B14F-4D97-AF65-F5344CB8AC3E}">
        <p14:creationId xmlns:p14="http://schemas.microsoft.com/office/powerpoint/2010/main" val="552928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Topics </a:t>
            </a:r>
            <a:r>
              <a:rPr lang="en-US" sz="2000" b="0" dirty="0"/>
              <a:t>(1 of 2)</a:t>
            </a:r>
          </a:p>
        </p:txBody>
      </p:sp>
      <p:sp>
        <p:nvSpPr>
          <p:cNvPr id="4" name="Content Placeholder 3"/>
          <p:cNvSpPr>
            <a:spLocks noGrp="1"/>
          </p:cNvSpPr>
          <p:nvPr>
            <p:ph sz="quarter" idx="13"/>
          </p:nvPr>
        </p:nvSpPr>
        <p:spPr>
          <a:xfrm>
            <a:off x="457200" y="1556327"/>
            <a:ext cx="8229600" cy="3668816"/>
          </a:xfrm>
        </p:spPr>
        <p:txBody>
          <a:bodyPr/>
          <a:lstStyle/>
          <a:p>
            <a:r>
              <a:rPr lang="en-US" altLang="en-US" dirty="0"/>
              <a:t>Chapter 4 discusses the following main topics:</a:t>
            </a:r>
          </a:p>
          <a:p>
            <a:pPr lvl="1" eaLnBrk="1" hangingPunct="1"/>
            <a:r>
              <a:rPr lang="en-US" altLang="en-US" dirty="0"/>
              <a:t>The Increment and Decrement Operators</a:t>
            </a:r>
          </a:p>
          <a:p>
            <a:pPr lvl="1" eaLnBrk="1" hangingPunct="1"/>
            <a:r>
              <a:rPr lang="en-US" altLang="en-US" dirty="0"/>
              <a:t>The </a:t>
            </a:r>
            <a:r>
              <a:rPr lang="en-US" altLang="en-US" dirty="0">
                <a:latin typeface="Courier New" panose="02070309020205020404" pitchFamily="49" charset="0"/>
                <a:cs typeface="Courier New" panose="02070309020205020404" pitchFamily="49" charset="0"/>
              </a:rPr>
              <a:t>while</a:t>
            </a:r>
            <a:r>
              <a:rPr lang="en-US" altLang="en-US" dirty="0"/>
              <a:t> Loop</a:t>
            </a:r>
          </a:p>
          <a:p>
            <a:pPr lvl="1" eaLnBrk="1" hangingPunct="1"/>
            <a:r>
              <a:rPr lang="en-US" altLang="en-US" dirty="0"/>
              <a:t>Using the </a:t>
            </a:r>
            <a:r>
              <a:rPr lang="en-US" altLang="en-US" dirty="0">
                <a:latin typeface="Courier New" panose="02070309020205020404" pitchFamily="49" charset="0"/>
                <a:cs typeface="Courier New" panose="02070309020205020404" pitchFamily="49" charset="0"/>
              </a:rPr>
              <a:t>while </a:t>
            </a:r>
            <a:r>
              <a:rPr lang="en-US" altLang="en-US" dirty="0"/>
              <a:t>Loop for Input Validation</a:t>
            </a:r>
          </a:p>
          <a:p>
            <a:pPr lvl="1" eaLnBrk="1" hangingPunct="1"/>
            <a:r>
              <a:rPr lang="en-US" altLang="en-US" dirty="0"/>
              <a:t>The </a:t>
            </a:r>
            <a:r>
              <a:rPr lang="en-US" altLang="en-US" dirty="0">
                <a:latin typeface="Courier New" panose="02070309020205020404" pitchFamily="49" charset="0"/>
                <a:cs typeface="Courier New" panose="02070309020205020404" pitchFamily="49" charset="0"/>
              </a:rPr>
              <a:t>do-while</a:t>
            </a:r>
            <a:r>
              <a:rPr lang="en-US" altLang="en-US" dirty="0"/>
              <a:t> Loop</a:t>
            </a:r>
          </a:p>
          <a:p>
            <a:pPr lvl="1" eaLnBrk="1" hangingPunct="1"/>
            <a:r>
              <a:rPr lang="en-US" altLang="en-US" dirty="0"/>
              <a:t>The </a:t>
            </a:r>
            <a:r>
              <a:rPr lang="en-US" altLang="en-US" dirty="0">
                <a:latin typeface="Courier New" panose="02070309020205020404" pitchFamily="49" charset="0"/>
                <a:cs typeface="Courier New" panose="02070309020205020404" pitchFamily="49" charset="0"/>
              </a:rPr>
              <a:t>for</a:t>
            </a:r>
            <a:r>
              <a:rPr lang="en-US" altLang="en-US" dirty="0"/>
              <a:t> Loop</a:t>
            </a:r>
          </a:p>
          <a:p>
            <a:pPr lvl="1" eaLnBrk="1" hangingPunct="1"/>
            <a:r>
              <a:rPr lang="en-US" altLang="en-US" dirty="0"/>
              <a:t>Running Totals and Sentinel Values</a:t>
            </a:r>
          </a:p>
        </p:txBody>
      </p:sp>
    </p:spTree>
    <p:extLst>
      <p:ext uri="{BB962C8B-B14F-4D97-AF65-F5344CB8AC3E}">
        <p14:creationId xmlns:p14="http://schemas.microsoft.com/office/powerpoint/2010/main" val="1703878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Modifying the Control Variable</a:t>
            </a:r>
            <a:endParaRPr lang="en-IN"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8229600" cy="3288805"/>
          </a:xfrm>
        </p:spPr>
        <p:txBody>
          <a:bodyPr/>
          <a:lstStyle/>
          <a:p>
            <a:pPr eaLnBrk="1" hangingPunct="1"/>
            <a:r>
              <a:rPr lang="en-US" altLang="en-US" dirty="0"/>
              <a:t>You should avoid updating the control variable of a </a:t>
            </a:r>
            <a:r>
              <a:rPr lang="en-US" altLang="en-US" dirty="0">
                <a:latin typeface="Courier New" panose="02070309020205020404" pitchFamily="49" charset="0"/>
                <a:cs typeface="Courier New" panose="02070309020205020404" pitchFamily="49" charset="0"/>
              </a:rPr>
              <a:t>for</a:t>
            </a:r>
            <a:r>
              <a:rPr lang="en-US" altLang="en-US" dirty="0"/>
              <a:t> loop within the body of the loop.</a:t>
            </a:r>
          </a:p>
          <a:p>
            <a:pPr eaLnBrk="1" hangingPunct="1"/>
            <a:r>
              <a:rPr lang="en-US" altLang="en-US" dirty="0"/>
              <a:t>The update section should be used to update the control variable.</a:t>
            </a:r>
          </a:p>
          <a:p>
            <a:pPr eaLnBrk="1" hangingPunct="1"/>
            <a:r>
              <a:rPr lang="en-US" altLang="en-US" dirty="0"/>
              <a:t>Updating the control variable in the </a:t>
            </a:r>
            <a:r>
              <a:rPr lang="en-US" altLang="en-US" dirty="0">
                <a:latin typeface="Courier New" panose="02070309020205020404" pitchFamily="49" charset="0"/>
                <a:cs typeface="Courier New" panose="02070309020205020404" pitchFamily="49" charset="0"/>
              </a:rPr>
              <a:t>for</a:t>
            </a:r>
            <a:r>
              <a:rPr lang="en-US" altLang="en-US" dirty="0"/>
              <a:t> loop body leads to hard to maintain code and difficult debugging.</a:t>
            </a:r>
          </a:p>
        </p:txBody>
      </p:sp>
    </p:spTree>
    <p:extLst>
      <p:ext uri="{BB962C8B-B14F-4D97-AF65-F5344CB8AC3E}">
        <p14:creationId xmlns:p14="http://schemas.microsoft.com/office/powerpoint/2010/main" val="928194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dirty="0"/>
              <a:t>Multiple Initializations and Updates</a:t>
            </a:r>
          </a:p>
        </p:txBody>
      </p:sp>
      <p:sp>
        <p:nvSpPr>
          <p:cNvPr id="4" name="Content Placeholder 3"/>
          <p:cNvSpPr>
            <a:spLocks noGrp="1"/>
          </p:cNvSpPr>
          <p:nvPr>
            <p:ph sz="quarter" idx="13"/>
          </p:nvPr>
        </p:nvSpPr>
        <p:spPr>
          <a:xfrm>
            <a:off x="457200" y="1552574"/>
            <a:ext cx="8413668" cy="469901"/>
          </a:xfrm>
        </p:spPr>
        <p:txBody>
          <a:bodyPr/>
          <a:lstStyle/>
          <a:p>
            <a:pPr eaLnBrk="1" hangingPunct="1">
              <a:lnSpc>
                <a:spcPct val="90000"/>
              </a:lnSpc>
            </a:pPr>
            <a:r>
              <a:rPr lang="en-US" altLang="en-US" dirty="0"/>
              <a:t>The </a:t>
            </a:r>
            <a:r>
              <a:rPr lang="en-US" altLang="en-US" dirty="0">
                <a:latin typeface="Courier New" panose="02070309020205020404" pitchFamily="49" charset="0"/>
                <a:cs typeface="Courier New" panose="02070309020205020404" pitchFamily="49" charset="0"/>
              </a:rPr>
              <a:t>for</a:t>
            </a:r>
            <a:r>
              <a:rPr lang="en-US" altLang="en-US" dirty="0"/>
              <a:t> loop may initialize and update multiple variables.</a:t>
            </a:r>
          </a:p>
        </p:txBody>
      </p:sp>
      <p:sp>
        <p:nvSpPr>
          <p:cNvPr id="5" name="Content Placeholder 4"/>
          <p:cNvSpPr>
            <a:spLocks noGrp="1"/>
          </p:cNvSpPr>
          <p:nvPr>
            <p:ph sz="quarter" idx="14"/>
          </p:nvPr>
        </p:nvSpPr>
        <p:spPr>
          <a:xfrm>
            <a:off x="457200" y="2086147"/>
            <a:ext cx="7879278" cy="1262073"/>
          </a:xfrm>
        </p:spPr>
        <p:txBody>
          <a:bodyPr/>
          <a:lstStyle/>
          <a:p>
            <a:pPr lvl="1" eaLnBrk="1" hangingPunct="1">
              <a:lnSpc>
                <a:spcPct val="90000"/>
              </a:lnSpc>
              <a:buFontTx/>
              <a:buNone/>
            </a:pPr>
            <a:r>
              <a:rPr lang="en-US" altLang="en-US" sz="1600" b="1" dirty="0">
                <a:latin typeface="Courier New" panose="02070309020205020404" pitchFamily="49" charset="0"/>
                <a:cs typeface="Courier New" panose="02070309020205020404" pitchFamily="49" charset="0"/>
              </a:rPr>
              <a:t>for (int i = 5, int j = 0; i &lt; 10 || j &lt; 20; i++, j+=2)</a:t>
            </a:r>
          </a:p>
          <a:p>
            <a:pPr lvl="1" eaLnBrk="1" hangingPunct="1">
              <a:lnSpc>
                <a:spcPct val="90000"/>
              </a:lnSpc>
              <a:buFontTx/>
              <a:buNone/>
            </a:pPr>
            <a:r>
              <a:rPr lang="en-US" altLang="en-US" sz="1600" b="1" dirty="0">
                <a:latin typeface="Courier New" panose="02070309020205020404" pitchFamily="49" charset="0"/>
                <a:cs typeface="Courier New" panose="02070309020205020404" pitchFamily="49" charset="0"/>
              </a:rPr>
              <a:t>{</a:t>
            </a:r>
          </a:p>
          <a:p>
            <a:pPr lvl="1"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   </a:t>
            </a:r>
            <a:r>
              <a:rPr lang="en-US" altLang="en-US" sz="1800" b="1" i="1" dirty="0">
                <a:latin typeface="Courier New" panose="02070309020205020404" pitchFamily="49" charset="0"/>
                <a:cs typeface="Courier New" panose="02070309020205020404" pitchFamily="49" charset="0"/>
              </a:rPr>
              <a:t>statement(s)</a:t>
            </a:r>
            <a:r>
              <a:rPr lang="en-US" altLang="en-US" sz="1800" b="1" dirty="0">
                <a:latin typeface="Courier New" panose="02070309020205020404" pitchFamily="49" charset="0"/>
                <a:cs typeface="Courier New" panose="02070309020205020404" pitchFamily="49" charset="0"/>
              </a:rPr>
              <a:t>;</a:t>
            </a:r>
          </a:p>
          <a:p>
            <a:pPr lvl="1" eaLnBrk="1" hangingPunct="1">
              <a:lnSpc>
                <a:spcPct val="90000"/>
              </a:lnSpc>
              <a:buFontTx/>
              <a:buNone/>
            </a:pPr>
            <a:r>
              <a:rPr lang="en-US" altLang="en-US" sz="1600" b="1" dirty="0">
                <a:latin typeface="Courier New" panose="02070309020205020404" pitchFamily="49" charset="0"/>
                <a:cs typeface="Courier New" panose="02070309020205020404" pitchFamily="49" charset="0"/>
              </a:rPr>
              <a:t>}</a:t>
            </a:r>
          </a:p>
        </p:txBody>
      </p:sp>
      <p:sp>
        <p:nvSpPr>
          <p:cNvPr id="6" name="Content Placeholder 5"/>
          <p:cNvSpPr>
            <a:spLocks noGrp="1"/>
          </p:cNvSpPr>
          <p:nvPr>
            <p:ph sz="quarter" idx="15"/>
          </p:nvPr>
        </p:nvSpPr>
        <p:spPr>
          <a:xfrm>
            <a:off x="457200" y="3411893"/>
            <a:ext cx="8229601" cy="791972"/>
          </a:xfrm>
        </p:spPr>
        <p:txBody>
          <a:bodyPr/>
          <a:lstStyle/>
          <a:p>
            <a:pPr eaLnBrk="1" hangingPunct="1">
              <a:lnSpc>
                <a:spcPct val="90000"/>
              </a:lnSpc>
            </a:pPr>
            <a:r>
              <a:rPr lang="en-US" altLang="en-US" dirty="0"/>
              <a:t>Note that the only parts of a </a:t>
            </a:r>
            <a:r>
              <a:rPr lang="en-US" altLang="en-US" dirty="0">
                <a:latin typeface="Courier New" panose="02070309020205020404" pitchFamily="49" charset="0"/>
                <a:cs typeface="Courier New" panose="02070309020205020404" pitchFamily="49" charset="0"/>
              </a:rPr>
              <a:t>for</a:t>
            </a:r>
            <a:r>
              <a:rPr lang="en-US" altLang="en-US" dirty="0"/>
              <a:t> loop that are mandatory are the semicolons.</a:t>
            </a:r>
          </a:p>
        </p:txBody>
      </p:sp>
      <p:sp>
        <p:nvSpPr>
          <p:cNvPr id="7" name="Content Placeholder 6"/>
          <p:cNvSpPr>
            <a:spLocks noGrp="1"/>
          </p:cNvSpPr>
          <p:nvPr>
            <p:ph sz="quarter" idx="16"/>
          </p:nvPr>
        </p:nvSpPr>
        <p:spPr>
          <a:xfrm>
            <a:off x="457201" y="4267538"/>
            <a:ext cx="3556660" cy="1385117"/>
          </a:xfrm>
        </p:spPr>
        <p:txBody>
          <a:bodyPr/>
          <a:lstStyle/>
          <a:p>
            <a:pPr lvl="1"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for (;;)</a:t>
            </a:r>
          </a:p>
          <a:p>
            <a:pPr lvl="1"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a:t>
            </a:r>
          </a:p>
          <a:p>
            <a:pPr lvl="1"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   </a:t>
            </a:r>
            <a:r>
              <a:rPr lang="en-US" altLang="en-US" sz="1800" b="1" i="1" dirty="0">
                <a:latin typeface="Courier New" panose="02070309020205020404" pitchFamily="49" charset="0"/>
                <a:cs typeface="Courier New" panose="02070309020205020404" pitchFamily="49" charset="0"/>
              </a:rPr>
              <a:t>statement(s)</a:t>
            </a:r>
            <a:r>
              <a:rPr lang="en-US" altLang="en-US" sz="1800" b="1" dirty="0">
                <a:latin typeface="Courier New" panose="02070309020205020404" pitchFamily="49" charset="0"/>
                <a:cs typeface="Courier New" panose="02070309020205020404" pitchFamily="49" charset="0"/>
              </a:rPr>
              <a:t>;</a:t>
            </a:r>
          </a:p>
          <a:p>
            <a:pPr lvl="1"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 // infinite loop</a:t>
            </a:r>
          </a:p>
        </p:txBody>
      </p:sp>
      <p:sp>
        <p:nvSpPr>
          <p:cNvPr id="8" name="Content Placeholder 7"/>
          <p:cNvSpPr>
            <a:spLocks noGrp="1"/>
          </p:cNvSpPr>
          <p:nvPr>
            <p:ph sz="quarter" idx="17"/>
          </p:nvPr>
        </p:nvSpPr>
        <p:spPr>
          <a:xfrm>
            <a:off x="457200" y="5740079"/>
            <a:ext cx="8229601" cy="482590"/>
          </a:xfrm>
        </p:spPr>
        <p:txBody>
          <a:bodyPr/>
          <a:lstStyle/>
          <a:p>
            <a:pPr eaLnBrk="1" hangingPunct="1">
              <a:lnSpc>
                <a:spcPct val="90000"/>
              </a:lnSpc>
            </a:pPr>
            <a:r>
              <a:rPr lang="en-US" altLang="en-US" dirty="0"/>
              <a:t>If left out, the test section defaults to true.</a:t>
            </a:r>
          </a:p>
        </p:txBody>
      </p:sp>
    </p:spTree>
    <p:extLst>
      <p:ext uri="{BB962C8B-B14F-4D97-AF65-F5344CB8AC3E}">
        <p14:creationId xmlns:p14="http://schemas.microsoft.com/office/powerpoint/2010/main" val="2461965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Running Totals</a:t>
            </a:r>
            <a:endParaRPr lang="en-IN"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8229600" cy="2600037"/>
          </a:xfrm>
        </p:spPr>
        <p:txBody>
          <a:bodyPr/>
          <a:lstStyle/>
          <a:p>
            <a:pPr eaLnBrk="1" hangingPunct="1"/>
            <a:r>
              <a:rPr lang="en-US" altLang="en-US" dirty="0"/>
              <a:t>Loops allow the program to keep running totals while evaluating data.</a:t>
            </a:r>
          </a:p>
          <a:p>
            <a:pPr eaLnBrk="1" hangingPunct="1"/>
            <a:r>
              <a:rPr lang="en-US" altLang="en-US" dirty="0"/>
              <a:t>Imagine needing to keep a running total of user input.</a:t>
            </a:r>
          </a:p>
          <a:p>
            <a:pPr eaLnBrk="1" hangingPunct="1"/>
            <a:r>
              <a:rPr lang="en-US" altLang="en-US" dirty="0"/>
              <a:t>Example: TotalSales.java</a:t>
            </a:r>
          </a:p>
        </p:txBody>
      </p:sp>
    </p:spTree>
    <p:extLst>
      <p:ext uri="{BB962C8B-B14F-4D97-AF65-F5344CB8AC3E}">
        <p14:creationId xmlns:p14="http://schemas.microsoft.com/office/powerpoint/2010/main" val="3996583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sz="3400" dirty="0"/>
              <a:t>Logic for Calculating a Running Total</a:t>
            </a:r>
            <a:endParaRPr lang="en-IN" sz="3400" dirty="0"/>
          </a:p>
        </p:txBody>
      </p:sp>
      <p:pic>
        <p:nvPicPr>
          <p:cNvPr id="5" name="Content Placeholder 4" descr="A flowchart depicts the logic for Calculating a Running Tool. For long description in Notes pane, press F6."/>
          <p:cNvPicPr>
            <a:picLocks noGrp="1" noChangeAspect="1"/>
          </p:cNvPicPr>
          <p:nvPr>
            <p:ph sz="quarter" idx="13"/>
          </p:nvPr>
        </p:nvPicPr>
        <p:blipFill>
          <a:blip r:embed="rId3"/>
          <a:stretch>
            <a:fillRect/>
          </a:stretch>
        </p:blipFill>
        <p:spPr>
          <a:xfrm>
            <a:off x="744749" y="1656811"/>
            <a:ext cx="7654501" cy="4587367"/>
          </a:xfrm>
          <a:prstGeom prst="rect">
            <a:avLst/>
          </a:prstGeom>
        </p:spPr>
      </p:pic>
    </p:spTree>
    <p:extLst>
      <p:ext uri="{BB962C8B-B14F-4D97-AF65-F5344CB8AC3E}">
        <p14:creationId xmlns:p14="http://schemas.microsoft.com/office/powerpoint/2010/main" val="3807034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Sentinel Values</a:t>
            </a:r>
            <a:endParaRPr lang="en-IN"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1" y="1552575"/>
            <a:ext cx="8021781" cy="1974396"/>
          </a:xfrm>
        </p:spPr>
        <p:txBody>
          <a:bodyPr/>
          <a:lstStyle/>
          <a:p>
            <a:pPr eaLnBrk="1" hangingPunct="1"/>
            <a:r>
              <a:rPr lang="en-US" altLang="en-US" dirty="0"/>
              <a:t>Sometimes the end point of input data is not known.</a:t>
            </a:r>
          </a:p>
          <a:p>
            <a:pPr eaLnBrk="1" hangingPunct="1"/>
            <a:r>
              <a:rPr lang="en-US" altLang="en-US" dirty="0"/>
              <a:t>A </a:t>
            </a:r>
            <a:r>
              <a:rPr lang="en-US" altLang="en-US" b="1" dirty="0"/>
              <a:t>sentinel value</a:t>
            </a:r>
            <a:r>
              <a:rPr lang="en-US" altLang="en-US" dirty="0"/>
              <a:t> can be used to notify the program to stop acquiring input.</a:t>
            </a:r>
          </a:p>
          <a:p>
            <a:pPr eaLnBrk="1" hangingPunct="1"/>
            <a:r>
              <a:rPr lang="en-US" altLang="en-US" dirty="0"/>
              <a:t>If it is a user input, the user could be prompted to input</a:t>
            </a:r>
          </a:p>
        </p:txBody>
      </p:sp>
      <p:sp>
        <p:nvSpPr>
          <p:cNvPr id="4" name="Content Placeholder 3"/>
          <p:cNvSpPr>
            <a:spLocks noGrp="1"/>
          </p:cNvSpPr>
          <p:nvPr>
            <p:ph sz="quarter" idx="14"/>
          </p:nvPr>
        </p:nvSpPr>
        <p:spPr>
          <a:xfrm>
            <a:off x="457200" y="3610091"/>
            <a:ext cx="6822374" cy="415643"/>
          </a:xfrm>
        </p:spPr>
        <p:txBody>
          <a:bodyPr tIns="0"/>
          <a:lstStyle/>
          <a:p>
            <a:pPr marL="255600" indent="0">
              <a:buNone/>
            </a:pPr>
            <a:r>
              <a:rPr lang="en-US" altLang="en-US" dirty="0"/>
              <a:t>data that is not normally in the input data range</a:t>
            </a:r>
            <a:endParaRPr lang="en-IN" dirty="0"/>
          </a:p>
        </p:txBody>
      </p:sp>
      <p:graphicFrame>
        <p:nvGraphicFramePr>
          <p:cNvPr id="17" name="Object 16" descr="left parenthesis that is negative 1"/>
          <p:cNvGraphicFramePr>
            <a:graphicFrameLocks noChangeAspect="1"/>
          </p:cNvGraphicFramePr>
          <p:nvPr>
            <p:extLst>
              <p:ext uri="{D42A27DB-BD31-4B8C-83A1-F6EECF244321}">
                <p14:modId xmlns:p14="http://schemas.microsoft.com/office/powerpoint/2010/main" val="3532258712"/>
              </p:ext>
            </p:extLst>
          </p:nvPr>
        </p:nvGraphicFramePr>
        <p:xfrm>
          <a:off x="7350824" y="3625048"/>
          <a:ext cx="965199" cy="395980"/>
        </p:xfrm>
        <a:graphic>
          <a:graphicData uri="http://schemas.openxmlformats.org/presentationml/2006/ole">
            <mc:AlternateContent xmlns:mc="http://schemas.openxmlformats.org/markup-compatibility/2006">
              <mc:Choice xmlns:v="urn:schemas-microsoft-com:vml" Requires="v">
                <p:oleObj spid="_x0000_s1123" name="Equation" r:id="rId3" imgW="495000" imgH="203040" progId="Equation.DSMT4">
                  <p:embed/>
                </p:oleObj>
              </mc:Choice>
              <mc:Fallback>
                <p:oleObj name="Equation" r:id="rId3" imgW="495000" imgH="203040" progId="Equation.DSMT4">
                  <p:embed/>
                  <p:pic>
                    <p:nvPicPr>
                      <p:cNvPr id="0" name=""/>
                      <p:cNvPicPr/>
                      <p:nvPr/>
                    </p:nvPicPr>
                    <p:blipFill>
                      <a:blip r:embed="rId4"/>
                      <a:stretch>
                        <a:fillRect/>
                      </a:stretch>
                    </p:blipFill>
                    <p:spPr>
                      <a:xfrm>
                        <a:off x="7350824" y="3625048"/>
                        <a:ext cx="965199" cy="395980"/>
                      </a:xfrm>
                      <a:prstGeom prst="rect">
                        <a:avLst/>
                      </a:prstGeom>
                    </p:spPr>
                  </p:pic>
                </p:oleObj>
              </mc:Fallback>
            </mc:AlternateContent>
          </a:graphicData>
        </a:graphic>
      </p:graphicFrame>
      <p:sp>
        <p:nvSpPr>
          <p:cNvPr id="5" name="Content Placeholder 4"/>
          <p:cNvSpPr>
            <a:spLocks noGrp="1"/>
          </p:cNvSpPr>
          <p:nvPr>
            <p:ph sz="quarter" idx="15"/>
          </p:nvPr>
        </p:nvSpPr>
        <p:spPr>
          <a:xfrm>
            <a:off x="457200" y="4096978"/>
            <a:ext cx="5812971" cy="415642"/>
          </a:xfrm>
        </p:spPr>
        <p:txBody>
          <a:bodyPr tIns="0"/>
          <a:lstStyle/>
          <a:p>
            <a:pPr marL="255600" indent="0" eaLnBrk="1" hangingPunct="1">
              <a:buNone/>
            </a:pPr>
            <a:r>
              <a:rPr lang="en-US" altLang="en-US" dirty="0"/>
              <a:t>where normal input would be positive.)</a:t>
            </a:r>
          </a:p>
        </p:txBody>
      </p:sp>
      <p:sp>
        <p:nvSpPr>
          <p:cNvPr id="6" name="Content Placeholder 5"/>
          <p:cNvSpPr>
            <a:spLocks noGrp="1"/>
          </p:cNvSpPr>
          <p:nvPr>
            <p:ph sz="quarter" idx="16"/>
          </p:nvPr>
        </p:nvSpPr>
        <p:spPr>
          <a:xfrm>
            <a:off x="457200" y="4590426"/>
            <a:ext cx="8401792" cy="1525360"/>
          </a:xfrm>
        </p:spPr>
        <p:txBody>
          <a:bodyPr/>
          <a:lstStyle/>
          <a:p>
            <a:pPr eaLnBrk="1" hangingPunct="1"/>
            <a:r>
              <a:rPr lang="en-US" altLang="en-US" dirty="0"/>
              <a:t>Programs that get file input typically use the end-of-file marker to stop acquiring input data.</a:t>
            </a:r>
          </a:p>
          <a:p>
            <a:pPr eaLnBrk="1" hangingPunct="1"/>
            <a:r>
              <a:rPr lang="en-US" altLang="en-US" dirty="0"/>
              <a:t>Example: SoccerPoints.java</a:t>
            </a:r>
          </a:p>
        </p:txBody>
      </p:sp>
    </p:spTree>
    <p:extLst>
      <p:ext uri="{BB962C8B-B14F-4D97-AF65-F5344CB8AC3E}">
        <p14:creationId xmlns:p14="http://schemas.microsoft.com/office/powerpoint/2010/main" val="1156017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Nested Loops</a:t>
            </a:r>
            <a:endParaRPr lang="en-IN" dirty="0"/>
          </a:p>
        </p:txBody>
      </p:sp>
      <p:sp>
        <p:nvSpPr>
          <p:cNvPr id="6" name="Content Placeholder 5"/>
          <p:cNvSpPr>
            <a:spLocks noGrp="1"/>
          </p:cNvSpPr>
          <p:nvPr>
            <p:ph sz="quarter" idx="13"/>
          </p:nvPr>
        </p:nvSpPr>
        <p:spPr>
          <a:xfrm>
            <a:off x="457200" y="1552574"/>
            <a:ext cx="8229601" cy="1451883"/>
          </a:xfrm>
        </p:spPr>
        <p:txBody>
          <a:bodyPr/>
          <a:lstStyle/>
          <a:p>
            <a:pPr eaLnBrk="1" hangingPunct="1"/>
            <a:r>
              <a:rPr lang="en-US" altLang="en-US" dirty="0"/>
              <a:t>Like </a:t>
            </a:r>
            <a:r>
              <a:rPr lang="en-US" altLang="en-US" dirty="0">
                <a:latin typeface="Courier New" panose="02070309020205020404" pitchFamily="49" charset="0"/>
                <a:cs typeface="Courier New" panose="02070309020205020404" pitchFamily="49" charset="0"/>
              </a:rPr>
              <a:t>if</a:t>
            </a:r>
            <a:r>
              <a:rPr lang="en-US" altLang="en-US" dirty="0"/>
              <a:t> statements, loops can be nested.</a:t>
            </a:r>
          </a:p>
          <a:p>
            <a:pPr eaLnBrk="1" hangingPunct="1"/>
            <a:r>
              <a:rPr lang="en-US" altLang="en-US" dirty="0"/>
              <a:t>If a loop is nested, the inner loop will execute all of its iterations for each time the outer loop executes once.</a:t>
            </a:r>
          </a:p>
        </p:txBody>
      </p:sp>
      <p:sp>
        <p:nvSpPr>
          <p:cNvPr id="7" name="Content Placeholder 6"/>
          <p:cNvSpPr>
            <a:spLocks noGrp="1"/>
          </p:cNvSpPr>
          <p:nvPr>
            <p:ph sz="quarter" idx="14"/>
          </p:nvPr>
        </p:nvSpPr>
        <p:spPr>
          <a:xfrm>
            <a:off x="457200" y="3075711"/>
            <a:ext cx="7606145" cy="1140031"/>
          </a:xfrm>
        </p:spPr>
        <p:txBody>
          <a:bodyPr/>
          <a:lstStyle/>
          <a:p>
            <a:pPr lvl="1" eaLnBrk="1" hangingPunct="1">
              <a:buFontTx/>
              <a:buNone/>
            </a:pPr>
            <a:r>
              <a:rPr lang="en-US" altLang="en-US" sz="1800" b="1" dirty="0">
                <a:latin typeface="Courier New" panose="02070309020205020404" pitchFamily="49" charset="0"/>
                <a:cs typeface="Courier New" panose="02070309020205020404" pitchFamily="49" charset="0"/>
              </a:rPr>
              <a:t>for (int i = 0; i &lt; 10; i++)</a:t>
            </a:r>
          </a:p>
          <a:p>
            <a:pPr lvl="2" eaLnBrk="1" hangingPunct="1">
              <a:buFontTx/>
              <a:buNone/>
            </a:pPr>
            <a:r>
              <a:rPr lang="en-US" altLang="en-US" sz="1800" b="1" dirty="0">
                <a:latin typeface="Courier New" panose="02070309020205020404" pitchFamily="49" charset="0"/>
                <a:cs typeface="Courier New" panose="02070309020205020404" pitchFamily="49" charset="0"/>
              </a:rPr>
              <a:t>for (int j = 0; j &lt; 10; j++)</a:t>
            </a:r>
          </a:p>
          <a:p>
            <a:pPr lvl="3" eaLnBrk="1" hangingPunct="1">
              <a:buFontTx/>
              <a:buNone/>
            </a:pPr>
            <a:r>
              <a:rPr lang="en-US" altLang="en-US" sz="1800" b="1" i="1" dirty="0">
                <a:latin typeface="Courier New" panose="02070309020205020404" pitchFamily="49" charset="0"/>
                <a:cs typeface="Courier New" panose="02070309020205020404" pitchFamily="49" charset="0"/>
              </a:rPr>
              <a:t>loop statements</a:t>
            </a:r>
            <a:r>
              <a:rPr lang="en-US" altLang="en-US" sz="1800" b="1" dirty="0">
                <a:latin typeface="Courier New" panose="02070309020205020404" pitchFamily="49" charset="0"/>
                <a:cs typeface="Courier New" panose="02070309020205020404" pitchFamily="49" charset="0"/>
              </a:rPr>
              <a:t>;</a:t>
            </a:r>
          </a:p>
        </p:txBody>
      </p:sp>
      <p:sp>
        <p:nvSpPr>
          <p:cNvPr id="8" name="Content Placeholder 7"/>
          <p:cNvSpPr>
            <a:spLocks noGrp="1"/>
          </p:cNvSpPr>
          <p:nvPr>
            <p:ph sz="quarter" idx="15"/>
          </p:nvPr>
        </p:nvSpPr>
        <p:spPr>
          <a:xfrm>
            <a:off x="457200" y="4286997"/>
            <a:ext cx="8229600" cy="1508162"/>
          </a:xfrm>
        </p:spPr>
        <p:txBody>
          <a:bodyPr/>
          <a:lstStyle/>
          <a:p>
            <a:pPr eaLnBrk="1" hangingPunct="1"/>
            <a:r>
              <a:rPr lang="en-US" altLang="en-US" dirty="0"/>
              <a:t>The loop statements in this example will execute 100 times.</a:t>
            </a:r>
          </a:p>
          <a:p>
            <a:pPr eaLnBrk="1" hangingPunct="1"/>
            <a:r>
              <a:rPr lang="en-US" altLang="en-US" dirty="0"/>
              <a:t>Example: Clock.java</a:t>
            </a:r>
          </a:p>
        </p:txBody>
      </p:sp>
    </p:spTree>
    <p:extLst>
      <p:ext uri="{BB962C8B-B14F-4D97-AF65-F5344CB8AC3E}">
        <p14:creationId xmlns:p14="http://schemas.microsoft.com/office/powerpoint/2010/main" val="1741165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break</a:t>
            </a:r>
            <a:r>
              <a:rPr lang="en-US" altLang="en-US" dirty="0"/>
              <a:t> Statement</a:t>
            </a:r>
            <a:endParaRPr lang="en-IN"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8229600" cy="3419434"/>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break</a:t>
            </a:r>
            <a:r>
              <a:rPr lang="en-US" altLang="en-US" dirty="0"/>
              <a:t> statement can be used to abnormally terminate a loop.</a:t>
            </a:r>
          </a:p>
          <a:p>
            <a:pPr eaLnBrk="1" hangingPunct="1"/>
            <a:r>
              <a:rPr lang="en-US" altLang="en-US" dirty="0"/>
              <a:t>The use of the </a:t>
            </a:r>
            <a:r>
              <a:rPr lang="en-US" altLang="en-US" dirty="0">
                <a:latin typeface="Courier New" panose="02070309020205020404" pitchFamily="49" charset="0"/>
                <a:cs typeface="Courier New" panose="02070309020205020404" pitchFamily="49" charset="0"/>
              </a:rPr>
              <a:t>break</a:t>
            </a:r>
            <a:r>
              <a:rPr lang="en-US" altLang="en-US" dirty="0"/>
              <a:t> statement in loops bypasses the normal mechanisms and makes the code hard to read and maintain.</a:t>
            </a:r>
          </a:p>
          <a:p>
            <a:pPr eaLnBrk="1" hangingPunct="1"/>
            <a:r>
              <a:rPr lang="en-US" altLang="en-US" dirty="0"/>
              <a:t>It is considered bad form to use the </a:t>
            </a:r>
            <a:r>
              <a:rPr lang="en-US" altLang="en-US" dirty="0">
                <a:latin typeface="Courier New" panose="02070309020205020404" pitchFamily="49" charset="0"/>
                <a:cs typeface="Courier New" panose="02070309020205020404" pitchFamily="49" charset="0"/>
              </a:rPr>
              <a:t>break</a:t>
            </a:r>
            <a:r>
              <a:rPr lang="en-US" altLang="en-US" dirty="0"/>
              <a:t> statement in this manner.</a:t>
            </a:r>
          </a:p>
        </p:txBody>
      </p:sp>
    </p:spTree>
    <p:extLst>
      <p:ext uri="{BB962C8B-B14F-4D97-AF65-F5344CB8AC3E}">
        <p14:creationId xmlns:p14="http://schemas.microsoft.com/office/powerpoint/2010/main" val="2241384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continue</a:t>
            </a:r>
            <a:r>
              <a:rPr lang="en-US" altLang="en-US" dirty="0"/>
              <a:t> Statement</a:t>
            </a:r>
            <a:endParaRPr lang="en-IN"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7926779" cy="3704442"/>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continue</a:t>
            </a:r>
            <a:r>
              <a:rPr lang="en-US" altLang="en-US" dirty="0"/>
              <a:t> statement will cause the currently executing iteration of a loop to terminate and the next iteration will begin.</a:t>
            </a:r>
          </a:p>
          <a:p>
            <a:pPr eaLnBrk="1" hangingPunct="1"/>
            <a:r>
              <a:rPr lang="en-US" altLang="en-US" dirty="0"/>
              <a:t>The </a:t>
            </a:r>
            <a:r>
              <a:rPr lang="en-US" altLang="en-US" dirty="0">
                <a:latin typeface="Courier New" panose="02070309020205020404" pitchFamily="49" charset="0"/>
                <a:cs typeface="Courier New" panose="02070309020205020404" pitchFamily="49" charset="0"/>
              </a:rPr>
              <a:t>continue</a:t>
            </a:r>
            <a:r>
              <a:rPr lang="en-US" altLang="en-US" dirty="0"/>
              <a:t> statement will cause the evaluation of the condition in </a:t>
            </a:r>
            <a:r>
              <a:rPr lang="en-US" altLang="en-US" dirty="0">
                <a:latin typeface="Courier New" panose="02070309020205020404" pitchFamily="49" charset="0"/>
                <a:cs typeface="Courier New" panose="02070309020205020404" pitchFamily="49" charset="0"/>
              </a:rPr>
              <a:t>while</a:t>
            </a:r>
            <a:r>
              <a:rPr lang="en-US" altLang="en-US" dirty="0"/>
              <a:t> and </a:t>
            </a:r>
            <a:r>
              <a:rPr lang="en-US" altLang="en-US" dirty="0">
                <a:latin typeface="Courier New" panose="02070309020205020404" pitchFamily="49" charset="0"/>
                <a:cs typeface="Courier New" panose="02070309020205020404" pitchFamily="49" charset="0"/>
              </a:rPr>
              <a:t>for</a:t>
            </a:r>
            <a:r>
              <a:rPr lang="en-US" altLang="en-US" dirty="0"/>
              <a:t> loops.</a:t>
            </a:r>
          </a:p>
          <a:p>
            <a:pPr eaLnBrk="1" hangingPunct="1"/>
            <a:r>
              <a:rPr lang="en-US" altLang="en-US" dirty="0"/>
              <a:t>Like the </a:t>
            </a:r>
            <a:r>
              <a:rPr lang="en-US" altLang="en-US" dirty="0">
                <a:latin typeface="Courier New" panose="02070309020205020404" pitchFamily="49" charset="0"/>
                <a:cs typeface="Courier New" panose="02070309020205020404" pitchFamily="49" charset="0"/>
              </a:rPr>
              <a:t>break</a:t>
            </a:r>
            <a:r>
              <a:rPr lang="en-US" altLang="en-US" dirty="0"/>
              <a:t> statement, the </a:t>
            </a:r>
            <a:r>
              <a:rPr lang="en-US" altLang="en-US" dirty="0">
                <a:latin typeface="Courier New" panose="02070309020205020404" pitchFamily="49" charset="0"/>
                <a:cs typeface="Courier New" panose="02070309020205020404" pitchFamily="49" charset="0"/>
              </a:rPr>
              <a:t>continue</a:t>
            </a:r>
            <a:r>
              <a:rPr lang="en-US" altLang="en-US" dirty="0"/>
              <a:t> statement should be avoided because it makes the code hard to read and debug.</a:t>
            </a:r>
          </a:p>
        </p:txBody>
      </p:sp>
    </p:spTree>
    <p:extLst>
      <p:ext uri="{BB962C8B-B14F-4D97-AF65-F5344CB8AC3E}">
        <p14:creationId xmlns:p14="http://schemas.microsoft.com/office/powerpoint/2010/main" val="1404351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Deciding Which Loops to Use</a:t>
            </a:r>
            <a:endParaRPr lang="en-IN"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6"/>
            <a:ext cx="8229600" cy="4788911"/>
          </a:xfrm>
        </p:spPr>
        <p:txBody>
          <a:bodyPr/>
          <a:lstStyle/>
          <a:p>
            <a:pPr eaLnBrk="1" hangingPunct="1">
              <a:lnSpc>
                <a:spcPct val="90000"/>
              </a:lnSpc>
            </a:pPr>
            <a:r>
              <a:rPr lang="en-US" altLang="en-US" sz="2200" dirty="0"/>
              <a:t>The </a:t>
            </a:r>
            <a:r>
              <a:rPr lang="en-US" altLang="en-US" sz="2200" dirty="0">
                <a:latin typeface="Courier New" panose="02070309020205020404" pitchFamily="49" charset="0"/>
                <a:cs typeface="Courier New" panose="02070309020205020404" pitchFamily="49" charset="0"/>
              </a:rPr>
              <a:t>while</a:t>
            </a:r>
            <a:r>
              <a:rPr lang="en-US" altLang="en-US" sz="2200" dirty="0"/>
              <a:t> loop:</a:t>
            </a:r>
          </a:p>
          <a:p>
            <a:pPr lvl="1" eaLnBrk="1" hangingPunct="1">
              <a:lnSpc>
                <a:spcPct val="90000"/>
              </a:lnSpc>
            </a:pPr>
            <a:r>
              <a:rPr lang="en-US" altLang="en-US" sz="2200" dirty="0"/>
              <a:t>Pretest loop</a:t>
            </a:r>
          </a:p>
          <a:p>
            <a:pPr lvl="1" eaLnBrk="1" hangingPunct="1">
              <a:lnSpc>
                <a:spcPct val="90000"/>
              </a:lnSpc>
            </a:pPr>
            <a:r>
              <a:rPr lang="en-US" altLang="en-US" sz="2200" dirty="0"/>
              <a:t>Use it where you do not want the statements to execute if the condition is false in the beginning.</a:t>
            </a:r>
          </a:p>
          <a:p>
            <a:pPr eaLnBrk="1" hangingPunct="1">
              <a:lnSpc>
                <a:spcPct val="90000"/>
              </a:lnSpc>
            </a:pPr>
            <a:r>
              <a:rPr lang="en-US" altLang="en-US" sz="2200" dirty="0"/>
              <a:t>The </a:t>
            </a:r>
            <a:r>
              <a:rPr lang="en-US" altLang="en-US" sz="2200" dirty="0">
                <a:latin typeface="Courier New" panose="02070309020205020404" pitchFamily="49" charset="0"/>
                <a:cs typeface="Courier New" panose="02070309020205020404" pitchFamily="49" charset="0"/>
              </a:rPr>
              <a:t>do-while</a:t>
            </a:r>
            <a:r>
              <a:rPr lang="en-US" altLang="en-US" sz="2200" dirty="0"/>
              <a:t> loop:</a:t>
            </a:r>
          </a:p>
          <a:p>
            <a:pPr lvl="1" eaLnBrk="1" hangingPunct="1">
              <a:lnSpc>
                <a:spcPct val="90000"/>
              </a:lnSpc>
            </a:pPr>
            <a:r>
              <a:rPr lang="en-US" altLang="en-US" sz="2200" dirty="0"/>
              <a:t>Post-test loop</a:t>
            </a:r>
          </a:p>
          <a:p>
            <a:pPr lvl="1" eaLnBrk="1" hangingPunct="1">
              <a:lnSpc>
                <a:spcPct val="90000"/>
              </a:lnSpc>
            </a:pPr>
            <a:r>
              <a:rPr lang="en-US" altLang="en-US" sz="2200" dirty="0"/>
              <a:t>Use it where you want the statements to execute at least one time.</a:t>
            </a:r>
          </a:p>
          <a:p>
            <a:pPr eaLnBrk="1" hangingPunct="1">
              <a:lnSpc>
                <a:spcPct val="90000"/>
              </a:lnSpc>
            </a:pPr>
            <a:r>
              <a:rPr lang="en-US" altLang="en-US" sz="2200" dirty="0"/>
              <a:t>The </a:t>
            </a:r>
            <a:r>
              <a:rPr lang="en-US" altLang="en-US" sz="2200" dirty="0">
                <a:latin typeface="Courier New" panose="02070309020205020404" pitchFamily="49" charset="0"/>
                <a:cs typeface="Courier New" panose="02070309020205020404" pitchFamily="49" charset="0"/>
              </a:rPr>
              <a:t>for</a:t>
            </a:r>
            <a:r>
              <a:rPr lang="en-US" altLang="en-US" sz="2200" dirty="0"/>
              <a:t> loop:</a:t>
            </a:r>
          </a:p>
          <a:p>
            <a:pPr lvl="1" eaLnBrk="1" hangingPunct="1">
              <a:lnSpc>
                <a:spcPct val="90000"/>
              </a:lnSpc>
            </a:pPr>
            <a:r>
              <a:rPr lang="en-US" altLang="en-US" sz="2200" dirty="0"/>
              <a:t>Pretest loop</a:t>
            </a:r>
          </a:p>
          <a:p>
            <a:pPr lvl="1" eaLnBrk="1" hangingPunct="1">
              <a:lnSpc>
                <a:spcPct val="90000"/>
              </a:lnSpc>
            </a:pPr>
            <a:r>
              <a:rPr lang="en-US" altLang="en-US" sz="2200" dirty="0"/>
              <a:t>Use it where there is some type of counting variable that can be evaluated.</a:t>
            </a:r>
          </a:p>
        </p:txBody>
      </p:sp>
    </p:spTree>
    <p:extLst>
      <p:ext uri="{BB962C8B-B14F-4D97-AF65-F5344CB8AC3E}">
        <p14:creationId xmlns:p14="http://schemas.microsoft.com/office/powerpoint/2010/main" val="721066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dirty="0"/>
              <a:t>File Input and Output</a:t>
            </a:r>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8438606" cy="4622404"/>
          </a:xfrm>
        </p:spPr>
        <p:txBody>
          <a:bodyPr/>
          <a:lstStyle/>
          <a:p>
            <a:pPr eaLnBrk="1" hangingPunct="1">
              <a:lnSpc>
                <a:spcPct val="90000"/>
              </a:lnSpc>
            </a:pPr>
            <a:r>
              <a:rPr lang="en-US" altLang="en-US" dirty="0"/>
              <a:t>Reentering data all the time could get tedious for the user.</a:t>
            </a:r>
          </a:p>
          <a:p>
            <a:pPr eaLnBrk="1" hangingPunct="1">
              <a:lnSpc>
                <a:spcPct val="90000"/>
              </a:lnSpc>
            </a:pPr>
            <a:r>
              <a:rPr lang="en-US" altLang="en-US" dirty="0"/>
              <a:t>The data can be saved to a file.</a:t>
            </a:r>
          </a:p>
          <a:p>
            <a:pPr lvl="1" eaLnBrk="1" hangingPunct="1">
              <a:lnSpc>
                <a:spcPct val="90000"/>
              </a:lnSpc>
            </a:pPr>
            <a:r>
              <a:rPr lang="en-US" altLang="en-US" dirty="0"/>
              <a:t>Files can be </a:t>
            </a:r>
            <a:r>
              <a:rPr lang="en-US" altLang="en-US" b="1" dirty="0"/>
              <a:t>input files</a:t>
            </a:r>
            <a:r>
              <a:rPr lang="en-US" altLang="en-US" dirty="0"/>
              <a:t> or </a:t>
            </a:r>
            <a:r>
              <a:rPr lang="en-US" altLang="en-US" b="1" dirty="0"/>
              <a:t>output files</a:t>
            </a:r>
            <a:r>
              <a:rPr lang="en-US" altLang="en-US" dirty="0"/>
              <a:t>.</a:t>
            </a:r>
          </a:p>
          <a:p>
            <a:pPr eaLnBrk="1" hangingPunct="1">
              <a:lnSpc>
                <a:spcPct val="90000"/>
              </a:lnSpc>
            </a:pPr>
            <a:r>
              <a:rPr lang="en-US" altLang="en-US" dirty="0"/>
              <a:t>Files:</a:t>
            </a:r>
          </a:p>
          <a:p>
            <a:pPr lvl="1" eaLnBrk="1" hangingPunct="1">
              <a:lnSpc>
                <a:spcPct val="90000"/>
              </a:lnSpc>
            </a:pPr>
            <a:r>
              <a:rPr lang="en-US" altLang="en-US" dirty="0"/>
              <a:t>Files have to be opened.</a:t>
            </a:r>
          </a:p>
          <a:p>
            <a:pPr lvl="1" eaLnBrk="1" hangingPunct="1">
              <a:lnSpc>
                <a:spcPct val="90000"/>
              </a:lnSpc>
            </a:pPr>
            <a:r>
              <a:rPr lang="en-US" altLang="en-US" dirty="0"/>
              <a:t>Data is then written to the file.</a:t>
            </a:r>
          </a:p>
          <a:p>
            <a:pPr lvl="1" eaLnBrk="1" hangingPunct="1">
              <a:lnSpc>
                <a:spcPct val="90000"/>
              </a:lnSpc>
            </a:pPr>
            <a:r>
              <a:rPr lang="en-US" altLang="en-US" dirty="0"/>
              <a:t>The file must be closed prior to program termination.</a:t>
            </a:r>
          </a:p>
          <a:p>
            <a:pPr eaLnBrk="1" hangingPunct="1">
              <a:lnSpc>
                <a:spcPct val="90000"/>
              </a:lnSpc>
            </a:pPr>
            <a:r>
              <a:rPr lang="en-US" altLang="en-US" dirty="0"/>
              <a:t>In general, there are two types of files:</a:t>
            </a:r>
          </a:p>
          <a:p>
            <a:pPr lvl="1" eaLnBrk="1" hangingPunct="1">
              <a:lnSpc>
                <a:spcPct val="90000"/>
              </a:lnSpc>
            </a:pPr>
            <a:r>
              <a:rPr lang="en-US" altLang="en-US" dirty="0"/>
              <a:t>binary</a:t>
            </a:r>
          </a:p>
          <a:p>
            <a:pPr lvl="1" eaLnBrk="1" hangingPunct="1">
              <a:lnSpc>
                <a:spcPct val="90000"/>
              </a:lnSpc>
            </a:pPr>
            <a:r>
              <a:rPr lang="en-US" altLang="en-US" dirty="0"/>
              <a:t>text</a:t>
            </a:r>
          </a:p>
        </p:txBody>
      </p:sp>
    </p:spTree>
    <p:extLst>
      <p:ext uri="{BB962C8B-B14F-4D97-AF65-F5344CB8AC3E}">
        <p14:creationId xmlns:p14="http://schemas.microsoft.com/office/powerpoint/2010/main" val="3507086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Topics </a:t>
            </a:r>
            <a:r>
              <a:rPr lang="en-US" sz="2000" b="0" dirty="0"/>
              <a:t>(2 of 2)</a:t>
            </a:r>
          </a:p>
        </p:txBody>
      </p:sp>
      <p:sp>
        <p:nvSpPr>
          <p:cNvPr id="4" name="Content Placeholder 3"/>
          <p:cNvSpPr>
            <a:spLocks noGrp="1"/>
          </p:cNvSpPr>
          <p:nvPr>
            <p:ph sz="quarter" idx="13"/>
          </p:nvPr>
        </p:nvSpPr>
        <p:spPr>
          <a:xfrm>
            <a:off x="457200" y="1556327"/>
            <a:ext cx="8425543" cy="4586896"/>
          </a:xfrm>
        </p:spPr>
        <p:txBody>
          <a:bodyPr/>
          <a:lstStyle/>
          <a:p>
            <a:r>
              <a:rPr lang="en-US" altLang="en-US" dirty="0"/>
              <a:t>Chapter 4 discusses the following main topics:</a:t>
            </a:r>
          </a:p>
          <a:p>
            <a:pPr lvl="1" eaLnBrk="1" hangingPunct="1"/>
            <a:r>
              <a:rPr lang="en-US" altLang="en-US" dirty="0"/>
              <a:t>Nested Loops</a:t>
            </a:r>
          </a:p>
          <a:p>
            <a:pPr lvl="1" eaLnBrk="1" hangingPunct="1"/>
            <a:r>
              <a:rPr lang="en-US" altLang="en-US" dirty="0"/>
              <a:t>The </a:t>
            </a:r>
            <a:r>
              <a:rPr lang="en-US" altLang="en-US" dirty="0">
                <a:latin typeface="Courier New" panose="02070309020205020404" pitchFamily="49" charset="0"/>
                <a:cs typeface="Courier New" panose="02070309020205020404" pitchFamily="49" charset="0"/>
              </a:rPr>
              <a:t>break</a:t>
            </a:r>
            <a:r>
              <a:rPr lang="en-US" altLang="en-US" dirty="0"/>
              <a:t> and </a:t>
            </a:r>
            <a:r>
              <a:rPr lang="en-US" altLang="en-US" dirty="0">
                <a:latin typeface="Courier New" panose="02070309020205020404" pitchFamily="49" charset="0"/>
                <a:cs typeface="Courier New" panose="02070309020205020404" pitchFamily="49" charset="0"/>
              </a:rPr>
              <a:t>continue</a:t>
            </a:r>
            <a:r>
              <a:rPr lang="en-US" altLang="en-US" dirty="0"/>
              <a:t> Statements</a:t>
            </a:r>
          </a:p>
          <a:p>
            <a:pPr lvl="1" eaLnBrk="1" hangingPunct="1"/>
            <a:r>
              <a:rPr lang="en-US" altLang="en-US" dirty="0"/>
              <a:t>Deciding Which Loop to Use</a:t>
            </a:r>
          </a:p>
          <a:p>
            <a:pPr lvl="1" eaLnBrk="1" hangingPunct="1"/>
            <a:r>
              <a:rPr lang="en-US" altLang="en-US" dirty="0"/>
              <a:t>Introduction to File Input and Output</a:t>
            </a:r>
          </a:p>
          <a:p>
            <a:pPr lvl="1" eaLnBrk="1" hangingPunct="1"/>
            <a:r>
              <a:rPr lang="en-US" altLang="en-US" dirty="0"/>
              <a:t>Generating Random Numbers with the </a:t>
            </a:r>
            <a:r>
              <a:rPr lang="en-US" altLang="en-US" dirty="0">
                <a:latin typeface="Courier New" panose="02070309020205020404" pitchFamily="49" charset="0"/>
                <a:cs typeface="Courier New" panose="02070309020205020404" pitchFamily="49" charset="0"/>
              </a:rPr>
              <a:t>Random</a:t>
            </a:r>
            <a:r>
              <a:rPr lang="en-US" altLang="en-US" dirty="0"/>
              <a:t> class</a:t>
            </a:r>
          </a:p>
        </p:txBody>
      </p:sp>
    </p:spTree>
    <p:extLst>
      <p:ext uri="{BB962C8B-B14F-4D97-AF65-F5344CB8AC3E}">
        <p14:creationId xmlns:p14="http://schemas.microsoft.com/office/powerpoint/2010/main" val="39828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Writing Text to a File</a:t>
            </a:r>
            <a:endParaRPr lang="en-IN"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2575"/>
            <a:ext cx="8033657" cy="869991"/>
          </a:xfrm>
        </p:spPr>
        <p:txBody>
          <a:bodyPr/>
          <a:lstStyle/>
          <a:p>
            <a:pPr eaLnBrk="1" hangingPunct="1"/>
            <a:r>
              <a:rPr lang="en-US" altLang="en-US" dirty="0"/>
              <a:t>To open a file for text output you create an instance of the </a:t>
            </a:r>
            <a:r>
              <a:rPr lang="en-US" altLang="en-US" dirty="0">
                <a:latin typeface="Courier New" panose="02070309020205020404" pitchFamily="49" charset="0"/>
                <a:cs typeface="Courier New" panose="02070309020205020404" pitchFamily="49" charset="0"/>
              </a:rPr>
              <a:t>PrintWriter</a:t>
            </a:r>
            <a:r>
              <a:rPr lang="en-US" altLang="en-US" dirty="0"/>
              <a:t> class.</a:t>
            </a:r>
          </a:p>
        </p:txBody>
      </p:sp>
      <p:sp>
        <p:nvSpPr>
          <p:cNvPr id="5" name="Content Placeholder 4"/>
          <p:cNvSpPr>
            <a:spLocks noGrp="1"/>
          </p:cNvSpPr>
          <p:nvPr>
            <p:ph sz="quarter" idx="14"/>
          </p:nvPr>
        </p:nvSpPr>
        <p:spPr>
          <a:xfrm>
            <a:off x="682825" y="2517569"/>
            <a:ext cx="7570519" cy="400283"/>
          </a:xfrm>
        </p:spPr>
        <p:txBody>
          <a:bodyPr/>
          <a:lstStyle/>
          <a:p>
            <a:pPr eaLnBrk="1" hangingPunct="1">
              <a:spcBef>
                <a:spcPct val="50000"/>
              </a:spcBef>
              <a:buClrTx/>
              <a:buFontTx/>
              <a:buNone/>
            </a:pPr>
            <a:r>
              <a:rPr lang="en-US" altLang="en-US" sz="1600" dirty="0">
                <a:latin typeface="Courier New" panose="02070309020205020404" pitchFamily="49" charset="0"/>
                <a:cs typeface="Courier New" panose="02070309020205020404" pitchFamily="49" charset="0"/>
              </a:rPr>
              <a:t>PrintWriter outputFile = new PrintWriter("StudentData.txt");</a:t>
            </a:r>
          </a:p>
        </p:txBody>
      </p:sp>
      <p:pic>
        <p:nvPicPr>
          <p:cNvPr id="18" name="Content Placeholder 17" descr="The text within double quotes inside the parentheses is labeled, pass the name of the file that you wish to open as an argument to the Print Writer Constructor. A warning reads, if the file already exists, it will be erased and replaced with a new file."/>
          <p:cNvPicPr>
            <a:picLocks noGrp="1" noChangeAspect="1"/>
          </p:cNvPicPr>
          <p:nvPr>
            <p:ph sz="quarter" idx="15"/>
          </p:nvPr>
        </p:nvPicPr>
        <p:blipFill>
          <a:blip r:embed="rId2"/>
          <a:stretch>
            <a:fillRect/>
          </a:stretch>
        </p:blipFill>
        <p:spPr>
          <a:xfrm>
            <a:off x="676318" y="3012855"/>
            <a:ext cx="7791363" cy="2847079"/>
          </a:xfrm>
          <a:prstGeom prst="rect">
            <a:avLst/>
          </a:prstGeom>
        </p:spPr>
      </p:pic>
    </p:spTree>
    <p:extLst>
      <p:ext uri="{BB962C8B-B14F-4D97-AF65-F5344CB8AC3E}">
        <p14:creationId xmlns:p14="http://schemas.microsoft.com/office/powerpoint/2010/main" val="3797394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PrintWriter</a:t>
            </a:r>
            <a:r>
              <a:rPr lang="en-US" altLang="en-US" dirty="0"/>
              <a:t> Class </a:t>
            </a:r>
            <a:r>
              <a:rPr lang="en-US" altLang="en-US" sz="2000" b="0" dirty="0"/>
              <a:t>(1 of 3)</a:t>
            </a:r>
            <a:endParaRPr lang="en-IN" sz="2000" b="0"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7618021" cy="3348182"/>
          </a:xfrm>
        </p:spPr>
        <p:txBody>
          <a:bodyPr/>
          <a:lstStyle/>
          <a:p>
            <a:pPr eaLnBrk="1" hangingPunct="1">
              <a:lnSpc>
                <a:spcPct val="90000"/>
              </a:lnSpc>
            </a:pPr>
            <a:r>
              <a:rPr lang="en-US" altLang="en-US" dirty="0"/>
              <a:t>The </a:t>
            </a:r>
            <a:r>
              <a:rPr lang="en-US" altLang="en-US" dirty="0">
                <a:latin typeface="Courier New" panose="02070309020205020404" pitchFamily="49" charset="0"/>
                <a:cs typeface="Courier New" panose="02070309020205020404" pitchFamily="49" charset="0"/>
              </a:rPr>
              <a:t>PrintWriter</a:t>
            </a:r>
            <a:r>
              <a:rPr lang="en-US" altLang="en-US" dirty="0"/>
              <a:t> class allows you to write data to a file using the </a:t>
            </a:r>
            <a:r>
              <a:rPr lang="en-US" altLang="en-US" dirty="0">
                <a:latin typeface="Courier New" panose="02070309020205020404" pitchFamily="49" charset="0"/>
                <a:cs typeface="Courier New" panose="02070309020205020404" pitchFamily="49" charset="0"/>
              </a:rPr>
              <a:t>print</a:t>
            </a:r>
            <a:r>
              <a:rPr lang="en-US" altLang="en-US" dirty="0"/>
              <a:t> and </a:t>
            </a:r>
            <a:r>
              <a:rPr lang="en-US" altLang="en-US" dirty="0">
                <a:latin typeface="Courier New" panose="02070309020205020404" pitchFamily="49" charset="0"/>
                <a:cs typeface="Courier New" panose="02070309020205020404" pitchFamily="49" charset="0"/>
              </a:rPr>
              <a:t>println</a:t>
            </a:r>
            <a:r>
              <a:rPr lang="en-US" altLang="en-US" dirty="0"/>
              <a:t> methods, as you have been using to display data on the screen. </a:t>
            </a:r>
          </a:p>
          <a:p>
            <a:pPr eaLnBrk="1" hangingPunct="1">
              <a:lnSpc>
                <a:spcPct val="90000"/>
              </a:lnSpc>
            </a:pPr>
            <a:r>
              <a:rPr lang="en-US" altLang="en-US" dirty="0"/>
              <a:t>Just as with the </a:t>
            </a:r>
            <a:r>
              <a:rPr lang="en-US" altLang="en-US" dirty="0">
                <a:latin typeface="Courier New" panose="02070309020205020404" pitchFamily="49" charset="0"/>
                <a:cs typeface="Courier New" panose="02070309020205020404" pitchFamily="49" charset="0"/>
              </a:rPr>
              <a:t>System.out</a:t>
            </a:r>
            <a:r>
              <a:rPr lang="en-US" altLang="en-US" dirty="0"/>
              <a:t> object, the </a:t>
            </a:r>
            <a:r>
              <a:rPr lang="en-US" altLang="en-US" dirty="0">
                <a:latin typeface="Courier New" panose="02070309020205020404" pitchFamily="49" charset="0"/>
                <a:cs typeface="Courier New" panose="02070309020205020404" pitchFamily="49" charset="0"/>
              </a:rPr>
              <a:t>println</a:t>
            </a:r>
            <a:r>
              <a:rPr lang="en-US" altLang="en-US" dirty="0"/>
              <a:t> method of the </a:t>
            </a:r>
            <a:r>
              <a:rPr lang="en-US" altLang="en-US" dirty="0">
                <a:latin typeface="Courier New" panose="02070309020205020404" pitchFamily="49" charset="0"/>
                <a:cs typeface="Courier New" panose="02070309020205020404" pitchFamily="49" charset="0"/>
              </a:rPr>
              <a:t>PrintWriter</a:t>
            </a:r>
            <a:r>
              <a:rPr lang="en-US" altLang="en-US" dirty="0"/>
              <a:t> class will place a newline character after the written data.</a:t>
            </a:r>
          </a:p>
          <a:p>
            <a:pPr eaLnBrk="1" hangingPunct="1">
              <a:lnSpc>
                <a:spcPct val="90000"/>
              </a:lnSpc>
            </a:pPr>
            <a:r>
              <a:rPr lang="en-US" altLang="en-US" dirty="0"/>
              <a:t>The </a:t>
            </a:r>
            <a:r>
              <a:rPr lang="en-US" altLang="en-US" dirty="0">
                <a:latin typeface="Courier New" panose="02070309020205020404" pitchFamily="49" charset="0"/>
                <a:cs typeface="Courier New" panose="02070309020205020404" pitchFamily="49" charset="0"/>
              </a:rPr>
              <a:t>print</a:t>
            </a:r>
            <a:r>
              <a:rPr lang="en-US" altLang="en-US" dirty="0"/>
              <a:t> method writes data without writing the newline character.</a:t>
            </a:r>
          </a:p>
        </p:txBody>
      </p:sp>
    </p:spTree>
    <p:extLst>
      <p:ext uri="{BB962C8B-B14F-4D97-AF65-F5344CB8AC3E}">
        <p14:creationId xmlns:p14="http://schemas.microsoft.com/office/powerpoint/2010/main" val="3170993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PrintWriter</a:t>
            </a:r>
            <a:r>
              <a:rPr lang="en-US" altLang="en-US" dirty="0"/>
              <a:t> Class </a:t>
            </a:r>
            <a:r>
              <a:rPr lang="en-US" altLang="en-US" sz="2000" b="0" dirty="0"/>
              <a:t>(2 of 3)</a:t>
            </a:r>
            <a:endParaRPr lang="en-IN" dirty="0"/>
          </a:p>
        </p:txBody>
      </p:sp>
      <p:pic>
        <p:nvPicPr>
          <p:cNvPr id="4" name="Content Placeholder 3" descr="A Program code for the Print Writer Class has five lines. For long description in Notes pane, press F6."/>
          <p:cNvPicPr>
            <a:picLocks noGrp="1" noChangeAspect="1"/>
          </p:cNvPicPr>
          <p:nvPr>
            <p:ph sz="quarter" idx="13"/>
          </p:nvPr>
        </p:nvPicPr>
        <p:blipFill>
          <a:blip r:embed="rId3"/>
          <a:stretch>
            <a:fillRect/>
          </a:stretch>
        </p:blipFill>
        <p:spPr>
          <a:xfrm>
            <a:off x="603160" y="1691516"/>
            <a:ext cx="7937680" cy="4316342"/>
          </a:xfrm>
          <a:prstGeom prst="rect">
            <a:avLst/>
          </a:prstGeom>
        </p:spPr>
      </p:pic>
    </p:spTree>
    <p:extLst>
      <p:ext uri="{BB962C8B-B14F-4D97-AF65-F5344CB8AC3E}">
        <p14:creationId xmlns:p14="http://schemas.microsoft.com/office/powerpoint/2010/main" val="939228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PrintWriter</a:t>
            </a:r>
            <a:r>
              <a:rPr lang="en-US" altLang="en-US" dirty="0"/>
              <a:t> Class </a:t>
            </a:r>
            <a:r>
              <a:rPr lang="en-US" altLang="en-US" sz="2000" b="0" dirty="0"/>
              <a:t>(3 of 3)</a:t>
            </a:r>
            <a:endParaRPr lang="en-IN" dirty="0"/>
          </a:p>
        </p:txBody>
      </p:sp>
      <p:sp>
        <p:nvSpPr>
          <p:cNvPr id="4" name="Content Placeholder 3"/>
          <p:cNvSpPr>
            <a:spLocks noGrp="1"/>
          </p:cNvSpPr>
          <p:nvPr>
            <p:ph sz="quarter" idx="13"/>
          </p:nvPr>
        </p:nvSpPr>
        <p:spPr>
          <a:xfrm>
            <a:off x="457200" y="1552575"/>
            <a:ext cx="8128660" cy="917493"/>
          </a:xfrm>
        </p:spPr>
        <p:txBody>
          <a:bodyPr/>
          <a:lstStyle/>
          <a:p>
            <a:r>
              <a:rPr lang="en-US" altLang="en-US" dirty="0"/>
              <a:t>To use the </a:t>
            </a:r>
            <a:r>
              <a:rPr lang="en-US" altLang="en-US" dirty="0">
                <a:latin typeface="Courier New" panose="02070309020205020404" pitchFamily="49" charset="0"/>
                <a:cs typeface="Courier New" panose="02070309020205020404" pitchFamily="49" charset="0"/>
              </a:rPr>
              <a:t>PrintWriter</a:t>
            </a:r>
            <a:r>
              <a:rPr lang="en-US" altLang="en-US" dirty="0"/>
              <a:t> class, put the following </a:t>
            </a:r>
            <a:r>
              <a:rPr lang="en-US" altLang="en-US" dirty="0">
                <a:latin typeface="Consolas" panose="020B0609020204030204" pitchFamily="49" charset="0"/>
              </a:rPr>
              <a:t>import</a:t>
            </a:r>
            <a:r>
              <a:rPr lang="en-US" altLang="en-US" dirty="0"/>
              <a:t> statement at the top of the source file:</a:t>
            </a:r>
            <a:endParaRPr lang="en-IN" dirty="0"/>
          </a:p>
        </p:txBody>
      </p:sp>
      <p:sp>
        <p:nvSpPr>
          <p:cNvPr id="5" name="Content Placeholder 4"/>
          <p:cNvSpPr>
            <a:spLocks noGrp="1"/>
          </p:cNvSpPr>
          <p:nvPr>
            <p:ph sz="quarter" idx="14"/>
          </p:nvPr>
        </p:nvSpPr>
        <p:spPr>
          <a:xfrm>
            <a:off x="635325" y="2553195"/>
            <a:ext cx="3604161" cy="558141"/>
          </a:xfrm>
        </p:spPr>
        <p:txBody>
          <a:bodyPr/>
          <a:lstStyle/>
          <a:p>
            <a:pPr marL="432" indent="0">
              <a:buNone/>
            </a:pPr>
            <a:r>
              <a:rPr lang="en-US" altLang="en-US" dirty="0">
                <a:latin typeface="Courier New" panose="02070309020205020404" pitchFamily="49" charset="0"/>
                <a:cs typeface="Courier New" panose="02070309020205020404" pitchFamily="49" charset="0"/>
              </a:rPr>
              <a:t>import java.io.*;</a:t>
            </a:r>
            <a:endParaRPr lang="en-IN" dirty="0">
              <a:latin typeface="Courier New" panose="02070309020205020404" pitchFamily="49" charset="0"/>
              <a:cs typeface="Courier New" panose="02070309020205020404" pitchFamily="49" charset="0"/>
            </a:endParaRPr>
          </a:p>
        </p:txBody>
      </p:sp>
      <p:sp>
        <p:nvSpPr>
          <p:cNvPr id="6" name="Content Placeholder 5"/>
          <p:cNvSpPr>
            <a:spLocks noGrp="1"/>
          </p:cNvSpPr>
          <p:nvPr>
            <p:ph sz="quarter" idx="15"/>
          </p:nvPr>
        </p:nvSpPr>
        <p:spPr>
          <a:xfrm>
            <a:off x="457200" y="3194463"/>
            <a:ext cx="5432961" cy="570015"/>
          </a:xfrm>
        </p:spPr>
        <p:txBody>
          <a:bodyPr/>
          <a:lstStyle/>
          <a:p>
            <a:pPr eaLnBrk="1" hangingPunct="1"/>
            <a:r>
              <a:rPr lang="en-US" altLang="en-US" dirty="0"/>
              <a:t>See example: FileWriteDemo.java</a:t>
            </a:r>
          </a:p>
        </p:txBody>
      </p:sp>
    </p:spTree>
    <p:extLst>
      <p:ext uri="{BB962C8B-B14F-4D97-AF65-F5344CB8AC3E}">
        <p14:creationId xmlns:p14="http://schemas.microsoft.com/office/powerpoint/2010/main" val="1842527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Exceptions </a:t>
            </a:r>
            <a:r>
              <a:rPr lang="en-US" sz="2000" b="0" dirty="0"/>
              <a:t>(1 of 2)</a:t>
            </a:r>
          </a:p>
        </p:txBody>
      </p:sp>
      <p:sp>
        <p:nvSpPr>
          <p:cNvPr id="18" name="Content Placeholder 17"/>
          <p:cNvSpPr>
            <a:spLocks noGrp="1"/>
          </p:cNvSpPr>
          <p:nvPr>
            <p:ph sz="quarter" idx="13"/>
          </p:nvPr>
        </p:nvSpPr>
        <p:spPr>
          <a:xfrm>
            <a:off x="457199" y="1556327"/>
            <a:ext cx="8360229" cy="3716317"/>
          </a:xfrm>
        </p:spPr>
        <p:txBody>
          <a:bodyPr/>
          <a:lstStyle/>
          <a:p>
            <a:pPr eaLnBrk="1" hangingPunct="1"/>
            <a:r>
              <a:rPr lang="en-US" altLang="en-US" dirty="0"/>
              <a:t>When something unexpected happens in a Java program, an </a:t>
            </a:r>
            <a:r>
              <a:rPr lang="en-US" altLang="en-US" b="1" dirty="0"/>
              <a:t>exception</a:t>
            </a:r>
            <a:r>
              <a:rPr lang="en-US" altLang="en-US" dirty="0"/>
              <a:t> is thrown.</a:t>
            </a:r>
          </a:p>
          <a:p>
            <a:pPr eaLnBrk="1" hangingPunct="1"/>
            <a:r>
              <a:rPr lang="en-US" altLang="en-US" dirty="0"/>
              <a:t>The method that is executing when the exception is thrown must either handle the exception or pass it up the line.</a:t>
            </a:r>
          </a:p>
          <a:p>
            <a:pPr eaLnBrk="1" hangingPunct="1"/>
            <a:r>
              <a:rPr lang="en-US" altLang="en-US" dirty="0"/>
              <a:t>Handling the exception will be discussed later.</a:t>
            </a:r>
          </a:p>
          <a:p>
            <a:pPr eaLnBrk="1" hangingPunct="1"/>
            <a:r>
              <a:rPr lang="en-US" altLang="en-US" dirty="0"/>
              <a:t>To pass it up the line, the method needs a </a:t>
            </a:r>
            <a:r>
              <a:rPr lang="en-US" altLang="en-US" dirty="0">
                <a:latin typeface="Courier New" panose="02070309020205020404" pitchFamily="49" charset="0"/>
                <a:cs typeface="Courier New" panose="02070309020205020404" pitchFamily="49" charset="0"/>
              </a:rPr>
              <a:t>throws</a:t>
            </a:r>
            <a:r>
              <a:rPr lang="en-US" altLang="en-US" dirty="0"/>
              <a:t> clause in the method header.</a:t>
            </a:r>
          </a:p>
        </p:txBody>
      </p:sp>
    </p:spTree>
    <p:extLst>
      <p:ext uri="{BB962C8B-B14F-4D97-AF65-F5344CB8AC3E}">
        <p14:creationId xmlns:p14="http://schemas.microsoft.com/office/powerpoint/2010/main" val="1197409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Exceptions </a:t>
            </a:r>
            <a:r>
              <a:rPr lang="en-US" sz="2000" b="0" dirty="0"/>
              <a:t>(2 of 2)</a:t>
            </a:r>
            <a:endParaRPr lang="en-US" dirty="0"/>
          </a:p>
        </p:txBody>
      </p:sp>
      <p:sp>
        <p:nvSpPr>
          <p:cNvPr id="2" name="Content Placeholder 1"/>
          <p:cNvSpPr>
            <a:spLocks noGrp="1"/>
          </p:cNvSpPr>
          <p:nvPr>
            <p:ph sz="quarter" idx="13"/>
          </p:nvPr>
        </p:nvSpPr>
        <p:spPr>
          <a:xfrm>
            <a:off x="457200" y="1556327"/>
            <a:ext cx="8229600" cy="2006270"/>
          </a:xfrm>
        </p:spPr>
        <p:txBody>
          <a:bodyPr/>
          <a:lstStyle/>
          <a:p>
            <a:pPr eaLnBrk="1" hangingPunct="1">
              <a:lnSpc>
                <a:spcPct val="90000"/>
              </a:lnSpc>
            </a:pPr>
            <a:r>
              <a:rPr lang="en-US" altLang="en-US" dirty="0"/>
              <a:t>To insert a </a:t>
            </a:r>
            <a:r>
              <a:rPr lang="en-US" altLang="en-US" dirty="0">
                <a:latin typeface="Courier New" panose="02070309020205020404" pitchFamily="49" charset="0"/>
                <a:cs typeface="Courier New" panose="02070309020205020404" pitchFamily="49" charset="0"/>
              </a:rPr>
              <a:t>throws</a:t>
            </a:r>
            <a:r>
              <a:rPr lang="en-US" altLang="en-US" dirty="0"/>
              <a:t> clause in a method header, simply add the word </a:t>
            </a:r>
            <a:r>
              <a:rPr lang="en-US" altLang="en-US" b="1" dirty="0"/>
              <a:t>throws</a:t>
            </a:r>
            <a:r>
              <a:rPr lang="en-US" altLang="en-US" dirty="0"/>
              <a:t> and the name of the expected exception.</a:t>
            </a:r>
          </a:p>
          <a:p>
            <a:pPr eaLnBrk="1" hangingPunct="1">
              <a:lnSpc>
                <a:spcPct val="90000"/>
              </a:lnSpc>
            </a:pPr>
            <a:r>
              <a:rPr lang="en-US" altLang="en-US" dirty="0">
                <a:latin typeface="Courier New" panose="02070309020205020404" pitchFamily="49" charset="0"/>
                <a:cs typeface="Courier New" panose="02070309020205020404" pitchFamily="49" charset="0"/>
              </a:rPr>
              <a:t>PrintWriter</a:t>
            </a:r>
            <a:r>
              <a:rPr lang="en-US" altLang="en-US" dirty="0"/>
              <a:t> objects can throw an </a:t>
            </a:r>
            <a:r>
              <a:rPr lang="en-US" altLang="en-US" dirty="0">
                <a:latin typeface="Courier New" panose="02070309020205020404" pitchFamily="49" charset="0"/>
                <a:cs typeface="Courier New" panose="02070309020205020404" pitchFamily="49" charset="0"/>
              </a:rPr>
              <a:t>IOException</a:t>
            </a:r>
            <a:r>
              <a:rPr lang="en-US" altLang="en-US" dirty="0"/>
              <a:t>, so we write the </a:t>
            </a:r>
            <a:r>
              <a:rPr lang="en-US" altLang="en-US" dirty="0">
                <a:latin typeface="Courier New" panose="02070309020205020404" pitchFamily="49" charset="0"/>
                <a:cs typeface="Courier New" panose="02070309020205020404" pitchFamily="49" charset="0"/>
              </a:rPr>
              <a:t>throws</a:t>
            </a:r>
            <a:r>
              <a:rPr lang="en-US" altLang="en-US" dirty="0"/>
              <a:t> clause like this:</a:t>
            </a:r>
            <a:endParaRPr lang="en-US" dirty="0"/>
          </a:p>
        </p:txBody>
      </p:sp>
      <p:sp>
        <p:nvSpPr>
          <p:cNvPr id="3" name="Content Placeholder 2"/>
          <p:cNvSpPr>
            <a:spLocks noGrp="1"/>
          </p:cNvSpPr>
          <p:nvPr>
            <p:ph sz="quarter" idx="14"/>
          </p:nvPr>
        </p:nvSpPr>
        <p:spPr>
          <a:xfrm>
            <a:off x="768333" y="3657602"/>
            <a:ext cx="8063345" cy="463138"/>
          </a:xfrm>
        </p:spPr>
        <p:txBody>
          <a:bodyPr/>
          <a:lstStyle/>
          <a:p>
            <a:pPr marL="432" indent="0">
              <a:buNone/>
            </a:pPr>
            <a:r>
              <a:rPr lang="en-US" altLang="en-US" sz="1800" b="1" dirty="0">
                <a:latin typeface="Courier New" panose="02070309020205020404" pitchFamily="49" charset="0"/>
                <a:cs typeface="Courier New" panose="02070309020205020404" pitchFamily="49" charset="0"/>
              </a:rPr>
              <a:t>public static void main(String[] args) throws IOException</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62534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Appending Text to a File </a:t>
            </a:r>
            <a:r>
              <a:rPr lang="en-US" sz="2000" b="0" dirty="0"/>
              <a:t>(1 of 2)</a:t>
            </a:r>
          </a:p>
        </p:txBody>
      </p:sp>
      <p:sp>
        <p:nvSpPr>
          <p:cNvPr id="2" name="Content Placeholder 1"/>
          <p:cNvSpPr>
            <a:spLocks noGrp="1"/>
          </p:cNvSpPr>
          <p:nvPr>
            <p:ph sz="quarter" idx="13"/>
          </p:nvPr>
        </p:nvSpPr>
        <p:spPr>
          <a:xfrm>
            <a:off x="457200" y="1552575"/>
            <a:ext cx="8229600" cy="893742"/>
          </a:xfrm>
        </p:spPr>
        <p:txBody>
          <a:bodyPr/>
          <a:lstStyle/>
          <a:p>
            <a:r>
              <a:rPr lang="en-US" altLang="en-US" dirty="0"/>
              <a:t>To avoid erasing a file that already exists, create a </a:t>
            </a:r>
            <a:r>
              <a:rPr lang="en-US" altLang="en-US" dirty="0">
                <a:latin typeface="Courier New" panose="02070309020205020404" pitchFamily="49" charset="0"/>
                <a:cs typeface="Courier New" panose="02070309020205020404" pitchFamily="49" charset="0"/>
              </a:rPr>
              <a:t>FileWriter</a:t>
            </a:r>
            <a:r>
              <a:rPr lang="en-US" altLang="en-US" dirty="0"/>
              <a:t> object in this manner:</a:t>
            </a:r>
            <a:endParaRPr lang="en-US" dirty="0"/>
          </a:p>
        </p:txBody>
      </p:sp>
      <p:sp>
        <p:nvSpPr>
          <p:cNvPr id="3" name="Content Placeholder 2"/>
          <p:cNvSpPr>
            <a:spLocks noGrp="1"/>
          </p:cNvSpPr>
          <p:nvPr>
            <p:ph sz="quarter" idx="14"/>
          </p:nvPr>
        </p:nvSpPr>
        <p:spPr>
          <a:xfrm>
            <a:off x="705394" y="2517570"/>
            <a:ext cx="8033657" cy="475013"/>
          </a:xfrm>
        </p:spPr>
        <p:txBody>
          <a:bodyPr/>
          <a:lstStyle/>
          <a:p>
            <a:pPr marL="432" indent="0">
              <a:buNone/>
            </a:pPr>
            <a:r>
              <a:rPr lang="en-US" altLang="en-US" sz="2000" dirty="0">
                <a:latin typeface="Courier New" panose="02070309020205020404" pitchFamily="49" charset="0"/>
                <a:cs typeface="Courier New" panose="02070309020205020404" pitchFamily="49" charset="0"/>
              </a:rPr>
              <a:t>FileWriter fw = new FileWriter("names.txt", true);</a:t>
            </a:r>
            <a:endParaRPr lang="en-US" sz="2000" dirty="0">
              <a:latin typeface="Courier New" panose="02070309020205020404" pitchFamily="49" charset="0"/>
              <a:cs typeface="Courier New" panose="02070309020205020404" pitchFamily="49" charset="0"/>
            </a:endParaRPr>
          </a:p>
        </p:txBody>
      </p:sp>
      <p:sp>
        <p:nvSpPr>
          <p:cNvPr id="4" name="Content Placeholder 3"/>
          <p:cNvSpPr>
            <a:spLocks noGrp="1"/>
          </p:cNvSpPr>
          <p:nvPr>
            <p:ph sz="quarter" idx="15"/>
          </p:nvPr>
        </p:nvSpPr>
        <p:spPr>
          <a:xfrm>
            <a:off x="457200" y="3063837"/>
            <a:ext cx="8229600" cy="522511"/>
          </a:xfrm>
        </p:spPr>
        <p:txBody>
          <a:bodyPr/>
          <a:lstStyle/>
          <a:p>
            <a:r>
              <a:rPr lang="en-US" altLang="en-US" dirty="0"/>
              <a:t>Then, create a </a:t>
            </a:r>
            <a:r>
              <a:rPr lang="en-US" altLang="en-US" dirty="0">
                <a:latin typeface="Courier New" panose="02070309020205020404" pitchFamily="49" charset="0"/>
                <a:cs typeface="Courier New" panose="02070309020205020404" pitchFamily="49" charset="0"/>
              </a:rPr>
              <a:t>PrintWriter</a:t>
            </a:r>
            <a:r>
              <a:rPr lang="en-US" altLang="en-US" dirty="0"/>
              <a:t> object in this manner:</a:t>
            </a:r>
            <a:endParaRPr lang="en-US" dirty="0"/>
          </a:p>
        </p:txBody>
      </p:sp>
      <p:sp>
        <p:nvSpPr>
          <p:cNvPr id="5" name="Content Placeholder 4"/>
          <p:cNvSpPr>
            <a:spLocks noGrp="1"/>
          </p:cNvSpPr>
          <p:nvPr>
            <p:ph sz="quarter" idx="16"/>
          </p:nvPr>
        </p:nvSpPr>
        <p:spPr>
          <a:xfrm>
            <a:off x="731520" y="3682509"/>
            <a:ext cx="6234546" cy="420418"/>
          </a:xfrm>
        </p:spPr>
        <p:txBody>
          <a:bodyPr/>
          <a:lstStyle/>
          <a:p>
            <a:pPr marL="432" indent="0" eaLnBrk="1" hangingPunct="1">
              <a:buNone/>
            </a:pPr>
            <a:r>
              <a:rPr lang="en-US" altLang="en-US" sz="2000" dirty="0">
                <a:latin typeface="Courier New" panose="02070309020205020404" pitchFamily="49" charset="0"/>
                <a:cs typeface="Courier New" panose="02070309020205020404" pitchFamily="49" charset="0"/>
              </a:rPr>
              <a:t>PrintWriter fw = new PrintWriter(fw);</a:t>
            </a:r>
          </a:p>
        </p:txBody>
      </p:sp>
    </p:spTree>
    <p:extLst>
      <p:ext uri="{BB962C8B-B14F-4D97-AF65-F5344CB8AC3E}">
        <p14:creationId xmlns:p14="http://schemas.microsoft.com/office/powerpoint/2010/main" val="3536349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Appending Text to a File </a:t>
            </a:r>
            <a:r>
              <a:rPr lang="en-US" sz="2000" b="0" dirty="0"/>
              <a:t>(2 of 2)</a:t>
            </a:r>
          </a:p>
        </p:txBody>
      </p:sp>
      <p:sp>
        <p:nvSpPr>
          <p:cNvPr id="2" name="Content Placeholder 1"/>
          <p:cNvSpPr>
            <a:spLocks noGrp="1"/>
          </p:cNvSpPr>
          <p:nvPr>
            <p:ph sz="quarter" idx="13"/>
          </p:nvPr>
        </p:nvSpPr>
        <p:spPr>
          <a:xfrm>
            <a:off x="457200" y="1556327"/>
            <a:ext cx="8229600" cy="889990"/>
          </a:xfrm>
        </p:spPr>
        <p:txBody>
          <a:bodyPr/>
          <a:lstStyle/>
          <a:p>
            <a:r>
              <a:rPr lang="en-US" altLang="en-US" dirty="0"/>
              <a:t>The two statements can be combined into a single statement:</a:t>
            </a:r>
            <a:endParaRPr lang="en-US" dirty="0"/>
          </a:p>
        </p:txBody>
      </p:sp>
      <p:sp>
        <p:nvSpPr>
          <p:cNvPr id="3" name="Content Placeholder 2"/>
          <p:cNvSpPr>
            <a:spLocks noGrp="1"/>
          </p:cNvSpPr>
          <p:nvPr>
            <p:ph sz="quarter" idx="14"/>
          </p:nvPr>
        </p:nvSpPr>
        <p:spPr>
          <a:xfrm>
            <a:off x="617516" y="2523745"/>
            <a:ext cx="8069283" cy="789475"/>
          </a:xfrm>
        </p:spPr>
        <p:txBody>
          <a:bodyPr/>
          <a:lstStyle/>
          <a:p>
            <a:pPr marL="432" indent="0" eaLnBrk="1" hangingPunct="1">
              <a:buNone/>
            </a:pPr>
            <a:r>
              <a:rPr lang="en-US" altLang="en-US" sz="2000" dirty="0">
                <a:latin typeface="Courier New" panose="02070309020205020404" pitchFamily="49" charset="0"/>
                <a:cs typeface="Courier New" panose="02070309020205020404" pitchFamily="49" charset="0"/>
              </a:rPr>
              <a:t> PrintWriter fw = new PrintWriter(</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new FileWriter("names.txt", true));</a:t>
            </a:r>
          </a:p>
        </p:txBody>
      </p:sp>
    </p:spTree>
    <p:extLst>
      <p:ext uri="{BB962C8B-B14F-4D97-AF65-F5344CB8AC3E}">
        <p14:creationId xmlns:p14="http://schemas.microsoft.com/office/powerpoint/2010/main" val="4467199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Specifying a File Location </a:t>
            </a:r>
            <a:r>
              <a:rPr lang="en-US" sz="2000" b="0" dirty="0"/>
              <a:t>(1 of 2)</a:t>
            </a:r>
          </a:p>
        </p:txBody>
      </p:sp>
      <p:sp>
        <p:nvSpPr>
          <p:cNvPr id="2" name="Content Placeholder 1"/>
          <p:cNvSpPr>
            <a:spLocks noGrp="1"/>
          </p:cNvSpPr>
          <p:nvPr>
            <p:ph sz="quarter" idx="13"/>
          </p:nvPr>
        </p:nvSpPr>
        <p:spPr>
          <a:xfrm>
            <a:off x="457200" y="1556327"/>
            <a:ext cx="8229600" cy="1840016"/>
          </a:xfrm>
        </p:spPr>
        <p:txBody>
          <a:bodyPr/>
          <a:lstStyle/>
          <a:p>
            <a:pPr eaLnBrk="1" hangingPunct="1"/>
            <a:r>
              <a:rPr lang="en-US" altLang="en-US" dirty="0"/>
              <a:t>On a Windows computer, paths contain backslash (</a:t>
            </a:r>
            <a:r>
              <a:rPr lang="en-US" altLang="en-US" dirty="0">
                <a:latin typeface="Courier New" panose="02070309020205020404" pitchFamily="49" charset="0"/>
                <a:cs typeface="Courier New" panose="02070309020205020404" pitchFamily="49" charset="0"/>
              </a:rPr>
              <a:t>\</a:t>
            </a:r>
            <a:r>
              <a:rPr lang="en-US" altLang="en-US" dirty="0"/>
              <a:t>) characters. </a:t>
            </a:r>
          </a:p>
          <a:p>
            <a:pPr eaLnBrk="1" hangingPunct="1"/>
            <a:r>
              <a:rPr lang="en-US" altLang="en-US" dirty="0"/>
              <a:t>Remember, if the backslash is used in a string literal, it is the escape character so you must use two of them:</a:t>
            </a:r>
            <a:endParaRPr lang="en-US" dirty="0"/>
          </a:p>
        </p:txBody>
      </p:sp>
      <p:sp>
        <p:nvSpPr>
          <p:cNvPr id="3" name="Content Placeholder 2"/>
          <p:cNvSpPr>
            <a:spLocks noGrp="1"/>
          </p:cNvSpPr>
          <p:nvPr>
            <p:ph sz="quarter" idx="14"/>
          </p:nvPr>
        </p:nvSpPr>
        <p:spPr>
          <a:xfrm>
            <a:off x="457200" y="3526972"/>
            <a:ext cx="8229600" cy="866898"/>
          </a:xfrm>
        </p:spPr>
        <p:txBody>
          <a:bodyPr/>
          <a:lstStyle/>
          <a:p>
            <a:pPr lvl="1" eaLnBrk="1" hangingPunct="1">
              <a:buFontTx/>
              <a:buNone/>
            </a:pPr>
            <a:r>
              <a:rPr lang="en-US" altLang="en-US" sz="2000" b="1" dirty="0">
                <a:latin typeface="Courier New" panose="02070309020205020404" pitchFamily="49" charset="0"/>
                <a:cs typeface="Courier New" panose="02070309020205020404" pitchFamily="49" charset="0"/>
              </a:rPr>
              <a:t>PrintWriter outFile = </a:t>
            </a:r>
          </a:p>
          <a:p>
            <a:pPr lvl="1" eaLnBrk="1" hangingPunct="1">
              <a:buFontTx/>
              <a:buNone/>
            </a:pPr>
            <a:r>
              <a:rPr lang="en-US" altLang="en-US" sz="2000" b="1" dirty="0">
                <a:latin typeface="Courier New" panose="02070309020205020404" pitchFamily="49" charset="0"/>
                <a:cs typeface="Courier New" panose="02070309020205020404" pitchFamily="49" charset="0"/>
              </a:rPr>
              <a:t>     new PrintWriter("D:\\PriceList.txt");</a:t>
            </a:r>
          </a:p>
        </p:txBody>
      </p:sp>
    </p:spTree>
    <p:extLst>
      <p:ext uri="{BB962C8B-B14F-4D97-AF65-F5344CB8AC3E}">
        <p14:creationId xmlns:p14="http://schemas.microsoft.com/office/powerpoint/2010/main" val="1414918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Specifying a File Location </a:t>
            </a:r>
            <a:r>
              <a:rPr lang="en-US" sz="2000" b="0" dirty="0"/>
              <a:t>(2 of 2)</a:t>
            </a:r>
            <a:endParaRPr lang="en-US" dirty="0"/>
          </a:p>
        </p:txBody>
      </p:sp>
      <p:sp>
        <p:nvSpPr>
          <p:cNvPr id="2" name="Content Placeholder 1"/>
          <p:cNvSpPr>
            <a:spLocks noGrp="1"/>
          </p:cNvSpPr>
          <p:nvPr>
            <p:ph sz="quarter" idx="13"/>
          </p:nvPr>
        </p:nvSpPr>
        <p:spPr>
          <a:xfrm>
            <a:off x="457200" y="1556326"/>
            <a:ext cx="8438606" cy="2244965"/>
          </a:xfrm>
        </p:spPr>
        <p:txBody>
          <a:bodyPr/>
          <a:lstStyle/>
          <a:p>
            <a:pPr eaLnBrk="1" hangingPunct="1">
              <a:lnSpc>
                <a:spcPct val="90000"/>
              </a:lnSpc>
            </a:pPr>
            <a:r>
              <a:rPr lang="en-US" altLang="en-US" dirty="0"/>
              <a:t>This is only necessary if the backslash is in a string literal.</a:t>
            </a:r>
          </a:p>
          <a:p>
            <a:pPr eaLnBrk="1" hangingPunct="1">
              <a:lnSpc>
                <a:spcPct val="90000"/>
              </a:lnSpc>
            </a:pPr>
            <a:r>
              <a:rPr lang="en-US" altLang="en-US" dirty="0"/>
              <a:t>If the backslash is in a </a:t>
            </a:r>
            <a:r>
              <a:rPr lang="en-US" altLang="en-US" dirty="0">
                <a:latin typeface="Courier New" panose="02070309020205020404" pitchFamily="49" charset="0"/>
                <a:cs typeface="Courier New" panose="02070309020205020404" pitchFamily="49" charset="0"/>
              </a:rPr>
              <a:t>String</a:t>
            </a:r>
            <a:r>
              <a:rPr lang="en-US" altLang="en-US" dirty="0"/>
              <a:t> object then it will be handled properly.</a:t>
            </a:r>
          </a:p>
          <a:p>
            <a:pPr eaLnBrk="1" hangingPunct="1">
              <a:lnSpc>
                <a:spcPct val="90000"/>
              </a:lnSpc>
            </a:pPr>
            <a:r>
              <a:rPr lang="en-US" altLang="en-US" dirty="0"/>
              <a:t>Fortunately, Java allows Unix style filenames using the forward slash (</a:t>
            </a:r>
            <a:r>
              <a:rPr lang="en-US" altLang="en-US" dirty="0">
                <a:latin typeface="Courier New" panose="02070309020205020404" pitchFamily="49" charset="0"/>
                <a:cs typeface="Courier New" panose="02070309020205020404" pitchFamily="49" charset="0"/>
              </a:rPr>
              <a:t>/</a:t>
            </a:r>
            <a:r>
              <a:rPr lang="en-US" altLang="en-US" dirty="0"/>
              <a:t>) to separate directories:</a:t>
            </a:r>
            <a:endParaRPr lang="en-US" dirty="0"/>
          </a:p>
        </p:txBody>
      </p:sp>
      <p:sp>
        <p:nvSpPr>
          <p:cNvPr id="3" name="Content Placeholder 2"/>
          <p:cNvSpPr>
            <a:spLocks noGrp="1"/>
          </p:cNvSpPr>
          <p:nvPr>
            <p:ph sz="quarter" idx="14"/>
          </p:nvPr>
        </p:nvSpPr>
        <p:spPr>
          <a:xfrm>
            <a:off x="457200" y="4009109"/>
            <a:ext cx="8229600" cy="795647"/>
          </a:xfrm>
        </p:spPr>
        <p:txBody>
          <a:bodyPr/>
          <a:lstStyle/>
          <a:p>
            <a:pPr lvl="1" eaLnBrk="1" hangingPunct="1">
              <a:lnSpc>
                <a:spcPct val="90000"/>
              </a:lnSpc>
              <a:buFontTx/>
              <a:buNone/>
            </a:pPr>
            <a:r>
              <a:rPr lang="en-US" altLang="en-US" sz="2000" b="1" dirty="0">
                <a:latin typeface="Courier New" panose="02070309020205020404" pitchFamily="49" charset="0"/>
                <a:cs typeface="Courier New" panose="02070309020205020404" pitchFamily="49" charset="0"/>
              </a:rPr>
              <a:t>PrintWriter outFile = new</a:t>
            </a:r>
          </a:p>
          <a:p>
            <a:pPr lvl="1" eaLnBrk="1" hangingPunct="1">
              <a:lnSpc>
                <a:spcPct val="90000"/>
              </a:lnSpc>
              <a:buFontTx/>
              <a:buNone/>
            </a:pPr>
            <a:r>
              <a:rPr lang="en-US" altLang="en-US" sz="2000" b="1" dirty="0">
                <a:latin typeface="Courier New" panose="02070309020205020404" pitchFamily="49" charset="0"/>
                <a:cs typeface="Courier New" panose="02070309020205020404" pitchFamily="49" charset="0"/>
              </a:rPr>
              <a:t>    PrintWriter("/home/rharrison/names.txt");</a:t>
            </a:r>
          </a:p>
        </p:txBody>
      </p:sp>
    </p:spTree>
    <p:extLst>
      <p:ext uri="{BB962C8B-B14F-4D97-AF65-F5344CB8AC3E}">
        <p14:creationId xmlns:p14="http://schemas.microsoft.com/office/powerpoint/2010/main" val="2133019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56D2-8941-4551-9492-02D5FE92CAED}"/>
              </a:ext>
            </a:extLst>
          </p:cNvPr>
          <p:cNvSpPr>
            <a:spLocks noGrp="1"/>
          </p:cNvSpPr>
          <p:nvPr>
            <p:ph type="title"/>
          </p:nvPr>
        </p:nvSpPr>
        <p:spPr/>
        <p:txBody>
          <a:bodyPr/>
          <a:lstStyle/>
          <a:p>
            <a:r>
              <a:rPr lang="en-US" sz="3200" dirty="0"/>
              <a:t>The Increment and Decrement Operators</a:t>
            </a:r>
          </a:p>
        </p:txBody>
      </p:sp>
      <p:sp>
        <p:nvSpPr>
          <p:cNvPr id="4" name="Content Placeholder 3"/>
          <p:cNvSpPr>
            <a:spLocks noGrp="1"/>
          </p:cNvSpPr>
          <p:nvPr>
            <p:ph sz="quarter" idx="13"/>
          </p:nvPr>
        </p:nvSpPr>
        <p:spPr>
          <a:xfrm>
            <a:off x="457200" y="1552574"/>
            <a:ext cx="8229601" cy="798739"/>
          </a:xfrm>
        </p:spPr>
        <p:txBody>
          <a:bodyPr/>
          <a:lstStyle/>
          <a:p>
            <a:pPr eaLnBrk="1" hangingPunct="1"/>
            <a:r>
              <a:rPr lang="en-US" altLang="en-US" sz="2200" dirty="0"/>
              <a:t>There are numerous times where a variable must simply be incremented or decremented.</a:t>
            </a:r>
          </a:p>
        </p:txBody>
      </p:sp>
      <p:sp>
        <p:nvSpPr>
          <p:cNvPr id="5" name="Content Placeholder 4"/>
          <p:cNvSpPr>
            <a:spLocks noGrp="1"/>
          </p:cNvSpPr>
          <p:nvPr>
            <p:ph sz="quarter" idx="14"/>
          </p:nvPr>
        </p:nvSpPr>
        <p:spPr>
          <a:xfrm>
            <a:off x="457200" y="2422568"/>
            <a:ext cx="3497283" cy="748145"/>
          </a:xfrm>
        </p:spPr>
        <p:txBody>
          <a:bodyPr/>
          <a:lstStyle/>
          <a:p>
            <a:pPr lvl="1" eaLnBrk="1" hangingPunct="1">
              <a:buFontTx/>
              <a:buNone/>
            </a:pPr>
            <a:r>
              <a:rPr lang="en-US" altLang="en-US" sz="1600" b="1" dirty="0">
                <a:latin typeface="Courier New" panose="02070309020205020404" pitchFamily="49" charset="0"/>
                <a:cs typeface="Courier New" panose="02070309020205020404" pitchFamily="49" charset="0"/>
              </a:rPr>
              <a:t>number = number + 1;</a:t>
            </a:r>
          </a:p>
          <a:p>
            <a:pPr lvl="1" eaLnBrk="1" hangingPunct="1">
              <a:buFontTx/>
              <a:buNone/>
            </a:pPr>
            <a:r>
              <a:rPr lang="en-US" altLang="en-US" sz="1600" b="1" dirty="0">
                <a:latin typeface="Courier New" panose="02070309020205020404" pitchFamily="49" charset="0"/>
                <a:cs typeface="Courier New" panose="02070309020205020404" pitchFamily="49" charset="0"/>
              </a:rPr>
              <a:t>number = number – 1;</a:t>
            </a:r>
          </a:p>
        </p:txBody>
      </p:sp>
      <p:sp>
        <p:nvSpPr>
          <p:cNvPr id="6" name="Content Placeholder 5"/>
          <p:cNvSpPr>
            <a:spLocks noGrp="1"/>
          </p:cNvSpPr>
          <p:nvPr>
            <p:ph sz="quarter" idx="15"/>
          </p:nvPr>
        </p:nvSpPr>
        <p:spPr>
          <a:xfrm>
            <a:off x="457200" y="3241969"/>
            <a:ext cx="8116784" cy="1733792"/>
          </a:xfrm>
        </p:spPr>
        <p:txBody>
          <a:bodyPr/>
          <a:lstStyle/>
          <a:p>
            <a:pPr eaLnBrk="1" hangingPunct="1"/>
            <a:r>
              <a:rPr lang="en-US" altLang="en-US" sz="2200" dirty="0"/>
              <a:t>Java provide shortened ways to increment and decrement a variable’s value.</a:t>
            </a:r>
          </a:p>
          <a:p>
            <a:pPr eaLnBrk="1" hangingPunct="1"/>
            <a:r>
              <a:rPr lang="en-US" altLang="en-US" sz="2200" dirty="0"/>
              <a:t>Using the </a:t>
            </a:r>
            <a:r>
              <a:rPr lang="en-US" altLang="en-US" sz="2200" b="1" dirty="0">
                <a:latin typeface="Courier New" panose="02070309020205020404" pitchFamily="49" charset="0"/>
                <a:cs typeface="Courier New" panose="02070309020205020404" pitchFamily="49" charset="0"/>
              </a:rPr>
              <a:t>++</a:t>
            </a:r>
            <a:r>
              <a:rPr lang="en-US" altLang="en-US" sz="2200" dirty="0">
                <a:latin typeface="Courier New" panose="02070309020205020404" pitchFamily="49" charset="0"/>
                <a:cs typeface="Courier New" panose="02070309020205020404" pitchFamily="49" charset="0"/>
              </a:rPr>
              <a:t> </a:t>
            </a:r>
            <a:r>
              <a:rPr lang="en-US" altLang="en-US" sz="2200" dirty="0"/>
              <a:t>or </a:t>
            </a:r>
            <a:r>
              <a:rPr lang="en-US" altLang="en-US" sz="2200" b="1" dirty="0">
                <a:latin typeface="Courier New" panose="02070309020205020404" pitchFamily="49" charset="0"/>
                <a:cs typeface="Courier New" panose="02070309020205020404" pitchFamily="49" charset="0"/>
              </a:rPr>
              <a:t>--</a:t>
            </a:r>
            <a:r>
              <a:rPr lang="en-US" altLang="en-US" sz="2200" dirty="0"/>
              <a:t> unary operators, this task can be completed quickly.</a:t>
            </a:r>
          </a:p>
        </p:txBody>
      </p:sp>
      <p:sp>
        <p:nvSpPr>
          <p:cNvPr id="7" name="Content Placeholder 6"/>
          <p:cNvSpPr>
            <a:spLocks noGrp="1"/>
          </p:cNvSpPr>
          <p:nvPr>
            <p:ph sz="quarter" idx="16"/>
          </p:nvPr>
        </p:nvSpPr>
        <p:spPr>
          <a:xfrm>
            <a:off x="457200" y="5047017"/>
            <a:ext cx="4011769" cy="700639"/>
          </a:xfrm>
        </p:spPr>
        <p:txBody>
          <a:bodyPr/>
          <a:lstStyle/>
          <a:p>
            <a:pPr lvl="1" eaLnBrk="1" hangingPunct="1">
              <a:buFontTx/>
              <a:buNone/>
            </a:pPr>
            <a:r>
              <a:rPr lang="en-US" altLang="en-US" sz="1600" b="1" dirty="0">
                <a:latin typeface="Courier New" panose="02070309020205020404" pitchFamily="49" charset="0"/>
                <a:cs typeface="Courier New" panose="02070309020205020404" pitchFamily="49" charset="0"/>
              </a:rPr>
              <a:t>number++;  or  ++number;</a:t>
            </a:r>
          </a:p>
          <a:p>
            <a:pPr lvl="1" eaLnBrk="1" hangingPunct="1">
              <a:buFontTx/>
              <a:buNone/>
            </a:pPr>
            <a:r>
              <a:rPr lang="en-US" altLang="en-US" sz="1600" b="1" dirty="0">
                <a:latin typeface="Courier New" panose="02070309020205020404" pitchFamily="49" charset="0"/>
                <a:cs typeface="Courier New" panose="02070309020205020404" pitchFamily="49" charset="0"/>
              </a:rPr>
              <a:t>number--;  or  --number;</a:t>
            </a:r>
          </a:p>
        </p:txBody>
      </p:sp>
      <p:sp>
        <p:nvSpPr>
          <p:cNvPr id="8" name="Content Placeholder 7"/>
          <p:cNvSpPr>
            <a:spLocks noGrp="1"/>
          </p:cNvSpPr>
          <p:nvPr>
            <p:ph sz="quarter" idx="17"/>
          </p:nvPr>
        </p:nvSpPr>
        <p:spPr>
          <a:xfrm>
            <a:off x="457200" y="5818912"/>
            <a:ext cx="5349834" cy="526325"/>
          </a:xfrm>
        </p:spPr>
        <p:txBody>
          <a:bodyPr/>
          <a:lstStyle/>
          <a:p>
            <a:pPr eaLnBrk="1" hangingPunct="1"/>
            <a:r>
              <a:rPr lang="en-US" altLang="en-US" sz="2200" dirty="0"/>
              <a:t>Example: IncrementDecrement.java</a:t>
            </a:r>
          </a:p>
        </p:txBody>
      </p:sp>
    </p:spTree>
    <p:extLst>
      <p:ext uri="{BB962C8B-B14F-4D97-AF65-F5344CB8AC3E}">
        <p14:creationId xmlns:p14="http://schemas.microsoft.com/office/powerpoint/2010/main" val="19906841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en-US" dirty="0"/>
              <a:t>Reading Data From a File </a:t>
            </a:r>
            <a:r>
              <a:rPr lang="en-US" altLang="en-US" sz="2000" b="0" dirty="0"/>
              <a:t>(1 of 4)</a:t>
            </a:r>
            <a:endParaRPr lang="en-IN" sz="2000" b="0" dirty="0"/>
          </a:p>
        </p:txBody>
      </p:sp>
      <p:sp>
        <p:nvSpPr>
          <p:cNvPr id="2" name="Content Placeholder 1"/>
          <p:cNvSpPr>
            <a:spLocks noGrp="1"/>
          </p:cNvSpPr>
          <p:nvPr>
            <p:ph sz="quarter" idx="13"/>
          </p:nvPr>
        </p:nvSpPr>
        <p:spPr>
          <a:xfrm>
            <a:off x="457200" y="1556327"/>
            <a:ext cx="8229600" cy="937491"/>
          </a:xfrm>
        </p:spPr>
        <p:txBody>
          <a:bodyPr/>
          <a:lstStyle/>
          <a:p>
            <a:pPr eaLnBrk="1" hangingPunct="1"/>
            <a:r>
              <a:rPr lang="en-US" altLang="en-US" dirty="0"/>
              <a:t>You use the </a:t>
            </a:r>
            <a:r>
              <a:rPr lang="en-US" altLang="en-US" dirty="0">
                <a:latin typeface="Courier New" panose="02070309020205020404" pitchFamily="49" charset="0"/>
                <a:cs typeface="Courier New" panose="02070309020205020404" pitchFamily="49" charset="0"/>
              </a:rPr>
              <a:t>File</a:t>
            </a:r>
            <a:r>
              <a:rPr lang="en-US" altLang="en-US" dirty="0"/>
              <a:t> class and the </a:t>
            </a:r>
            <a:r>
              <a:rPr lang="en-US" altLang="en-US" dirty="0">
                <a:latin typeface="Courier New" panose="02070309020205020404" pitchFamily="49" charset="0"/>
                <a:cs typeface="Courier New" panose="02070309020205020404" pitchFamily="49" charset="0"/>
              </a:rPr>
              <a:t>Scanner</a:t>
            </a:r>
            <a:r>
              <a:rPr lang="en-US" altLang="en-US" dirty="0"/>
              <a:t> class to read data from a file:</a:t>
            </a:r>
          </a:p>
        </p:txBody>
      </p:sp>
      <p:pic>
        <p:nvPicPr>
          <p:cNvPr id="4" name="Content Placeholder 3" descr="A program code for reading data from a file has two lines. For long description in Notes pane, press F6."/>
          <p:cNvPicPr>
            <a:picLocks noGrp="1" noChangeAspect="1"/>
          </p:cNvPicPr>
          <p:nvPr>
            <p:ph sz="quarter" idx="14"/>
          </p:nvPr>
        </p:nvPicPr>
        <p:blipFill>
          <a:blip r:embed="rId3"/>
          <a:stretch>
            <a:fillRect/>
          </a:stretch>
        </p:blipFill>
        <p:spPr>
          <a:xfrm>
            <a:off x="617758" y="2699373"/>
            <a:ext cx="7908484" cy="3384416"/>
          </a:xfrm>
          <a:prstGeom prst="rect">
            <a:avLst/>
          </a:prstGeom>
        </p:spPr>
      </p:pic>
    </p:spTree>
    <p:extLst>
      <p:ext uri="{BB962C8B-B14F-4D97-AF65-F5344CB8AC3E}">
        <p14:creationId xmlns:p14="http://schemas.microsoft.com/office/powerpoint/2010/main" val="392615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en-US" dirty="0"/>
              <a:t>Reading Data From a File </a:t>
            </a:r>
            <a:r>
              <a:rPr lang="en-US" altLang="en-US" sz="2000" b="0" dirty="0"/>
              <a:t>(2 of 4)</a:t>
            </a:r>
            <a:endParaRPr lang="en-IN" dirty="0"/>
          </a:p>
        </p:txBody>
      </p:sp>
      <p:sp>
        <p:nvSpPr>
          <p:cNvPr id="2" name="Content Placeholder 1"/>
          <p:cNvSpPr>
            <a:spLocks noGrp="1"/>
          </p:cNvSpPr>
          <p:nvPr>
            <p:ph sz="quarter" idx="13"/>
          </p:nvPr>
        </p:nvSpPr>
        <p:spPr>
          <a:xfrm>
            <a:off x="457200" y="1556327"/>
            <a:ext cx="8229600" cy="901865"/>
          </a:xfrm>
        </p:spPr>
        <p:txBody>
          <a:bodyPr/>
          <a:lstStyle/>
          <a:p>
            <a:pPr eaLnBrk="1" hangingPunct="1"/>
            <a:r>
              <a:rPr lang="en-US" altLang="en-US" dirty="0"/>
              <a:t>You can declare the </a:t>
            </a:r>
            <a:r>
              <a:rPr lang="en-US" altLang="en-US" dirty="0">
                <a:latin typeface="Courier New" panose="02070309020205020404" pitchFamily="49" charset="0"/>
                <a:cs typeface="Courier New" panose="02070309020205020404" pitchFamily="49" charset="0"/>
              </a:rPr>
              <a:t>File</a:t>
            </a:r>
            <a:r>
              <a:rPr lang="en-US" altLang="en-US" dirty="0"/>
              <a:t> object and the </a:t>
            </a:r>
            <a:r>
              <a:rPr lang="en-US" altLang="en-US" dirty="0">
                <a:latin typeface="Courier New" panose="02070309020205020404" pitchFamily="49" charset="0"/>
                <a:cs typeface="Courier New" panose="02070309020205020404" pitchFamily="49" charset="0"/>
              </a:rPr>
              <a:t>Scanner</a:t>
            </a:r>
            <a:r>
              <a:rPr lang="en-US" altLang="en-US" dirty="0"/>
              <a:t> object in one statement:</a:t>
            </a:r>
          </a:p>
        </p:txBody>
      </p:sp>
      <p:sp>
        <p:nvSpPr>
          <p:cNvPr id="3" name="Content Placeholder 2"/>
          <p:cNvSpPr>
            <a:spLocks noGrp="1"/>
          </p:cNvSpPr>
          <p:nvPr>
            <p:ph sz="quarter" idx="14"/>
          </p:nvPr>
        </p:nvSpPr>
        <p:spPr>
          <a:xfrm>
            <a:off x="688768" y="2594995"/>
            <a:ext cx="6780811" cy="908229"/>
          </a:xfrm>
        </p:spPr>
        <p:txBody>
          <a:bodyPr/>
          <a:lstStyle/>
          <a:p>
            <a:pPr eaLnBrk="1" hangingPunct="1">
              <a:spcBef>
                <a:spcPct val="0"/>
              </a:spcBef>
              <a:buClrTx/>
              <a:buFontTx/>
              <a:buNone/>
            </a:pPr>
            <a:r>
              <a:rPr lang="en-US" altLang="en-US" dirty="0">
                <a:latin typeface="Courier New" panose="02070309020205020404" pitchFamily="49" charset="0"/>
                <a:cs typeface="Courier New" panose="02070309020205020404" pitchFamily="49" charset="0"/>
              </a:rPr>
              <a:t>Scanner inputFile = new Scanner(</a:t>
            </a:r>
          </a:p>
          <a:p>
            <a:pPr eaLnBrk="1" hangingPunct="1">
              <a:spcBef>
                <a:spcPct val="0"/>
              </a:spcBef>
              <a:buClrTx/>
              <a:buFontTx/>
              <a:buNone/>
            </a:pPr>
            <a:r>
              <a:rPr lang="en-US" altLang="en-US" dirty="0">
                <a:latin typeface="Courier New" panose="02070309020205020404" pitchFamily="49" charset="0"/>
                <a:cs typeface="Courier New" panose="02070309020205020404" pitchFamily="49" charset="0"/>
              </a:rPr>
              <a:t>      new File("Customers.txt")); </a:t>
            </a:r>
          </a:p>
        </p:txBody>
      </p:sp>
    </p:spTree>
    <p:extLst>
      <p:ext uri="{BB962C8B-B14F-4D97-AF65-F5344CB8AC3E}">
        <p14:creationId xmlns:p14="http://schemas.microsoft.com/office/powerpoint/2010/main" val="5507115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en-US" dirty="0"/>
              <a:t>Reading Data From a File </a:t>
            </a:r>
            <a:r>
              <a:rPr lang="en-US" altLang="en-US" sz="2000" b="0" dirty="0"/>
              <a:t>(3 of 4)</a:t>
            </a:r>
            <a:endParaRPr lang="en-IN" dirty="0"/>
          </a:p>
        </p:txBody>
      </p:sp>
      <p:sp>
        <p:nvSpPr>
          <p:cNvPr id="2" name="Content Placeholder 1"/>
          <p:cNvSpPr>
            <a:spLocks noGrp="1"/>
          </p:cNvSpPr>
          <p:nvPr>
            <p:ph sz="quarter" idx="13"/>
          </p:nvPr>
        </p:nvSpPr>
        <p:spPr>
          <a:xfrm>
            <a:off x="457200" y="1556327"/>
            <a:ext cx="8229600" cy="1353128"/>
          </a:xfrm>
        </p:spPr>
        <p:txBody>
          <a:bodyPr/>
          <a:lstStyle/>
          <a:p>
            <a:pPr lvl="1" eaLnBrk="1" hangingPunct="1">
              <a:buFontTx/>
              <a:buNone/>
            </a:pPr>
            <a:r>
              <a:rPr lang="en-US" altLang="en-US" sz="1600" b="1" dirty="0">
                <a:latin typeface="Courier New" panose="02070309020205020404" pitchFamily="49" charset="0"/>
                <a:cs typeface="Courier New" panose="02070309020205020404" pitchFamily="49" charset="0"/>
              </a:rPr>
              <a:t>Scanner keyboard = new Scanner(System.in);</a:t>
            </a:r>
          </a:p>
          <a:p>
            <a:pPr lvl="1" eaLnBrk="1" hangingPunct="1">
              <a:buFontTx/>
              <a:buNone/>
            </a:pPr>
            <a:r>
              <a:rPr lang="en-US" altLang="en-US" sz="1600" b="1" dirty="0">
                <a:latin typeface="Courier New" panose="02070309020205020404" pitchFamily="49" charset="0"/>
                <a:cs typeface="Courier New" panose="02070309020205020404" pitchFamily="49" charset="0"/>
              </a:rPr>
              <a:t>System.out.print("Enter the filename: ");</a:t>
            </a:r>
          </a:p>
          <a:p>
            <a:pPr lvl="1" eaLnBrk="1" hangingPunct="1">
              <a:buFontTx/>
              <a:buNone/>
            </a:pPr>
            <a:r>
              <a:rPr lang="en-US" altLang="en-US" sz="1600" b="1" dirty="0">
                <a:latin typeface="Courier New" panose="02070309020205020404" pitchFamily="49" charset="0"/>
                <a:cs typeface="Courier New" panose="02070309020205020404" pitchFamily="49" charset="0"/>
              </a:rPr>
              <a:t>String filename = keyboard.nextLine();</a:t>
            </a:r>
          </a:p>
          <a:p>
            <a:pPr lvl="1" eaLnBrk="1" hangingPunct="1">
              <a:buFontTx/>
              <a:buNone/>
            </a:pPr>
            <a:r>
              <a:rPr lang="en-US" altLang="en-US" sz="1600" b="1" dirty="0">
                <a:latin typeface="Courier New" panose="02070309020205020404" pitchFamily="49" charset="0"/>
                <a:cs typeface="Courier New" panose="02070309020205020404" pitchFamily="49" charset="0"/>
              </a:rPr>
              <a:t>Scanner inputFile = new Scanner(new File(filename));</a:t>
            </a:r>
            <a:endParaRPr lang="en-IN" b="1" dirty="0">
              <a:latin typeface="Courier New" panose="02070309020205020404" pitchFamily="49" charset="0"/>
              <a:cs typeface="Courier New" panose="02070309020205020404" pitchFamily="49" charset="0"/>
            </a:endParaRPr>
          </a:p>
        </p:txBody>
      </p:sp>
      <p:sp>
        <p:nvSpPr>
          <p:cNvPr id="3" name="Content Placeholder 2"/>
          <p:cNvSpPr>
            <a:spLocks noGrp="1"/>
          </p:cNvSpPr>
          <p:nvPr>
            <p:ph sz="quarter" idx="14"/>
          </p:nvPr>
        </p:nvSpPr>
        <p:spPr>
          <a:xfrm>
            <a:off x="457200" y="2992583"/>
            <a:ext cx="8128660" cy="3253838"/>
          </a:xfrm>
        </p:spPr>
        <p:txBody>
          <a:bodyPr/>
          <a:lstStyle/>
          <a:p>
            <a:pPr eaLnBrk="1" hangingPunct="1"/>
            <a:r>
              <a:rPr lang="en-US" altLang="en-US" sz="2200" dirty="0"/>
              <a:t>The lines above:</a:t>
            </a:r>
          </a:p>
          <a:p>
            <a:pPr lvl="1" eaLnBrk="1" hangingPunct="1"/>
            <a:r>
              <a:rPr lang="en-US" altLang="en-US" sz="2200" dirty="0"/>
              <a:t>Creates an instance of the </a:t>
            </a:r>
            <a:r>
              <a:rPr lang="en-US" altLang="en-US" sz="2200" dirty="0">
                <a:latin typeface="Courier New" panose="02070309020205020404" pitchFamily="49" charset="0"/>
                <a:cs typeface="Courier New" panose="02070309020205020404" pitchFamily="49" charset="0"/>
              </a:rPr>
              <a:t>Scanner</a:t>
            </a:r>
            <a:r>
              <a:rPr lang="en-US" altLang="en-US" sz="2200" dirty="0"/>
              <a:t> class to read from the keyboard</a:t>
            </a:r>
          </a:p>
          <a:p>
            <a:pPr lvl="1" eaLnBrk="1" hangingPunct="1"/>
            <a:r>
              <a:rPr lang="en-US" altLang="en-US" sz="2200" dirty="0"/>
              <a:t>Prompt the user for a filename</a:t>
            </a:r>
          </a:p>
          <a:p>
            <a:pPr lvl="1" eaLnBrk="1" hangingPunct="1"/>
            <a:r>
              <a:rPr lang="en-US" altLang="en-US" sz="2200" dirty="0"/>
              <a:t>Get the filename from the user</a:t>
            </a:r>
          </a:p>
          <a:p>
            <a:pPr lvl="1" eaLnBrk="1" hangingPunct="1"/>
            <a:r>
              <a:rPr lang="en-US" altLang="en-US" sz="2200" dirty="0"/>
              <a:t>Create an instance of the </a:t>
            </a:r>
            <a:r>
              <a:rPr lang="en-US" altLang="en-US" sz="2200" dirty="0">
                <a:latin typeface="Courier New" panose="02070309020205020404" pitchFamily="49" charset="0"/>
                <a:cs typeface="Courier New" panose="02070309020205020404" pitchFamily="49" charset="0"/>
              </a:rPr>
              <a:t>File</a:t>
            </a:r>
            <a:r>
              <a:rPr lang="en-US" altLang="en-US" sz="2200" dirty="0"/>
              <a:t> class to represent the file</a:t>
            </a:r>
          </a:p>
          <a:p>
            <a:pPr lvl="1" eaLnBrk="1" hangingPunct="1"/>
            <a:r>
              <a:rPr lang="en-US" altLang="en-US" sz="2200" dirty="0"/>
              <a:t>Create an instance of the </a:t>
            </a:r>
            <a:r>
              <a:rPr lang="en-US" altLang="en-US" sz="2200" dirty="0">
                <a:latin typeface="Courier New" panose="02070309020205020404" pitchFamily="49" charset="0"/>
                <a:cs typeface="Courier New" panose="02070309020205020404" pitchFamily="49" charset="0"/>
              </a:rPr>
              <a:t>Scanner</a:t>
            </a:r>
            <a:r>
              <a:rPr lang="en-US" altLang="en-US" sz="2200" dirty="0"/>
              <a:t> class that reads from the file</a:t>
            </a:r>
          </a:p>
        </p:txBody>
      </p:sp>
    </p:spTree>
    <p:extLst>
      <p:ext uri="{BB962C8B-B14F-4D97-AF65-F5344CB8AC3E}">
        <p14:creationId xmlns:p14="http://schemas.microsoft.com/office/powerpoint/2010/main" val="26609037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en-US" dirty="0"/>
              <a:t>Reading Data From a File </a:t>
            </a:r>
            <a:r>
              <a:rPr lang="en-US" altLang="en-US" sz="2000" b="0" dirty="0"/>
              <a:t>(4 of 4)</a:t>
            </a:r>
            <a:endParaRPr lang="en-IN" dirty="0"/>
          </a:p>
        </p:txBody>
      </p:sp>
      <p:sp>
        <p:nvSpPr>
          <p:cNvPr id="2" name="Content Placeholder 1"/>
          <p:cNvSpPr>
            <a:spLocks noGrp="1"/>
          </p:cNvSpPr>
          <p:nvPr>
            <p:ph sz="quarter" idx="13"/>
          </p:nvPr>
        </p:nvSpPr>
        <p:spPr>
          <a:xfrm>
            <a:off x="457199" y="1556327"/>
            <a:ext cx="8409709" cy="1258125"/>
          </a:xfrm>
        </p:spPr>
        <p:txBody>
          <a:bodyPr/>
          <a:lstStyle/>
          <a:p>
            <a:pPr eaLnBrk="1" hangingPunct="1"/>
            <a:r>
              <a:rPr lang="en-US" altLang="en-US" dirty="0"/>
              <a:t>Once an instance of </a:t>
            </a:r>
            <a:r>
              <a:rPr lang="en-US" altLang="en-US" dirty="0">
                <a:latin typeface="Consolas" panose="020B0609020204030204" pitchFamily="49" charset="0"/>
              </a:rPr>
              <a:t>Scanner</a:t>
            </a:r>
            <a:r>
              <a:rPr lang="en-US" altLang="en-US" dirty="0"/>
              <a:t> is created, data can be read using the same methods that you have used to read keyboard input (</a:t>
            </a:r>
            <a:r>
              <a:rPr lang="en-US" altLang="en-US" dirty="0">
                <a:latin typeface="Courier New" panose="02070309020205020404" pitchFamily="49" charset="0"/>
                <a:cs typeface="Courier New" panose="02070309020205020404" pitchFamily="49" charset="0"/>
              </a:rPr>
              <a:t>nextLine</a:t>
            </a:r>
            <a:r>
              <a:rPr lang="en-US" altLang="en-US" dirty="0"/>
              <a:t>, </a:t>
            </a:r>
            <a:r>
              <a:rPr lang="en-US" altLang="en-US" dirty="0">
                <a:latin typeface="Courier New" panose="02070309020205020404" pitchFamily="49" charset="0"/>
                <a:cs typeface="Courier New" panose="02070309020205020404" pitchFamily="49" charset="0"/>
              </a:rPr>
              <a:t>nextInt</a:t>
            </a:r>
            <a:r>
              <a:rPr lang="en-US" altLang="en-US" dirty="0"/>
              <a:t>, </a:t>
            </a:r>
            <a:r>
              <a:rPr lang="en-US" altLang="en-US" dirty="0">
                <a:latin typeface="Courier New" panose="02070309020205020404" pitchFamily="49" charset="0"/>
                <a:cs typeface="Courier New" panose="02070309020205020404" pitchFamily="49" charset="0"/>
              </a:rPr>
              <a:t>nextDouble</a:t>
            </a:r>
            <a:r>
              <a:rPr lang="en-US" altLang="en-US" dirty="0"/>
              <a:t>, etc).</a:t>
            </a:r>
          </a:p>
        </p:txBody>
      </p:sp>
      <p:sp>
        <p:nvSpPr>
          <p:cNvPr id="3" name="Content Placeholder 2"/>
          <p:cNvSpPr>
            <a:spLocks noGrp="1"/>
          </p:cNvSpPr>
          <p:nvPr>
            <p:ph sz="quarter" idx="14"/>
          </p:nvPr>
        </p:nvSpPr>
        <p:spPr>
          <a:xfrm>
            <a:off x="457200" y="2959172"/>
            <a:ext cx="8229600" cy="2368894"/>
          </a:xfrm>
        </p:spPr>
        <p:txBody>
          <a:bodyPr/>
          <a:lstStyle/>
          <a:p>
            <a:pPr lvl="1" indent="-481013" eaLnBrk="1" hangingPunct="1">
              <a:spcBef>
                <a:spcPct val="0"/>
              </a:spcBef>
              <a:buClrTx/>
              <a:buFontTx/>
              <a:buNone/>
            </a:pPr>
            <a:r>
              <a:rPr lang="en-US" altLang="en-US" sz="1800" dirty="0">
                <a:latin typeface="Courier New" panose="02070309020205020404" pitchFamily="49" charset="0"/>
                <a:cs typeface="Courier New" panose="02070309020205020404" pitchFamily="49" charset="0"/>
              </a:rPr>
              <a:t>// Open the file.</a:t>
            </a:r>
          </a:p>
          <a:p>
            <a:pPr lvl="1" indent="-481013" eaLnBrk="1" hangingPunct="1">
              <a:spcBef>
                <a:spcPct val="0"/>
              </a:spcBef>
              <a:buClrTx/>
              <a:buFontTx/>
              <a:buNone/>
            </a:pPr>
            <a:r>
              <a:rPr lang="en-US" altLang="en-US" sz="1800" dirty="0">
                <a:latin typeface="Courier New" panose="02070309020205020404" pitchFamily="49" charset="0"/>
                <a:cs typeface="Courier New" panose="02070309020205020404" pitchFamily="49" charset="0"/>
              </a:rPr>
              <a:t>Scanner inputFile = new Scanner(new File("Names.txt"));</a:t>
            </a:r>
          </a:p>
          <a:p>
            <a:pPr lvl="1" indent="-481013" eaLnBrk="1" hangingPunct="1">
              <a:spcBef>
                <a:spcPct val="0"/>
              </a:spcBef>
              <a:buClrTx/>
              <a:buFontTx/>
              <a:buNone/>
            </a:pPr>
            <a:endParaRPr lang="en-US" altLang="en-US" sz="1800" dirty="0">
              <a:noFill/>
            </a:endParaRPr>
          </a:p>
          <a:p>
            <a:pPr lvl="1" indent="-481013" eaLnBrk="1" hangingPunct="1">
              <a:spcBef>
                <a:spcPct val="0"/>
              </a:spcBef>
              <a:buClrTx/>
              <a:buFontTx/>
              <a:buNone/>
            </a:pPr>
            <a:r>
              <a:rPr lang="en-US" altLang="en-US" sz="1800" dirty="0">
                <a:latin typeface="Courier New" panose="02070309020205020404" pitchFamily="49" charset="0"/>
                <a:cs typeface="Courier New" panose="02070309020205020404" pitchFamily="49" charset="0"/>
              </a:rPr>
              <a:t>// Read a line from the file.</a:t>
            </a:r>
          </a:p>
          <a:p>
            <a:pPr lvl="1" indent="-481013" eaLnBrk="1" hangingPunct="1">
              <a:spcBef>
                <a:spcPct val="0"/>
              </a:spcBef>
              <a:buClrTx/>
              <a:buFontTx/>
              <a:buNone/>
            </a:pPr>
            <a:r>
              <a:rPr lang="en-US" altLang="en-US" sz="1800" dirty="0">
                <a:latin typeface="Courier New" panose="02070309020205020404" pitchFamily="49" charset="0"/>
                <a:cs typeface="Courier New" panose="02070309020205020404" pitchFamily="49" charset="0"/>
              </a:rPr>
              <a:t>String str = inputFile.nextLine();</a:t>
            </a:r>
          </a:p>
          <a:p>
            <a:pPr lvl="1" indent="-481013" eaLnBrk="1" hangingPunct="1">
              <a:spcBef>
                <a:spcPct val="0"/>
              </a:spcBef>
              <a:buClrTx/>
              <a:buFontTx/>
              <a:buNone/>
            </a:pPr>
            <a:endParaRPr lang="en-US" altLang="en-US" sz="1800" dirty="0">
              <a:noFill/>
            </a:endParaRPr>
          </a:p>
          <a:p>
            <a:pPr lvl="1" indent="-481013" eaLnBrk="1" hangingPunct="1">
              <a:spcBef>
                <a:spcPct val="0"/>
              </a:spcBef>
              <a:buClrTx/>
              <a:buFontTx/>
              <a:buNone/>
            </a:pPr>
            <a:r>
              <a:rPr lang="en-US" altLang="en-US" sz="1800" dirty="0">
                <a:latin typeface="Courier New" panose="02070309020205020404" pitchFamily="49" charset="0"/>
                <a:cs typeface="Courier New" panose="02070309020205020404" pitchFamily="49" charset="0"/>
              </a:rPr>
              <a:t>// Close the file.</a:t>
            </a:r>
          </a:p>
          <a:p>
            <a:pPr lvl="1" indent="-481013" eaLnBrk="1" hangingPunct="1">
              <a:spcBef>
                <a:spcPct val="0"/>
              </a:spcBef>
              <a:buClrTx/>
              <a:buFontTx/>
              <a:buNone/>
            </a:pPr>
            <a:r>
              <a:rPr lang="en-US" altLang="en-US" sz="1800" dirty="0">
                <a:latin typeface="Courier New" panose="02070309020205020404" pitchFamily="49" charset="0"/>
                <a:cs typeface="Courier New" panose="02070309020205020404" pitchFamily="49" charset="0"/>
              </a:rPr>
              <a:t>inputFile.close();</a:t>
            </a:r>
          </a:p>
        </p:txBody>
      </p:sp>
    </p:spTree>
    <p:extLst>
      <p:ext uri="{BB962C8B-B14F-4D97-AF65-F5344CB8AC3E}">
        <p14:creationId xmlns:p14="http://schemas.microsoft.com/office/powerpoint/2010/main" val="149159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Exceptions</a:t>
            </a:r>
          </a:p>
        </p:txBody>
      </p:sp>
      <p:sp>
        <p:nvSpPr>
          <p:cNvPr id="6" name="Content Placeholder 5"/>
          <p:cNvSpPr>
            <a:spLocks noGrp="1"/>
          </p:cNvSpPr>
          <p:nvPr>
            <p:ph sz="quarter" idx="13"/>
          </p:nvPr>
        </p:nvSpPr>
        <p:spPr>
          <a:xfrm>
            <a:off x="457200" y="1556327"/>
            <a:ext cx="8386354" cy="3003798"/>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Scanner</a:t>
            </a:r>
            <a:r>
              <a:rPr lang="en-US" altLang="en-US" dirty="0"/>
              <a:t> class can throw an </a:t>
            </a:r>
            <a:r>
              <a:rPr lang="en-US" altLang="en-US" dirty="0">
                <a:latin typeface="Courier New" panose="02070309020205020404" pitchFamily="49" charset="0"/>
                <a:cs typeface="Courier New" panose="02070309020205020404" pitchFamily="49" charset="0"/>
              </a:rPr>
              <a:t>IOException</a:t>
            </a:r>
            <a:r>
              <a:rPr lang="en-US" altLang="en-US" dirty="0"/>
              <a:t> when a </a:t>
            </a:r>
            <a:r>
              <a:rPr lang="en-US" altLang="en-US" dirty="0">
                <a:latin typeface="Courier New" panose="02070309020205020404" pitchFamily="49" charset="0"/>
                <a:cs typeface="Courier New" panose="02070309020205020404" pitchFamily="49" charset="0"/>
              </a:rPr>
              <a:t>File</a:t>
            </a:r>
            <a:r>
              <a:rPr lang="en-US" altLang="en-US" dirty="0"/>
              <a:t> object is passed to its constructor.</a:t>
            </a:r>
          </a:p>
          <a:p>
            <a:pPr eaLnBrk="1" hangingPunct="1"/>
            <a:r>
              <a:rPr lang="en-US" altLang="en-US" dirty="0"/>
              <a:t>So, we put a </a:t>
            </a:r>
            <a:r>
              <a:rPr lang="en-US" altLang="en-US" dirty="0">
                <a:latin typeface="Courier New" panose="02070309020205020404" pitchFamily="49" charset="0"/>
                <a:cs typeface="Courier New" panose="02070309020205020404" pitchFamily="49" charset="0"/>
              </a:rPr>
              <a:t>throws</a:t>
            </a:r>
            <a:r>
              <a:rPr lang="en-US" altLang="en-US" dirty="0">
                <a:latin typeface="Consolas" panose="020B0609020204030204" pitchFamily="49" charset="0"/>
              </a:rPr>
              <a:t> </a:t>
            </a:r>
            <a:r>
              <a:rPr lang="en-US" altLang="en-US" dirty="0">
                <a:latin typeface="Courier New" panose="02070309020205020404" pitchFamily="49" charset="0"/>
                <a:cs typeface="Courier New" panose="02070309020205020404" pitchFamily="49" charset="0"/>
              </a:rPr>
              <a:t>IOException</a:t>
            </a:r>
            <a:r>
              <a:rPr lang="en-US" altLang="en-US" dirty="0"/>
              <a:t> clause in the header of the method that instantiates the </a:t>
            </a:r>
            <a:r>
              <a:rPr lang="en-US" altLang="en-US" dirty="0">
                <a:latin typeface="Courier New" panose="02070309020205020404" pitchFamily="49" charset="0"/>
                <a:cs typeface="Courier New" panose="02070309020205020404" pitchFamily="49" charset="0"/>
              </a:rPr>
              <a:t>Scanner</a:t>
            </a:r>
            <a:r>
              <a:rPr lang="en-US" altLang="en-US" dirty="0"/>
              <a:t> class.</a:t>
            </a:r>
          </a:p>
          <a:p>
            <a:pPr eaLnBrk="1" hangingPunct="1"/>
            <a:r>
              <a:rPr lang="en-US" altLang="en-US" dirty="0"/>
              <a:t>See Example: ReadFirstLine.java</a:t>
            </a:r>
          </a:p>
        </p:txBody>
      </p:sp>
    </p:spTree>
    <p:extLst>
      <p:ext uri="{BB962C8B-B14F-4D97-AF65-F5344CB8AC3E}">
        <p14:creationId xmlns:p14="http://schemas.microsoft.com/office/powerpoint/2010/main" val="19022775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Detecting the End of a File </a:t>
            </a:r>
            <a:r>
              <a:rPr lang="en-US" sz="2000" b="0" dirty="0"/>
              <a:t>(1 of 2)</a:t>
            </a:r>
          </a:p>
        </p:txBody>
      </p:sp>
      <p:sp>
        <p:nvSpPr>
          <p:cNvPr id="2" name="Content Placeholder 1"/>
          <p:cNvSpPr>
            <a:spLocks noGrp="1"/>
          </p:cNvSpPr>
          <p:nvPr>
            <p:ph sz="quarter" idx="13"/>
          </p:nvPr>
        </p:nvSpPr>
        <p:spPr>
          <a:xfrm>
            <a:off x="457200" y="1556327"/>
            <a:ext cx="7891153" cy="901865"/>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Scanner</a:t>
            </a:r>
            <a:r>
              <a:rPr lang="en-US" altLang="en-US" dirty="0"/>
              <a:t> class’s </a:t>
            </a:r>
            <a:r>
              <a:rPr lang="en-US" altLang="en-US" dirty="0">
                <a:latin typeface="Courier New" panose="02070309020205020404" pitchFamily="49" charset="0"/>
                <a:cs typeface="Courier New" panose="02070309020205020404" pitchFamily="49" charset="0"/>
              </a:rPr>
              <a:t>hasNext()</a:t>
            </a:r>
            <a:r>
              <a:rPr lang="en-US" altLang="en-US" dirty="0"/>
              <a:t> method will return true if another item can be read from the file.</a:t>
            </a:r>
          </a:p>
        </p:txBody>
      </p:sp>
      <p:sp>
        <p:nvSpPr>
          <p:cNvPr id="3" name="Content Placeholder 2"/>
          <p:cNvSpPr>
            <a:spLocks noGrp="1"/>
          </p:cNvSpPr>
          <p:nvPr>
            <p:ph sz="quarter" idx="14"/>
          </p:nvPr>
        </p:nvSpPr>
        <p:spPr>
          <a:xfrm>
            <a:off x="457200" y="2565071"/>
            <a:ext cx="8229600" cy="3443844"/>
          </a:xfrm>
        </p:spPr>
        <p:txBody>
          <a:bodyPr/>
          <a:lstStyle/>
          <a:p>
            <a:pPr lvl="1" eaLnBrk="1" hangingPunct="1">
              <a:lnSpc>
                <a:spcPct val="80000"/>
              </a:lnSpc>
              <a:buFontTx/>
              <a:buNone/>
            </a:pPr>
            <a:r>
              <a:rPr lang="en-US" altLang="en-US" sz="1800" b="1" dirty="0">
                <a:latin typeface="Courier New" panose="02070309020205020404" pitchFamily="49" charset="0"/>
                <a:cs typeface="Courier New" panose="02070309020205020404" pitchFamily="49" charset="0"/>
              </a:rPr>
              <a:t>// Open the file.</a:t>
            </a:r>
          </a:p>
          <a:p>
            <a:pPr lvl="1" eaLnBrk="1" hangingPunct="1">
              <a:lnSpc>
                <a:spcPct val="80000"/>
              </a:lnSpc>
              <a:buFontTx/>
              <a:buNone/>
            </a:pPr>
            <a:r>
              <a:rPr lang="en-US" altLang="en-US" sz="1800" b="1" dirty="0">
                <a:latin typeface="Courier New" panose="02070309020205020404" pitchFamily="49" charset="0"/>
                <a:cs typeface="Courier New" panose="02070309020205020404" pitchFamily="49" charset="0"/>
              </a:rPr>
              <a:t>Scanner inputFile = new Scanner(new File(filename));</a:t>
            </a:r>
          </a:p>
          <a:p>
            <a:pPr lvl="1" eaLnBrk="1" hangingPunct="1">
              <a:lnSpc>
                <a:spcPct val="80000"/>
              </a:lnSpc>
              <a:buFontTx/>
              <a:buNone/>
            </a:pPr>
            <a:endParaRPr lang="en-US" altLang="en-US" sz="1800" b="1" dirty="0">
              <a:noFill/>
              <a:latin typeface="Courier New" panose="02070309020205020404" pitchFamily="49" charset="0"/>
              <a:cs typeface="Courier New" panose="02070309020205020404" pitchFamily="49" charset="0"/>
            </a:endParaRPr>
          </a:p>
          <a:p>
            <a:pPr lvl="1" eaLnBrk="1" hangingPunct="1">
              <a:lnSpc>
                <a:spcPct val="80000"/>
              </a:lnSpc>
              <a:buFontTx/>
              <a:buNone/>
            </a:pPr>
            <a:r>
              <a:rPr lang="en-US" altLang="en-US" sz="1800" b="1" dirty="0">
                <a:latin typeface="Courier New" panose="02070309020205020404" pitchFamily="49" charset="0"/>
                <a:cs typeface="Courier New" panose="02070309020205020404" pitchFamily="49" charset="0"/>
              </a:rPr>
              <a:t>// Read until the end of the file.</a:t>
            </a:r>
          </a:p>
          <a:p>
            <a:pPr lvl="1" eaLnBrk="1" hangingPunct="1">
              <a:lnSpc>
                <a:spcPct val="80000"/>
              </a:lnSpc>
              <a:buFontTx/>
              <a:buNone/>
            </a:pPr>
            <a:r>
              <a:rPr lang="en-US" altLang="en-US" sz="1800" b="1" dirty="0">
                <a:latin typeface="Courier New" panose="02070309020205020404" pitchFamily="49" charset="0"/>
                <a:cs typeface="Courier New" panose="02070309020205020404" pitchFamily="49" charset="0"/>
              </a:rPr>
              <a:t>while (</a:t>
            </a:r>
            <a:r>
              <a:rPr lang="en-US" altLang="en-US" sz="1800" b="1" dirty="0">
                <a:solidFill>
                  <a:srgbClr val="C00000"/>
                </a:solidFill>
                <a:latin typeface="Courier New" panose="02070309020205020404" pitchFamily="49" charset="0"/>
                <a:cs typeface="Courier New" panose="02070309020205020404" pitchFamily="49" charset="0"/>
              </a:rPr>
              <a:t>inputFile.hasNext()</a:t>
            </a:r>
            <a:r>
              <a:rPr lang="en-US" altLang="en-US" sz="1800" b="1" dirty="0">
                <a:latin typeface="Courier New" panose="02070309020205020404" pitchFamily="49" charset="0"/>
                <a:cs typeface="Courier New" panose="02070309020205020404" pitchFamily="49" charset="0"/>
              </a:rPr>
              <a:t>)</a:t>
            </a:r>
          </a:p>
          <a:p>
            <a:pPr lvl="1" eaLnBrk="1" hangingPunct="1">
              <a:lnSpc>
                <a:spcPct val="80000"/>
              </a:lnSpc>
              <a:buFontTx/>
              <a:buNone/>
            </a:pPr>
            <a:r>
              <a:rPr lang="en-US" altLang="en-US" sz="1800" b="1" dirty="0">
                <a:latin typeface="Courier New" panose="02070309020205020404" pitchFamily="49" charset="0"/>
                <a:cs typeface="Courier New" panose="02070309020205020404" pitchFamily="49" charset="0"/>
              </a:rPr>
              <a:t>{</a:t>
            </a:r>
          </a:p>
          <a:p>
            <a:pPr lvl="1" eaLnBrk="1" hangingPunct="1">
              <a:lnSpc>
                <a:spcPct val="80000"/>
              </a:lnSpc>
              <a:buFontTx/>
              <a:buNone/>
            </a:pPr>
            <a:r>
              <a:rPr lang="en-US" altLang="en-US" sz="1800" b="1" dirty="0">
                <a:latin typeface="Courier New" panose="02070309020205020404" pitchFamily="49" charset="0"/>
                <a:cs typeface="Courier New" panose="02070309020205020404" pitchFamily="49" charset="0"/>
              </a:rPr>
              <a:t>   String str = inputFile.nextLine();</a:t>
            </a:r>
          </a:p>
          <a:p>
            <a:pPr lvl="1" eaLnBrk="1" hangingPunct="1">
              <a:lnSpc>
                <a:spcPct val="80000"/>
              </a:lnSpc>
              <a:buFontTx/>
              <a:buNone/>
            </a:pPr>
            <a:r>
              <a:rPr lang="en-US" altLang="en-US" sz="1800" b="1" dirty="0">
                <a:latin typeface="Courier New" panose="02070309020205020404" pitchFamily="49" charset="0"/>
                <a:cs typeface="Courier New" panose="02070309020205020404" pitchFamily="49" charset="0"/>
              </a:rPr>
              <a:t>   System.out.println(str);</a:t>
            </a:r>
          </a:p>
          <a:p>
            <a:pPr lvl="1" eaLnBrk="1" hangingPunct="1">
              <a:lnSpc>
                <a:spcPct val="80000"/>
              </a:lnSpc>
              <a:buFontTx/>
              <a:buNone/>
            </a:pPr>
            <a:r>
              <a:rPr lang="en-US" altLang="en-US" sz="1800" b="1" dirty="0">
                <a:latin typeface="Courier New" panose="02070309020205020404" pitchFamily="49" charset="0"/>
                <a:cs typeface="Courier New" panose="02070309020205020404" pitchFamily="49" charset="0"/>
              </a:rPr>
              <a:t>}</a:t>
            </a:r>
          </a:p>
          <a:p>
            <a:pPr lvl="1" eaLnBrk="1" hangingPunct="1">
              <a:lnSpc>
                <a:spcPct val="80000"/>
              </a:lnSpc>
              <a:buFontTx/>
              <a:buNone/>
            </a:pPr>
            <a:endParaRPr lang="en-US" altLang="en-US" sz="1800" b="1" dirty="0">
              <a:noFill/>
              <a:latin typeface="Courier New" panose="02070309020205020404" pitchFamily="49" charset="0"/>
              <a:cs typeface="Courier New" panose="02070309020205020404" pitchFamily="49" charset="0"/>
            </a:endParaRPr>
          </a:p>
          <a:p>
            <a:pPr lvl="1" eaLnBrk="1" hangingPunct="1">
              <a:lnSpc>
                <a:spcPct val="80000"/>
              </a:lnSpc>
              <a:buFontTx/>
              <a:buNone/>
            </a:pPr>
            <a:r>
              <a:rPr lang="en-US" altLang="en-US" sz="1800" b="1" dirty="0">
                <a:solidFill>
                  <a:srgbClr val="C00000"/>
                </a:solidFill>
                <a:latin typeface="Courier New" panose="02070309020205020404" pitchFamily="49" charset="0"/>
                <a:cs typeface="Courier New" panose="02070309020205020404" pitchFamily="49" charset="0"/>
              </a:rPr>
              <a:t>inputFile.close();// close the file when done.</a:t>
            </a:r>
          </a:p>
        </p:txBody>
      </p:sp>
    </p:spTree>
    <p:extLst>
      <p:ext uri="{BB962C8B-B14F-4D97-AF65-F5344CB8AC3E}">
        <p14:creationId xmlns:p14="http://schemas.microsoft.com/office/powerpoint/2010/main" val="25692597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Detecting the End of a File </a:t>
            </a:r>
            <a:r>
              <a:rPr lang="en-US" sz="2000" b="0" dirty="0"/>
              <a:t>(2 of 2)</a:t>
            </a:r>
            <a:endParaRPr lang="en-US" dirty="0"/>
          </a:p>
        </p:txBody>
      </p:sp>
      <p:sp>
        <p:nvSpPr>
          <p:cNvPr id="6" name="Content Placeholder 5"/>
          <p:cNvSpPr>
            <a:spLocks noGrp="1"/>
          </p:cNvSpPr>
          <p:nvPr>
            <p:ph sz="quarter" idx="13"/>
          </p:nvPr>
        </p:nvSpPr>
        <p:spPr>
          <a:xfrm>
            <a:off x="457200" y="1556327"/>
            <a:ext cx="8229600" cy="937491"/>
          </a:xfrm>
        </p:spPr>
        <p:txBody>
          <a:bodyPr/>
          <a:lstStyle/>
          <a:p>
            <a:pPr eaLnBrk="1" hangingPunct="1"/>
            <a:r>
              <a:rPr lang="en-US" altLang="en-US" dirty="0"/>
              <a:t>See example: FileReadDemo.java</a:t>
            </a:r>
          </a:p>
        </p:txBody>
      </p:sp>
    </p:spTree>
    <p:extLst>
      <p:ext uri="{BB962C8B-B14F-4D97-AF65-F5344CB8AC3E}">
        <p14:creationId xmlns:p14="http://schemas.microsoft.com/office/powerpoint/2010/main" val="3399565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z="3200" dirty="0"/>
              <a:t>Managing Resources With the </a:t>
            </a:r>
            <a:r>
              <a:rPr lang="en-US" altLang="en-US" sz="3200" dirty="0">
                <a:latin typeface="Courier New" panose="02070309020205020404" pitchFamily="49" charset="0"/>
                <a:cs typeface="Courier New" panose="02070309020205020404" pitchFamily="49" charset="0"/>
              </a:rPr>
              <a:t>try</a:t>
            </a:r>
            <a:r>
              <a:rPr lang="en-US" altLang="en-US" sz="3200" dirty="0"/>
              <a:t>-with-resources  Statement </a:t>
            </a:r>
            <a:r>
              <a:rPr lang="en-US" altLang="en-US" sz="2000" b="0" dirty="0"/>
              <a:t>(1 of 4)</a:t>
            </a:r>
            <a:endParaRPr lang="en-IN" sz="2000" b="0" dirty="0"/>
          </a:p>
        </p:txBody>
      </p:sp>
      <p:sp>
        <p:nvSpPr>
          <p:cNvPr id="4" name="Content Placeholder 3"/>
          <p:cNvSpPr>
            <a:spLocks noGrp="1"/>
          </p:cNvSpPr>
          <p:nvPr>
            <p:ph sz="quarter" idx="13"/>
          </p:nvPr>
        </p:nvSpPr>
        <p:spPr>
          <a:xfrm>
            <a:off x="457200" y="1556327"/>
            <a:ext cx="8229600" cy="1471881"/>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try</a:t>
            </a:r>
            <a:r>
              <a:rPr lang="en-US" altLang="en-US" dirty="0"/>
              <a:t>-with-resources statement can be used to open a file and automatically close the file.</a:t>
            </a:r>
          </a:p>
          <a:p>
            <a:pPr eaLnBrk="1" hangingPunct="1"/>
            <a:r>
              <a:rPr lang="en-US" altLang="en-US" dirty="0"/>
              <a:t>General format:</a:t>
            </a:r>
          </a:p>
        </p:txBody>
      </p:sp>
      <p:sp>
        <p:nvSpPr>
          <p:cNvPr id="7" name="Content Placeholder 6"/>
          <p:cNvSpPr>
            <a:spLocks noGrp="1"/>
          </p:cNvSpPr>
          <p:nvPr>
            <p:ph sz="quarter" idx="14"/>
          </p:nvPr>
        </p:nvSpPr>
        <p:spPr>
          <a:xfrm>
            <a:off x="676894" y="3146961"/>
            <a:ext cx="6293922" cy="1246909"/>
          </a:xfrm>
        </p:spPr>
        <p:txBody>
          <a:bodyPr/>
          <a:lstStyle/>
          <a:p>
            <a:pPr>
              <a:spcBef>
                <a:spcPct val="0"/>
              </a:spcBef>
              <a:buClrTx/>
              <a:buFontTx/>
              <a:buNone/>
            </a:pPr>
            <a:r>
              <a:rPr lang="en-US" altLang="en-US" sz="1800" dirty="0">
                <a:latin typeface="Courier New" panose="02070309020205020404" pitchFamily="49" charset="0"/>
                <a:ea typeface="Calibri" panose="020F0502020204030204" pitchFamily="34" charset="0"/>
                <a:cs typeface="Courier New" panose="02070309020205020404" pitchFamily="49" charset="0"/>
              </a:rPr>
              <a:t>try (</a:t>
            </a:r>
            <a:r>
              <a:rPr lang="en-US" altLang="en-US" sz="1800" i="1" dirty="0">
                <a:latin typeface="Courier New" panose="02070309020205020404" pitchFamily="49" charset="0"/>
                <a:ea typeface="Calibri" panose="020F0502020204030204" pitchFamily="34" charset="0"/>
                <a:cs typeface="Courier New" panose="02070309020205020404" pitchFamily="49" charset="0"/>
              </a:rPr>
              <a:t>Declaration statement for file object</a:t>
            </a:r>
            <a:r>
              <a:rPr lang="en-US" altLang="en-US" sz="1800" dirty="0">
                <a:latin typeface="Courier New" panose="02070309020205020404" pitchFamily="49" charset="0"/>
                <a:ea typeface="Calibri" panose="020F0502020204030204" pitchFamily="34" charset="0"/>
                <a:cs typeface="Courier New" panose="02070309020205020404" pitchFamily="49" charset="0"/>
              </a:rPr>
              <a:t>)</a:t>
            </a:r>
          </a:p>
          <a:p>
            <a:pPr>
              <a:spcBef>
                <a:spcPct val="0"/>
              </a:spcBef>
              <a:buClrTx/>
              <a:buFontTx/>
              <a:buNone/>
            </a:pPr>
            <a:r>
              <a:rPr lang="en-US" altLang="en-US" sz="1800" dirty="0">
                <a:latin typeface="Courier New" panose="02070309020205020404" pitchFamily="49" charset="0"/>
                <a:ea typeface="Calibri" panose="020F0502020204030204" pitchFamily="34" charset="0"/>
                <a:cs typeface="Courier New" panose="02070309020205020404" pitchFamily="49" charset="0"/>
              </a:rPr>
              <a:t>{</a:t>
            </a:r>
          </a:p>
          <a:p>
            <a:pPr>
              <a:spcBef>
                <a:spcPct val="0"/>
              </a:spcBef>
              <a:buClrTx/>
              <a:buFontTx/>
              <a:buNone/>
            </a:pPr>
            <a:r>
              <a:rPr lang="en-US" altLang="en-US" sz="1800" dirty="0">
                <a:latin typeface="Courier New" panose="02070309020205020404" pitchFamily="49" charset="0"/>
                <a:ea typeface="Calibri" panose="020F0502020204030204" pitchFamily="34" charset="0"/>
                <a:cs typeface="Courier New" panose="02070309020205020404" pitchFamily="49" charset="0"/>
              </a:rPr>
              <a:t>   // </a:t>
            </a:r>
            <a:r>
              <a:rPr lang="en-US" altLang="en-US" sz="1800" i="1" dirty="0">
                <a:latin typeface="Courier New" panose="02070309020205020404" pitchFamily="49" charset="0"/>
                <a:ea typeface="Calibri" panose="020F0502020204030204" pitchFamily="34" charset="0"/>
                <a:cs typeface="Courier New" panose="02070309020205020404" pitchFamily="49" charset="0"/>
              </a:rPr>
              <a:t>Statements that work with the file…</a:t>
            </a:r>
            <a:endParaRPr lang="en-US" altLang="en-US" sz="1800" dirty="0">
              <a:latin typeface="Courier New" panose="02070309020205020404" pitchFamily="49" charset="0"/>
              <a:ea typeface="Calibri" panose="020F0502020204030204" pitchFamily="34" charset="0"/>
              <a:cs typeface="Courier New" panose="02070309020205020404" pitchFamily="49" charset="0"/>
            </a:endParaRPr>
          </a:p>
          <a:p>
            <a:pPr>
              <a:spcBef>
                <a:spcPct val="0"/>
              </a:spcBef>
              <a:buClrTx/>
              <a:buFontTx/>
              <a:buNone/>
            </a:pPr>
            <a:r>
              <a:rPr lang="en-US" altLang="en-US" sz="1800" dirty="0">
                <a:latin typeface="Courier New" panose="02070309020205020404" pitchFamily="49" charset="0"/>
                <a:ea typeface="Calibri" panose="020F0502020204030204" pitchFamily="34" charset="0"/>
                <a:cs typeface="Courier New" panose="02070309020205020404" pitchFamily="49" charset="0"/>
              </a:rPr>
              <a:t>}</a:t>
            </a:r>
          </a:p>
        </p:txBody>
      </p:sp>
    </p:spTree>
    <p:extLst>
      <p:ext uri="{BB962C8B-B14F-4D97-AF65-F5344CB8AC3E}">
        <p14:creationId xmlns:p14="http://schemas.microsoft.com/office/powerpoint/2010/main" val="37702987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z="3200" dirty="0"/>
              <a:t>Managing Resources With the </a:t>
            </a:r>
            <a:r>
              <a:rPr lang="en-US" altLang="en-US" sz="3200" dirty="0">
                <a:latin typeface="Courier New" panose="02070309020205020404" pitchFamily="49" charset="0"/>
                <a:cs typeface="Courier New" panose="02070309020205020404" pitchFamily="49" charset="0"/>
              </a:rPr>
              <a:t>try</a:t>
            </a:r>
            <a:r>
              <a:rPr lang="en-US" altLang="en-US" sz="3200" dirty="0"/>
              <a:t>-with-resources  Statement </a:t>
            </a:r>
            <a:r>
              <a:rPr lang="en-US" altLang="en-US" sz="2000" b="0" dirty="0"/>
              <a:t>(2 of 4)</a:t>
            </a:r>
            <a:endParaRPr lang="en-IN" sz="2000" b="0" dirty="0"/>
          </a:p>
        </p:txBody>
      </p:sp>
      <p:sp>
        <p:nvSpPr>
          <p:cNvPr id="2" name="Content Placeholder 1"/>
          <p:cNvSpPr>
            <a:spLocks noGrp="1"/>
          </p:cNvSpPr>
          <p:nvPr>
            <p:ph sz="quarter" idx="13"/>
          </p:nvPr>
        </p:nvSpPr>
        <p:spPr>
          <a:xfrm>
            <a:off x="457200" y="1552575"/>
            <a:ext cx="1775361" cy="537482"/>
          </a:xfrm>
        </p:spPr>
        <p:txBody>
          <a:bodyPr/>
          <a:lstStyle/>
          <a:p>
            <a:pPr eaLnBrk="1" hangingPunct="1"/>
            <a:r>
              <a:rPr lang="en-US" altLang="en-US" dirty="0"/>
              <a:t>Example:</a:t>
            </a:r>
          </a:p>
        </p:txBody>
      </p:sp>
      <p:sp>
        <p:nvSpPr>
          <p:cNvPr id="3" name="Content Placeholder 2"/>
          <p:cNvSpPr>
            <a:spLocks noGrp="1"/>
          </p:cNvSpPr>
          <p:nvPr>
            <p:ph sz="quarter" idx="14"/>
          </p:nvPr>
        </p:nvSpPr>
        <p:spPr>
          <a:xfrm>
            <a:off x="731884" y="2311777"/>
            <a:ext cx="8148118" cy="1241322"/>
          </a:xfrm>
        </p:spPr>
        <p:txBody>
          <a:bodyPr/>
          <a:lstStyle/>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try (PrintWriter outputFile = new PrintWriter("myfile.txt"))</a:t>
            </a:r>
          </a:p>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a:t>
            </a:r>
          </a:p>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   // Statements that write to the file…</a:t>
            </a:r>
          </a:p>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a:t>
            </a:r>
          </a:p>
        </p:txBody>
      </p:sp>
      <p:sp>
        <p:nvSpPr>
          <p:cNvPr id="4" name="Content Placeholder 3"/>
          <p:cNvSpPr>
            <a:spLocks noGrp="1"/>
          </p:cNvSpPr>
          <p:nvPr>
            <p:ph sz="quarter" idx="15"/>
          </p:nvPr>
        </p:nvSpPr>
        <p:spPr>
          <a:xfrm>
            <a:off x="457200" y="3784317"/>
            <a:ext cx="7855527" cy="2378977"/>
          </a:xfrm>
        </p:spPr>
        <p:txBody>
          <a:bodyPr/>
          <a:lstStyle/>
          <a:p>
            <a:pPr eaLnBrk="1" hangingPunct="1"/>
            <a:r>
              <a:rPr lang="en-US" altLang="en-US" dirty="0"/>
              <a:t>This example opens a file named </a:t>
            </a:r>
            <a:r>
              <a:rPr lang="en-US" altLang="en-US" dirty="0">
                <a:latin typeface="Courier New" panose="02070309020205020404" pitchFamily="49" charset="0"/>
                <a:cs typeface="Courier New" panose="02070309020205020404" pitchFamily="49" charset="0"/>
              </a:rPr>
              <a:t>myfile.txt</a:t>
            </a:r>
          </a:p>
          <a:p>
            <a:pPr eaLnBrk="1" hangingPunct="1"/>
            <a:r>
              <a:rPr lang="en-US" altLang="en-US" dirty="0"/>
              <a:t>Code inside the braces can use the </a:t>
            </a:r>
            <a:r>
              <a:rPr lang="en-US" altLang="en-US" dirty="0">
                <a:latin typeface="Courier New" panose="02070309020205020404" pitchFamily="49" charset="0"/>
                <a:cs typeface="Courier New" panose="02070309020205020404" pitchFamily="49" charset="0"/>
              </a:rPr>
              <a:t>PrintWriter</a:t>
            </a:r>
            <a:r>
              <a:rPr lang="en-US" altLang="en-US" dirty="0"/>
              <a:t> object to write data to the file</a:t>
            </a:r>
          </a:p>
          <a:p>
            <a:pPr eaLnBrk="1" hangingPunct="1"/>
            <a:r>
              <a:rPr lang="en-US" altLang="en-US" dirty="0"/>
              <a:t>When the code inside the braces has finished, the file is automatically closed</a:t>
            </a:r>
          </a:p>
        </p:txBody>
      </p:sp>
    </p:spTree>
    <p:extLst>
      <p:ext uri="{BB962C8B-B14F-4D97-AF65-F5344CB8AC3E}">
        <p14:creationId xmlns:p14="http://schemas.microsoft.com/office/powerpoint/2010/main" val="7191144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z="3200" dirty="0"/>
              <a:t>Managing Resources With the </a:t>
            </a:r>
            <a:r>
              <a:rPr lang="en-US" altLang="en-US" sz="3200" dirty="0">
                <a:latin typeface="Courier New" panose="02070309020205020404" pitchFamily="49" charset="0"/>
                <a:cs typeface="Courier New" panose="02070309020205020404" pitchFamily="49" charset="0"/>
              </a:rPr>
              <a:t>try</a:t>
            </a:r>
            <a:r>
              <a:rPr lang="en-US" altLang="en-US" sz="3200" dirty="0"/>
              <a:t>-with-resources  Statement </a:t>
            </a:r>
            <a:r>
              <a:rPr lang="en-US" altLang="en-US" sz="2000" b="0" dirty="0"/>
              <a:t>(3 of 4)</a:t>
            </a:r>
            <a:endParaRPr lang="en-IN" sz="2000" b="0" dirty="0"/>
          </a:p>
        </p:txBody>
      </p:sp>
      <p:sp>
        <p:nvSpPr>
          <p:cNvPr id="2" name="Content Placeholder 1"/>
          <p:cNvSpPr>
            <a:spLocks noGrp="1"/>
          </p:cNvSpPr>
          <p:nvPr>
            <p:ph sz="quarter" idx="13"/>
          </p:nvPr>
        </p:nvSpPr>
        <p:spPr>
          <a:xfrm>
            <a:off x="457200" y="1552575"/>
            <a:ext cx="1775361" cy="537482"/>
          </a:xfrm>
        </p:spPr>
        <p:txBody>
          <a:bodyPr/>
          <a:lstStyle/>
          <a:p>
            <a:pPr eaLnBrk="1" hangingPunct="1"/>
            <a:r>
              <a:rPr lang="en-US" altLang="en-US" dirty="0"/>
              <a:t>Example:</a:t>
            </a:r>
          </a:p>
        </p:txBody>
      </p:sp>
      <p:sp>
        <p:nvSpPr>
          <p:cNvPr id="3" name="Content Placeholder 2"/>
          <p:cNvSpPr>
            <a:spLocks noGrp="1"/>
          </p:cNvSpPr>
          <p:nvPr>
            <p:ph sz="quarter" idx="14"/>
          </p:nvPr>
        </p:nvSpPr>
        <p:spPr>
          <a:xfrm>
            <a:off x="665018" y="2181147"/>
            <a:ext cx="7838901" cy="1306636"/>
          </a:xfrm>
        </p:spPr>
        <p:txBody>
          <a:bodyPr/>
          <a:lstStyle/>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try (Scanner inputFile = new Scanner(new File("myfile.txt")))</a:t>
            </a:r>
          </a:p>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a:t>
            </a:r>
          </a:p>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   // Statements that read from the file…</a:t>
            </a:r>
          </a:p>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a:t>
            </a:r>
          </a:p>
        </p:txBody>
      </p:sp>
      <p:sp>
        <p:nvSpPr>
          <p:cNvPr id="4" name="Content Placeholder 3"/>
          <p:cNvSpPr>
            <a:spLocks noGrp="1"/>
          </p:cNvSpPr>
          <p:nvPr>
            <p:ph sz="quarter" idx="15"/>
          </p:nvPr>
        </p:nvSpPr>
        <p:spPr>
          <a:xfrm>
            <a:off x="457200" y="3627561"/>
            <a:ext cx="7855527" cy="2378977"/>
          </a:xfrm>
        </p:spPr>
        <p:txBody>
          <a:bodyPr/>
          <a:lstStyle/>
          <a:p>
            <a:pPr eaLnBrk="1" hangingPunct="1"/>
            <a:r>
              <a:rPr lang="en-US" altLang="en-US" dirty="0"/>
              <a:t>This example opens a file named </a:t>
            </a:r>
            <a:r>
              <a:rPr lang="en-US" altLang="en-US" dirty="0">
                <a:latin typeface="Courier New" panose="02070309020205020404" pitchFamily="49" charset="0"/>
                <a:cs typeface="Courier New" panose="02070309020205020404" pitchFamily="49" charset="0"/>
              </a:rPr>
              <a:t>myfile.txt</a:t>
            </a:r>
          </a:p>
          <a:p>
            <a:pPr eaLnBrk="1" hangingPunct="1"/>
            <a:r>
              <a:rPr lang="en-US" altLang="en-US" dirty="0"/>
              <a:t>Code inside the braces can use the </a:t>
            </a:r>
            <a:r>
              <a:rPr lang="en-US" altLang="en-US" dirty="0">
                <a:latin typeface="Courier New" panose="02070309020205020404" pitchFamily="49" charset="0"/>
                <a:cs typeface="Courier New" panose="02070309020205020404" pitchFamily="49" charset="0"/>
              </a:rPr>
              <a:t>Scanner</a:t>
            </a:r>
            <a:r>
              <a:rPr lang="en-US" altLang="en-US" dirty="0"/>
              <a:t> object to read data from the file</a:t>
            </a:r>
          </a:p>
          <a:p>
            <a:pPr eaLnBrk="1" hangingPunct="1"/>
            <a:r>
              <a:rPr lang="en-US" altLang="en-US" dirty="0"/>
              <a:t>When the code inside the braces has finished, the file is automatically closed</a:t>
            </a:r>
          </a:p>
        </p:txBody>
      </p:sp>
    </p:spTree>
    <p:extLst>
      <p:ext uri="{BB962C8B-B14F-4D97-AF65-F5344CB8AC3E}">
        <p14:creationId xmlns:p14="http://schemas.microsoft.com/office/powerpoint/2010/main" val="1298571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58E2-01C0-4C04-B47C-4AD792FF2280}"/>
              </a:ext>
            </a:extLst>
          </p:cNvPr>
          <p:cNvSpPr>
            <a:spLocks noGrp="1"/>
          </p:cNvSpPr>
          <p:nvPr>
            <p:ph type="title"/>
          </p:nvPr>
        </p:nvSpPr>
        <p:spPr/>
        <p:txBody>
          <a:bodyPr/>
          <a:lstStyle/>
          <a:p>
            <a:r>
              <a:rPr lang="en-US" sz="3200" dirty="0"/>
              <a:t>Differences Between Prefix and Postfix</a:t>
            </a:r>
          </a:p>
        </p:txBody>
      </p:sp>
      <p:sp>
        <p:nvSpPr>
          <p:cNvPr id="3" name="Content Placeholder 2">
            <a:extLst>
              <a:ext uri="{FF2B5EF4-FFF2-40B4-BE49-F238E27FC236}">
                <a16:creationId xmlns:a16="http://schemas.microsoft.com/office/drawing/2014/main" id="{ADF384C9-A271-48B8-81A8-257E7C03BFB0}"/>
              </a:ext>
            </a:extLst>
          </p:cNvPr>
          <p:cNvSpPr>
            <a:spLocks noGrp="1"/>
          </p:cNvSpPr>
          <p:nvPr>
            <p:ph sz="quarter" idx="13"/>
          </p:nvPr>
        </p:nvSpPr>
        <p:spPr>
          <a:xfrm>
            <a:off x="457200" y="1556327"/>
            <a:ext cx="8229600" cy="4428837"/>
          </a:xfrm>
        </p:spPr>
        <p:txBody>
          <a:bodyPr/>
          <a:lstStyle/>
          <a:p>
            <a:pPr eaLnBrk="1" hangingPunct="1">
              <a:lnSpc>
                <a:spcPct val="90000"/>
              </a:lnSpc>
            </a:pPr>
            <a:r>
              <a:rPr lang="en-US" altLang="en-US" dirty="0"/>
              <a:t>When an increment or decrement are the only operations in a statement, there is no difference between prefix and postfix notation.</a:t>
            </a:r>
          </a:p>
          <a:p>
            <a:pPr eaLnBrk="1" hangingPunct="1">
              <a:lnSpc>
                <a:spcPct val="90000"/>
              </a:lnSpc>
            </a:pPr>
            <a:r>
              <a:rPr lang="en-US" altLang="en-US" dirty="0"/>
              <a:t>When used in an expression:</a:t>
            </a:r>
          </a:p>
          <a:p>
            <a:pPr lvl="1" eaLnBrk="1" hangingPunct="1">
              <a:lnSpc>
                <a:spcPct val="90000"/>
              </a:lnSpc>
            </a:pPr>
            <a:r>
              <a:rPr lang="en-US" altLang="en-US" dirty="0"/>
              <a:t>prefix notation indicates that the variable will be incremented or decremented prior to the rest of the equation being evaluated.</a:t>
            </a:r>
          </a:p>
          <a:p>
            <a:pPr lvl="1" eaLnBrk="1" hangingPunct="1">
              <a:lnSpc>
                <a:spcPct val="90000"/>
              </a:lnSpc>
            </a:pPr>
            <a:r>
              <a:rPr lang="en-US" altLang="en-US" dirty="0"/>
              <a:t>postfix notation indicates that the variable will be incremented or decremented after the rest of the equation has been evaluated.</a:t>
            </a:r>
          </a:p>
          <a:p>
            <a:pPr eaLnBrk="1" hangingPunct="1">
              <a:lnSpc>
                <a:spcPct val="90000"/>
              </a:lnSpc>
            </a:pPr>
            <a:r>
              <a:rPr lang="en-US" altLang="en-US" dirty="0"/>
              <a:t>Example: Prefix.java</a:t>
            </a:r>
          </a:p>
        </p:txBody>
      </p:sp>
    </p:spTree>
    <p:extLst>
      <p:ext uri="{BB962C8B-B14F-4D97-AF65-F5344CB8AC3E}">
        <p14:creationId xmlns:p14="http://schemas.microsoft.com/office/powerpoint/2010/main" val="11114603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z="3200" dirty="0"/>
              <a:t>Managing Resources With the </a:t>
            </a:r>
            <a:r>
              <a:rPr lang="en-US" altLang="en-US" sz="3200" dirty="0">
                <a:latin typeface="Courier New" panose="02070309020205020404" pitchFamily="49" charset="0"/>
                <a:cs typeface="Courier New" panose="02070309020205020404" pitchFamily="49" charset="0"/>
              </a:rPr>
              <a:t>try</a:t>
            </a:r>
            <a:r>
              <a:rPr lang="en-US" altLang="en-US" sz="3200" dirty="0"/>
              <a:t>-with-resources  Statement </a:t>
            </a:r>
            <a:r>
              <a:rPr lang="en-US" altLang="en-US" sz="2000" b="0" dirty="0"/>
              <a:t>(4 of 4)</a:t>
            </a:r>
            <a:endParaRPr lang="en-IN" sz="2000" b="0" dirty="0"/>
          </a:p>
        </p:txBody>
      </p:sp>
      <p:sp>
        <p:nvSpPr>
          <p:cNvPr id="2" name="Content Placeholder 1"/>
          <p:cNvSpPr>
            <a:spLocks noGrp="1"/>
          </p:cNvSpPr>
          <p:nvPr>
            <p:ph sz="quarter" idx="13"/>
          </p:nvPr>
        </p:nvSpPr>
        <p:spPr>
          <a:xfrm>
            <a:off x="457200" y="1552575"/>
            <a:ext cx="6691745" cy="430604"/>
          </a:xfrm>
        </p:spPr>
        <p:txBody>
          <a:bodyPr/>
          <a:lstStyle/>
          <a:p>
            <a:pPr eaLnBrk="1" hangingPunct="1"/>
            <a:r>
              <a:rPr lang="en-US" altLang="en-US" sz="2000" dirty="0"/>
              <a:t>Opening two files with a </a:t>
            </a:r>
            <a:r>
              <a:rPr lang="en-US" altLang="en-US" sz="2000" dirty="0">
                <a:latin typeface="Courier New" panose="02070309020205020404" pitchFamily="49" charset="0"/>
                <a:cs typeface="Courier New" panose="02070309020205020404" pitchFamily="49" charset="0"/>
              </a:rPr>
              <a:t>try</a:t>
            </a:r>
            <a:r>
              <a:rPr lang="en-US" altLang="en-US" sz="2000" dirty="0"/>
              <a:t>-with-resources statement:</a:t>
            </a:r>
          </a:p>
        </p:txBody>
      </p:sp>
      <p:sp>
        <p:nvSpPr>
          <p:cNvPr id="3" name="Content Placeholder 2"/>
          <p:cNvSpPr>
            <a:spLocks noGrp="1"/>
          </p:cNvSpPr>
          <p:nvPr>
            <p:ph sz="quarter" idx="14"/>
          </p:nvPr>
        </p:nvSpPr>
        <p:spPr>
          <a:xfrm>
            <a:off x="665019" y="2075460"/>
            <a:ext cx="7647708" cy="1369575"/>
          </a:xfrm>
        </p:spPr>
        <p:txBody>
          <a:bodyPr/>
          <a:lstStyle/>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try (Scanner inputFile = new Scanner(new File("File1.txt"));</a:t>
            </a:r>
          </a:p>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     PrintWriter outputFile = new PrintWriter("File2.txt"))</a:t>
            </a:r>
          </a:p>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a:t>
            </a:r>
          </a:p>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   // Statements that work with both files…</a:t>
            </a:r>
          </a:p>
          <a:p>
            <a:pPr>
              <a:spcBef>
                <a:spcPct val="0"/>
              </a:spcBef>
              <a:buClrTx/>
              <a:buFontTx/>
              <a:buNone/>
            </a:pPr>
            <a:r>
              <a:rPr lang="en-US" altLang="en-US" sz="1600" dirty="0">
                <a:latin typeface="Courier New" panose="02070309020205020404" pitchFamily="49" charset="0"/>
                <a:ea typeface="Calibri" panose="020F0502020204030204" pitchFamily="34" charset="0"/>
                <a:cs typeface="Courier New" panose="02070309020205020404" pitchFamily="49" charset="0"/>
              </a:rPr>
              <a:t>}</a:t>
            </a:r>
          </a:p>
        </p:txBody>
      </p:sp>
      <p:sp>
        <p:nvSpPr>
          <p:cNvPr id="4" name="Content Placeholder 3"/>
          <p:cNvSpPr>
            <a:spLocks noGrp="1"/>
          </p:cNvSpPr>
          <p:nvPr>
            <p:ph sz="quarter" idx="15"/>
          </p:nvPr>
        </p:nvSpPr>
        <p:spPr>
          <a:xfrm>
            <a:off x="457199" y="3550380"/>
            <a:ext cx="8516984" cy="2484660"/>
          </a:xfrm>
        </p:spPr>
        <p:txBody>
          <a:bodyPr/>
          <a:lstStyle/>
          <a:p>
            <a:pPr eaLnBrk="1" hangingPunct="1"/>
            <a:r>
              <a:rPr lang="en-US" altLang="en-US" sz="2000" dirty="0"/>
              <a:t>This example opens a file named </a:t>
            </a:r>
            <a:r>
              <a:rPr lang="en-US" altLang="en-US" sz="2000" dirty="0">
                <a:latin typeface="Courier New" panose="02070309020205020404" pitchFamily="49" charset="0"/>
                <a:cs typeface="Courier New" panose="02070309020205020404" pitchFamily="49" charset="0"/>
              </a:rPr>
              <a:t>File1.txt</a:t>
            </a:r>
            <a:r>
              <a:rPr lang="en-US" altLang="en-US" sz="2000" dirty="0"/>
              <a:t> for reading and a file named </a:t>
            </a:r>
            <a:r>
              <a:rPr lang="en-US" altLang="en-US" sz="2000" dirty="0">
                <a:latin typeface="Courier New" panose="02070309020205020404" pitchFamily="49" charset="0"/>
                <a:cs typeface="Courier New" panose="02070309020205020404" pitchFamily="49" charset="0"/>
              </a:rPr>
              <a:t>File2.txt</a:t>
            </a:r>
            <a:r>
              <a:rPr lang="en-US" altLang="en-US" sz="2000" dirty="0"/>
              <a:t> for writing</a:t>
            </a:r>
            <a:endParaRPr lang="en-US" altLang="en-US" sz="2000" dirty="0">
              <a:latin typeface="Consolas" panose="020B0609020204030204" pitchFamily="49" charset="0"/>
              <a:cs typeface="Courier New" panose="02070309020205020404" pitchFamily="49" charset="0"/>
            </a:endParaRPr>
          </a:p>
          <a:p>
            <a:pPr eaLnBrk="1" hangingPunct="1"/>
            <a:r>
              <a:rPr lang="en-US" altLang="en-US" sz="2000" dirty="0"/>
              <a:t>Code inside the braces can use the </a:t>
            </a:r>
            <a:r>
              <a:rPr lang="en-US" altLang="en-US" sz="2000" dirty="0">
                <a:latin typeface="Courier New" panose="02070309020205020404" pitchFamily="49" charset="0"/>
                <a:cs typeface="Courier New" panose="02070309020205020404" pitchFamily="49" charset="0"/>
              </a:rPr>
              <a:t>Scanner</a:t>
            </a:r>
            <a:r>
              <a:rPr lang="en-US" altLang="en-US" sz="2000" dirty="0"/>
              <a:t> object to read data from </a:t>
            </a:r>
            <a:r>
              <a:rPr lang="en-US" altLang="en-US" sz="2000" dirty="0">
                <a:latin typeface="Courier New" panose="02070309020205020404" pitchFamily="49" charset="0"/>
                <a:cs typeface="Courier New" panose="02070309020205020404" pitchFamily="49" charset="0"/>
              </a:rPr>
              <a:t>File1.txt</a:t>
            </a:r>
            <a:r>
              <a:rPr lang="en-US" altLang="en-US" sz="2000" dirty="0"/>
              <a:t> and the </a:t>
            </a:r>
            <a:r>
              <a:rPr lang="en-US" altLang="en-US" sz="2000" dirty="0">
                <a:latin typeface="Courier New" panose="02070309020205020404" pitchFamily="49" charset="0"/>
                <a:cs typeface="Courier New" panose="02070309020205020404" pitchFamily="49" charset="0"/>
              </a:rPr>
              <a:t>PrintWriter</a:t>
            </a:r>
            <a:r>
              <a:rPr lang="en-US" altLang="en-US" sz="2000" dirty="0"/>
              <a:t> object to write data to </a:t>
            </a:r>
            <a:r>
              <a:rPr lang="en-US" altLang="en-US" sz="2000" dirty="0">
                <a:latin typeface="Courier New" panose="02070309020205020404" pitchFamily="49" charset="0"/>
                <a:cs typeface="Courier New" panose="02070309020205020404" pitchFamily="49" charset="0"/>
              </a:rPr>
              <a:t>File2.txt</a:t>
            </a:r>
          </a:p>
          <a:p>
            <a:pPr eaLnBrk="1" hangingPunct="1"/>
            <a:r>
              <a:rPr lang="en-US" altLang="en-US" sz="2000" dirty="0"/>
              <a:t>When the code inside the braces has finished, both files are automatically closed</a:t>
            </a:r>
          </a:p>
        </p:txBody>
      </p:sp>
    </p:spTree>
    <p:extLst>
      <p:ext uri="{BB962C8B-B14F-4D97-AF65-F5344CB8AC3E}">
        <p14:creationId xmlns:p14="http://schemas.microsoft.com/office/powerpoint/2010/main" val="11013810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z="3200" dirty="0"/>
              <a:t>Generating Random Numbers with the </a:t>
            </a:r>
            <a:r>
              <a:rPr lang="en-US" altLang="en-US" sz="3200" dirty="0">
                <a:latin typeface="Courier New" panose="02070309020205020404" pitchFamily="49" charset="0"/>
                <a:cs typeface="Courier New" panose="02070309020205020404" pitchFamily="49" charset="0"/>
              </a:rPr>
              <a:t>Random</a:t>
            </a:r>
            <a:r>
              <a:rPr lang="en-US" altLang="en-US" sz="3200" dirty="0"/>
              <a:t> Class</a:t>
            </a:r>
            <a:endParaRPr lang="en-IN" sz="3200" dirty="0"/>
          </a:p>
        </p:txBody>
      </p:sp>
      <p:sp>
        <p:nvSpPr>
          <p:cNvPr id="2" name="Content Placeholder 1"/>
          <p:cNvSpPr>
            <a:spLocks noGrp="1"/>
          </p:cNvSpPr>
          <p:nvPr>
            <p:ph sz="quarter" idx="13"/>
          </p:nvPr>
        </p:nvSpPr>
        <p:spPr>
          <a:xfrm>
            <a:off x="457200" y="1556327"/>
            <a:ext cx="7772400" cy="2172525"/>
          </a:xfrm>
        </p:spPr>
        <p:txBody>
          <a:bodyPr/>
          <a:lstStyle/>
          <a:p>
            <a:pPr eaLnBrk="1" hangingPunct="1"/>
            <a:r>
              <a:rPr lang="en-US" altLang="en-US" dirty="0"/>
              <a:t>Some applications, such as games and simulations, require the use of randomly generated numbers.  </a:t>
            </a:r>
          </a:p>
          <a:p>
            <a:pPr eaLnBrk="1" hangingPunct="1"/>
            <a:r>
              <a:rPr lang="en-US" altLang="en-US" dirty="0"/>
              <a:t>The Java API has a class, </a:t>
            </a:r>
            <a:r>
              <a:rPr lang="en-US" altLang="en-US" dirty="0">
                <a:latin typeface="Courier New" panose="02070309020205020404" pitchFamily="49" charset="0"/>
                <a:cs typeface="Courier New" panose="02070309020205020404" pitchFamily="49" charset="0"/>
              </a:rPr>
              <a:t>Random</a:t>
            </a:r>
            <a:r>
              <a:rPr lang="en-US" altLang="en-US" dirty="0"/>
              <a:t>, for this purpose. To use the </a:t>
            </a:r>
            <a:r>
              <a:rPr lang="en-US" altLang="en-US" dirty="0">
                <a:latin typeface="Courier New" panose="02070309020205020404" pitchFamily="49" charset="0"/>
                <a:cs typeface="Courier New" panose="02070309020205020404" pitchFamily="49" charset="0"/>
              </a:rPr>
              <a:t>Random</a:t>
            </a:r>
            <a:r>
              <a:rPr lang="en-US" altLang="en-US" dirty="0"/>
              <a:t> class, use the following </a:t>
            </a:r>
            <a:r>
              <a:rPr lang="en-US" altLang="en-US" dirty="0">
                <a:latin typeface="Courier New" panose="02070309020205020404" pitchFamily="49" charset="0"/>
                <a:cs typeface="Courier New" panose="02070309020205020404" pitchFamily="49" charset="0"/>
              </a:rPr>
              <a:t>import </a:t>
            </a:r>
            <a:r>
              <a:rPr lang="en-US" altLang="en-US" dirty="0"/>
              <a:t>statement and create an instance of the class.</a:t>
            </a:r>
            <a:endParaRPr lang="en-IN" dirty="0"/>
          </a:p>
        </p:txBody>
      </p:sp>
      <p:sp>
        <p:nvSpPr>
          <p:cNvPr id="3" name="Content Placeholder 2"/>
          <p:cNvSpPr>
            <a:spLocks noGrp="1"/>
          </p:cNvSpPr>
          <p:nvPr>
            <p:ph sz="quarter" idx="14"/>
          </p:nvPr>
        </p:nvSpPr>
        <p:spPr>
          <a:xfrm>
            <a:off x="457200" y="3835732"/>
            <a:ext cx="8229600" cy="1009401"/>
          </a:xfrm>
        </p:spPr>
        <p:txBody>
          <a:bodyPr/>
          <a:lstStyle/>
          <a:p>
            <a:pPr lvl="1" indent="-469900" eaLnBrk="1" hangingPunct="1">
              <a:buFontTx/>
              <a:buNone/>
            </a:pPr>
            <a:r>
              <a:rPr lang="en-US" altLang="en-US" b="1" dirty="0">
                <a:latin typeface="Courier New" panose="02070309020205020404" pitchFamily="49" charset="0"/>
                <a:cs typeface="Courier New" panose="02070309020205020404" pitchFamily="49" charset="0"/>
              </a:rPr>
              <a:t>import java.util.Random;</a:t>
            </a:r>
          </a:p>
          <a:p>
            <a:pPr lvl="1" indent="-469900" eaLnBrk="1" hangingPunct="1">
              <a:buFontTx/>
              <a:buNone/>
            </a:pPr>
            <a:r>
              <a:rPr lang="en-US" altLang="en-US" b="1" dirty="0">
                <a:latin typeface="Courier New" panose="02070309020205020404" pitchFamily="49" charset="0"/>
                <a:cs typeface="Courier New" panose="02070309020205020404" pitchFamily="49" charset="0"/>
              </a:rPr>
              <a:t>Random randomNumbers = new Random();</a:t>
            </a:r>
          </a:p>
        </p:txBody>
      </p:sp>
    </p:spTree>
    <p:extLst>
      <p:ext uri="{BB962C8B-B14F-4D97-AF65-F5344CB8AC3E}">
        <p14:creationId xmlns:p14="http://schemas.microsoft.com/office/powerpoint/2010/main" val="21643970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Some Methods of the </a:t>
            </a:r>
            <a:r>
              <a:rPr lang="en-US" altLang="en-US" dirty="0">
                <a:latin typeface="Courier New" panose="02070309020205020404" pitchFamily="49" charset="0"/>
                <a:cs typeface="Courier New" panose="02070309020205020404" pitchFamily="49" charset="0"/>
              </a:rPr>
              <a:t>Random</a:t>
            </a:r>
            <a:r>
              <a:rPr lang="en-US" altLang="en-US" dirty="0"/>
              <a:t> Class</a:t>
            </a:r>
            <a:endParaRPr lang="en-IN"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001389644"/>
              </p:ext>
            </p:extLst>
          </p:nvPr>
        </p:nvGraphicFramePr>
        <p:xfrm>
          <a:off x="457200" y="1555750"/>
          <a:ext cx="8229600" cy="3752520"/>
        </p:xfrm>
        <a:graphic>
          <a:graphicData uri="http://schemas.openxmlformats.org/drawingml/2006/table">
            <a:tbl>
              <a:tblPr firstRow="1" bandRow="1">
                <a:tableStyleId>{2D5ABB26-0587-4C30-8999-92F81FD0307C}</a:tableStyleId>
              </a:tblPr>
              <a:tblGrid>
                <a:gridCol w="2341418">
                  <a:extLst>
                    <a:ext uri="{9D8B030D-6E8A-4147-A177-3AD203B41FA5}">
                      <a16:colId xmlns:a16="http://schemas.microsoft.com/office/drawing/2014/main" val="3684770060"/>
                    </a:ext>
                  </a:extLst>
                </a:gridCol>
                <a:gridCol w="5888182">
                  <a:extLst>
                    <a:ext uri="{9D8B030D-6E8A-4147-A177-3AD203B41FA5}">
                      <a16:colId xmlns:a16="http://schemas.microsoft.com/office/drawing/2014/main" val="3160489217"/>
                    </a:ext>
                  </a:extLst>
                </a:gridCol>
              </a:tblGrid>
              <a:tr h="481092">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1" i="0" u="none" strike="noStrike" cap="none" normalizeH="0" baseline="0" dirty="0">
                          <a:ln>
                            <a:noFill/>
                          </a:ln>
                          <a:solidFill>
                            <a:schemeClr val="tx1"/>
                          </a:solidFill>
                          <a:effectLst/>
                          <a:latin typeface=" Arial"/>
                          <a:cs typeface="Arial" charset="0"/>
                        </a:rPr>
                        <a:t>Method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1" i="0" u="none" strike="noStrike" cap="none" normalizeH="0" baseline="0" dirty="0">
                          <a:ln>
                            <a:noFill/>
                          </a:ln>
                          <a:solidFill>
                            <a:schemeClr val="tx1"/>
                          </a:solidFill>
                          <a:effectLst/>
                          <a:latin typeface=" Arial"/>
                          <a:cs typeface="Arial"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6077179"/>
                  </a:ext>
                </a:extLst>
              </a:tr>
              <a:tr h="673529">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nextDouble()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 Arial"/>
                          <a:cs typeface="Arial" charset="0"/>
                        </a:rPr>
                        <a:t>Returns the next random number as a </a:t>
                      </a:r>
                      <a:r>
                        <a:rPr kumimoji="0" 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double</a:t>
                      </a:r>
                      <a:r>
                        <a:rPr kumimoji="0" lang="en-US" sz="1800" b="0" i="0" u="none" strike="noStrike" cap="none" normalizeH="0" baseline="0" dirty="0">
                          <a:ln>
                            <a:noFill/>
                          </a:ln>
                          <a:solidFill>
                            <a:schemeClr val="tx1"/>
                          </a:solidFill>
                          <a:effectLst/>
                          <a:latin typeface=" Arial"/>
                          <a:cs typeface="Arial" charset="0"/>
                        </a:rPr>
                        <a:t>.  The number will be within the range of 0.0 and 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3651218"/>
                  </a:ext>
                </a:extLst>
              </a:tr>
              <a:tr h="673529">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nextFloat()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 Arial"/>
                          <a:cs typeface="Arial" charset="0"/>
                        </a:rPr>
                        <a:t>Returns the next random number as a </a:t>
                      </a:r>
                      <a:r>
                        <a:rPr kumimoji="0" 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float</a:t>
                      </a:r>
                      <a:r>
                        <a:rPr kumimoji="0" lang="en-US" sz="1800" b="0" i="0" u="none" strike="noStrike" cap="none" normalizeH="0" baseline="0" dirty="0">
                          <a:ln>
                            <a:noFill/>
                          </a:ln>
                          <a:solidFill>
                            <a:schemeClr val="tx1"/>
                          </a:solidFill>
                          <a:effectLst/>
                          <a:latin typeface=" Arial"/>
                          <a:cs typeface="Arial" charset="0"/>
                        </a:rPr>
                        <a:t>.  The number will be within the range of 0.0 and 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3652733"/>
                  </a:ext>
                </a:extLst>
              </a:tr>
              <a:tr h="962185">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nextInt()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 Arial"/>
                          <a:cs typeface="Arial" charset="0"/>
                        </a:rPr>
                        <a:t>Returns the next random number as an </a:t>
                      </a:r>
                      <a:r>
                        <a:rPr kumimoji="0" 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int</a:t>
                      </a:r>
                      <a:r>
                        <a:rPr kumimoji="0" lang="en-US" sz="1800" b="0" i="0" u="none" strike="noStrike" cap="none" normalizeH="0" baseline="0" dirty="0">
                          <a:ln>
                            <a:noFill/>
                          </a:ln>
                          <a:solidFill>
                            <a:schemeClr val="tx1"/>
                          </a:solidFill>
                          <a:effectLst/>
                          <a:latin typeface=" Arial"/>
                          <a:cs typeface="Arial" charset="0"/>
                        </a:rPr>
                        <a:t>.  The number will be within the range of an </a:t>
                      </a:r>
                      <a:r>
                        <a:rPr kumimoji="0" 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int</a:t>
                      </a:r>
                      <a:r>
                        <a:rPr kumimoji="0" lang="en-US" sz="1800" b="0" i="0" u="none" strike="noStrike" cap="none" normalizeH="0" baseline="0" dirty="0">
                          <a:ln>
                            <a:noFill/>
                          </a:ln>
                          <a:solidFill>
                            <a:schemeClr val="tx1"/>
                          </a:solidFill>
                          <a:effectLst/>
                          <a:latin typeface=" Arial"/>
                          <a:cs typeface="Arial" charset="0"/>
                        </a:rPr>
                        <a:t>, which is –2,147,483,648 to +2,147,483,648.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006457"/>
                  </a:ext>
                </a:extLst>
              </a:tr>
              <a:tr h="962185">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nextInt(int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 Arial"/>
                          <a:cs typeface="Arial" charset="0"/>
                        </a:rPr>
                        <a:t>This method accepts an integer argument, n.  It returns a random number as an </a:t>
                      </a:r>
                      <a:r>
                        <a:rPr kumimoji="0" 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int</a:t>
                      </a:r>
                      <a:r>
                        <a:rPr kumimoji="0" lang="en-US" sz="1800" b="0" i="0" u="none" strike="noStrike" cap="none" normalizeH="0" baseline="0" dirty="0">
                          <a:ln>
                            <a:noFill/>
                          </a:ln>
                          <a:solidFill>
                            <a:schemeClr val="tx1"/>
                          </a:solidFill>
                          <a:effectLst/>
                          <a:latin typeface=" Arial"/>
                          <a:cs typeface="Arial" charset="0"/>
                        </a:rPr>
                        <a:t>.  The number will be within the range of 0 to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7400201"/>
                  </a:ext>
                </a:extLst>
              </a:tr>
            </a:tbl>
          </a:graphicData>
        </a:graphic>
      </p:graphicFrame>
      <p:sp>
        <p:nvSpPr>
          <p:cNvPr id="3" name="Content Placeholder 2"/>
          <p:cNvSpPr>
            <a:spLocks noGrp="1"/>
          </p:cNvSpPr>
          <p:nvPr>
            <p:ph sz="quarter" idx="14"/>
          </p:nvPr>
        </p:nvSpPr>
        <p:spPr>
          <a:xfrm>
            <a:off x="457200" y="5474526"/>
            <a:ext cx="4221678" cy="543049"/>
          </a:xfrm>
        </p:spPr>
        <p:txBody>
          <a:bodyPr/>
          <a:lstStyle/>
          <a:p>
            <a:pPr eaLnBrk="1" hangingPunct="1">
              <a:spcBef>
                <a:spcPct val="50000"/>
              </a:spcBef>
              <a:buClrTx/>
              <a:buFontTx/>
              <a:buNone/>
            </a:pPr>
            <a:r>
              <a:rPr lang="en-US" altLang="en-US" dirty="0"/>
              <a:t>See example:  RollDice.java</a:t>
            </a:r>
          </a:p>
        </p:txBody>
      </p:sp>
    </p:spTree>
    <p:extLst>
      <p:ext uri="{BB962C8B-B14F-4D97-AF65-F5344CB8AC3E}">
        <p14:creationId xmlns:p14="http://schemas.microsoft.com/office/powerpoint/2010/main" val="6821138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D2475-EBF9-4E8F-B984-46862B8A109E}"/>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while </a:t>
            </a:r>
            <a:r>
              <a:rPr lang="en-US" altLang="en-US" dirty="0"/>
              <a:t>Loop </a:t>
            </a:r>
            <a:r>
              <a:rPr lang="en-US" altLang="en-US" sz="2000" b="0" dirty="0"/>
              <a:t>(1 of 2)</a:t>
            </a:r>
            <a:endParaRPr lang="en-US" sz="2000" b="0" dirty="0"/>
          </a:p>
        </p:txBody>
      </p:sp>
      <p:sp>
        <p:nvSpPr>
          <p:cNvPr id="4" name="Content Placeholder 3"/>
          <p:cNvSpPr>
            <a:spLocks noGrp="1"/>
          </p:cNvSpPr>
          <p:nvPr>
            <p:ph sz="quarter" idx="13"/>
          </p:nvPr>
        </p:nvSpPr>
        <p:spPr>
          <a:xfrm>
            <a:off x="457200" y="1552575"/>
            <a:ext cx="8229600" cy="1000620"/>
          </a:xfrm>
        </p:spPr>
        <p:txBody>
          <a:bodyPr/>
          <a:lstStyle/>
          <a:p>
            <a:pPr eaLnBrk="1" hangingPunct="1">
              <a:lnSpc>
                <a:spcPct val="90000"/>
              </a:lnSpc>
            </a:pPr>
            <a:r>
              <a:rPr lang="en-US" altLang="en-US" dirty="0"/>
              <a:t>Java provides three different looping structures.</a:t>
            </a:r>
          </a:p>
          <a:p>
            <a:pPr eaLnBrk="1" hangingPunct="1">
              <a:lnSpc>
                <a:spcPct val="90000"/>
              </a:lnSpc>
            </a:pPr>
            <a:r>
              <a:rPr lang="en-US" altLang="en-US" dirty="0"/>
              <a:t>The </a:t>
            </a:r>
            <a:r>
              <a:rPr lang="en-US" altLang="en-US" dirty="0">
                <a:latin typeface="Courier New" panose="02070309020205020404" pitchFamily="49" charset="0"/>
                <a:cs typeface="Courier New" panose="02070309020205020404" pitchFamily="49" charset="0"/>
              </a:rPr>
              <a:t>while</a:t>
            </a:r>
            <a:r>
              <a:rPr lang="en-US" altLang="en-US" dirty="0"/>
              <a:t> loop has the form:</a:t>
            </a:r>
          </a:p>
        </p:txBody>
      </p:sp>
      <p:sp>
        <p:nvSpPr>
          <p:cNvPr id="5" name="Content Placeholder 4"/>
          <p:cNvSpPr>
            <a:spLocks noGrp="1"/>
          </p:cNvSpPr>
          <p:nvPr>
            <p:ph sz="quarter" idx="14"/>
          </p:nvPr>
        </p:nvSpPr>
        <p:spPr>
          <a:xfrm>
            <a:off x="457200" y="2636323"/>
            <a:ext cx="8229600" cy="1579417"/>
          </a:xfrm>
        </p:spPr>
        <p:txBody>
          <a:bodyPr/>
          <a:lstStyle/>
          <a:p>
            <a:pPr lvl="1" eaLnBrk="1" hangingPunct="1">
              <a:lnSpc>
                <a:spcPct val="90000"/>
              </a:lnSpc>
              <a:buFontTx/>
              <a:buNone/>
            </a:pPr>
            <a:r>
              <a:rPr lang="en-US" altLang="en-US" sz="2200" b="1" dirty="0">
                <a:latin typeface="Courier New" panose="02070309020205020404" pitchFamily="49" charset="0"/>
                <a:cs typeface="Courier New" panose="02070309020205020404" pitchFamily="49" charset="0"/>
              </a:rPr>
              <a:t>while(condition)</a:t>
            </a:r>
          </a:p>
          <a:p>
            <a:pPr lvl="1" eaLnBrk="1" hangingPunct="1">
              <a:lnSpc>
                <a:spcPct val="90000"/>
              </a:lnSpc>
              <a:buFontTx/>
              <a:buNone/>
            </a:pPr>
            <a:r>
              <a:rPr lang="en-US" altLang="en-US" sz="2200" b="1" dirty="0">
                <a:latin typeface="Courier New" panose="02070309020205020404" pitchFamily="49" charset="0"/>
                <a:cs typeface="Courier New" panose="02070309020205020404" pitchFamily="49" charset="0"/>
              </a:rPr>
              <a:t>{</a:t>
            </a:r>
          </a:p>
          <a:p>
            <a:pPr lvl="2" eaLnBrk="1" hangingPunct="1">
              <a:lnSpc>
                <a:spcPct val="90000"/>
              </a:lnSpc>
              <a:buFontTx/>
              <a:buNone/>
            </a:pPr>
            <a:r>
              <a:rPr lang="en-US" altLang="en-US" sz="2200" b="1" i="1" dirty="0">
                <a:latin typeface="Courier New" panose="02070309020205020404" pitchFamily="49" charset="0"/>
                <a:cs typeface="Courier New" panose="02070309020205020404" pitchFamily="49" charset="0"/>
              </a:rPr>
              <a:t>statements</a:t>
            </a:r>
            <a:r>
              <a:rPr lang="en-US" altLang="en-US" sz="2200" b="1" dirty="0">
                <a:latin typeface="Courier New" panose="02070309020205020404" pitchFamily="49" charset="0"/>
                <a:cs typeface="Courier New" panose="02070309020205020404" pitchFamily="49" charset="0"/>
              </a:rPr>
              <a:t>;</a:t>
            </a:r>
          </a:p>
          <a:p>
            <a:pPr lvl="1" eaLnBrk="1" hangingPunct="1">
              <a:lnSpc>
                <a:spcPct val="90000"/>
              </a:lnSpc>
              <a:buFontTx/>
              <a:buNone/>
            </a:pPr>
            <a:r>
              <a:rPr lang="en-US" altLang="en-US" sz="2200" b="1" dirty="0">
                <a:latin typeface="Courier New" panose="02070309020205020404" pitchFamily="49" charset="0"/>
                <a:cs typeface="Courier New" panose="02070309020205020404" pitchFamily="49" charset="0"/>
              </a:rPr>
              <a:t>}</a:t>
            </a:r>
          </a:p>
        </p:txBody>
      </p:sp>
      <p:sp>
        <p:nvSpPr>
          <p:cNvPr id="6" name="Content Placeholder 5"/>
          <p:cNvSpPr>
            <a:spLocks noGrp="1"/>
          </p:cNvSpPr>
          <p:nvPr>
            <p:ph sz="quarter" idx="15"/>
          </p:nvPr>
        </p:nvSpPr>
        <p:spPr>
          <a:xfrm>
            <a:off x="457200" y="4286990"/>
            <a:ext cx="8366166" cy="1710046"/>
          </a:xfrm>
        </p:spPr>
        <p:txBody>
          <a:bodyPr/>
          <a:lstStyle/>
          <a:p>
            <a:pPr eaLnBrk="1" hangingPunct="1">
              <a:lnSpc>
                <a:spcPct val="90000"/>
              </a:lnSpc>
            </a:pPr>
            <a:r>
              <a:rPr lang="en-US" altLang="en-US" dirty="0"/>
              <a:t>While the condition is true, the statements will execute repeatedly.</a:t>
            </a:r>
          </a:p>
          <a:p>
            <a:pPr eaLnBrk="1" hangingPunct="1">
              <a:lnSpc>
                <a:spcPct val="90000"/>
              </a:lnSpc>
            </a:pPr>
            <a:r>
              <a:rPr lang="en-US" altLang="en-US" dirty="0"/>
              <a:t>The </a:t>
            </a:r>
            <a:r>
              <a:rPr lang="en-US" altLang="en-US" dirty="0">
                <a:latin typeface="Courier New" panose="02070309020205020404" pitchFamily="49" charset="0"/>
                <a:cs typeface="Courier New" panose="02070309020205020404" pitchFamily="49" charset="0"/>
              </a:rPr>
              <a:t>while</a:t>
            </a:r>
            <a:r>
              <a:rPr lang="en-US" altLang="en-US" dirty="0"/>
              <a:t> loop is a </a:t>
            </a:r>
            <a:r>
              <a:rPr lang="en-US" altLang="en-US" b="1" dirty="0"/>
              <a:t>pretest</a:t>
            </a:r>
            <a:r>
              <a:rPr lang="en-US" altLang="en-US" dirty="0"/>
              <a:t> loop, which means that it will test the value of the condition prior to executing the loop.</a:t>
            </a:r>
          </a:p>
        </p:txBody>
      </p:sp>
    </p:spTree>
    <p:extLst>
      <p:ext uri="{BB962C8B-B14F-4D97-AF65-F5344CB8AC3E}">
        <p14:creationId xmlns:p14="http://schemas.microsoft.com/office/powerpoint/2010/main" val="3043294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D2475-EBF9-4E8F-B984-46862B8A109E}"/>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while </a:t>
            </a:r>
            <a:r>
              <a:rPr lang="en-US" altLang="en-US" dirty="0"/>
              <a:t>Loop </a:t>
            </a:r>
            <a:r>
              <a:rPr lang="en-US" altLang="en-US" sz="2000" b="0" dirty="0"/>
              <a:t>(2 of 2)</a:t>
            </a:r>
            <a:endParaRPr lang="en-US" sz="2000" b="0" dirty="0"/>
          </a:p>
        </p:txBody>
      </p:sp>
      <p:sp>
        <p:nvSpPr>
          <p:cNvPr id="3" name="Content Placeholder 2">
            <a:extLst>
              <a:ext uri="{FF2B5EF4-FFF2-40B4-BE49-F238E27FC236}">
                <a16:creationId xmlns:a16="http://schemas.microsoft.com/office/drawing/2014/main" id="{12C97827-3688-4AF6-934D-8F57DD0AE12A}"/>
              </a:ext>
            </a:extLst>
          </p:cNvPr>
          <p:cNvSpPr>
            <a:spLocks noGrp="1"/>
          </p:cNvSpPr>
          <p:nvPr>
            <p:ph sz="quarter" idx="13"/>
          </p:nvPr>
        </p:nvSpPr>
        <p:spPr/>
        <p:txBody>
          <a:bodyPr/>
          <a:lstStyle/>
          <a:p>
            <a:pPr eaLnBrk="1" hangingPunct="1"/>
            <a:r>
              <a:rPr lang="en-US" altLang="en-US" dirty="0"/>
              <a:t>Care must be taken to set the condition to false somewhere in the loop so the loop will end.</a:t>
            </a:r>
          </a:p>
          <a:p>
            <a:pPr eaLnBrk="1" hangingPunct="1"/>
            <a:r>
              <a:rPr lang="en-US" altLang="en-US" dirty="0"/>
              <a:t>Loops that do not end are called </a:t>
            </a:r>
            <a:r>
              <a:rPr lang="en-US" altLang="en-US" b="1" dirty="0"/>
              <a:t>infinite loops</a:t>
            </a:r>
            <a:r>
              <a:rPr lang="en-US" altLang="en-US" i="1" dirty="0"/>
              <a:t>.</a:t>
            </a:r>
          </a:p>
          <a:p>
            <a:pPr eaLnBrk="1" hangingPunct="1"/>
            <a:r>
              <a:rPr lang="en-US" altLang="en-US" dirty="0"/>
              <a:t>A </a:t>
            </a:r>
            <a:r>
              <a:rPr lang="en-US" altLang="en-US" dirty="0">
                <a:latin typeface="Courier New" panose="02070309020205020404" pitchFamily="49" charset="0"/>
                <a:cs typeface="Courier New" panose="02070309020205020404" pitchFamily="49" charset="0"/>
              </a:rPr>
              <a:t>while</a:t>
            </a:r>
            <a:r>
              <a:rPr lang="en-US" altLang="en-US" dirty="0"/>
              <a:t> loop executes 0 or more times. If the condition is false, the loop will not execute.</a:t>
            </a:r>
          </a:p>
          <a:p>
            <a:pPr eaLnBrk="1" hangingPunct="1"/>
            <a:r>
              <a:rPr lang="en-US" altLang="en-US" dirty="0"/>
              <a:t>Example: WhileLoop.java</a:t>
            </a:r>
          </a:p>
        </p:txBody>
      </p:sp>
    </p:spTree>
    <p:extLst>
      <p:ext uri="{BB962C8B-B14F-4D97-AF65-F5344CB8AC3E}">
        <p14:creationId xmlns:p14="http://schemas.microsoft.com/office/powerpoint/2010/main" val="3882504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E8B2D-2F38-45B8-B7C2-2ACE50A1BFC3}"/>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while</a:t>
            </a:r>
            <a:r>
              <a:rPr lang="en-US" altLang="en-US" dirty="0"/>
              <a:t> Loop Flowchart</a:t>
            </a:r>
            <a:endParaRPr lang="en-IN" dirty="0"/>
          </a:p>
        </p:txBody>
      </p:sp>
      <p:pic>
        <p:nvPicPr>
          <p:cNvPr id="4" name="Content Placeholder 3" descr="An illustration depicts the while loop flowchart. For long description in Notes pane, press F6."/>
          <p:cNvPicPr>
            <a:picLocks noGrp="1" noChangeAspect="1"/>
          </p:cNvPicPr>
          <p:nvPr>
            <p:ph sz="quarter" idx="13"/>
          </p:nvPr>
        </p:nvPicPr>
        <p:blipFill>
          <a:blip r:embed="rId3"/>
          <a:stretch>
            <a:fillRect/>
          </a:stretch>
        </p:blipFill>
        <p:spPr>
          <a:xfrm>
            <a:off x="2243726" y="1578509"/>
            <a:ext cx="4656549" cy="4542356"/>
          </a:xfrm>
          <a:prstGeom prst="rect">
            <a:avLst/>
          </a:prstGeom>
        </p:spPr>
      </p:pic>
    </p:spTree>
    <p:extLst>
      <p:ext uri="{BB962C8B-B14F-4D97-AF65-F5344CB8AC3E}">
        <p14:creationId xmlns:p14="http://schemas.microsoft.com/office/powerpoint/2010/main" val="1818783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C985-38A6-4326-9882-71A1F46AB23F}"/>
              </a:ext>
            </a:extLst>
          </p:cNvPr>
          <p:cNvSpPr>
            <a:spLocks noGrp="1"/>
          </p:cNvSpPr>
          <p:nvPr>
            <p:ph type="title"/>
          </p:nvPr>
        </p:nvSpPr>
        <p:spPr/>
        <p:txBody>
          <a:bodyPr/>
          <a:lstStyle/>
          <a:p>
            <a:r>
              <a:rPr lang="en-US" dirty="0"/>
              <a:t>Infinite Loops </a:t>
            </a:r>
            <a:r>
              <a:rPr lang="en-US" sz="2000" b="0" dirty="0"/>
              <a:t>(1 of 2)</a:t>
            </a:r>
          </a:p>
        </p:txBody>
      </p:sp>
      <p:sp>
        <p:nvSpPr>
          <p:cNvPr id="6" name="Content Placeholder 5"/>
          <p:cNvSpPr>
            <a:spLocks noGrp="1"/>
          </p:cNvSpPr>
          <p:nvPr>
            <p:ph sz="quarter" idx="13"/>
          </p:nvPr>
        </p:nvSpPr>
        <p:spPr>
          <a:xfrm>
            <a:off x="457200" y="1552575"/>
            <a:ext cx="8229600" cy="763113"/>
          </a:xfrm>
        </p:spPr>
        <p:txBody>
          <a:bodyPr/>
          <a:lstStyle/>
          <a:p>
            <a:pPr eaLnBrk="1" hangingPunct="1">
              <a:lnSpc>
                <a:spcPct val="80000"/>
              </a:lnSpc>
            </a:pPr>
            <a:r>
              <a:rPr lang="en-US" altLang="en-US" dirty="0"/>
              <a:t>In order for a </a:t>
            </a:r>
            <a:r>
              <a:rPr lang="en-US" altLang="en-US" dirty="0">
                <a:latin typeface="Courier New" panose="02070309020205020404" pitchFamily="49" charset="0"/>
                <a:cs typeface="Courier New" panose="02070309020205020404" pitchFamily="49" charset="0"/>
              </a:rPr>
              <a:t>while</a:t>
            </a:r>
            <a:r>
              <a:rPr lang="en-US" altLang="en-US" dirty="0"/>
              <a:t> loop to end, the condition must become false. The following loop will not end:</a:t>
            </a:r>
          </a:p>
        </p:txBody>
      </p:sp>
      <p:sp>
        <p:nvSpPr>
          <p:cNvPr id="7" name="Content Placeholder 6"/>
          <p:cNvSpPr>
            <a:spLocks noGrp="1"/>
          </p:cNvSpPr>
          <p:nvPr>
            <p:ph sz="quarter" idx="14"/>
          </p:nvPr>
        </p:nvSpPr>
        <p:spPr>
          <a:xfrm>
            <a:off x="457200" y="2422566"/>
            <a:ext cx="8229600" cy="1840676"/>
          </a:xfrm>
        </p:spPr>
        <p:txBody>
          <a:bodyPr/>
          <a:lstStyle/>
          <a:p>
            <a:pPr lvl="1" eaLnBrk="1" hangingPunct="1">
              <a:buFontTx/>
              <a:buNone/>
            </a:pPr>
            <a:r>
              <a:rPr lang="en-US" altLang="en-US" sz="1800" b="1" dirty="0">
                <a:latin typeface="Courier New" panose="02070309020205020404" pitchFamily="49" charset="0"/>
                <a:cs typeface="Courier New" panose="02070309020205020404" pitchFamily="49" charset="0"/>
              </a:rPr>
              <a:t>int x = 20;</a:t>
            </a:r>
          </a:p>
          <a:p>
            <a:pPr lvl="1" eaLnBrk="1" hangingPunct="1">
              <a:buFontTx/>
              <a:buNone/>
            </a:pPr>
            <a:r>
              <a:rPr lang="en-US" altLang="en-US" sz="1800" b="1" dirty="0">
                <a:latin typeface="Courier New" panose="02070309020205020404" pitchFamily="49" charset="0"/>
                <a:cs typeface="Courier New" panose="02070309020205020404" pitchFamily="49" charset="0"/>
              </a:rPr>
              <a:t>while(x &gt; 0)</a:t>
            </a:r>
          </a:p>
          <a:p>
            <a:pPr lvl="1" eaLnBrk="1" hangingPunct="1">
              <a:buFontTx/>
              <a:buNone/>
            </a:pPr>
            <a:r>
              <a:rPr lang="en-US" altLang="en-US" sz="1800" b="1" dirty="0">
                <a:latin typeface="Courier New" panose="02070309020205020404" pitchFamily="49" charset="0"/>
                <a:cs typeface="Courier New" panose="02070309020205020404" pitchFamily="49" charset="0"/>
              </a:rPr>
              <a:t>{</a:t>
            </a:r>
          </a:p>
          <a:p>
            <a:pPr lvl="2" eaLnBrk="1" hangingPunct="1">
              <a:buFontTx/>
              <a:buNone/>
            </a:pPr>
            <a:r>
              <a:rPr lang="en-US" altLang="en-US" sz="1800" b="1" dirty="0">
                <a:latin typeface="Courier New" panose="02070309020205020404" pitchFamily="49" charset="0"/>
                <a:cs typeface="Courier New" panose="02070309020205020404" pitchFamily="49" charset="0"/>
              </a:rPr>
              <a:t>System.out.println("x is greater than 0");</a:t>
            </a:r>
          </a:p>
          <a:p>
            <a:pPr lvl="1" eaLnBrk="1" hangingPunct="1">
              <a:buFontTx/>
              <a:buNone/>
            </a:pPr>
            <a:r>
              <a:rPr lang="en-US" altLang="en-US" sz="1800" b="1" dirty="0">
                <a:latin typeface="Courier New" panose="02070309020205020404" pitchFamily="49" charset="0"/>
                <a:cs typeface="Courier New" panose="02070309020205020404" pitchFamily="49" charset="0"/>
              </a:rPr>
              <a:t>}</a:t>
            </a:r>
          </a:p>
        </p:txBody>
      </p:sp>
      <p:sp>
        <p:nvSpPr>
          <p:cNvPr id="8" name="Content Placeholder 7"/>
          <p:cNvSpPr>
            <a:spLocks noGrp="1"/>
          </p:cNvSpPr>
          <p:nvPr>
            <p:ph sz="quarter" idx="15"/>
          </p:nvPr>
        </p:nvSpPr>
        <p:spPr>
          <a:xfrm>
            <a:off x="457200" y="4346361"/>
            <a:ext cx="8229600" cy="1246910"/>
          </a:xfrm>
        </p:spPr>
        <p:txBody>
          <a:bodyPr/>
          <a:lstStyle/>
          <a:p>
            <a:pPr eaLnBrk="1" hangingPunct="1">
              <a:lnSpc>
                <a:spcPct val="80000"/>
              </a:lnSpc>
            </a:pPr>
            <a:r>
              <a:rPr lang="en-US" altLang="en-US" dirty="0"/>
              <a:t>The variable </a:t>
            </a:r>
            <a:r>
              <a:rPr lang="en-US" altLang="en-US" dirty="0">
                <a:latin typeface="Courier New" panose="02070309020205020404" pitchFamily="49" charset="0"/>
                <a:cs typeface="Courier New" panose="02070309020205020404" pitchFamily="49" charset="0"/>
              </a:rPr>
              <a:t>x</a:t>
            </a:r>
            <a:r>
              <a:rPr lang="en-US" altLang="en-US" dirty="0"/>
              <a:t> never gets decremented so it will always be greater than 0.</a:t>
            </a:r>
          </a:p>
          <a:p>
            <a:pPr eaLnBrk="1" hangingPunct="1">
              <a:lnSpc>
                <a:spcPct val="80000"/>
              </a:lnSpc>
            </a:pPr>
            <a:r>
              <a:rPr lang="en-US" altLang="en-US" dirty="0">
                <a:solidFill>
                  <a:schemeClr val="tx1"/>
                </a:solidFill>
              </a:rPr>
              <a:t>Adding the </a:t>
            </a:r>
            <a:r>
              <a:rPr lang="en-US" altLang="en-US" b="1" dirty="0">
                <a:solidFill>
                  <a:srgbClr val="C00000"/>
                </a:solidFill>
                <a:latin typeface="Courier New" panose="02070309020205020404" pitchFamily="49" charset="0"/>
                <a:cs typeface="Courier New" panose="02070309020205020404" pitchFamily="49" charset="0"/>
              </a:rPr>
              <a:t>x--</a:t>
            </a:r>
            <a:r>
              <a:rPr lang="en-US" altLang="en-US" dirty="0">
                <a:solidFill>
                  <a:schemeClr val="tx1"/>
                </a:solidFill>
              </a:rPr>
              <a:t> above fixes </a:t>
            </a:r>
            <a:r>
              <a:rPr lang="en-US" altLang="en-US" dirty="0"/>
              <a:t>the problem.</a:t>
            </a:r>
          </a:p>
        </p:txBody>
      </p:sp>
    </p:spTree>
    <p:extLst>
      <p:ext uri="{BB962C8B-B14F-4D97-AF65-F5344CB8AC3E}">
        <p14:creationId xmlns:p14="http://schemas.microsoft.com/office/powerpoint/2010/main" val="2689236579"/>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147699</TotalTime>
  <Words>3612</Words>
  <Application>Microsoft Office PowerPoint</Application>
  <PresentationFormat>On-screen Show (4:3)</PresentationFormat>
  <Paragraphs>347</Paragraphs>
  <Slides>53</Slides>
  <Notes>8</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53</vt:i4>
      </vt:variant>
    </vt:vector>
  </HeadingPairs>
  <TitlesOfParts>
    <vt:vector size="63" baseType="lpstr">
      <vt:lpstr>Consolas</vt:lpstr>
      <vt:lpstr>Arial</vt:lpstr>
      <vt:lpstr>Noto Sans Symbols</vt:lpstr>
      <vt:lpstr>Courier New</vt:lpstr>
      <vt:lpstr>Times New Roman</vt:lpstr>
      <vt:lpstr> Arial</vt:lpstr>
      <vt:lpstr>Verdana</vt:lpstr>
      <vt:lpstr>USHE</vt:lpstr>
      <vt:lpstr>USHE_slide options</vt:lpstr>
      <vt:lpstr>Equation</vt:lpstr>
      <vt:lpstr>Starting Out with Java Control Structures Through Objects</vt:lpstr>
      <vt:lpstr>Chapter Topics (1 of 2)</vt:lpstr>
      <vt:lpstr>Chapter Topics (2 of 2)</vt:lpstr>
      <vt:lpstr>The Increment and Decrement Operators</vt:lpstr>
      <vt:lpstr>Differences Between Prefix and Postfix</vt:lpstr>
      <vt:lpstr>The while Loop (1 of 2)</vt:lpstr>
      <vt:lpstr>The while Loop (2 of 2)</vt:lpstr>
      <vt:lpstr>The while Loop Flowchart</vt:lpstr>
      <vt:lpstr>Infinite Loops (1 of 2)</vt:lpstr>
      <vt:lpstr>Infinite Loops (2 of 2)</vt:lpstr>
      <vt:lpstr>Block Statements in Loops</vt:lpstr>
      <vt:lpstr>The while Loop for Input Validation</vt:lpstr>
      <vt:lpstr>The do-while Loop</vt:lpstr>
      <vt:lpstr>The do-while Loop Flowchart</vt:lpstr>
      <vt:lpstr>The for Loop</vt:lpstr>
      <vt:lpstr>The for Loop Flowchart</vt:lpstr>
      <vt:lpstr>The Sections of the for Loop</vt:lpstr>
      <vt:lpstr>The for Loop Initialization</vt:lpstr>
      <vt:lpstr>The Update Expression</vt:lpstr>
      <vt:lpstr>Modifying the Control Variable</vt:lpstr>
      <vt:lpstr>Multiple Initializations and Updates</vt:lpstr>
      <vt:lpstr>Running Totals</vt:lpstr>
      <vt:lpstr>Logic for Calculating a Running Total</vt:lpstr>
      <vt:lpstr>Sentinel Values</vt:lpstr>
      <vt:lpstr>Nested Loops</vt:lpstr>
      <vt:lpstr>The break Statement</vt:lpstr>
      <vt:lpstr>The continue Statement</vt:lpstr>
      <vt:lpstr>Deciding Which Loops to Use</vt:lpstr>
      <vt:lpstr>File Input and Output</vt:lpstr>
      <vt:lpstr>Writing Text to a File</vt:lpstr>
      <vt:lpstr>The PrintWriter Class (1 of 3)</vt:lpstr>
      <vt:lpstr>The PrintWriter Class (2 of 3)</vt:lpstr>
      <vt:lpstr>The PrintWriter Class (3 of 3)</vt:lpstr>
      <vt:lpstr>Exceptions (1 of 2)</vt:lpstr>
      <vt:lpstr>Exceptions (2 of 2)</vt:lpstr>
      <vt:lpstr>Appending Text to a File (1 of 2)</vt:lpstr>
      <vt:lpstr>Appending Text to a File (2 of 2)</vt:lpstr>
      <vt:lpstr>Specifying a File Location (1 of 2)</vt:lpstr>
      <vt:lpstr>Specifying a File Location (2 of 2)</vt:lpstr>
      <vt:lpstr>Reading Data From a File (1 of 4)</vt:lpstr>
      <vt:lpstr>Reading Data From a File (2 of 4)</vt:lpstr>
      <vt:lpstr>Reading Data From a File (3 of 4)</vt:lpstr>
      <vt:lpstr>Reading Data From a File (4 of 4)</vt:lpstr>
      <vt:lpstr>Exceptions</vt:lpstr>
      <vt:lpstr>Detecting the End of a File (1 of 2)</vt:lpstr>
      <vt:lpstr>Detecting the End of a File (2 of 2)</vt:lpstr>
      <vt:lpstr>Managing Resources With the try-with-resources  Statement (1 of 4)</vt:lpstr>
      <vt:lpstr>Managing Resources With the try-with-resources  Statement (2 of 4)</vt:lpstr>
      <vt:lpstr>Managing Resources With the try-with-resources  Statement (3 of 4)</vt:lpstr>
      <vt:lpstr>Managing Resources With the try-with-resources  Statement (4 of 4)</vt:lpstr>
      <vt:lpstr>Generating Random Numbers with the Random Class</vt:lpstr>
      <vt:lpstr>Some Methods of the Random Class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Java Control Structures Through Objects, Eighth Edition, Chapter 4, Loops and Files</dc:title>
  <dc:subject>Computer Science</dc:subject>
  <dc:creator>Gaddis</dc:creator>
  <cp:keywords>Starting Out with Java Control Structures Through Objects</cp:keywords>
  <dc:description>This deck contains code snippets and screen reader users may need to increase verbosity levels; Long description alt-text is inserted in the notes pane.</dc:description>
  <cp:lastModifiedBy>Chellapandi Murugan</cp:lastModifiedBy>
  <cp:revision>1017</cp:revision>
  <dcterms:modified xsi:type="dcterms:W3CDTF">2022-01-05T06:12:17Z</dcterms:modified>
</cp:coreProperties>
</file>