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55"/>
  </p:notesMasterIdLst>
  <p:handoutMasterIdLst>
    <p:handoutMasterId r:id="rId56"/>
  </p:handoutMasterIdLst>
  <p:sldIdLst>
    <p:sldId id="330" r:id="rId3"/>
    <p:sldId id="331" r:id="rId4"/>
    <p:sldId id="353" r:id="rId5"/>
    <p:sldId id="336" r:id="rId6"/>
    <p:sldId id="342" r:id="rId7"/>
    <p:sldId id="343" r:id="rId8"/>
    <p:sldId id="344" r:id="rId9"/>
    <p:sldId id="345" r:id="rId10"/>
    <p:sldId id="354" r:id="rId11"/>
    <p:sldId id="346" r:id="rId12"/>
    <p:sldId id="355" r:id="rId13"/>
    <p:sldId id="347" r:id="rId14"/>
    <p:sldId id="356" r:id="rId15"/>
    <p:sldId id="348" r:id="rId16"/>
    <p:sldId id="357" r:id="rId17"/>
    <p:sldId id="358" r:id="rId18"/>
    <p:sldId id="349" r:id="rId19"/>
    <p:sldId id="359" r:id="rId20"/>
    <p:sldId id="360" r:id="rId21"/>
    <p:sldId id="350" r:id="rId22"/>
    <p:sldId id="351" r:id="rId23"/>
    <p:sldId id="352" r:id="rId24"/>
    <p:sldId id="361" r:id="rId25"/>
    <p:sldId id="362" r:id="rId26"/>
    <p:sldId id="363" r:id="rId27"/>
    <p:sldId id="364" r:id="rId28"/>
    <p:sldId id="365" r:id="rId29"/>
    <p:sldId id="366" r:id="rId30"/>
    <p:sldId id="367" r:id="rId31"/>
    <p:sldId id="368" r:id="rId32"/>
    <p:sldId id="379" r:id="rId33"/>
    <p:sldId id="369" r:id="rId34"/>
    <p:sldId id="370" r:id="rId35"/>
    <p:sldId id="371" r:id="rId36"/>
    <p:sldId id="372" r:id="rId37"/>
    <p:sldId id="373" r:id="rId38"/>
    <p:sldId id="374" r:id="rId39"/>
    <p:sldId id="380" r:id="rId40"/>
    <p:sldId id="375" r:id="rId41"/>
    <p:sldId id="381" r:id="rId42"/>
    <p:sldId id="376" r:id="rId43"/>
    <p:sldId id="377" r:id="rId44"/>
    <p:sldId id="382" r:id="rId45"/>
    <p:sldId id="389" r:id="rId46"/>
    <p:sldId id="390" r:id="rId47"/>
    <p:sldId id="391" r:id="rId48"/>
    <p:sldId id="392" r:id="rId49"/>
    <p:sldId id="393" r:id="rId50"/>
    <p:sldId id="383" r:id="rId51"/>
    <p:sldId id="384" r:id="rId52"/>
    <p:sldId id="385" r:id="rId53"/>
    <p:sldId id="298" r:id="rId54"/>
  </p:sldIdLst>
  <p:sldSz cx="9144000" cy="6858000" type="screen4x3"/>
  <p:notesSz cx="6858000" cy="9144000"/>
  <p:embeddedFontLst>
    <p:embeddedFont>
      <p:font typeface="Noto Sans Symbols" panose="020B060402020202020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5676" autoAdjust="0"/>
  </p:normalViewPr>
  <p:slideViewPr>
    <p:cSldViewPr snapToGrid="0" snapToObjects="1">
      <p:cViewPr varScale="1">
        <p:scale>
          <a:sx n="82" d="100"/>
          <a:sy n="82" d="100"/>
        </p:scale>
        <p:origin x="2370" y="96"/>
      </p:cViewPr>
      <p:guideLst>
        <p:guide orient="horz" pos="3997"/>
        <p:guide pos="295"/>
        <p:guide orient="horz" pos="4178"/>
        <p:guide orient="horz" pos="119"/>
        <p:guide orient="horz" pos="981"/>
        <p:guide orient="horz" pos="4042"/>
        <p:guide orient="horz" pos="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 is labeled, since there is no valid references to this object, it is now available for the garbage collector to reclaim.</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9838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 with circle backslash symbol is labeled, the garbage collector reclaims the memory to the next time it runs in the background.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2704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52</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090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creates three instances of the Countable class, referenced by the variables object 1, object 2, and object 3.</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299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for passing objects as arguments displays six lines. The lines are as follows. Line 1. public static void display Rectangle left parenthesis Rectangle r right parenthesis. Line 2. Left brace. Line 3. Indent once. forward slash forward slash Display the length and width. Line 4. Indent once. system period out period print l n left parenthesis double quote Length colon double quote plus r period get Length left parenthesis right parenthesis plus. Line 5. Indent twice. double quote Width colon double quote plus r period get Width left parenthesis right parenthesis right parenthesis semicolon. Line 6. Right brace. The adress points to Rectangle left parenthesis box right parenthesis semicolon and r in the computer code points to address.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2319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for returning objects from method has four lines. Line 1. public static Bank Account get Account left parenthesis right parenthesis. Line 2. Left brace. Line 3. Indent once. period period period. Line 4. Indent once. return new Bank Account left parenthesis balance right parenthesis semicolon. Line 5. Right brace. Line 4 in the computer code points to address and address points to account = get Account left parenthesis right parenthesis semicolon.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508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U M L diagram the superclass, course, is positioned at the top, and the subclasses, instructor and textbook, are positioned below and point to the superclass. The U M L diagram connects two classes with a line that has an open diamond at one end. The attributes and operations of each class in the system are as follows. Course. Dash course Name colon String, dash Instructor colon Instructor, dash textbook colon Textbook, plus course left parenthesis name colon String, i n s t r colon Instructor, text colon TextBook right parenthesis, plus get Name left parenthesis right parenthesis colon String, plus get Instructor left parenthesis right parenthesis colon instructor, plus get TextBook left parenthesis right parenthesis colon TextBook, plus to String left parenthesis right parenthesis colon string. Instructor. dash name colon string, plus instructor left parenthesis n colon string, office colon String right parenthesis, plus instructor left parenthesis object 2 colon instructor right parenthesis, plus get Name left parenthesis right parenthesis colon String, plus get Office Number left parenthesis right parenthesis colon string, plus to String left parenthesis right parenthesis colon String. TextBook. Dash title colon string, dash author colon string, dash publisher colon string, plus, Textbook left parenthesis text title colon string, a u t h colin string, p u b colon string right parenthesis, plus TextBook left parenthesis object 2 colon TextBook right parenthesis, plus get Title left parenthesis right parenthesis colon string, plus get Author left parenthesis right parenthesis colon string, plus to string left parenthesis right parenthesis colon string.</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103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as follows. String upperName = course period get Instructor left parenthesis right parenthesis period get Name left parenthesis right parenthesis period to Upper Case left parenthesis right parenthesis semicolon. course period get Instructor left parenthesis right parenthesis is labeled, 1. This return an instructor object. get Name left parenthesis right parenthesis is labeled, 2. This calls the instructor objects get Name method, which returns a string object. to Upper Case left parenthesis right parenthesis is labeled, 3. This calls the string objects to Upper Case method, which returns another string object. String upper name is labeled, 4. The last object returned from the method chain is assigned to the upper Name variable. The arrows extend from 1 to 2, 2 to 3, and 3 to 4.</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51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lines are as follows. Line 1. public void set Feet left parenthesis i n t feet right parenthesis. Line 2. Left brace. Line 3. Indent once. this period feet = feet semicolon. Line 4. Indent once. Forward slash forward slash sets the this instance’s feet filed. Line 5. Indent once, Forward slash forward slash equal to the parameter feet. Line 6. Right brace. Feet in the line 1 and line 3 are together labeled, local parameter variable feet. This in line 3 is labeled, shadowed instance variable.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7964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has seven rectangular objects. The objects displays the identifier’s. Each are objects of type Day, a specialized class. The identifiers are as follows. Day. SUNDAY, Day. MONDAY, Day. TUESDAY, Day. WEDNESDAY, Day. THURSDAY, Day. FRIDAY, and Day. SATURDAY. The address points to Day. WEDNESDAY class and is labeled, Day workday = Day period Wednesday semicolon. The workday variable holds the address of the Day, WEDNESDAY object.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5957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t>Eighth</a:t>
            </a:r>
            <a:r>
              <a:rPr lang="en-US" dirty="0">
                <a:solidFill>
                  <a:schemeClr val="tx2"/>
                </a:solidFill>
              </a:rPr>
              <a:t>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461288" y="2078182"/>
            <a:ext cx="2992583" cy="1014267"/>
          </a:xfrm>
        </p:spPr>
        <p:txBody>
          <a:bodyPr/>
          <a:lstStyle/>
          <a:p>
            <a:pPr marL="0" algn="ctr"/>
            <a:r>
              <a:rPr lang="en-US" b="1" dirty="0">
                <a:solidFill>
                  <a:schemeClr val="tx1"/>
                </a:solidFill>
                <a:latin typeface="+mn-lt"/>
              </a:rPr>
              <a:t>Chapter 8</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61289" y="3315134"/>
            <a:ext cx="2992582" cy="1506248"/>
          </a:xfrm>
        </p:spPr>
        <p:txBody>
          <a:bodyPr/>
          <a:lstStyle/>
          <a:p>
            <a:r>
              <a:rPr lang="en-US" dirty="0"/>
              <a:t>A Second Look At Classes and Objects</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dirty="0"/>
              <a:t>Passing Objects as Arguments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AC351AC3-6C7A-4AD2-A21D-89D2CD46796C}"/>
              </a:ext>
            </a:extLst>
          </p:cNvPr>
          <p:cNvSpPr>
            <a:spLocks noGrp="1"/>
          </p:cNvSpPr>
          <p:nvPr>
            <p:ph sz="quarter" idx="13"/>
          </p:nvPr>
        </p:nvSpPr>
        <p:spPr>
          <a:xfrm>
            <a:off x="457199" y="1556327"/>
            <a:ext cx="8373291" cy="4600634"/>
          </a:xfrm>
        </p:spPr>
        <p:txBody>
          <a:bodyPr/>
          <a:lstStyle/>
          <a:p>
            <a:pPr eaLnBrk="1" hangingPunct="1"/>
            <a:r>
              <a:rPr lang="en-US" altLang="en-US" sz="2200" dirty="0"/>
              <a:t>Objects can be passed to methods as arguments.</a:t>
            </a:r>
          </a:p>
          <a:p>
            <a:pPr eaLnBrk="1" hangingPunct="1"/>
            <a:r>
              <a:rPr lang="en-US" altLang="en-US" sz="2200" dirty="0"/>
              <a:t>Java passes all arguments </a:t>
            </a:r>
            <a:r>
              <a:rPr lang="en-US" altLang="en-US" sz="2200" b="1" dirty="0"/>
              <a:t>by value</a:t>
            </a:r>
            <a:r>
              <a:rPr lang="en-US" altLang="en-US" sz="2200" dirty="0"/>
              <a:t>.</a:t>
            </a:r>
          </a:p>
          <a:p>
            <a:pPr eaLnBrk="1" hangingPunct="1"/>
            <a:r>
              <a:rPr lang="en-US" altLang="en-US" sz="2200" dirty="0"/>
              <a:t>When an object is passed as an argument, the value of the reference variable is passed.</a:t>
            </a:r>
          </a:p>
          <a:p>
            <a:pPr eaLnBrk="1" hangingPunct="1"/>
            <a:r>
              <a:rPr lang="en-US" altLang="en-US" sz="2200" dirty="0"/>
              <a:t>The value of the reference variable is an address or reference to the object in memory.</a:t>
            </a:r>
          </a:p>
          <a:p>
            <a:pPr eaLnBrk="1" hangingPunct="1"/>
            <a:r>
              <a:rPr lang="en-US" altLang="en-US" sz="2200" dirty="0"/>
              <a:t>A </a:t>
            </a:r>
            <a:r>
              <a:rPr lang="en-US" altLang="en-US" sz="2200" b="1" dirty="0"/>
              <a:t>copy</a:t>
            </a:r>
            <a:r>
              <a:rPr lang="en-US" altLang="en-US" sz="2200" dirty="0"/>
              <a:t> of the object is </a:t>
            </a:r>
            <a:r>
              <a:rPr lang="en-US" altLang="en-US" sz="2200" b="1" dirty="0"/>
              <a:t>not passed</a:t>
            </a:r>
            <a:r>
              <a:rPr lang="en-US" altLang="en-US" sz="2200" dirty="0"/>
              <a:t>, just a pointer to the object.</a:t>
            </a:r>
          </a:p>
          <a:p>
            <a:pPr eaLnBrk="1" hangingPunct="1"/>
            <a:r>
              <a:rPr lang="en-US" altLang="en-US" sz="2200" dirty="0"/>
              <a:t>When a method receives a reference variable as an argument, it is possible for the method to modify the contents of the object referenced by the variable.</a:t>
            </a:r>
          </a:p>
        </p:txBody>
      </p:sp>
    </p:spTree>
    <p:extLst>
      <p:ext uri="{BB962C8B-B14F-4D97-AF65-F5344CB8AC3E}">
        <p14:creationId xmlns:p14="http://schemas.microsoft.com/office/powerpoint/2010/main" val="76737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dirty="0"/>
              <a:t>Passing Objects as Arguments </a:t>
            </a:r>
            <a:r>
              <a:rPr lang="en-US" altLang="en-US" sz="2000" b="0" dirty="0"/>
              <a:t>(2 of 2)</a:t>
            </a:r>
            <a:endParaRPr lang="en-IN" sz="2000" b="0" dirty="0"/>
          </a:p>
        </p:txBody>
      </p:sp>
      <p:sp>
        <p:nvSpPr>
          <p:cNvPr id="4" name="Content Placeholder 3"/>
          <p:cNvSpPr>
            <a:spLocks noGrp="1"/>
          </p:cNvSpPr>
          <p:nvPr>
            <p:ph sz="quarter" idx="13"/>
          </p:nvPr>
        </p:nvSpPr>
        <p:spPr>
          <a:xfrm>
            <a:off x="457200" y="1552576"/>
            <a:ext cx="2321626" cy="1020807"/>
          </a:xfrm>
        </p:spPr>
        <p:txBody>
          <a:bodyPr/>
          <a:lstStyle/>
          <a:p>
            <a:pPr marL="432" indent="0">
              <a:spcBef>
                <a:spcPts val="200"/>
              </a:spcBef>
              <a:buClrTx/>
              <a:buNone/>
            </a:pPr>
            <a:r>
              <a:rPr lang="en-US" altLang="en-US" sz="1800" dirty="0"/>
              <a:t>Examples:</a:t>
            </a:r>
          </a:p>
          <a:p>
            <a:pPr marL="432" indent="0">
              <a:spcBef>
                <a:spcPts val="200"/>
              </a:spcBef>
              <a:buClrTx/>
              <a:buNone/>
            </a:pPr>
            <a:r>
              <a:rPr lang="en-US" altLang="en-US" sz="1800" dirty="0"/>
              <a:t>PassObject.java</a:t>
            </a:r>
          </a:p>
          <a:p>
            <a:pPr marL="432" indent="0">
              <a:spcBef>
                <a:spcPts val="200"/>
              </a:spcBef>
              <a:buClrTx/>
              <a:buNone/>
            </a:pPr>
            <a:r>
              <a:rPr lang="en-US" altLang="en-US" sz="1800" dirty="0"/>
              <a:t>PassObject2.java</a:t>
            </a:r>
          </a:p>
        </p:txBody>
      </p:sp>
      <p:pic>
        <p:nvPicPr>
          <p:cNvPr id="33" name="Content Placeholder 32" descr="An address points to the rectangle object that displays the values for length and width. The values are as follows. Length, 12.0 and breadth, 5.0. For long description in Notes pane, press F6.">
            <a:extLst>
              <a:ext uri="{FF2B5EF4-FFF2-40B4-BE49-F238E27FC236}">
                <a16:creationId xmlns:a16="http://schemas.microsoft.com/office/drawing/2014/main" id="{16D88D4E-5006-4EFC-997C-A9606E1725AB}"/>
              </a:ext>
            </a:extLst>
          </p:cNvPr>
          <p:cNvPicPr>
            <a:picLocks noGrp="1" noChangeAspect="1"/>
          </p:cNvPicPr>
          <p:nvPr>
            <p:ph sz="quarter" idx="14"/>
          </p:nvPr>
        </p:nvPicPr>
        <p:blipFill rotWithShape="1">
          <a:blip r:embed="rId3"/>
          <a:srcRect b="685"/>
          <a:stretch/>
        </p:blipFill>
        <p:spPr>
          <a:xfrm>
            <a:off x="1479939" y="2691713"/>
            <a:ext cx="6184123" cy="3582686"/>
          </a:xfrm>
        </p:spPr>
      </p:pic>
    </p:spTree>
    <p:extLst>
      <p:ext uri="{BB962C8B-B14F-4D97-AF65-F5344CB8AC3E}">
        <p14:creationId xmlns:p14="http://schemas.microsoft.com/office/powerpoint/2010/main" val="37206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altLang="en-US" sz="3400" dirty="0"/>
              <a:t>Returning Objects From Methods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8229600" cy="2754416"/>
          </a:xfrm>
        </p:spPr>
        <p:txBody>
          <a:bodyPr/>
          <a:lstStyle/>
          <a:p>
            <a:pPr eaLnBrk="1" hangingPunct="1">
              <a:lnSpc>
                <a:spcPct val="90000"/>
              </a:lnSpc>
            </a:pPr>
            <a:r>
              <a:rPr lang="en-US" altLang="en-US" sz="2200" dirty="0"/>
              <a:t>Methods are not limited to returning the primitive data types.</a:t>
            </a:r>
          </a:p>
          <a:p>
            <a:pPr eaLnBrk="1" hangingPunct="1">
              <a:lnSpc>
                <a:spcPct val="90000"/>
              </a:lnSpc>
            </a:pPr>
            <a:r>
              <a:rPr lang="en-US" altLang="en-US" sz="2200" dirty="0"/>
              <a:t>Methods can return references to objects as well.</a:t>
            </a:r>
          </a:p>
          <a:p>
            <a:pPr eaLnBrk="1" hangingPunct="1">
              <a:lnSpc>
                <a:spcPct val="90000"/>
              </a:lnSpc>
            </a:pPr>
            <a:r>
              <a:rPr lang="en-US" altLang="en-US" sz="2200" dirty="0"/>
              <a:t>Just as with passing arguments, a copy of the object is </a:t>
            </a:r>
            <a:r>
              <a:rPr lang="en-US" altLang="en-US" sz="2200" b="1" dirty="0"/>
              <a:t>not</a:t>
            </a:r>
            <a:r>
              <a:rPr lang="en-US" altLang="en-US" sz="2200" dirty="0"/>
              <a:t> returned, only its address.</a:t>
            </a:r>
          </a:p>
          <a:p>
            <a:pPr eaLnBrk="1" hangingPunct="1">
              <a:lnSpc>
                <a:spcPct val="90000"/>
              </a:lnSpc>
            </a:pPr>
            <a:r>
              <a:rPr lang="en-US" altLang="en-US" sz="2200" dirty="0"/>
              <a:t>See example: ReturnObject.java</a:t>
            </a:r>
          </a:p>
          <a:p>
            <a:pPr eaLnBrk="1" hangingPunct="1">
              <a:lnSpc>
                <a:spcPct val="90000"/>
              </a:lnSpc>
            </a:pPr>
            <a:r>
              <a:rPr lang="en-US" altLang="en-US" sz="2200" dirty="0"/>
              <a:t>Method return type:</a:t>
            </a:r>
            <a:endParaRPr lang="en-IN" sz="2200" dirty="0"/>
          </a:p>
        </p:txBody>
      </p:sp>
      <p:sp>
        <p:nvSpPr>
          <p:cNvPr id="5" name="Content Placeholder 4"/>
          <p:cNvSpPr>
            <a:spLocks noGrp="1"/>
          </p:cNvSpPr>
          <p:nvPr>
            <p:ph sz="quarter" idx="14"/>
          </p:nvPr>
        </p:nvSpPr>
        <p:spPr>
          <a:xfrm>
            <a:off x="457200" y="4405745"/>
            <a:ext cx="8229600" cy="1829592"/>
          </a:xfrm>
        </p:spPr>
        <p:txBody>
          <a:bodyPr/>
          <a:lstStyle/>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public static </a:t>
            </a:r>
            <a:r>
              <a:rPr lang="en-US" altLang="en-US" sz="1600" b="1" dirty="0">
                <a:solidFill>
                  <a:srgbClr val="C00000"/>
                </a:solidFill>
                <a:latin typeface="Courier New" panose="02070309020205020404" pitchFamily="49" charset="0"/>
                <a:cs typeface="Courier New" panose="02070309020205020404" pitchFamily="49" charset="0"/>
              </a:rPr>
              <a:t>BankAccount</a:t>
            </a:r>
            <a:r>
              <a:rPr lang="en-US" altLang="en-US" sz="1600" b="1" dirty="0">
                <a:latin typeface="Courier New" panose="02070309020205020404" pitchFamily="49" charset="0"/>
                <a:cs typeface="Courier New" panose="02070309020205020404" pitchFamily="49" charset="0"/>
              </a:rPr>
              <a:t> getAccount()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return new BankAccount(balance);</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1762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altLang="en-US" sz="3400" dirty="0"/>
              <a:t>Returning Objects From Methods </a:t>
            </a:r>
            <a:r>
              <a:rPr lang="en-US" altLang="en-US" sz="2000" b="0" dirty="0"/>
              <a:t>(2 of 2)</a:t>
            </a:r>
            <a:endParaRPr lang="en-IN" sz="2000" b="0" dirty="0"/>
          </a:p>
        </p:txBody>
      </p:sp>
      <p:pic>
        <p:nvPicPr>
          <p:cNvPr id="4" name="Content Placeholder 3" descr="An address points to the rectangular bank account object that displays the balance value, 3200.0. For long description in Notes pane, press F6."/>
          <p:cNvPicPr>
            <a:picLocks noGrp="1" noChangeAspect="1"/>
          </p:cNvPicPr>
          <p:nvPr>
            <p:ph sz="quarter" idx="13"/>
          </p:nvPr>
        </p:nvPicPr>
        <p:blipFill>
          <a:blip r:embed="rId3"/>
          <a:stretch>
            <a:fillRect/>
          </a:stretch>
        </p:blipFill>
        <p:spPr>
          <a:xfrm>
            <a:off x="609256" y="1624668"/>
            <a:ext cx="7925487" cy="4651651"/>
          </a:xfrm>
          <a:prstGeom prst="rect">
            <a:avLst/>
          </a:prstGeom>
        </p:spPr>
      </p:pic>
    </p:spTree>
    <p:extLst>
      <p:ext uri="{BB962C8B-B14F-4D97-AF65-F5344CB8AC3E}">
        <p14:creationId xmlns:p14="http://schemas.microsoft.com/office/powerpoint/2010/main" val="401076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 </a:t>
            </a:r>
            <a:r>
              <a:rPr lang="en-US" altLang="en-US" sz="2000" b="0" dirty="0"/>
              <a:t>(1 of 3)</a:t>
            </a:r>
            <a:endParaRPr lang="en-IN" sz="2000" b="0" dirty="0"/>
          </a:p>
        </p:txBody>
      </p:sp>
      <p:sp>
        <p:nvSpPr>
          <p:cNvPr id="4" name="Content Placeholder 3"/>
          <p:cNvSpPr>
            <a:spLocks noGrp="1"/>
          </p:cNvSpPr>
          <p:nvPr>
            <p:ph sz="quarter" idx="13"/>
          </p:nvPr>
        </p:nvSpPr>
        <p:spPr>
          <a:xfrm>
            <a:off x="457199" y="1552574"/>
            <a:ext cx="8425543" cy="537483"/>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 of a class can be called </a:t>
            </a:r>
            <a:r>
              <a:rPr lang="en-US" altLang="en-US" b="1" dirty="0"/>
              <a:t>explicitly</a:t>
            </a:r>
            <a:r>
              <a:rPr lang="en-US" altLang="en-US" dirty="0"/>
              <a:t>:</a:t>
            </a:r>
            <a:endParaRPr lang="en-IN" dirty="0"/>
          </a:p>
        </p:txBody>
      </p:sp>
      <p:sp>
        <p:nvSpPr>
          <p:cNvPr id="5" name="Content Placeholder 4"/>
          <p:cNvSpPr>
            <a:spLocks noGrp="1"/>
          </p:cNvSpPr>
          <p:nvPr>
            <p:ph sz="quarter" idx="14"/>
          </p:nvPr>
        </p:nvSpPr>
        <p:spPr>
          <a:xfrm>
            <a:off x="457200" y="2157397"/>
            <a:ext cx="8425542" cy="833997"/>
          </a:xfrm>
        </p:spPr>
        <p:txBody>
          <a:bodyPr/>
          <a:lstStyle/>
          <a:p>
            <a:pPr lvl="1" eaLnBrk="1" hangingPunct="1">
              <a:buFontTx/>
              <a:buNone/>
            </a:pPr>
            <a:r>
              <a:rPr lang="en-US" altLang="en-US" sz="2000" dirty="0">
                <a:latin typeface="Courier New" panose="02070309020205020404" pitchFamily="49" charset="0"/>
                <a:cs typeface="Courier New" panose="02070309020205020404" pitchFamily="49" charset="0"/>
              </a:rPr>
              <a:t>Stock xyzCompany = new Stock ("XYZ", 9.62);</a:t>
            </a:r>
          </a:p>
          <a:p>
            <a:pPr lvl="1" eaLnBrk="1" hangingPunct="1">
              <a:buFontTx/>
              <a:buNone/>
            </a:pPr>
            <a:r>
              <a:rPr lang="en-US" altLang="en-US" sz="2000" dirty="0">
                <a:latin typeface="Courier New" panose="02070309020205020404" pitchFamily="49" charset="0"/>
                <a:cs typeface="Courier New" panose="02070309020205020404" pitchFamily="49" charset="0"/>
              </a:rPr>
              <a:t>System.out.println(xyzCompany.toString());</a:t>
            </a:r>
          </a:p>
        </p:txBody>
      </p:sp>
      <p:sp>
        <p:nvSpPr>
          <p:cNvPr id="6" name="Content Placeholder 5"/>
          <p:cNvSpPr>
            <a:spLocks noGrp="1"/>
          </p:cNvSpPr>
          <p:nvPr>
            <p:ph sz="quarter" idx="15"/>
          </p:nvPr>
        </p:nvSpPr>
        <p:spPr>
          <a:xfrm>
            <a:off x="457200" y="3162485"/>
            <a:ext cx="8330540" cy="1250388"/>
          </a:xfrm>
        </p:spPr>
        <p:txBody>
          <a:bodyPr/>
          <a:lstStyle/>
          <a:p>
            <a:r>
              <a:rPr lang="en-US" altLang="en-US" dirty="0"/>
              <a:t>However, the </a:t>
            </a:r>
            <a:r>
              <a:rPr lang="en-US" altLang="en-US" dirty="0">
                <a:latin typeface="Courier New" panose="02070309020205020404" pitchFamily="49" charset="0"/>
                <a:cs typeface="Courier New" panose="02070309020205020404" pitchFamily="49" charset="0"/>
              </a:rPr>
              <a:t>toString</a:t>
            </a:r>
            <a:r>
              <a:rPr lang="en-US" altLang="en-US" dirty="0"/>
              <a:t> method does not have to be called explicitly but is called implicitly whenever you pass an object of the class to </a:t>
            </a:r>
            <a:r>
              <a:rPr lang="en-US" altLang="en-US" dirty="0">
                <a:latin typeface="Courier New" panose="02070309020205020404" pitchFamily="49" charset="0"/>
                <a:cs typeface="Courier New" panose="02070309020205020404" pitchFamily="49" charset="0"/>
              </a:rPr>
              <a:t>println</a:t>
            </a:r>
            <a:r>
              <a:rPr lang="en-US" altLang="en-US" dirty="0"/>
              <a:t> or </a:t>
            </a:r>
            <a:r>
              <a:rPr lang="en-US" altLang="en-US" dirty="0">
                <a:latin typeface="Courier New" panose="02070309020205020404" pitchFamily="49" charset="0"/>
                <a:cs typeface="Courier New" panose="02070309020205020404" pitchFamily="49" charset="0"/>
              </a:rPr>
              <a:t>print</a:t>
            </a:r>
            <a:r>
              <a:rPr lang="en-US" altLang="en-US" dirty="0"/>
              <a:t>.</a:t>
            </a:r>
            <a:endParaRPr lang="en-IN" dirty="0"/>
          </a:p>
        </p:txBody>
      </p:sp>
      <p:sp>
        <p:nvSpPr>
          <p:cNvPr id="7" name="Content Placeholder 6"/>
          <p:cNvSpPr>
            <a:spLocks noGrp="1"/>
          </p:cNvSpPr>
          <p:nvPr>
            <p:ph sz="quarter" idx="16"/>
          </p:nvPr>
        </p:nvSpPr>
        <p:spPr>
          <a:xfrm>
            <a:off x="457200" y="4524500"/>
            <a:ext cx="8229600" cy="950028"/>
          </a:xfrm>
        </p:spPr>
        <p:txBody>
          <a:bodyPr/>
          <a:lstStyle/>
          <a:p>
            <a:pPr eaLnBrk="1" hangingPunct="1">
              <a:spcBef>
                <a:spcPts val="600"/>
              </a:spcBef>
              <a:buFontTx/>
              <a:buNone/>
            </a:pPr>
            <a:r>
              <a:rPr lang="en-US" altLang="en-US" sz="2000" dirty="0">
                <a:latin typeface="Courier New" panose="02070309020205020404" pitchFamily="49" charset="0"/>
                <a:cs typeface="Courier New" panose="02070309020205020404" pitchFamily="49" charset="0"/>
              </a:rPr>
              <a:t>	Stock xyzCompany = new Stock ("XYZ", 9.62);</a:t>
            </a:r>
          </a:p>
          <a:p>
            <a:pPr eaLnBrk="1" hangingPunct="1">
              <a:spcBef>
                <a:spcPts val="600"/>
              </a:spcBef>
              <a:buFontTx/>
              <a:buNone/>
            </a:pPr>
            <a:r>
              <a:rPr lang="en-US" altLang="en-US" sz="2000" dirty="0">
                <a:latin typeface="Courier New" panose="02070309020205020404" pitchFamily="49" charset="0"/>
                <a:cs typeface="Courier New" panose="02070309020205020404" pitchFamily="49" charset="0"/>
              </a:rPr>
              <a:t>	System.out.println(xyzCompany);</a:t>
            </a:r>
            <a:endParaRPr lang="en-US"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192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 </a:t>
            </a:r>
            <a:r>
              <a:rPr lang="en-US" altLang="en-US" sz="2000" b="0" dirty="0"/>
              <a:t>(2 of 3)</a:t>
            </a:r>
            <a:endParaRPr lang="en-IN" sz="2000" b="0" dirty="0"/>
          </a:p>
        </p:txBody>
      </p:sp>
      <p:sp>
        <p:nvSpPr>
          <p:cNvPr id="4" name="Content Placeholder 3"/>
          <p:cNvSpPr>
            <a:spLocks noGrp="1"/>
          </p:cNvSpPr>
          <p:nvPr>
            <p:ph sz="quarter" idx="13"/>
          </p:nvPr>
        </p:nvSpPr>
        <p:spPr>
          <a:xfrm>
            <a:off x="457200" y="1556327"/>
            <a:ext cx="8229600" cy="925616"/>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 is also called implicitly whenever you concatenate an object of the class with a string.</a:t>
            </a:r>
            <a:endParaRPr lang="en-IN" dirty="0"/>
          </a:p>
        </p:txBody>
      </p:sp>
      <p:sp>
        <p:nvSpPr>
          <p:cNvPr id="5" name="Content Placeholder 4"/>
          <p:cNvSpPr>
            <a:spLocks noGrp="1"/>
          </p:cNvSpPr>
          <p:nvPr>
            <p:ph sz="quarter" idx="14"/>
          </p:nvPr>
        </p:nvSpPr>
        <p:spPr>
          <a:xfrm>
            <a:off x="457200" y="2612572"/>
            <a:ext cx="8229600" cy="926276"/>
          </a:xfrm>
        </p:spPr>
        <p:txBody>
          <a:bodyPr/>
          <a:lstStyle/>
          <a:p>
            <a:pPr eaLnBrk="1" hangingPunct="1">
              <a:spcBef>
                <a:spcPts val="600"/>
              </a:spcBef>
              <a:buFontTx/>
              <a:buNone/>
            </a:pPr>
            <a:r>
              <a:rPr lang="en-US" altLang="en-US" sz="1800" dirty="0">
                <a:latin typeface="Courier New" panose="02070309020205020404" pitchFamily="49" charset="0"/>
                <a:cs typeface="Courier New" panose="02070309020205020404" pitchFamily="49" charset="0"/>
              </a:rPr>
              <a:t>Stock xyzCompany = new Stock ("XYZ", 9.62);</a:t>
            </a:r>
          </a:p>
          <a:p>
            <a:pPr eaLnBrk="1" hangingPunct="1">
              <a:spcBef>
                <a:spcPts val="600"/>
              </a:spcBef>
              <a:buFontTx/>
              <a:buNone/>
            </a:pPr>
            <a:r>
              <a:rPr lang="en-US" altLang="en-US" sz="1800" dirty="0">
                <a:latin typeface="Courier New" panose="02070309020205020404" pitchFamily="49" charset="0"/>
                <a:cs typeface="Courier New" panose="02070309020205020404" pitchFamily="49" charset="0"/>
              </a:rPr>
              <a:t>System.out.println("The stock data is:\n" + xyzCompany);</a:t>
            </a:r>
            <a:endParaRPr lang="en-US" alt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208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 </a:t>
            </a:r>
            <a:r>
              <a:rPr lang="en-US" altLang="en-US" sz="2000" b="0" dirty="0"/>
              <a:t>(3 of 3)</a:t>
            </a:r>
            <a:endParaRPr lang="en-IN" sz="2000" b="0" dirty="0"/>
          </a:p>
        </p:txBody>
      </p:sp>
      <p:sp>
        <p:nvSpPr>
          <p:cNvPr id="3" name="Content Placeholder 2">
            <a:extLst>
              <a:ext uri="{FF2B5EF4-FFF2-40B4-BE49-F238E27FC236}">
                <a16:creationId xmlns:a16="http://schemas.microsoft.com/office/drawing/2014/main" id="{DBBF2654-B30B-413D-8CE2-CC36D2506711}"/>
              </a:ext>
            </a:extLst>
          </p:cNvPr>
          <p:cNvSpPr>
            <a:spLocks noGrp="1"/>
          </p:cNvSpPr>
          <p:nvPr>
            <p:ph sz="quarter" idx="13"/>
          </p:nvPr>
        </p:nvSpPr>
        <p:spPr>
          <a:xfrm>
            <a:off x="457200" y="1556327"/>
            <a:ext cx="8229600" cy="2968172"/>
          </a:xfrm>
        </p:spPr>
        <p:txBody>
          <a:bodyPr/>
          <a:lstStyle/>
          <a:p>
            <a:pPr eaLnBrk="1" hangingPunct="1">
              <a:lnSpc>
                <a:spcPct val="90000"/>
              </a:lnSpc>
            </a:pPr>
            <a:r>
              <a:rPr lang="en-US" altLang="en-US" dirty="0"/>
              <a:t>All objects have a </a:t>
            </a:r>
            <a:r>
              <a:rPr lang="en-US" altLang="en-US" dirty="0">
                <a:latin typeface="Courier New" panose="02070309020205020404" pitchFamily="49" charset="0"/>
                <a:cs typeface="Courier New" panose="02070309020205020404" pitchFamily="49" charset="0"/>
              </a:rPr>
              <a:t>toString</a:t>
            </a:r>
            <a:r>
              <a:rPr lang="en-US" altLang="en-US" dirty="0"/>
              <a:t> method that returns the class name and a hash of the memory address of the object.</a:t>
            </a:r>
          </a:p>
          <a:p>
            <a:pPr eaLnBrk="1" hangingPunct="1">
              <a:lnSpc>
                <a:spcPct val="90000"/>
              </a:lnSpc>
            </a:pPr>
            <a:r>
              <a:rPr lang="en-US" altLang="en-US" dirty="0"/>
              <a:t>We can override the default method with our own to print out more useful information.</a:t>
            </a:r>
          </a:p>
          <a:p>
            <a:pPr eaLnBrk="1" hangingPunct="1">
              <a:lnSpc>
                <a:spcPct val="90000"/>
              </a:lnSpc>
            </a:pPr>
            <a:r>
              <a:rPr lang="en-US" altLang="en-US" dirty="0"/>
              <a:t>Examples: Stock.java, StockDemo1.java</a:t>
            </a:r>
          </a:p>
        </p:txBody>
      </p:sp>
    </p:spTree>
    <p:extLst>
      <p:ext uri="{BB962C8B-B14F-4D97-AF65-F5344CB8AC3E}">
        <p14:creationId xmlns:p14="http://schemas.microsoft.com/office/powerpoint/2010/main" val="218762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equals</a:t>
            </a:r>
            <a:r>
              <a:rPr lang="en-US" altLang="en-US" dirty="0"/>
              <a:t> Method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50FDA076-319C-4980-8679-4FA40AA7FF27}"/>
              </a:ext>
            </a:extLst>
          </p:cNvPr>
          <p:cNvSpPr>
            <a:spLocks noGrp="1"/>
          </p:cNvSpPr>
          <p:nvPr>
            <p:ph sz="quarter" idx="13"/>
          </p:nvPr>
        </p:nvSpPr>
        <p:spPr>
          <a:xfrm>
            <a:off x="457200" y="1556327"/>
            <a:ext cx="7903029" cy="3455060"/>
          </a:xfrm>
        </p:spPr>
        <p:txBody>
          <a:bodyPr/>
          <a:lstStyle/>
          <a:p>
            <a:pPr eaLnBrk="1" hangingPunct="1"/>
            <a:r>
              <a:rPr lang="en-US" altLang="en-US" dirty="0"/>
              <a:t>When the </a:t>
            </a:r>
            <a:r>
              <a:rPr lang="en-US" altLang="en-US" dirty="0">
                <a:latin typeface="Courier New" panose="02070309020205020404" pitchFamily="49" charset="0"/>
                <a:cs typeface="Courier New" panose="02070309020205020404" pitchFamily="49" charset="0"/>
              </a:rPr>
              <a:t>==</a:t>
            </a:r>
            <a:r>
              <a:rPr lang="en-US" altLang="en-US" dirty="0"/>
              <a:t> operator is used with reference variables, the memory address of the objects are compared.</a:t>
            </a:r>
          </a:p>
          <a:p>
            <a:pPr eaLnBrk="1" hangingPunct="1"/>
            <a:r>
              <a:rPr lang="en-US" altLang="en-US" dirty="0"/>
              <a:t>The contents of the objects are not compared.</a:t>
            </a:r>
          </a:p>
          <a:p>
            <a:pPr eaLnBrk="1" hangingPunct="1"/>
            <a:r>
              <a:rPr lang="en-US" altLang="en-US" dirty="0"/>
              <a:t>All objects have an </a:t>
            </a:r>
            <a:r>
              <a:rPr lang="en-US" altLang="en-US" dirty="0">
                <a:latin typeface="Courier New" panose="02070309020205020404" pitchFamily="49" charset="0"/>
                <a:cs typeface="Courier New" panose="02070309020205020404" pitchFamily="49" charset="0"/>
              </a:rPr>
              <a:t>equals</a:t>
            </a:r>
            <a:r>
              <a:rPr lang="en-US" altLang="en-US" dirty="0"/>
              <a:t> method.</a:t>
            </a:r>
          </a:p>
          <a:p>
            <a:pPr eaLnBrk="1" hangingPunct="1"/>
            <a:r>
              <a:rPr lang="en-US" altLang="en-US" dirty="0"/>
              <a:t>The default operation of the </a:t>
            </a:r>
            <a:r>
              <a:rPr lang="en-US" altLang="en-US" dirty="0">
                <a:latin typeface="Courier New" panose="02070309020205020404" pitchFamily="49" charset="0"/>
                <a:cs typeface="Courier New" panose="02070309020205020404" pitchFamily="49" charset="0"/>
              </a:rPr>
              <a:t>equals</a:t>
            </a:r>
            <a:r>
              <a:rPr lang="en-US" altLang="en-US" dirty="0"/>
              <a:t> method is to compare memory addresses of the objects (just like the </a:t>
            </a:r>
            <a:r>
              <a:rPr lang="en-US" altLang="en-US" dirty="0">
                <a:latin typeface="Courier New" panose="02070309020205020404" pitchFamily="49" charset="0"/>
                <a:cs typeface="Courier New" panose="02070309020205020404" pitchFamily="49" charset="0"/>
              </a:rPr>
              <a:t>==</a:t>
            </a:r>
            <a:r>
              <a:rPr lang="en-US" altLang="en-US" dirty="0"/>
              <a:t> operator).</a:t>
            </a:r>
          </a:p>
        </p:txBody>
      </p:sp>
    </p:spTree>
    <p:extLst>
      <p:ext uri="{BB962C8B-B14F-4D97-AF65-F5344CB8AC3E}">
        <p14:creationId xmlns:p14="http://schemas.microsoft.com/office/powerpoint/2010/main" val="12984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equals</a:t>
            </a:r>
            <a:r>
              <a:rPr lang="en-US" altLang="en-US" dirty="0"/>
              <a:t> Method </a:t>
            </a:r>
            <a:r>
              <a:rPr lang="en-US" altLang="en-US" sz="2000" b="0" dirty="0"/>
              <a:t>(2 of 3)</a:t>
            </a:r>
            <a:endParaRPr lang="en-IN" sz="2000" b="0" dirty="0"/>
          </a:p>
        </p:txBody>
      </p:sp>
      <p:sp>
        <p:nvSpPr>
          <p:cNvPr id="4" name="Content Placeholder 3"/>
          <p:cNvSpPr>
            <a:spLocks noGrp="1"/>
          </p:cNvSpPr>
          <p:nvPr>
            <p:ph sz="quarter" idx="13"/>
          </p:nvPr>
        </p:nvSpPr>
        <p:spPr>
          <a:xfrm>
            <a:off x="457200" y="1552575"/>
            <a:ext cx="7629896" cy="108374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Stock</a:t>
            </a:r>
            <a:r>
              <a:rPr lang="en-US" altLang="en-US" dirty="0"/>
              <a:t> class has an </a:t>
            </a:r>
            <a:r>
              <a:rPr lang="en-US" altLang="en-US" dirty="0">
                <a:latin typeface="Courier New" panose="02070309020205020404" pitchFamily="49" charset="0"/>
                <a:cs typeface="Courier New" panose="02070309020205020404" pitchFamily="49" charset="0"/>
              </a:rPr>
              <a:t>equals</a:t>
            </a:r>
            <a:r>
              <a:rPr lang="en-US" altLang="en-US" dirty="0"/>
              <a:t> method.</a:t>
            </a:r>
          </a:p>
          <a:p>
            <a:pPr eaLnBrk="1" hangingPunct="1"/>
            <a:r>
              <a:rPr lang="en-US" altLang="en-US" dirty="0"/>
              <a:t>If we try the following:</a:t>
            </a:r>
            <a:endParaRPr lang="en-IN" dirty="0"/>
          </a:p>
        </p:txBody>
      </p:sp>
      <p:sp>
        <p:nvSpPr>
          <p:cNvPr id="5" name="Content Placeholder 4"/>
          <p:cNvSpPr>
            <a:spLocks noGrp="1"/>
          </p:cNvSpPr>
          <p:nvPr>
            <p:ph sz="quarter" idx="14"/>
          </p:nvPr>
        </p:nvSpPr>
        <p:spPr>
          <a:xfrm>
            <a:off x="457200" y="2731325"/>
            <a:ext cx="8229600" cy="2220686"/>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Stock stock1 = new Stock("GMX", 55.3);</a:t>
            </a:r>
          </a:p>
          <a:p>
            <a:pPr lvl="1" eaLnBrk="1" hangingPunct="1">
              <a:buFontTx/>
              <a:buNone/>
            </a:pPr>
            <a:r>
              <a:rPr lang="en-US" altLang="en-US" sz="1800" b="1" dirty="0">
                <a:latin typeface="Courier New" panose="02070309020205020404" pitchFamily="49" charset="0"/>
                <a:cs typeface="Courier New" panose="02070309020205020404" pitchFamily="49" charset="0"/>
              </a:rPr>
              <a:t>Stock stock2 = new Stock("GMX", 55.3);</a:t>
            </a:r>
          </a:p>
          <a:p>
            <a:pPr lvl="1" eaLnBrk="1" hangingPunct="1">
              <a:buFontTx/>
              <a:buNone/>
            </a:pPr>
            <a:r>
              <a:rPr lang="en-US" altLang="en-US" sz="1800" b="1" dirty="0">
                <a:latin typeface="Courier New" panose="02070309020205020404" pitchFamily="49" charset="0"/>
                <a:cs typeface="Courier New" panose="02070309020205020404" pitchFamily="49" charset="0"/>
              </a:rPr>
              <a:t>if (stock1 </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 stock2) </a:t>
            </a:r>
            <a:r>
              <a:rPr lang="en-US" altLang="en-US" sz="1800" b="1" dirty="0">
                <a:solidFill>
                  <a:srgbClr val="C00000"/>
                </a:solidFill>
                <a:latin typeface="Courier New" panose="02070309020205020404" pitchFamily="49" charset="0"/>
                <a:cs typeface="Courier New" panose="02070309020205020404" pitchFamily="49" charset="0"/>
              </a:rPr>
              <a:t>// This is a mistake.</a:t>
            </a:r>
          </a:p>
          <a:p>
            <a:pPr lvl="1" eaLnBrk="1" hangingPunct="1">
              <a:buFontTx/>
              <a:buNone/>
            </a:pPr>
            <a:r>
              <a:rPr lang="en-US" altLang="en-US" sz="1800" b="1" dirty="0">
                <a:latin typeface="Courier New" panose="02070309020205020404" pitchFamily="49" charset="0"/>
                <a:cs typeface="Courier New" panose="02070309020205020404" pitchFamily="49" charset="0"/>
              </a:rPr>
              <a:t>  System.out.println("The objects are the same.");</a:t>
            </a:r>
          </a:p>
          <a:p>
            <a:pPr lvl="1" eaLnBrk="1" hangingPunct="1">
              <a:buFontTx/>
              <a:buNone/>
            </a:pPr>
            <a:r>
              <a:rPr lang="en-US" altLang="en-US" sz="1800" b="1" dirty="0">
                <a:latin typeface="Courier New" panose="02070309020205020404" pitchFamily="49" charset="0"/>
                <a:cs typeface="Courier New" panose="02070309020205020404" pitchFamily="49" charset="0"/>
              </a:rPr>
              <a:t>else</a:t>
            </a:r>
          </a:p>
          <a:p>
            <a:pPr lvl="1" eaLnBrk="1" hangingPunct="1">
              <a:buFontTx/>
              <a:buNone/>
            </a:pPr>
            <a:r>
              <a:rPr lang="en-US" altLang="en-US" sz="1800" b="1" dirty="0">
                <a:latin typeface="Courier New" panose="02070309020205020404" pitchFamily="49" charset="0"/>
                <a:cs typeface="Courier New" panose="02070309020205020404" pitchFamily="49" charset="0"/>
              </a:rPr>
              <a:t>  System.out.println("The objects are not the same.");</a:t>
            </a:r>
          </a:p>
        </p:txBody>
      </p:sp>
      <p:sp>
        <p:nvSpPr>
          <p:cNvPr id="6" name="Content Placeholder 5"/>
          <p:cNvSpPr>
            <a:spLocks noGrp="1"/>
          </p:cNvSpPr>
          <p:nvPr>
            <p:ph sz="quarter" idx="15"/>
          </p:nvPr>
        </p:nvSpPr>
        <p:spPr>
          <a:xfrm>
            <a:off x="457200" y="5023263"/>
            <a:ext cx="8229600" cy="522516"/>
          </a:xfrm>
        </p:spPr>
        <p:txBody>
          <a:bodyPr/>
          <a:lstStyle/>
          <a:p>
            <a:pPr lvl="1" eaLnBrk="1" hangingPunct="1">
              <a:buFontTx/>
              <a:buNone/>
            </a:pPr>
            <a:r>
              <a:rPr lang="en-US" altLang="en-US" dirty="0"/>
              <a:t>only the addresses of the objects are compared.</a:t>
            </a:r>
          </a:p>
        </p:txBody>
      </p:sp>
    </p:spTree>
    <p:extLst>
      <p:ext uri="{BB962C8B-B14F-4D97-AF65-F5344CB8AC3E}">
        <p14:creationId xmlns:p14="http://schemas.microsoft.com/office/powerpoint/2010/main" val="302898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equals</a:t>
            </a:r>
            <a:r>
              <a:rPr lang="en-US" altLang="en-US" dirty="0"/>
              <a:t> Method </a:t>
            </a:r>
            <a:r>
              <a:rPr lang="en-US" altLang="en-US" sz="2000" b="0" dirty="0"/>
              <a:t>(3 of 3)</a:t>
            </a:r>
            <a:endParaRPr lang="en-IN" sz="2000" b="0" dirty="0"/>
          </a:p>
        </p:txBody>
      </p:sp>
      <p:sp>
        <p:nvSpPr>
          <p:cNvPr id="8" name="Content Placeholder 7"/>
          <p:cNvSpPr>
            <a:spLocks noGrp="1"/>
          </p:cNvSpPr>
          <p:nvPr>
            <p:ph sz="quarter" idx="13"/>
          </p:nvPr>
        </p:nvSpPr>
        <p:spPr>
          <a:xfrm>
            <a:off x="457200" y="1552577"/>
            <a:ext cx="8229600" cy="632484"/>
          </a:xfrm>
        </p:spPr>
        <p:txBody>
          <a:bodyPr/>
          <a:lstStyle/>
          <a:p>
            <a:pPr eaLnBrk="1" hangingPunct="1">
              <a:lnSpc>
                <a:spcPct val="80000"/>
              </a:lnSpc>
            </a:pPr>
            <a:r>
              <a:rPr lang="en-US" altLang="en-US" sz="2000" dirty="0"/>
              <a:t>Instead of using the </a:t>
            </a:r>
            <a:r>
              <a:rPr lang="en-US" altLang="en-US" sz="2000" dirty="0">
                <a:latin typeface="Courier New" panose="02070309020205020404" pitchFamily="49" charset="0"/>
                <a:cs typeface="Courier New" panose="02070309020205020404" pitchFamily="49" charset="0"/>
              </a:rPr>
              <a:t>==</a:t>
            </a:r>
            <a:r>
              <a:rPr lang="en-US" altLang="en-US" sz="2000" dirty="0"/>
              <a:t> operator to compare two </a:t>
            </a:r>
            <a:r>
              <a:rPr lang="en-US" altLang="en-US" sz="2000" dirty="0">
                <a:latin typeface="Courier New" panose="02070309020205020404" pitchFamily="49" charset="0"/>
                <a:cs typeface="Courier New" panose="02070309020205020404" pitchFamily="49" charset="0"/>
              </a:rPr>
              <a:t>Stock</a:t>
            </a:r>
            <a:r>
              <a:rPr lang="en-US" altLang="en-US" sz="2000" dirty="0"/>
              <a:t> objects, we should use the </a:t>
            </a:r>
            <a:r>
              <a:rPr lang="en-US" altLang="en-US" sz="2000" dirty="0">
                <a:latin typeface="Courier New" panose="02070309020205020404" pitchFamily="49" charset="0"/>
                <a:cs typeface="Courier New" panose="02070309020205020404" pitchFamily="49" charset="0"/>
              </a:rPr>
              <a:t>equals</a:t>
            </a:r>
            <a:r>
              <a:rPr lang="en-US" altLang="en-US" sz="2000" dirty="0"/>
              <a:t> method.</a:t>
            </a:r>
          </a:p>
        </p:txBody>
      </p:sp>
      <p:sp>
        <p:nvSpPr>
          <p:cNvPr id="9" name="Content Placeholder 8"/>
          <p:cNvSpPr>
            <a:spLocks noGrp="1"/>
          </p:cNvSpPr>
          <p:nvPr>
            <p:ph sz="quarter" idx="14"/>
          </p:nvPr>
        </p:nvSpPr>
        <p:spPr>
          <a:xfrm>
            <a:off x="448497" y="2394070"/>
            <a:ext cx="8120737" cy="2321622"/>
          </a:xfrm>
        </p:spPr>
        <p:txBody>
          <a:bodyPr tIns="0"/>
          <a:lstStyle/>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public boolean equals(Stock object2)</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boolean status;</a:t>
            </a:r>
          </a:p>
          <a:p>
            <a:pPr indent="0" eaLnBrk="1" hangingPunct="1">
              <a:spcBef>
                <a:spcPct val="0"/>
              </a:spcBef>
              <a:buClrTx/>
              <a:buFontTx/>
              <a:buNone/>
            </a:pPr>
            <a:endParaRPr lang="en-US" altLang="en-US" sz="1400" dirty="0">
              <a:noFill/>
              <a:latin typeface="Courier New" panose="02070309020205020404" pitchFamily="49" charset="0"/>
              <a:cs typeface="Courier New" panose="02070309020205020404" pitchFamily="49" charset="0"/>
            </a:endParaRP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if(symbol.equals(Object2.symbol &amp;&amp; sharePrice == Object2.sharePrice)</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status = true;</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else</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status = false;</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return status;</a:t>
            </a:r>
          </a:p>
          <a:p>
            <a:pPr indent="0"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a:t>
            </a:r>
          </a:p>
        </p:txBody>
      </p:sp>
      <p:sp>
        <p:nvSpPr>
          <p:cNvPr id="10" name="Content Placeholder 9"/>
          <p:cNvSpPr>
            <a:spLocks noGrp="1"/>
          </p:cNvSpPr>
          <p:nvPr>
            <p:ph sz="quarter" idx="15"/>
          </p:nvPr>
        </p:nvSpPr>
        <p:spPr>
          <a:xfrm>
            <a:off x="457200" y="4900944"/>
            <a:ext cx="8229600" cy="1143846"/>
          </a:xfrm>
        </p:spPr>
        <p:txBody>
          <a:bodyPr tIns="0"/>
          <a:lstStyle/>
          <a:p>
            <a:pPr eaLnBrk="1" hangingPunct="1">
              <a:spcBef>
                <a:spcPts val="600"/>
              </a:spcBef>
            </a:pPr>
            <a:r>
              <a:rPr lang="en-US" altLang="en-US" sz="2000" dirty="0"/>
              <a:t>Now, objects can be compared by their contents rather than by their memory addresses.</a:t>
            </a:r>
          </a:p>
          <a:p>
            <a:pPr eaLnBrk="1" hangingPunct="1">
              <a:spcBef>
                <a:spcPts val="600"/>
              </a:spcBef>
            </a:pPr>
            <a:r>
              <a:rPr lang="en-US" altLang="en-US" sz="2000" dirty="0"/>
              <a:t>See example: StockCompare.java</a:t>
            </a:r>
          </a:p>
        </p:txBody>
      </p:sp>
    </p:spTree>
    <p:extLst>
      <p:ext uri="{BB962C8B-B14F-4D97-AF65-F5344CB8AC3E}">
        <p14:creationId xmlns:p14="http://schemas.microsoft.com/office/powerpoint/2010/main" val="293664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(1 of 2)</a:t>
            </a:r>
          </a:p>
        </p:txBody>
      </p:sp>
      <p:sp>
        <p:nvSpPr>
          <p:cNvPr id="4" name="Content Placeholder 3"/>
          <p:cNvSpPr>
            <a:spLocks noGrp="1"/>
          </p:cNvSpPr>
          <p:nvPr>
            <p:ph sz="quarter" idx="13"/>
          </p:nvPr>
        </p:nvSpPr>
        <p:spPr>
          <a:xfrm>
            <a:off x="457200" y="1556327"/>
            <a:ext cx="8229600" cy="3538187"/>
          </a:xfrm>
        </p:spPr>
        <p:txBody>
          <a:bodyPr/>
          <a:lstStyle/>
          <a:p>
            <a:r>
              <a:rPr lang="en-US" altLang="en-US" dirty="0"/>
              <a:t>Chapter 8 discusses the following main topics:</a:t>
            </a:r>
          </a:p>
          <a:p>
            <a:pPr lvl="1" eaLnBrk="1" hangingPunct="1"/>
            <a:r>
              <a:rPr lang="en-US" altLang="en-US" dirty="0"/>
              <a:t>Static Class Members</a:t>
            </a:r>
          </a:p>
          <a:p>
            <a:pPr lvl="1" eaLnBrk="1" hangingPunct="1"/>
            <a:r>
              <a:rPr lang="en-US" altLang="en-US" dirty="0"/>
              <a:t>Passing Objects as Arguments to Methods</a:t>
            </a:r>
          </a:p>
          <a:p>
            <a:pPr lvl="1" eaLnBrk="1" hangingPunct="1"/>
            <a:r>
              <a:rPr lang="en-US" altLang="en-US" dirty="0"/>
              <a:t>Returning Objects from Methods</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a:t>
            </a:r>
          </a:p>
          <a:p>
            <a:pPr lvl="1" eaLnBrk="1" hangingPunct="1"/>
            <a:r>
              <a:rPr lang="en-US" altLang="en-US" dirty="0"/>
              <a:t>Writing an </a:t>
            </a:r>
            <a:r>
              <a:rPr lang="en-US" altLang="en-US" dirty="0">
                <a:latin typeface="Courier New" panose="02070309020205020404" pitchFamily="49" charset="0"/>
                <a:cs typeface="Courier New" panose="02070309020205020404" pitchFamily="49" charset="0"/>
              </a:rPr>
              <a:t>equals</a:t>
            </a:r>
            <a:r>
              <a:rPr lang="en-US" altLang="en-US" dirty="0"/>
              <a:t> Method</a:t>
            </a:r>
          </a:p>
          <a:p>
            <a:pPr lvl="1" eaLnBrk="1" hangingPunct="1"/>
            <a:r>
              <a:rPr lang="en-US" altLang="en-US" dirty="0"/>
              <a:t>Methods that Copy Objects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altLang="en-US" dirty="0"/>
              <a:t>Methods That Copy Objects</a:t>
            </a:r>
            <a:endParaRPr lang="en-IN" dirty="0"/>
          </a:p>
        </p:txBody>
      </p:sp>
      <p:sp>
        <p:nvSpPr>
          <p:cNvPr id="3" name="Content Placeholder 2">
            <a:extLst>
              <a:ext uri="{FF2B5EF4-FFF2-40B4-BE49-F238E27FC236}">
                <a16:creationId xmlns:a16="http://schemas.microsoft.com/office/drawing/2014/main" id="{9F3F67C3-F397-498A-84D3-78714C19DEB5}"/>
              </a:ext>
            </a:extLst>
          </p:cNvPr>
          <p:cNvSpPr>
            <a:spLocks noGrp="1"/>
          </p:cNvSpPr>
          <p:nvPr>
            <p:ph sz="quarter" idx="13"/>
          </p:nvPr>
        </p:nvSpPr>
        <p:spPr>
          <a:xfrm>
            <a:off x="457200" y="1556326"/>
            <a:ext cx="8128660" cy="4788911"/>
          </a:xfrm>
        </p:spPr>
        <p:txBody>
          <a:bodyPr/>
          <a:lstStyle/>
          <a:p>
            <a:pPr eaLnBrk="1" hangingPunct="1"/>
            <a:r>
              <a:rPr lang="en-US" altLang="en-US" dirty="0"/>
              <a:t>There are two ways to copy an object.</a:t>
            </a:r>
          </a:p>
          <a:p>
            <a:pPr lvl="1" eaLnBrk="1" hangingPunct="1"/>
            <a:r>
              <a:rPr lang="en-US" altLang="en-US" dirty="0"/>
              <a:t>You cannot use the assignment operator to copy reference types</a:t>
            </a:r>
          </a:p>
          <a:p>
            <a:pPr lvl="1" eaLnBrk="1" hangingPunct="1"/>
            <a:r>
              <a:rPr lang="en-US" altLang="en-US" dirty="0"/>
              <a:t>Reference only copy</a:t>
            </a:r>
          </a:p>
          <a:p>
            <a:pPr lvl="2" eaLnBrk="1" hangingPunct="1"/>
            <a:r>
              <a:rPr lang="en-US" altLang="en-US" dirty="0"/>
              <a:t>This is simply copying the address of an object into another reference variable.</a:t>
            </a:r>
          </a:p>
          <a:p>
            <a:pPr lvl="1" eaLnBrk="1" hangingPunct="1"/>
            <a:r>
              <a:rPr lang="en-US" altLang="en-US" dirty="0"/>
              <a:t>Deep copy (correct)</a:t>
            </a:r>
          </a:p>
          <a:p>
            <a:pPr lvl="2" eaLnBrk="1" hangingPunct="1"/>
            <a:r>
              <a:rPr lang="en-US" altLang="en-US" dirty="0"/>
              <a:t>This involves creating a new instance of the class and copying the values from one object into the new object.</a:t>
            </a:r>
          </a:p>
          <a:p>
            <a:pPr lvl="1" eaLnBrk="1" hangingPunct="1"/>
            <a:r>
              <a:rPr lang="en-US" altLang="en-US" dirty="0"/>
              <a:t>Example: ObjectCopy.java</a:t>
            </a:r>
          </a:p>
        </p:txBody>
      </p:sp>
    </p:spTree>
    <p:extLst>
      <p:ext uri="{BB962C8B-B14F-4D97-AF65-F5344CB8AC3E}">
        <p14:creationId xmlns:p14="http://schemas.microsoft.com/office/powerpoint/2010/main" val="755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Copy Constructors</a:t>
            </a:r>
            <a:endParaRPr lang="en-IN" dirty="0"/>
          </a:p>
        </p:txBody>
      </p:sp>
      <p:sp>
        <p:nvSpPr>
          <p:cNvPr id="4" name="Content Placeholder 3"/>
          <p:cNvSpPr>
            <a:spLocks noGrp="1"/>
          </p:cNvSpPr>
          <p:nvPr>
            <p:ph sz="quarter" idx="13"/>
          </p:nvPr>
        </p:nvSpPr>
        <p:spPr>
          <a:xfrm>
            <a:off x="457200" y="1556327"/>
            <a:ext cx="8229600" cy="913741"/>
          </a:xfrm>
        </p:spPr>
        <p:txBody>
          <a:bodyPr/>
          <a:lstStyle/>
          <a:p>
            <a:r>
              <a:rPr lang="en-US" altLang="en-US" dirty="0"/>
              <a:t>A copy constructor accepts an existing object of the same class and clones it</a:t>
            </a:r>
            <a:endParaRPr lang="en-IN" dirty="0"/>
          </a:p>
        </p:txBody>
      </p:sp>
      <p:sp>
        <p:nvSpPr>
          <p:cNvPr id="5" name="Content Placeholder 4"/>
          <p:cNvSpPr>
            <a:spLocks noGrp="1"/>
          </p:cNvSpPr>
          <p:nvPr>
            <p:ph sz="quarter" idx="14"/>
          </p:nvPr>
        </p:nvSpPr>
        <p:spPr>
          <a:xfrm>
            <a:off x="457200" y="2600696"/>
            <a:ext cx="8229600" cy="3355967"/>
          </a:xfrm>
        </p:spPr>
        <p:txBody>
          <a:bodyPr/>
          <a:lstStyle/>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public Stock(Stock object 2)</a:t>
            </a: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a:t>
            </a: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	symbol = object2.symbol;</a:t>
            </a: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	sharePrice = object2.sharePrice;</a:t>
            </a: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a:t>
            </a:r>
          </a:p>
          <a:p>
            <a:pPr indent="0" eaLnBrk="1" hangingPunct="1">
              <a:spcBef>
                <a:spcPts val="0"/>
              </a:spcBef>
              <a:buFontTx/>
              <a:buNone/>
            </a:pPr>
            <a:endParaRPr lang="en-US" altLang="en-US" sz="1800" dirty="0">
              <a:noFill/>
              <a:latin typeface="Courier New" panose="02070309020205020404" pitchFamily="49" charset="0"/>
              <a:cs typeface="Courier New" panose="02070309020205020404" pitchFamily="49" charset="0"/>
            </a:endParaRP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 Create a Stock object</a:t>
            </a: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Stock company1 = new Stock("XYZ", 9.62);</a:t>
            </a:r>
          </a:p>
          <a:p>
            <a:pPr indent="0" eaLnBrk="1" hangingPunct="1">
              <a:spcBef>
                <a:spcPts val="0"/>
              </a:spcBef>
              <a:buFontTx/>
              <a:buNone/>
            </a:pPr>
            <a:endParaRPr lang="en-US" altLang="en-US" sz="1800" dirty="0">
              <a:noFill/>
              <a:latin typeface="Courier New" panose="02070309020205020404" pitchFamily="49" charset="0"/>
              <a:cs typeface="Courier New" panose="02070309020205020404" pitchFamily="49" charset="0"/>
            </a:endParaRP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//Create company2, a copy of company1</a:t>
            </a:r>
          </a:p>
          <a:p>
            <a:pPr indent="0" eaLnBrk="1" hangingPunct="1">
              <a:spcBef>
                <a:spcPts val="0"/>
              </a:spcBef>
              <a:buFontTx/>
              <a:buNone/>
            </a:pPr>
            <a:r>
              <a:rPr lang="en-US" altLang="en-US" sz="1800" dirty="0">
                <a:latin typeface="Courier New" panose="02070309020205020404" pitchFamily="49" charset="0"/>
                <a:cs typeface="Courier New" panose="02070309020205020404" pitchFamily="49" charset="0"/>
              </a:rPr>
              <a:t>Stock company2 = new Stock(company1);</a:t>
            </a:r>
          </a:p>
        </p:txBody>
      </p:sp>
    </p:spTree>
    <p:extLst>
      <p:ext uri="{BB962C8B-B14F-4D97-AF65-F5344CB8AC3E}">
        <p14:creationId xmlns:p14="http://schemas.microsoft.com/office/powerpoint/2010/main" val="326178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Aggregation</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668816"/>
          </a:xfrm>
        </p:spPr>
        <p:txBody>
          <a:bodyPr/>
          <a:lstStyle/>
          <a:p>
            <a:pPr eaLnBrk="1" hangingPunct="1"/>
            <a:r>
              <a:rPr lang="en-US" altLang="en-US" dirty="0"/>
              <a:t>Creating an instance of one class as a reference in another class is called </a:t>
            </a:r>
            <a:r>
              <a:rPr lang="en-US" altLang="en-US" b="1" dirty="0"/>
              <a:t>object aggregation</a:t>
            </a:r>
            <a:r>
              <a:rPr lang="en-US" altLang="en-US" dirty="0"/>
              <a:t>.</a:t>
            </a:r>
          </a:p>
          <a:p>
            <a:pPr eaLnBrk="1" hangingPunct="1"/>
            <a:r>
              <a:rPr lang="en-US" altLang="en-US" dirty="0"/>
              <a:t>Aggregation creates a “has a” relationship between objects.</a:t>
            </a:r>
          </a:p>
          <a:p>
            <a:pPr eaLnBrk="1" hangingPunct="1"/>
            <a:r>
              <a:rPr lang="en-US" altLang="en-US" dirty="0"/>
              <a:t>Examples:</a:t>
            </a:r>
          </a:p>
          <a:p>
            <a:pPr lvl="1" eaLnBrk="1" hangingPunct="1"/>
            <a:r>
              <a:rPr lang="en-US" altLang="en-US" dirty="0"/>
              <a:t>Instructor.java, Textbook.java, Course.java, CourseDemo.java</a:t>
            </a:r>
          </a:p>
        </p:txBody>
      </p:sp>
    </p:spTree>
    <p:extLst>
      <p:ext uri="{BB962C8B-B14F-4D97-AF65-F5344CB8AC3E}">
        <p14:creationId xmlns:p14="http://schemas.microsoft.com/office/powerpoint/2010/main" val="54880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Aggregation in U</a:t>
            </a:r>
            <a:r>
              <a:rPr lang="en-US" altLang="en-US" sz="100" dirty="0"/>
              <a:t> </a:t>
            </a:r>
            <a:r>
              <a:rPr lang="en-US" altLang="en-US" dirty="0"/>
              <a:t>M</a:t>
            </a:r>
            <a:r>
              <a:rPr lang="en-US" altLang="en-US" sz="100" dirty="0"/>
              <a:t> </a:t>
            </a:r>
            <a:r>
              <a:rPr lang="en-US" altLang="en-US" dirty="0"/>
              <a:t>L Diagrams</a:t>
            </a:r>
            <a:endParaRPr lang="en-IN" dirty="0"/>
          </a:p>
        </p:txBody>
      </p:sp>
      <p:pic>
        <p:nvPicPr>
          <p:cNvPr id="4" name="Content Placeholder 3" descr="A U M L diagram depicts that the classes instructor and text book are subclasses of the superclass course. For long description in Notes pane, press F6."/>
          <p:cNvPicPr>
            <a:picLocks noGrp="1" noChangeAspect="1"/>
          </p:cNvPicPr>
          <p:nvPr>
            <p:ph sz="quarter" idx="13"/>
          </p:nvPr>
        </p:nvPicPr>
        <p:blipFill>
          <a:blip r:embed="rId3"/>
          <a:stretch>
            <a:fillRect/>
          </a:stretch>
        </p:blipFill>
        <p:spPr>
          <a:xfrm>
            <a:off x="1076801" y="1589081"/>
            <a:ext cx="6990396" cy="4695116"/>
          </a:xfrm>
          <a:prstGeom prst="rect">
            <a:avLst/>
          </a:prstGeom>
        </p:spPr>
      </p:pic>
    </p:spTree>
    <p:extLst>
      <p:ext uri="{BB962C8B-B14F-4D97-AF65-F5344CB8AC3E}">
        <p14:creationId xmlns:p14="http://schemas.microsoft.com/office/powerpoint/2010/main" val="1764130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400" dirty="0"/>
              <a:t>Returning References to Private Fields</a:t>
            </a:r>
            <a:endParaRPr lang="en-IN" sz="340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2267528"/>
          </a:xfrm>
        </p:spPr>
        <p:txBody>
          <a:bodyPr/>
          <a:lstStyle/>
          <a:p>
            <a:pPr eaLnBrk="1" hangingPunct="1"/>
            <a:r>
              <a:rPr lang="en-US" altLang="en-US" dirty="0"/>
              <a:t>Avoid returning references to private data elements.</a:t>
            </a:r>
          </a:p>
          <a:p>
            <a:pPr eaLnBrk="1" hangingPunct="1"/>
            <a:r>
              <a:rPr lang="en-US" altLang="en-US" dirty="0"/>
              <a:t>Returning references to private variables will allow any object that receives the reference to modify the variable.</a:t>
            </a:r>
          </a:p>
        </p:txBody>
      </p:sp>
    </p:spTree>
    <p:extLst>
      <p:ext uri="{BB962C8B-B14F-4D97-AF65-F5344CB8AC3E}">
        <p14:creationId xmlns:p14="http://schemas.microsoft.com/office/powerpoint/2010/main" val="3524312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Null References</a:t>
            </a:r>
            <a:endParaRPr lang="en-IN" dirty="0"/>
          </a:p>
        </p:txBody>
      </p:sp>
      <p:sp>
        <p:nvSpPr>
          <p:cNvPr id="4" name="Content Placeholder 3"/>
          <p:cNvSpPr>
            <a:spLocks noGrp="1"/>
          </p:cNvSpPr>
          <p:nvPr>
            <p:ph sz="quarter" idx="13"/>
          </p:nvPr>
        </p:nvSpPr>
        <p:spPr>
          <a:xfrm>
            <a:off x="457200" y="1552575"/>
            <a:ext cx="8386354" cy="2520661"/>
          </a:xfrm>
        </p:spPr>
        <p:txBody>
          <a:bodyPr/>
          <a:lstStyle/>
          <a:p>
            <a:pPr eaLnBrk="1" hangingPunct="1">
              <a:lnSpc>
                <a:spcPct val="90000"/>
              </a:lnSpc>
            </a:pPr>
            <a:r>
              <a:rPr lang="en-US" altLang="en-US" dirty="0"/>
              <a:t>A </a:t>
            </a:r>
            <a:r>
              <a:rPr lang="en-US" altLang="en-US" b="1" dirty="0"/>
              <a:t>null reference</a:t>
            </a:r>
            <a:r>
              <a:rPr lang="en-US" altLang="en-US" dirty="0"/>
              <a:t> is a reference variable that points to nothing.</a:t>
            </a:r>
          </a:p>
          <a:p>
            <a:pPr eaLnBrk="1" hangingPunct="1">
              <a:lnSpc>
                <a:spcPct val="90000"/>
              </a:lnSpc>
            </a:pPr>
            <a:r>
              <a:rPr lang="en-US" altLang="en-US" dirty="0"/>
              <a:t>If a reference is null, then no operations can be performed on it.</a:t>
            </a:r>
          </a:p>
          <a:p>
            <a:pPr eaLnBrk="1" hangingPunct="1">
              <a:lnSpc>
                <a:spcPct val="90000"/>
              </a:lnSpc>
            </a:pPr>
            <a:r>
              <a:rPr lang="en-US" altLang="en-US" dirty="0"/>
              <a:t>References can be tested to see if they point to null prior to being used.</a:t>
            </a:r>
            <a:endParaRPr lang="en-US" altLang="en-US" sz="2800" dirty="0"/>
          </a:p>
        </p:txBody>
      </p:sp>
      <p:sp>
        <p:nvSpPr>
          <p:cNvPr id="5" name="Content Placeholder 4"/>
          <p:cNvSpPr>
            <a:spLocks noGrp="1"/>
          </p:cNvSpPr>
          <p:nvPr>
            <p:ph sz="quarter" idx="14"/>
          </p:nvPr>
        </p:nvSpPr>
        <p:spPr>
          <a:xfrm>
            <a:off x="457200" y="4166311"/>
            <a:ext cx="8229600" cy="1379465"/>
          </a:xfrm>
        </p:spPr>
        <p:txBody>
          <a:bodyPr/>
          <a:lstStyle/>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if(name </a:t>
            </a:r>
            <a:r>
              <a:rPr lang="en-US" altLang="en-US" sz="1800" b="1" dirty="0">
                <a:solidFill>
                  <a:srgbClr val="C00000"/>
                </a:solidFill>
                <a:latin typeface="Courier New" panose="02070309020205020404" pitchFamily="49" charset="0"/>
                <a:cs typeface="Courier New" panose="02070309020205020404" pitchFamily="49" charset="0"/>
              </a:rPr>
              <a:t>!= null</a:t>
            </a:r>
            <a:r>
              <a:rPr lang="en-US" altLang="en-US" sz="18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System.out.println("Name is: " + </a:t>
            </a:r>
            <a:r>
              <a:rPr lang="en-US" altLang="en-US" sz="1800" b="1" dirty="0">
                <a:solidFill>
                  <a:srgbClr val="C00000"/>
                </a:solidFill>
                <a:latin typeface="Courier New" panose="02070309020205020404" pitchFamily="49" charset="0"/>
                <a:cs typeface="Courier New" panose="02070309020205020404" pitchFamily="49" charset="0"/>
              </a:rPr>
              <a:t>name.toUpperCase()</a:t>
            </a:r>
            <a:r>
              <a:rPr lang="en-US" altLang="en-US" sz="18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638851"/>
            <a:ext cx="6422571" cy="536318"/>
          </a:xfrm>
        </p:spPr>
        <p:txBody>
          <a:bodyPr/>
          <a:lstStyle/>
          <a:p>
            <a:pPr eaLnBrk="1" hangingPunct="1">
              <a:lnSpc>
                <a:spcPct val="90000"/>
              </a:lnSpc>
            </a:pPr>
            <a:r>
              <a:rPr lang="en-US" altLang="en-US" dirty="0"/>
              <a:t>Examples: FullName.java, NameTester.java</a:t>
            </a:r>
          </a:p>
        </p:txBody>
      </p:sp>
    </p:spTree>
    <p:extLst>
      <p:ext uri="{BB962C8B-B14F-4D97-AF65-F5344CB8AC3E}">
        <p14:creationId xmlns:p14="http://schemas.microsoft.com/office/powerpoint/2010/main" val="2993827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Method Chaining </a:t>
            </a:r>
            <a:r>
              <a:rPr lang="en-US" altLang="en-US" sz="2000" b="0" dirty="0"/>
              <a:t>(1 of 4)</a:t>
            </a:r>
            <a:endParaRPr lang="en-IN" sz="2000" b="0" dirty="0"/>
          </a:p>
        </p:txBody>
      </p:sp>
      <p:sp>
        <p:nvSpPr>
          <p:cNvPr id="4" name="Content Placeholder 3"/>
          <p:cNvSpPr>
            <a:spLocks noGrp="1"/>
          </p:cNvSpPr>
          <p:nvPr>
            <p:ph sz="quarter" idx="13"/>
          </p:nvPr>
        </p:nvSpPr>
        <p:spPr>
          <a:xfrm>
            <a:off x="457200" y="1556327"/>
            <a:ext cx="8229600" cy="2326904"/>
          </a:xfrm>
        </p:spPr>
        <p:txBody>
          <a:bodyPr/>
          <a:lstStyle/>
          <a:p>
            <a:pPr eaLnBrk="1" hangingPunct="1">
              <a:lnSpc>
                <a:spcPct val="90000"/>
              </a:lnSpc>
            </a:pPr>
            <a:r>
              <a:rPr lang="en-US" altLang="en-US" dirty="0"/>
              <a:t>When working with aggregate objects, you sometimes need to work through several layers of objects to call a method.</a:t>
            </a:r>
          </a:p>
          <a:p>
            <a:pPr eaLnBrk="1" hangingPunct="1">
              <a:lnSpc>
                <a:spcPct val="90000"/>
              </a:lnSpc>
            </a:pPr>
            <a:r>
              <a:rPr lang="en-US" altLang="en-US" dirty="0"/>
              <a:t>Example: suppose you have a </a:t>
            </a:r>
            <a:r>
              <a:rPr lang="en-US" altLang="en-US" dirty="0">
                <a:latin typeface="Courier New" panose="02070309020205020404" pitchFamily="49" charset="0"/>
                <a:cs typeface="Courier New" panose="02070309020205020404" pitchFamily="49" charset="0"/>
              </a:rPr>
              <a:t>Course</a:t>
            </a:r>
            <a:r>
              <a:rPr lang="en-US" altLang="en-US" dirty="0"/>
              <a:t> object named </a:t>
            </a:r>
            <a:r>
              <a:rPr lang="en-US" altLang="en-US" dirty="0">
                <a:latin typeface="Courier New" panose="02070309020205020404" pitchFamily="49" charset="0"/>
                <a:cs typeface="Courier New" panose="02070309020205020404" pitchFamily="49" charset="0"/>
              </a:rPr>
              <a:t>course</a:t>
            </a:r>
            <a:r>
              <a:rPr lang="en-US" altLang="en-US" dirty="0"/>
              <a:t>, and you want to get the name of the course's instructor, converted to uppercase.</a:t>
            </a:r>
          </a:p>
        </p:txBody>
      </p:sp>
      <p:sp>
        <p:nvSpPr>
          <p:cNvPr id="5" name="Content Placeholder 4"/>
          <p:cNvSpPr>
            <a:spLocks noGrp="1"/>
          </p:cNvSpPr>
          <p:nvPr>
            <p:ph sz="quarter" idx="14"/>
          </p:nvPr>
        </p:nvSpPr>
        <p:spPr>
          <a:xfrm>
            <a:off x="457201" y="3955324"/>
            <a:ext cx="6405154" cy="2373313"/>
          </a:xfrm>
        </p:spPr>
        <p:txBody>
          <a:bodyPr/>
          <a:lstStyle/>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Get the Instructor object.</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Instructor instr = course.getInstructor();</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Get the instructor's name.</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String name = instr.getName();</a:t>
            </a:r>
          </a:p>
          <a:p>
            <a:pPr indent="0">
              <a:spcBef>
                <a:spcPct val="0"/>
              </a:spcBef>
              <a:buClrTx/>
              <a:buFontTx/>
              <a:buNone/>
            </a:pPr>
            <a:endParaRPr lang="en-US" altLang="en-US" sz="1800" dirty="0">
              <a:noFill/>
              <a:latin typeface="Courier New" panose="02070309020205020404" pitchFamily="49" charset="0"/>
              <a:cs typeface="Courier New" panose="02070309020205020404" pitchFamily="49" charset="0"/>
            </a:endParaRP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Convert the name to uppercase.</a:t>
            </a:r>
          </a:p>
          <a:p>
            <a:pPr indent="0">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String upperName = name.toUpperCase();</a:t>
            </a:r>
          </a:p>
        </p:txBody>
      </p:sp>
    </p:spTree>
    <p:extLst>
      <p:ext uri="{BB962C8B-B14F-4D97-AF65-F5344CB8AC3E}">
        <p14:creationId xmlns:p14="http://schemas.microsoft.com/office/powerpoint/2010/main" val="120605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Method Chaining </a:t>
            </a:r>
            <a:r>
              <a:rPr lang="en-US" altLang="en-US" sz="2000" b="0" dirty="0"/>
              <a:t>(2 of 4)</a:t>
            </a:r>
            <a:endParaRPr lang="en-IN" dirty="0"/>
          </a:p>
        </p:txBody>
      </p:sp>
      <p:sp>
        <p:nvSpPr>
          <p:cNvPr id="4" name="Content Placeholder 3"/>
          <p:cNvSpPr>
            <a:spLocks noGrp="1"/>
          </p:cNvSpPr>
          <p:nvPr>
            <p:ph sz="quarter" idx="13"/>
          </p:nvPr>
        </p:nvSpPr>
        <p:spPr>
          <a:xfrm>
            <a:off x="457200" y="1556327"/>
            <a:ext cx="8229600" cy="1365003"/>
          </a:xfrm>
        </p:spPr>
        <p:txBody>
          <a:bodyPr/>
          <a:lstStyle/>
          <a:p>
            <a:pPr eaLnBrk="1" hangingPunct="1">
              <a:lnSpc>
                <a:spcPct val="90000"/>
              </a:lnSpc>
            </a:pPr>
            <a:r>
              <a:rPr lang="en-US" altLang="en-US" dirty="0"/>
              <a:t>The previous code requires three statements, and declares three variables.</a:t>
            </a:r>
          </a:p>
          <a:p>
            <a:pPr eaLnBrk="1" hangingPunct="1">
              <a:lnSpc>
                <a:spcPct val="90000"/>
              </a:lnSpc>
            </a:pPr>
            <a:r>
              <a:rPr lang="en-US" altLang="en-US" dirty="0"/>
              <a:t>The code can be simplified with method chaining:</a:t>
            </a:r>
          </a:p>
        </p:txBody>
      </p:sp>
      <p:sp>
        <p:nvSpPr>
          <p:cNvPr id="5" name="Content Placeholder 4"/>
          <p:cNvSpPr>
            <a:spLocks noGrp="1"/>
          </p:cNvSpPr>
          <p:nvPr>
            <p:ph sz="quarter" idx="14"/>
          </p:nvPr>
        </p:nvSpPr>
        <p:spPr>
          <a:xfrm>
            <a:off x="457200" y="3063835"/>
            <a:ext cx="8366166" cy="451261"/>
          </a:xfrm>
        </p:spPr>
        <p:txBody>
          <a:bodyPr/>
          <a:lstStyle/>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String upperName = course.getInstructor().getName().toUpperCase();</a:t>
            </a:r>
          </a:p>
        </p:txBody>
      </p:sp>
    </p:spTree>
    <p:extLst>
      <p:ext uri="{BB962C8B-B14F-4D97-AF65-F5344CB8AC3E}">
        <p14:creationId xmlns:p14="http://schemas.microsoft.com/office/powerpoint/2010/main" val="301493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Method Chaining </a:t>
            </a:r>
            <a:r>
              <a:rPr lang="en-US" altLang="en-US" sz="2000" b="0" dirty="0"/>
              <a:t>(3 of 4)</a:t>
            </a:r>
            <a:endParaRPr lang="en-IN" dirty="0"/>
          </a:p>
        </p:txBody>
      </p:sp>
      <p:pic>
        <p:nvPicPr>
          <p:cNvPr id="4" name="Content Placeholder 3" descr="A computer code displays the method chaining. For long description in Notes pane, press F6."/>
          <p:cNvPicPr>
            <a:picLocks noGrp="1" noChangeAspect="1"/>
          </p:cNvPicPr>
          <p:nvPr>
            <p:ph sz="quarter" idx="13"/>
          </p:nvPr>
        </p:nvPicPr>
        <p:blipFill>
          <a:blip r:embed="rId3"/>
          <a:stretch>
            <a:fillRect/>
          </a:stretch>
        </p:blipFill>
        <p:spPr>
          <a:xfrm>
            <a:off x="490374" y="2057308"/>
            <a:ext cx="8163252" cy="3584759"/>
          </a:xfrm>
          <a:prstGeom prst="rect">
            <a:avLst/>
          </a:prstGeom>
        </p:spPr>
      </p:pic>
    </p:spTree>
    <p:extLst>
      <p:ext uri="{BB962C8B-B14F-4D97-AF65-F5344CB8AC3E}">
        <p14:creationId xmlns:p14="http://schemas.microsoft.com/office/powerpoint/2010/main" val="161825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Method Chaining </a:t>
            </a:r>
            <a:r>
              <a:rPr lang="en-US" altLang="en-US" sz="2000" b="0" dirty="0"/>
              <a:t>(4 of 4)</a:t>
            </a:r>
            <a:endParaRPr lang="en-IN" dirty="0"/>
          </a:p>
        </p:txBody>
      </p:sp>
      <p:sp>
        <p:nvSpPr>
          <p:cNvPr id="4" name="Content Placeholder 3"/>
          <p:cNvSpPr>
            <a:spLocks noGrp="1"/>
          </p:cNvSpPr>
          <p:nvPr>
            <p:ph sz="quarter" idx="13"/>
          </p:nvPr>
        </p:nvSpPr>
        <p:spPr>
          <a:xfrm>
            <a:off x="457200" y="1556327"/>
            <a:ext cx="8229600" cy="830613"/>
          </a:xfrm>
        </p:spPr>
        <p:txBody>
          <a:bodyPr/>
          <a:lstStyle/>
          <a:p>
            <a:pPr eaLnBrk="1" hangingPunct="1">
              <a:lnSpc>
                <a:spcPct val="90000"/>
              </a:lnSpc>
            </a:pPr>
            <a:r>
              <a:rPr lang="en-US" altLang="en-US" dirty="0"/>
              <a:t>To improve readability, method chain statements are commonly written across multiple lines:</a:t>
            </a:r>
          </a:p>
        </p:txBody>
      </p:sp>
      <p:sp>
        <p:nvSpPr>
          <p:cNvPr id="5" name="Content Placeholder 4"/>
          <p:cNvSpPr>
            <a:spLocks noGrp="1"/>
          </p:cNvSpPr>
          <p:nvPr>
            <p:ph sz="quarter" idx="14"/>
          </p:nvPr>
        </p:nvSpPr>
        <p:spPr>
          <a:xfrm>
            <a:off x="468312" y="2526116"/>
            <a:ext cx="7330213" cy="1003232"/>
          </a:xfrm>
        </p:spPr>
        <p:txBody>
          <a:bodyPr/>
          <a:lstStyle/>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String upperName = course.getInstructor()</a:t>
            </a:r>
          </a:p>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.getName()</a:t>
            </a:r>
          </a:p>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.toUpperCase();</a:t>
            </a:r>
          </a:p>
        </p:txBody>
      </p:sp>
    </p:spTree>
    <p:extLst>
      <p:ext uri="{BB962C8B-B14F-4D97-AF65-F5344CB8AC3E}">
        <p14:creationId xmlns:p14="http://schemas.microsoft.com/office/powerpoint/2010/main" val="411365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(2 of 2)</a:t>
            </a:r>
          </a:p>
        </p:txBody>
      </p:sp>
      <p:sp>
        <p:nvSpPr>
          <p:cNvPr id="4" name="Content Placeholder 3"/>
          <p:cNvSpPr>
            <a:spLocks noGrp="1"/>
          </p:cNvSpPr>
          <p:nvPr>
            <p:ph sz="quarter" idx="13"/>
          </p:nvPr>
        </p:nvSpPr>
        <p:spPr>
          <a:xfrm>
            <a:off x="457200" y="1556327"/>
            <a:ext cx="8229600" cy="4586896"/>
          </a:xfrm>
        </p:spPr>
        <p:txBody>
          <a:bodyPr/>
          <a:lstStyle/>
          <a:p>
            <a:r>
              <a:rPr lang="en-US" altLang="en-US" dirty="0"/>
              <a:t>Chapter 8 discusses the following main topics:</a:t>
            </a:r>
          </a:p>
          <a:p>
            <a:pPr lvl="1"/>
            <a:r>
              <a:rPr lang="en-US" altLang="en-US" dirty="0"/>
              <a:t>Aggregation</a:t>
            </a:r>
          </a:p>
          <a:p>
            <a:pPr lvl="1"/>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Reference Variable</a:t>
            </a:r>
          </a:p>
          <a:p>
            <a:pPr lvl="1"/>
            <a:r>
              <a:rPr lang="en-US" altLang="en-US" dirty="0"/>
              <a:t>Mutable and Immutable Classes</a:t>
            </a:r>
          </a:p>
          <a:p>
            <a:pPr lvl="1"/>
            <a:r>
              <a:rPr lang="en-US" altLang="en-US" dirty="0"/>
              <a:t>Enumerated Types</a:t>
            </a:r>
          </a:p>
          <a:p>
            <a:pPr lvl="1"/>
            <a:r>
              <a:rPr lang="en-US" altLang="en-US" dirty="0"/>
              <a:t>Garbage Collection</a:t>
            </a:r>
          </a:p>
          <a:p>
            <a:pPr lvl="1"/>
            <a:r>
              <a:rPr lang="en-US" altLang="en-US" dirty="0"/>
              <a:t>Focus on Object-Oriented Design: Class Collaboration</a:t>
            </a:r>
          </a:p>
        </p:txBody>
      </p:sp>
    </p:spTree>
    <p:extLst>
      <p:ext uri="{BB962C8B-B14F-4D97-AF65-F5344CB8AC3E}">
        <p14:creationId xmlns:p14="http://schemas.microsoft.com/office/powerpoint/2010/main" val="241992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Reference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7796151" cy="2041896"/>
          </a:xfrm>
        </p:spPr>
        <p:txBody>
          <a:bodyPr/>
          <a:lstStyle/>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reference is simply a name that an object can use to refer to itself.</a:t>
            </a:r>
          </a:p>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reference can be used to overcome shadowing and allow a parameter to have the same name as an instance field.</a:t>
            </a:r>
            <a:endParaRPr lang="en-IN" dirty="0"/>
          </a:p>
        </p:txBody>
      </p:sp>
      <p:pic>
        <p:nvPicPr>
          <p:cNvPr id="13" name="Content Placeholder 12" descr="Four lines of codes of a program. For long description in Notes pane, press F6.">
            <a:extLst>
              <a:ext uri="{FF2B5EF4-FFF2-40B4-BE49-F238E27FC236}">
                <a16:creationId xmlns:a16="http://schemas.microsoft.com/office/drawing/2014/main" id="{EE1C6897-FB64-41F8-B0DE-8A2601EF83FC}"/>
              </a:ext>
            </a:extLst>
          </p:cNvPr>
          <p:cNvPicPr>
            <a:picLocks noGrp="1" noChangeAspect="1"/>
          </p:cNvPicPr>
          <p:nvPr>
            <p:ph sz="quarter" idx="14"/>
          </p:nvPr>
        </p:nvPicPr>
        <p:blipFill rotWithShape="1">
          <a:blip r:embed="rId3"/>
          <a:srcRect t="41745"/>
          <a:stretch/>
        </p:blipFill>
        <p:spPr>
          <a:xfrm>
            <a:off x="530408" y="3787338"/>
            <a:ext cx="6982231" cy="2238248"/>
          </a:xfrm>
        </p:spPr>
      </p:pic>
    </p:spTree>
    <p:extLst>
      <p:ext uri="{BB962C8B-B14F-4D97-AF65-F5344CB8AC3E}">
        <p14:creationId xmlns:p14="http://schemas.microsoft.com/office/powerpoint/2010/main" val="635490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Reference </a:t>
            </a:r>
            <a:r>
              <a:rPr lang="en-US" altLang="en-US" sz="2000" b="0" dirty="0"/>
              <a:t>(2 of 2)</a:t>
            </a:r>
            <a:endParaRPr lang="en-IN" sz="2000" b="0" dirty="0"/>
          </a:p>
        </p:txBody>
      </p:sp>
      <p:sp>
        <p:nvSpPr>
          <p:cNvPr id="6" name="Content Placeholder 5"/>
          <p:cNvSpPr>
            <a:spLocks noGrp="1"/>
          </p:cNvSpPr>
          <p:nvPr>
            <p:ph sz="quarter" idx="13"/>
          </p:nvPr>
        </p:nvSpPr>
        <p:spPr>
          <a:xfrm>
            <a:off x="457200" y="1552575"/>
            <a:ext cx="8229600" cy="703737"/>
          </a:xfrm>
        </p:spPr>
        <p:txBody>
          <a:bodyPr/>
          <a:lstStyle/>
          <a:p>
            <a:pPr eaLnBrk="1" hangingPunct="1">
              <a:lnSpc>
                <a:spcPct val="90000"/>
              </a:lnSpc>
            </a:pPr>
            <a:r>
              <a:rPr lang="en-US" altLang="en-US" sz="2000" dirty="0"/>
              <a:t>The </a:t>
            </a:r>
            <a:r>
              <a:rPr lang="en-US" altLang="en-US" sz="2000" dirty="0">
                <a:latin typeface="Courier New" panose="02070309020205020404" pitchFamily="49" charset="0"/>
                <a:cs typeface="Courier New" panose="02070309020205020404" pitchFamily="49" charset="0"/>
              </a:rPr>
              <a:t>this</a:t>
            </a:r>
            <a:r>
              <a:rPr lang="en-US" altLang="en-US" sz="2000" dirty="0"/>
              <a:t> reference can be used to call a constructor from another constructor.</a:t>
            </a:r>
          </a:p>
        </p:txBody>
      </p:sp>
      <p:sp>
        <p:nvSpPr>
          <p:cNvPr id="7" name="Content Placeholder 6"/>
          <p:cNvSpPr>
            <a:spLocks noGrp="1"/>
          </p:cNvSpPr>
          <p:nvPr>
            <p:ph sz="quarter" idx="14"/>
          </p:nvPr>
        </p:nvSpPr>
        <p:spPr>
          <a:xfrm>
            <a:off x="457200" y="2323647"/>
            <a:ext cx="7036130" cy="1262073"/>
          </a:xfrm>
        </p:spPr>
        <p:txBody>
          <a:bodyPr/>
          <a:lstStyle/>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public Stock(String sym)</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C00000"/>
                </a:solidFill>
                <a:latin typeface="Courier New" panose="02070309020205020404" pitchFamily="49" charset="0"/>
                <a:cs typeface="Courier New" panose="02070309020205020404" pitchFamily="49" charset="0"/>
              </a:rPr>
              <a:t>this(sym, 0.0);</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a:t>
            </a:r>
          </a:p>
        </p:txBody>
      </p:sp>
      <p:sp>
        <p:nvSpPr>
          <p:cNvPr id="8" name="Content Placeholder 7"/>
          <p:cNvSpPr>
            <a:spLocks noGrp="1"/>
          </p:cNvSpPr>
          <p:nvPr>
            <p:ph sz="quarter" idx="15"/>
          </p:nvPr>
        </p:nvSpPr>
        <p:spPr>
          <a:xfrm>
            <a:off x="457200" y="3653055"/>
            <a:ext cx="8229600" cy="2569614"/>
          </a:xfrm>
        </p:spPr>
        <p:txBody>
          <a:bodyPr/>
          <a:lstStyle/>
          <a:p>
            <a:pPr lvl="1" eaLnBrk="1" hangingPunct="1">
              <a:lnSpc>
                <a:spcPct val="90000"/>
              </a:lnSpc>
            </a:pPr>
            <a:r>
              <a:rPr lang="en-US" altLang="en-US" sz="2000" dirty="0"/>
              <a:t>This constructor would allow an instance of the </a:t>
            </a:r>
            <a:r>
              <a:rPr lang="en-US" altLang="en-US" sz="2000" dirty="0">
                <a:latin typeface="Courier New" panose="02070309020205020404" pitchFamily="49" charset="0"/>
                <a:cs typeface="Courier New" panose="02070309020205020404" pitchFamily="49" charset="0"/>
              </a:rPr>
              <a:t>Stock</a:t>
            </a:r>
            <a:r>
              <a:rPr lang="en-US" altLang="en-US" sz="2000" dirty="0"/>
              <a:t> class to be created using only the symbol name as a parameter.</a:t>
            </a:r>
          </a:p>
          <a:p>
            <a:pPr lvl="1" eaLnBrk="1" hangingPunct="1">
              <a:lnSpc>
                <a:spcPct val="90000"/>
              </a:lnSpc>
            </a:pPr>
            <a:r>
              <a:rPr lang="en-US" altLang="en-US" sz="2000" dirty="0"/>
              <a:t>It calls the constructor that takes the symbol and the price, using </a:t>
            </a:r>
            <a:r>
              <a:rPr lang="en-US" altLang="en-US" sz="2000" b="1" dirty="0"/>
              <a:t>sym</a:t>
            </a:r>
            <a:r>
              <a:rPr lang="en-US" altLang="en-US" sz="2000" dirty="0"/>
              <a:t> as the symbol argument and 0 as the price argument.</a:t>
            </a:r>
          </a:p>
          <a:p>
            <a:pPr eaLnBrk="1" hangingPunct="1">
              <a:lnSpc>
                <a:spcPct val="90000"/>
              </a:lnSpc>
            </a:pPr>
            <a:r>
              <a:rPr lang="en-US" altLang="en-US" sz="2000" dirty="0"/>
              <a:t>Elaborate constructor chaining can be created using this technique.</a:t>
            </a:r>
          </a:p>
          <a:p>
            <a:pPr eaLnBrk="1" hangingPunct="1">
              <a:lnSpc>
                <a:spcPct val="90000"/>
              </a:lnSpc>
            </a:pPr>
            <a:r>
              <a:rPr lang="en-US" altLang="en-US" sz="2000" dirty="0"/>
              <a:t>If </a:t>
            </a:r>
            <a:r>
              <a:rPr lang="en-US" altLang="en-US" sz="2000" dirty="0">
                <a:latin typeface="Courier New" panose="02070309020205020404" pitchFamily="49" charset="0"/>
                <a:cs typeface="Courier New" panose="02070309020205020404" pitchFamily="49" charset="0"/>
              </a:rPr>
              <a:t>this</a:t>
            </a:r>
            <a:r>
              <a:rPr lang="en-US" altLang="en-US" sz="2000" dirty="0"/>
              <a:t> is used in a constructor, it must be the first statement in the constructor.</a:t>
            </a:r>
          </a:p>
        </p:txBody>
      </p:sp>
    </p:spTree>
    <p:extLst>
      <p:ext uri="{BB962C8B-B14F-4D97-AF65-F5344CB8AC3E}">
        <p14:creationId xmlns:p14="http://schemas.microsoft.com/office/powerpoint/2010/main" val="2487940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Mutable and Immutable Classes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110676"/>
          </a:xfrm>
        </p:spPr>
        <p:txBody>
          <a:bodyPr/>
          <a:lstStyle/>
          <a:p>
            <a:pPr eaLnBrk="1" hangingPunct="1">
              <a:lnSpc>
                <a:spcPct val="90000"/>
              </a:lnSpc>
            </a:pPr>
            <a:r>
              <a:rPr lang="en-US" altLang="en-US" dirty="0"/>
              <a:t>You have seen examples of classes that have mutators or other methods that change the contents of the class's fields.</a:t>
            </a:r>
          </a:p>
          <a:p>
            <a:pPr eaLnBrk="1" hangingPunct="1">
              <a:lnSpc>
                <a:spcPct val="90000"/>
              </a:lnSpc>
            </a:pPr>
            <a:r>
              <a:rPr lang="en-US" altLang="en-US" dirty="0"/>
              <a:t>A class that allows its fields to be changed is known as a mutable class.</a:t>
            </a:r>
          </a:p>
          <a:p>
            <a:pPr eaLnBrk="1" hangingPunct="1">
              <a:lnSpc>
                <a:spcPct val="90000"/>
              </a:lnSpc>
            </a:pPr>
            <a:r>
              <a:rPr lang="en-US" altLang="en-US" dirty="0"/>
              <a:t>A mutable object is an instance of a mutable class.</a:t>
            </a:r>
          </a:p>
        </p:txBody>
      </p:sp>
    </p:spTree>
    <p:extLst>
      <p:ext uri="{BB962C8B-B14F-4D97-AF65-F5344CB8AC3E}">
        <p14:creationId xmlns:p14="http://schemas.microsoft.com/office/powerpoint/2010/main" val="971745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Mutable and Immutable Classes </a:t>
            </a:r>
            <a:r>
              <a:rPr lang="en-US" altLang="en-US" sz="2000" b="0" dirty="0"/>
              <a:t>(2 of 3)</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986156" cy="3668816"/>
          </a:xfrm>
        </p:spPr>
        <p:txBody>
          <a:bodyPr/>
          <a:lstStyle/>
          <a:p>
            <a:pPr eaLnBrk="1" hangingPunct="1">
              <a:lnSpc>
                <a:spcPct val="90000"/>
              </a:lnSpc>
            </a:pPr>
            <a:r>
              <a:rPr lang="en-US" altLang="en-US" dirty="0"/>
              <a:t>An immutable class is a class that does not allow its fields to be changed once they are initialized with values.</a:t>
            </a:r>
          </a:p>
          <a:p>
            <a:pPr eaLnBrk="1" hangingPunct="1">
              <a:lnSpc>
                <a:spcPct val="90000"/>
              </a:lnSpc>
            </a:pPr>
            <a:r>
              <a:rPr lang="en-US" altLang="en-US" dirty="0"/>
              <a:t>An immutable object is an instance of an immutable class.</a:t>
            </a:r>
          </a:p>
          <a:p>
            <a:pPr eaLnBrk="1" hangingPunct="1">
              <a:lnSpc>
                <a:spcPct val="90000"/>
              </a:lnSpc>
            </a:pPr>
            <a:r>
              <a:rPr lang="en-US" altLang="en-US" dirty="0"/>
              <a:t>The internal state of an immutable object cannot be changed once the object is created.</a:t>
            </a:r>
          </a:p>
        </p:txBody>
      </p:sp>
    </p:spTree>
    <p:extLst>
      <p:ext uri="{BB962C8B-B14F-4D97-AF65-F5344CB8AC3E}">
        <p14:creationId xmlns:p14="http://schemas.microsoft.com/office/powerpoint/2010/main" val="2768568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Mutable and Immutable Classes </a:t>
            </a:r>
            <a:r>
              <a:rPr lang="en-US" altLang="en-US" sz="2000" b="0" dirty="0"/>
              <a:t>(3 of 3)</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4298208"/>
          </a:xfrm>
        </p:spPr>
        <p:txBody>
          <a:bodyPr/>
          <a:lstStyle/>
          <a:p>
            <a:pPr eaLnBrk="1" hangingPunct="1">
              <a:lnSpc>
                <a:spcPct val="90000"/>
              </a:lnSpc>
            </a:pPr>
            <a:r>
              <a:rPr lang="en-US" altLang="en-US" dirty="0"/>
              <a:t>These are some of the benefits to using immutable classes and objects:</a:t>
            </a:r>
          </a:p>
          <a:p>
            <a:pPr lvl="1" eaLnBrk="1" hangingPunct="1">
              <a:lnSpc>
                <a:spcPct val="90000"/>
              </a:lnSpc>
            </a:pPr>
            <a:r>
              <a:rPr lang="en-US" altLang="en-US" dirty="0"/>
              <a:t>Immutable classes are simple to design and easy to understand.</a:t>
            </a:r>
          </a:p>
          <a:p>
            <a:pPr lvl="1" eaLnBrk="1" hangingPunct="1">
              <a:lnSpc>
                <a:spcPct val="90000"/>
              </a:lnSpc>
            </a:pPr>
            <a:r>
              <a:rPr lang="en-US" altLang="en-US" dirty="0"/>
              <a:t>Because the internal state of an immutable object never changes, it is easier to debug the code that uses the object.</a:t>
            </a:r>
          </a:p>
          <a:p>
            <a:pPr lvl="1" eaLnBrk="1" hangingPunct="1">
              <a:lnSpc>
                <a:spcPct val="90000"/>
              </a:lnSpc>
            </a:pPr>
            <a:r>
              <a:rPr lang="en-US" altLang="en-US" dirty="0"/>
              <a:t>You do not have to make defensive copies of immutable objects.</a:t>
            </a:r>
          </a:p>
          <a:p>
            <a:pPr lvl="1" eaLnBrk="1" hangingPunct="1">
              <a:lnSpc>
                <a:spcPct val="90000"/>
              </a:lnSpc>
            </a:pPr>
            <a:r>
              <a:rPr lang="en-US" altLang="en-US" dirty="0"/>
              <a:t>Immutable objects are safe to use in a multithreaded program.</a:t>
            </a:r>
          </a:p>
        </p:txBody>
      </p:sp>
    </p:spTree>
    <p:extLst>
      <p:ext uri="{BB962C8B-B14F-4D97-AF65-F5344CB8AC3E}">
        <p14:creationId xmlns:p14="http://schemas.microsoft.com/office/powerpoint/2010/main" val="1297362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Guidelines for Creating Immutable Classes</a:t>
            </a:r>
            <a:endParaRPr lang="en-IN" sz="320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021782" cy="4608947"/>
          </a:xfrm>
        </p:spPr>
        <p:txBody>
          <a:bodyPr/>
          <a:lstStyle/>
          <a:p>
            <a:pPr eaLnBrk="1" hangingPunct="1">
              <a:spcBef>
                <a:spcPts val="600"/>
              </a:spcBef>
            </a:pPr>
            <a:r>
              <a:rPr lang="en-US" altLang="en-US" sz="1800" dirty="0"/>
              <a:t>The class should be declared </a:t>
            </a:r>
            <a:r>
              <a:rPr lang="en-US" altLang="en-US" sz="1800" dirty="0">
                <a:latin typeface="Courier New" panose="02070309020205020404" pitchFamily="49" charset="0"/>
                <a:cs typeface="Courier New" panose="02070309020205020404" pitchFamily="49" charset="0"/>
              </a:rPr>
              <a:t>final</a:t>
            </a:r>
            <a:r>
              <a:rPr lang="en-US" altLang="en-US" sz="1800" dirty="0"/>
              <a:t> in the class header.</a:t>
            </a:r>
          </a:p>
          <a:p>
            <a:pPr eaLnBrk="1" hangingPunct="1">
              <a:spcBef>
                <a:spcPts val="600"/>
              </a:spcBef>
            </a:pPr>
            <a:r>
              <a:rPr lang="en-US" altLang="en-US" sz="1800" dirty="0"/>
              <a:t>All the class's field variables should be declared </a:t>
            </a:r>
            <a:r>
              <a:rPr lang="en-US" altLang="en-US" sz="1800" dirty="0">
                <a:latin typeface="Courier New" panose="02070309020205020404" pitchFamily="49" charset="0"/>
                <a:cs typeface="Courier New" panose="02070309020205020404" pitchFamily="49" charset="0"/>
              </a:rPr>
              <a:t>private</a:t>
            </a:r>
            <a:r>
              <a:rPr lang="en-US" altLang="en-US" sz="1800" dirty="0"/>
              <a:t> and </a:t>
            </a:r>
            <a:r>
              <a:rPr lang="en-US" altLang="en-US" sz="1800" dirty="0">
                <a:latin typeface="Courier New" panose="02070309020205020404" pitchFamily="49" charset="0"/>
                <a:cs typeface="Courier New" panose="02070309020205020404" pitchFamily="49" charset="0"/>
              </a:rPr>
              <a:t>final</a:t>
            </a:r>
            <a:r>
              <a:rPr lang="en-US" altLang="en-US" sz="1800" dirty="0"/>
              <a:t>.</a:t>
            </a:r>
          </a:p>
          <a:p>
            <a:pPr eaLnBrk="1" hangingPunct="1">
              <a:spcBef>
                <a:spcPts val="600"/>
              </a:spcBef>
            </a:pPr>
            <a:r>
              <a:rPr lang="en-US" altLang="en-US" sz="1800" dirty="0"/>
              <a:t>The class should have a constructor that initializes all the class's fields.</a:t>
            </a:r>
          </a:p>
          <a:p>
            <a:pPr eaLnBrk="1" hangingPunct="1">
              <a:spcBef>
                <a:spcPts val="600"/>
              </a:spcBef>
            </a:pPr>
            <a:r>
              <a:rPr lang="en-US" altLang="en-US" sz="1800" dirty="0"/>
              <a:t>The class cannot have mutators, or any methods that change the class's internal state.</a:t>
            </a:r>
          </a:p>
          <a:p>
            <a:pPr eaLnBrk="1" hangingPunct="1">
              <a:spcBef>
                <a:spcPts val="600"/>
              </a:spcBef>
            </a:pPr>
            <a:r>
              <a:rPr lang="en-US" altLang="en-US" sz="1800" dirty="0"/>
              <a:t>If the class has a field that is a mutable object, the class should not have an accessor or other method that returns a reference to that field. Instead, the method should make a deep copy of the mutable field and return a reference to the copy. Any changes that are made to the copy will not affect the original object.</a:t>
            </a:r>
          </a:p>
          <a:p>
            <a:pPr eaLnBrk="1" hangingPunct="1">
              <a:spcBef>
                <a:spcPts val="600"/>
              </a:spcBef>
            </a:pPr>
            <a:r>
              <a:rPr lang="en-US" altLang="en-US" sz="1800" dirty="0"/>
              <a:t>If the constructor accepts a reference to a mutable object, that reference should not be stored in a field. Instead, the constructor should make a deep copy of the mutable object and store a reference to the copy.</a:t>
            </a:r>
          </a:p>
          <a:p>
            <a:pPr eaLnBrk="1" hangingPunct="1">
              <a:spcBef>
                <a:spcPts val="600"/>
              </a:spcBef>
            </a:pPr>
            <a:r>
              <a:rPr lang="en-US" altLang="en-US" sz="1800" dirty="0"/>
              <a:t>Examples: Contact.java and GetContactInfo.java</a:t>
            </a:r>
          </a:p>
        </p:txBody>
      </p:sp>
    </p:spTree>
    <p:extLst>
      <p:ext uri="{BB962C8B-B14F-4D97-AF65-F5344CB8AC3E}">
        <p14:creationId xmlns:p14="http://schemas.microsoft.com/office/powerpoint/2010/main" val="3714784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Immutable Classes with Mutable Objects as Fields </a:t>
            </a:r>
            <a:r>
              <a:rPr lang="en-US" altLang="en-US" sz="2000" b="0" dirty="0"/>
              <a:t>(1 of 3)</a:t>
            </a:r>
            <a:endParaRPr lang="en-IN" sz="2000" b="0" dirty="0"/>
          </a:p>
        </p:txBody>
      </p:sp>
      <p:sp>
        <p:nvSpPr>
          <p:cNvPr id="4" name="Content Placeholder 3"/>
          <p:cNvSpPr>
            <a:spLocks noGrp="1"/>
          </p:cNvSpPr>
          <p:nvPr>
            <p:ph sz="quarter" idx="13"/>
          </p:nvPr>
        </p:nvSpPr>
        <p:spPr>
          <a:xfrm>
            <a:off x="457200" y="1552575"/>
            <a:ext cx="8229600" cy="2900672"/>
          </a:xfrm>
        </p:spPr>
        <p:txBody>
          <a:bodyPr/>
          <a:lstStyle/>
          <a:p>
            <a:pPr eaLnBrk="1" hangingPunct="1">
              <a:spcBef>
                <a:spcPts val="600"/>
              </a:spcBef>
            </a:pPr>
            <a:r>
              <a:rPr lang="en-US" altLang="en-US" sz="2000" dirty="0"/>
              <a:t>A </a:t>
            </a:r>
            <a:r>
              <a:rPr lang="en-US" altLang="en-US" sz="2000" dirty="0">
                <a:latin typeface="Courier New" panose="02070309020205020404" pitchFamily="49" charset="0"/>
                <a:cs typeface="Courier New" panose="02070309020205020404" pitchFamily="49" charset="0"/>
              </a:rPr>
              <a:t>final</a:t>
            </a:r>
            <a:r>
              <a:rPr lang="en-US" altLang="en-US" sz="2000" dirty="0"/>
              <a:t> reference variable cannot point to any object other than the one it is initialized with.</a:t>
            </a:r>
          </a:p>
          <a:p>
            <a:pPr eaLnBrk="1" hangingPunct="1">
              <a:spcBef>
                <a:spcPts val="600"/>
              </a:spcBef>
            </a:pPr>
            <a:r>
              <a:rPr lang="en-US" altLang="en-US" sz="2000" dirty="0"/>
              <a:t>An error will occur if you try to reassign a </a:t>
            </a:r>
            <a:r>
              <a:rPr lang="en-US" altLang="en-US" sz="2000" dirty="0">
                <a:latin typeface="Courier New" panose="02070309020205020404" pitchFamily="49" charset="0"/>
                <a:cs typeface="Courier New" panose="02070309020205020404" pitchFamily="49" charset="0"/>
              </a:rPr>
              <a:t>final</a:t>
            </a:r>
            <a:r>
              <a:rPr lang="en-US" altLang="en-US" sz="2000" dirty="0"/>
              <a:t> reference variable to a different object.</a:t>
            </a:r>
          </a:p>
          <a:p>
            <a:pPr eaLnBrk="1" hangingPunct="1">
              <a:spcBef>
                <a:spcPts val="600"/>
              </a:spcBef>
            </a:pPr>
            <a:r>
              <a:rPr lang="en-US" altLang="en-US" sz="2000" dirty="0"/>
              <a:t>Although a </a:t>
            </a:r>
            <a:r>
              <a:rPr lang="en-US" altLang="en-US" sz="2000" dirty="0">
                <a:latin typeface="Courier New" panose="02070309020205020404" pitchFamily="49" charset="0"/>
                <a:cs typeface="Courier New" panose="02070309020205020404" pitchFamily="49" charset="0"/>
              </a:rPr>
              <a:t>final</a:t>
            </a:r>
            <a:r>
              <a:rPr lang="en-US" altLang="en-US" sz="2000" dirty="0"/>
              <a:t> reference variable cannot be changed, the contents of the object that the variable refers to can be changed, if that object is mutable.</a:t>
            </a:r>
          </a:p>
          <a:p>
            <a:pPr eaLnBrk="1" hangingPunct="1">
              <a:spcBef>
                <a:spcPts val="600"/>
              </a:spcBef>
            </a:pPr>
            <a:r>
              <a:rPr lang="en-US" altLang="en-US" sz="2000" dirty="0"/>
              <a:t>Example:</a:t>
            </a:r>
          </a:p>
        </p:txBody>
      </p:sp>
      <p:sp>
        <p:nvSpPr>
          <p:cNvPr id="5" name="Content Placeholder 4"/>
          <p:cNvSpPr>
            <a:spLocks noGrp="1"/>
          </p:cNvSpPr>
          <p:nvPr>
            <p:ph sz="quarter" idx="14"/>
          </p:nvPr>
        </p:nvSpPr>
        <p:spPr>
          <a:xfrm>
            <a:off x="457199" y="4548248"/>
            <a:ext cx="8389917" cy="878775"/>
          </a:xfrm>
        </p:spPr>
        <p:txBody>
          <a:bodyPr/>
          <a:lstStyle/>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final CellPhone mycell = new CellPhone("Motorola", "M1", 799.99); </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mycell.setModel("M75");</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mycell.setRetailPrice(899.99);</a:t>
            </a:r>
          </a:p>
        </p:txBody>
      </p:sp>
      <p:sp>
        <p:nvSpPr>
          <p:cNvPr id="6" name="Content Placeholder 5"/>
          <p:cNvSpPr>
            <a:spLocks noGrp="1"/>
          </p:cNvSpPr>
          <p:nvPr>
            <p:ph sz="quarter" idx="15"/>
          </p:nvPr>
        </p:nvSpPr>
        <p:spPr>
          <a:xfrm>
            <a:off x="457200" y="5522024"/>
            <a:ext cx="8229600" cy="737489"/>
          </a:xfrm>
        </p:spPr>
        <p:txBody>
          <a:bodyPr/>
          <a:lstStyle/>
          <a:p>
            <a:pPr lvl="1" eaLnBrk="1" hangingPunct="1"/>
            <a:r>
              <a:rPr lang="en-US" altLang="en-US" sz="2000" dirty="0"/>
              <a:t>In this code, even though </a:t>
            </a:r>
            <a:r>
              <a:rPr lang="en-US" altLang="en-US" sz="2000" dirty="0">
                <a:latin typeface="Courier New" panose="02070309020205020404" pitchFamily="49" charset="0"/>
                <a:cs typeface="Courier New" panose="02070309020205020404" pitchFamily="49" charset="0"/>
              </a:rPr>
              <a:t>mycell</a:t>
            </a:r>
            <a:r>
              <a:rPr lang="en-US" altLang="en-US" sz="2000" dirty="0"/>
              <a:t> is declared as </a:t>
            </a:r>
            <a:r>
              <a:rPr lang="en-US" altLang="en-US" sz="2000" dirty="0">
                <a:latin typeface="Courier New" panose="02070309020205020404" pitchFamily="49" charset="0"/>
                <a:cs typeface="Courier New" panose="02070309020205020404" pitchFamily="49" charset="0"/>
              </a:rPr>
              <a:t>final</a:t>
            </a:r>
            <a:r>
              <a:rPr lang="en-US" altLang="en-US" sz="2000" dirty="0"/>
              <a:t>, it can still be used to change the contents of the object it refers to. </a:t>
            </a:r>
          </a:p>
        </p:txBody>
      </p:sp>
    </p:spTree>
    <p:extLst>
      <p:ext uri="{BB962C8B-B14F-4D97-AF65-F5344CB8AC3E}">
        <p14:creationId xmlns:p14="http://schemas.microsoft.com/office/powerpoint/2010/main" val="3720504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Immutable Classes with Mutable Objects as Fields </a:t>
            </a:r>
            <a:r>
              <a:rPr lang="en-US" altLang="en-US" sz="2000" b="0" dirty="0"/>
              <a:t>(2 of 3)</a:t>
            </a:r>
            <a:endParaRPr lang="en-IN" sz="200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93034" cy="3918198"/>
          </a:xfrm>
        </p:spPr>
        <p:txBody>
          <a:bodyPr/>
          <a:lstStyle/>
          <a:p>
            <a:pPr eaLnBrk="1" hangingPunct="1"/>
            <a:r>
              <a:rPr lang="en-US" altLang="en-US" dirty="0"/>
              <a:t>If your immutable class contains a field that refers to a mutable object, be sure not to write methods in the immutable class that return a reference to the mutable object.</a:t>
            </a:r>
          </a:p>
          <a:p>
            <a:pPr eaLnBrk="1" hangingPunct="1"/>
            <a:r>
              <a:rPr lang="en-US" altLang="en-US" dirty="0"/>
              <a:t>Doing so makes it possible for code outside the class to change the state of the mutable object.</a:t>
            </a:r>
          </a:p>
          <a:p>
            <a:pPr eaLnBrk="1" hangingPunct="1"/>
            <a:r>
              <a:rPr lang="en-US" altLang="en-US" dirty="0"/>
              <a:t>If you need to provide an accessor for the mutable object, make sure it returns a reference to a copy of the mutable object instead of the original.</a:t>
            </a:r>
          </a:p>
        </p:txBody>
      </p:sp>
    </p:spTree>
    <p:extLst>
      <p:ext uri="{BB962C8B-B14F-4D97-AF65-F5344CB8AC3E}">
        <p14:creationId xmlns:p14="http://schemas.microsoft.com/office/powerpoint/2010/main" val="2142110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Immutable Classes with Mutable Objects as Fields </a:t>
            </a:r>
            <a:r>
              <a:rPr lang="en-US" altLang="en-US" sz="2000" b="0" dirty="0"/>
              <a:t>(3 of 3)</a:t>
            </a:r>
            <a:endParaRPr lang="en-IN" sz="200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dirty="0"/>
              <a:t>If your immutable class's constructor accepts a reference to a mutable object as an argument, do not assign that reference to a field.</a:t>
            </a:r>
          </a:p>
          <a:p>
            <a:pPr lvl="1" eaLnBrk="1" hangingPunct="1"/>
            <a:r>
              <a:rPr lang="en-US" altLang="en-US" dirty="0"/>
              <a:t>If another reference to the same object happens to exist outside the class, it's possible for code outside the class to change the state of the mutable object.</a:t>
            </a:r>
          </a:p>
          <a:p>
            <a:pPr lvl="1" eaLnBrk="1" hangingPunct="1"/>
            <a:r>
              <a:rPr lang="en-US" altLang="en-US" dirty="0"/>
              <a:t>Instead, make a copy of the mutable object and assign the field a reference to the copy.</a:t>
            </a:r>
          </a:p>
          <a:p>
            <a:pPr eaLnBrk="1" hangingPunct="1"/>
            <a:r>
              <a:rPr lang="en-US" altLang="en-US" dirty="0"/>
              <a:t>Examples: City.java, Country.java, CountryData.java</a:t>
            </a:r>
          </a:p>
        </p:txBody>
      </p:sp>
    </p:spTree>
    <p:extLst>
      <p:ext uri="{BB962C8B-B14F-4D97-AF65-F5344CB8AC3E}">
        <p14:creationId xmlns:p14="http://schemas.microsoft.com/office/powerpoint/2010/main" val="375685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Enumerated Types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229600" cy="976869"/>
          </a:xfrm>
        </p:spPr>
        <p:txBody>
          <a:bodyPr/>
          <a:lstStyle/>
          <a:p>
            <a:pPr eaLnBrk="1" hangingPunct="1"/>
            <a:r>
              <a:rPr lang="en-US" altLang="en-US" sz="2000" dirty="0"/>
              <a:t>Known as an </a:t>
            </a:r>
            <a:r>
              <a:rPr lang="en-US" altLang="en-US" sz="2000" dirty="0">
                <a:latin typeface="Courier New" panose="02070309020205020404" pitchFamily="49" charset="0"/>
                <a:cs typeface="Courier New" panose="02070309020205020404" pitchFamily="49" charset="0"/>
              </a:rPr>
              <a:t>enum</a:t>
            </a:r>
            <a:r>
              <a:rPr lang="en-US" altLang="en-US" sz="2000" dirty="0"/>
              <a:t>, requires declaration and definition like a class</a:t>
            </a:r>
          </a:p>
          <a:p>
            <a:pPr eaLnBrk="1" hangingPunct="1"/>
            <a:r>
              <a:rPr lang="en-US" altLang="en-US" sz="2000" dirty="0"/>
              <a:t>Syntax:</a:t>
            </a:r>
            <a:endParaRPr lang="en-IN" sz="2000" dirty="0"/>
          </a:p>
        </p:txBody>
      </p:sp>
      <p:sp>
        <p:nvSpPr>
          <p:cNvPr id="5" name="Content Placeholder 4"/>
          <p:cNvSpPr>
            <a:spLocks noGrp="1"/>
          </p:cNvSpPr>
          <p:nvPr>
            <p:ph sz="quarter" idx="14"/>
          </p:nvPr>
        </p:nvSpPr>
        <p:spPr>
          <a:xfrm>
            <a:off x="457200" y="2602350"/>
            <a:ext cx="6691745" cy="437738"/>
          </a:xfrm>
        </p:spPr>
        <p:txBody>
          <a:bodyPr/>
          <a:lstStyle/>
          <a:p>
            <a:pPr marL="255600" indent="0">
              <a:buNone/>
            </a:pPr>
            <a:r>
              <a:rPr lang="en-US" altLang="en-US" sz="1800" dirty="0">
                <a:latin typeface="Courier New" panose="02070309020205020404" pitchFamily="49" charset="0"/>
                <a:cs typeface="Courier New" panose="02070309020205020404" pitchFamily="49" charset="0"/>
              </a:rPr>
              <a:t>enum </a:t>
            </a:r>
            <a:r>
              <a:rPr lang="en-US" altLang="en-US" sz="1800" i="1" dirty="0">
                <a:latin typeface="Courier New" panose="02070309020205020404" pitchFamily="49" charset="0"/>
                <a:cs typeface="Courier New" panose="02070309020205020404" pitchFamily="49" charset="0"/>
              </a:rPr>
              <a:t>typeName</a:t>
            </a:r>
            <a:r>
              <a:rPr lang="en-US" altLang="en-US" sz="1800" dirty="0">
                <a:latin typeface="Courier New" panose="02070309020205020404" pitchFamily="49" charset="0"/>
                <a:cs typeface="Courier New" panose="02070309020205020404" pitchFamily="49" charset="0"/>
              </a:rPr>
              <a:t> { </a:t>
            </a:r>
            <a:r>
              <a:rPr lang="en-US" altLang="en-US" sz="1800" i="1" dirty="0">
                <a:cs typeface="Courier New" panose="02070309020205020404" pitchFamily="49" charset="0"/>
              </a:rPr>
              <a:t>one or more enum constants</a:t>
            </a:r>
            <a:r>
              <a:rPr lang="en-US" altLang="en-US" sz="1800" dirty="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a:t>
            </a:r>
            <a:endParaRPr lang="en-IN" sz="18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101114"/>
            <a:ext cx="2476005" cy="473364"/>
          </a:xfrm>
        </p:spPr>
        <p:txBody>
          <a:bodyPr/>
          <a:lstStyle/>
          <a:p>
            <a:pPr lvl="1" eaLnBrk="1" hangingPunct="1"/>
            <a:r>
              <a:rPr lang="en-US" altLang="en-US" sz="2000" dirty="0"/>
              <a:t>Definition:</a:t>
            </a:r>
          </a:p>
        </p:txBody>
      </p:sp>
      <p:sp>
        <p:nvSpPr>
          <p:cNvPr id="7" name="Content Placeholder 6"/>
          <p:cNvSpPr>
            <a:spLocks noGrp="1"/>
          </p:cNvSpPr>
          <p:nvPr>
            <p:ph sz="quarter" idx="16"/>
          </p:nvPr>
        </p:nvSpPr>
        <p:spPr>
          <a:xfrm>
            <a:off x="457200" y="3640944"/>
            <a:ext cx="8412480" cy="711981"/>
          </a:xfrm>
        </p:spPr>
        <p:txBody>
          <a:bodyPr/>
          <a:lstStyle/>
          <a:p>
            <a:pPr marL="742518" lvl="1">
              <a:buNone/>
            </a:pPr>
            <a:r>
              <a:rPr lang="en-US" altLang="en-US" sz="1800" dirty="0">
                <a:latin typeface="Courier New" panose="02070309020205020404" pitchFamily="49" charset="0"/>
                <a:cs typeface="Courier New" panose="02070309020205020404" pitchFamily="49" charset="0"/>
              </a:rPr>
              <a:t>enum Day { SUNDAY, MONDAY, TUESDAY, WEDNESDAY, THURSDAY,</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FRIDAY, SATURDAY }</a:t>
            </a:r>
            <a:endParaRPr lang="en-IN" sz="18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7"/>
          </p:nvPr>
        </p:nvSpPr>
        <p:spPr>
          <a:xfrm>
            <a:off x="457200" y="4400425"/>
            <a:ext cx="2476005" cy="385330"/>
          </a:xfrm>
        </p:spPr>
        <p:txBody>
          <a:bodyPr/>
          <a:lstStyle/>
          <a:p>
            <a:pPr lvl="1" eaLnBrk="1" hangingPunct="1">
              <a:lnSpc>
                <a:spcPct val="80000"/>
              </a:lnSpc>
            </a:pPr>
            <a:r>
              <a:rPr lang="en-US" altLang="en-US" sz="2000" dirty="0"/>
              <a:t>Declaration:</a:t>
            </a:r>
          </a:p>
        </p:txBody>
      </p:sp>
      <p:sp>
        <p:nvSpPr>
          <p:cNvPr id="9" name="Content Placeholder 8"/>
          <p:cNvSpPr>
            <a:spLocks noGrp="1"/>
          </p:cNvSpPr>
          <p:nvPr>
            <p:ph sz="quarter" idx="18"/>
          </p:nvPr>
        </p:nvSpPr>
        <p:spPr>
          <a:xfrm>
            <a:off x="457201" y="4833255"/>
            <a:ext cx="5385460" cy="403763"/>
          </a:xfrm>
        </p:spPr>
        <p:txBody>
          <a:bodyPr/>
          <a:lstStyle/>
          <a:p>
            <a:pPr marL="742518" lvl="1">
              <a:buNone/>
            </a:pPr>
            <a:r>
              <a:rPr lang="en-US" altLang="en-US" sz="1800" dirty="0">
                <a:latin typeface="Courier New" panose="02070309020205020404" pitchFamily="49" charset="0"/>
                <a:cs typeface="Courier New" panose="02070309020205020404" pitchFamily="49" charset="0"/>
              </a:rPr>
              <a:t>Day WorkDay; // creates a Day enum</a:t>
            </a:r>
            <a:endParaRPr lang="en-IN" sz="1800" dirty="0">
              <a:latin typeface="Courier New" panose="02070309020205020404" pitchFamily="49" charset="0"/>
              <a:cs typeface="Courier New" panose="02070309020205020404" pitchFamily="49" charset="0"/>
            </a:endParaRPr>
          </a:p>
        </p:txBody>
      </p:sp>
      <p:sp>
        <p:nvSpPr>
          <p:cNvPr id="10" name="Content Placeholder 9"/>
          <p:cNvSpPr>
            <a:spLocks noGrp="1"/>
          </p:cNvSpPr>
          <p:nvPr>
            <p:ph sz="quarter" idx="19"/>
          </p:nvPr>
        </p:nvSpPr>
        <p:spPr>
          <a:xfrm>
            <a:off x="457200" y="5284519"/>
            <a:ext cx="2476005" cy="463138"/>
          </a:xfrm>
        </p:spPr>
        <p:txBody>
          <a:bodyPr/>
          <a:lstStyle/>
          <a:p>
            <a:pPr lvl="1"/>
            <a:r>
              <a:rPr lang="en-US" altLang="en-US" sz="2000" dirty="0"/>
              <a:t>Assignment:</a:t>
            </a:r>
            <a:endParaRPr lang="en-IN" sz="2000" dirty="0"/>
          </a:p>
        </p:txBody>
      </p:sp>
      <p:sp>
        <p:nvSpPr>
          <p:cNvPr id="11" name="Content Placeholder 10"/>
          <p:cNvSpPr>
            <a:spLocks noGrp="1"/>
          </p:cNvSpPr>
          <p:nvPr>
            <p:ph sz="quarter" idx="20"/>
          </p:nvPr>
        </p:nvSpPr>
        <p:spPr>
          <a:xfrm>
            <a:off x="457201" y="5795159"/>
            <a:ext cx="5133702" cy="427512"/>
          </a:xfrm>
        </p:spPr>
        <p:txBody>
          <a:bodyPr/>
          <a:lstStyle/>
          <a:p>
            <a:pPr marL="741600" lvl="2" indent="-284400">
              <a:buNone/>
            </a:pPr>
            <a:r>
              <a:rPr lang="en-US" altLang="en-US" sz="1800" dirty="0">
                <a:latin typeface="Courier New" panose="02070309020205020404" pitchFamily="49" charset="0"/>
                <a:cs typeface="Courier New" panose="02070309020205020404" pitchFamily="49" charset="0"/>
              </a:rPr>
              <a:t>Day WorkDay = Day.WEDNESDAY;</a:t>
            </a:r>
            <a:endParaRPr lang="en-US" alt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972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sz="3200" dirty="0"/>
              <a:t>Review of Instance Fields and Methods</a:t>
            </a:r>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6"/>
            <a:ext cx="8229600" cy="4788911"/>
          </a:xfrm>
        </p:spPr>
        <p:txBody>
          <a:bodyPr/>
          <a:lstStyle/>
          <a:p>
            <a:pPr eaLnBrk="1" hangingPunct="1"/>
            <a:r>
              <a:rPr lang="en-US" altLang="en-US" sz="2200" dirty="0"/>
              <a:t>Each instance of a class has its own copy of instance variables.</a:t>
            </a:r>
          </a:p>
          <a:p>
            <a:pPr lvl="1" eaLnBrk="1" hangingPunct="1"/>
            <a:r>
              <a:rPr lang="en-US" altLang="en-US" sz="2200" dirty="0"/>
              <a:t>Example:</a:t>
            </a:r>
          </a:p>
          <a:p>
            <a:pPr lvl="2" eaLnBrk="1" hangingPunct="1"/>
            <a:r>
              <a:rPr lang="en-US" altLang="en-US" sz="2200" dirty="0"/>
              <a:t>The </a:t>
            </a:r>
            <a:r>
              <a:rPr lang="en-US" altLang="en-US" sz="2200" dirty="0">
                <a:latin typeface="Courier New" panose="02070309020205020404" pitchFamily="49" charset="0"/>
                <a:cs typeface="Courier New" panose="02070309020205020404" pitchFamily="49" charset="0"/>
              </a:rPr>
              <a:t>Rectangle</a:t>
            </a:r>
            <a:r>
              <a:rPr lang="en-US" altLang="en-US" sz="2200" dirty="0"/>
              <a:t> class defines a </a:t>
            </a:r>
            <a:r>
              <a:rPr lang="en-US" altLang="en-US" sz="2200" dirty="0">
                <a:latin typeface="Courier New" panose="02070309020205020404" pitchFamily="49" charset="0"/>
                <a:cs typeface="Courier New" panose="02070309020205020404" pitchFamily="49" charset="0"/>
              </a:rPr>
              <a:t>length</a:t>
            </a:r>
            <a:r>
              <a:rPr lang="en-US" altLang="en-US" sz="2200" dirty="0"/>
              <a:t> and a </a:t>
            </a:r>
            <a:r>
              <a:rPr lang="en-US" altLang="en-US" sz="2200" dirty="0">
                <a:latin typeface="Courier New" panose="02070309020205020404" pitchFamily="49" charset="0"/>
                <a:cs typeface="Courier New" panose="02070309020205020404" pitchFamily="49" charset="0"/>
              </a:rPr>
              <a:t>width</a:t>
            </a:r>
            <a:r>
              <a:rPr lang="en-US" altLang="en-US" sz="2200" dirty="0"/>
              <a:t> field.</a:t>
            </a:r>
          </a:p>
          <a:p>
            <a:pPr lvl="2" eaLnBrk="1" hangingPunct="1"/>
            <a:r>
              <a:rPr lang="en-US" altLang="en-US" sz="2200" dirty="0"/>
              <a:t>Each instance of the </a:t>
            </a:r>
            <a:r>
              <a:rPr lang="en-US" altLang="en-US" sz="2200" dirty="0">
                <a:latin typeface="Courier New" panose="02070309020205020404" pitchFamily="49" charset="0"/>
                <a:cs typeface="Courier New" panose="02070309020205020404" pitchFamily="49" charset="0"/>
              </a:rPr>
              <a:t>Rectangle</a:t>
            </a:r>
            <a:r>
              <a:rPr lang="en-US" altLang="en-US" sz="2200" dirty="0"/>
              <a:t> class can have different values stored in its </a:t>
            </a:r>
            <a:r>
              <a:rPr lang="en-US" altLang="en-US" sz="2200" dirty="0">
                <a:latin typeface="Courier New" panose="02070309020205020404" pitchFamily="49" charset="0"/>
                <a:cs typeface="Courier New" panose="02070309020205020404" pitchFamily="49" charset="0"/>
              </a:rPr>
              <a:t>length</a:t>
            </a:r>
            <a:r>
              <a:rPr lang="en-US" altLang="en-US" sz="2200" dirty="0"/>
              <a:t> and </a:t>
            </a:r>
            <a:r>
              <a:rPr lang="en-US" altLang="en-US" sz="2200" dirty="0">
                <a:latin typeface="Courier New" panose="02070309020205020404" pitchFamily="49" charset="0"/>
                <a:cs typeface="Courier New" panose="02070309020205020404" pitchFamily="49" charset="0"/>
              </a:rPr>
              <a:t>width</a:t>
            </a:r>
            <a:r>
              <a:rPr lang="en-US" altLang="en-US" sz="2200" dirty="0"/>
              <a:t> fields.</a:t>
            </a:r>
          </a:p>
          <a:p>
            <a:pPr eaLnBrk="1" hangingPunct="1"/>
            <a:r>
              <a:rPr lang="en-US" altLang="en-US" sz="2200" dirty="0"/>
              <a:t>Instance methods require that an instance of a class be created in order to be used.</a:t>
            </a:r>
          </a:p>
          <a:p>
            <a:pPr eaLnBrk="1" hangingPunct="1"/>
            <a:r>
              <a:rPr lang="en-US" altLang="en-US" sz="2200" dirty="0"/>
              <a:t>Instance methods typically interact with instance fields or calculate values based on those fields.</a:t>
            </a:r>
          </a:p>
        </p:txBody>
      </p:sp>
    </p:spTree>
    <p:extLst>
      <p:ext uri="{BB962C8B-B14F-4D97-AF65-F5344CB8AC3E}">
        <p14:creationId xmlns:p14="http://schemas.microsoft.com/office/powerpoint/2010/main" val="1990684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Enumerated Types </a:t>
            </a:r>
            <a:r>
              <a:rPr lang="en-US" altLang="en-US" sz="2000" b="0" dirty="0"/>
              <a:t>(2 of 2)</a:t>
            </a:r>
            <a:endParaRPr lang="en-IN" sz="2000" b="0" dirty="0"/>
          </a:p>
        </p:txBody>
      </p:sp>
      <p:sp>
        <p:nvSpPr>
          <p:cNvPr id="4" name="Content Placeholder 3"/>
          <p:cNvSpPr>
            <a:spLocks noGrp="1"/>
          </p:cNvSpPr>
          <p:nvPr>
            <p:ph sz="quarter" idx="13"/>
          </p:nvPr>
        </p:nvSpPr>
        <p:spPr>
          <a:xfrm>
            <a:off x="457200" y="1556328"/>
            <a:ext cx="5171704" cy="498104"/>
          </a:xfrm>
        </p:spPr>
        <p:txBody>
          <a:bodyPr/>
          <a:lstStyle/>
          <a:p>
            <a:pPr eaLnBrk="1" hangingPunct="1"/>
            <a:r>
              <a:rPr lang="en-US" altLang="en-US" dirty="0"/>
              <a:t>An </a:t>
            </a:r>
            <a:r>
              <a:rPr lang="en-US" altLang="en-US" dirty="0">
                <a:latin typeface="Courier New" panose="02070309020205020404" pitchFamily="49" charset="0"/>
                <a:cs typeface="Courier New" panose="02070309020205020404" pitchFamily="49" charset="0"/>
              </a:rPr>
              <a:t>enum</a:t>
            </a:r>
            <a:r>
              <a:rPr lang="en-US" altLang="en-US" dirty="0"/>
              <a:t> is a specialized class</a:t>
            </a:r>
          </a:p>
        </p:txBody>
      </p:sp>
      <p:pic>
        <p:nvPicPr>
          <p:cNvPr id="6" name="Content Placeholder 5" descr="A diagram depicts the work Day variable references the Day WEDNESDAY object. For long description in Notes pane, press F6."/>
          <p:cNvPicPr>
            <a:picLocks noGrp="1" noChangeAspect="1"/>
          </p:cNvPicPr>
          <p:nvPr>
            <p:ph sz="quarter" idx="14"/>
          </p:nvPr>
        </p:nvPicPr>
        <p:blipFill>
          <a:blip r:embed="rId3"/>
          <a:stretch>
            <a:fillRect/>
          </a:stretch>
        </p:blipFill>
        <p:spPr>
          <a:xfrm>
            <a:off x="457200" y="2208808"/>
            <a:ext cx="8187638" cy="4048095"/>
          </a:xfrm>
          <a:prstGeom prst="rect">
            <a:avLst/>
          </a:prstGeom>
        </p:spPr>
      </p:pic>
    </p:spTree>
    <p:extLst>
      <p:ext uri="{BB962C8B-B14F-4D97-AF65-F5344CB8AC3E}">
        <p14:creationId xmlns:p14="http://schemas.microsoft.com/office/powerpoint/2010/main" val="111801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Enumerated Types - Methods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664365"/>
          </a:xfrm>
        </p:spPr>
        <p:txBody>
          <a:bodyPr/>
          <a:lstStyle/>
          <a:p>
            <a:pPr eaLnBrk="1" hangingPunct="1"/>
            <a:r>
              <a:rPr lang="en-US" altLang="en-US" sz="2000" dirty="0">
                <a:latin typeface="Courier New" panose="02070309020205020404" pitchFamily="49" charset="0"/>
                <a:cs typeface="Courier New" panose="02070309020205020404" pitchFamily="49" charset="0"/>
              </a:rPr>
              <a:t>toString</a:t>
            </a:r>
            <a:r>
              <a:rPr lang="en-US" altLang="en-US" sz="2000" dirty="0"/>
              <a:t> – returns name of calling constant</a:t>
            </a:r>
          </a:p>
          <a:p>
            <a:pPr eaLnBrk="1" hangingPunct="1"/>
            <a:r>
              <a:rPr lang="en-US" altLang="en-US" sz="2000" dirty="0">
                <a:latin typeface="Courier New" panose="02070309020205020404" pitchFamily="49" charset="0"/>
                <a:cs typeface="Courier New" panose="02070309020205020404" pitchFamily="49" charset="0"/>
              </a:rPr>
              <a:t>ordinal</a:t>
            </a:r>
            <a:r>
              <a:rPr lang="en-US" altLang="en-US" sz="2000" dirty="0"/>
              <a:t> – returns the zero-based position of the constant in the enum. For example the ordinal for </a:t>
            </a:r>
            <a:r>
              <a:rPr lang="en-US" altLang="en-US" sz="2000" dirty="0">
                <a:latin typeface="Courier New" panose="02070309020205020404" pitchFamily="49" charset="0"/>
                <a:cs typeface="Courier New" panose="02070309020205020404" pitchFamily="49" charset="0"/>
              </a:rPr>
              <a:t>Day.THURSDAY</a:t>
            </a:r>
            <a:r>
              <a:rPr lang="en-US" altLang="en-US" sz="2000" dirty="0"/>
              <a:t> is 4</a:t>
            </a:r>
          </a:p>
          <a:p>
            <a:pPr eaLnBrk="1" hangingPunct="1"/>
            <a:r>
              <a:rPr lang="en-US" altLang="en-US" sz="2000" dirty="0">
                <a:latin typeface="Courier New" panose="02070309020205020404" pitchFamily="49" charset="0"/>
                <a:cs typeface="Courier New" panose="02070309020205020404" pitchFamily="49" charset="0"/>
              </a:rPr>
              <a:t>equals</a:t>
            </a:r>
            <a:r>
              <a:rPr lang="en-US" altLang="en-US" sz="2000" dirty="0"/>
              <a:t> – accepts an object as an argument and returns true if the argument is equal to the calling enum constant</a:t>
            </a:r>
          </a:p>
          <a:p>
            <a:pPr eaLnBrk="1" hangingPunct="1"/>
            <a:r>
              <a:rPr lang="en-US" altLang="en-US" sz="2000" dirty="0">
                <a:latin typeface="Courier New" panose="02070309020205020404" pitchFamily="49" charset="0"/>
                <a:cs typeface="Courier New" panose="02070309020205020404" pitchFamily="49" charset="0"/>
              </a:rPr>
              <a:t>compareTo</a:t>
            </a:r>
            <a:r>
              <a:rPr lang="en-US" altLang="en-US" sz="2000" dirty="0"/>
              <a:t> – accepts an object as an argument and returns a negative integer if the calling constant’s ordinal &lt; than the argument’s ordinal, a positive integer if the calling constant’s ordinal &gt; than the argument’s ordinal and zero if the calling constant’s ordinal == the argument’s ordinal.</a:t>
            </a:r>
          </a:p>
          <a:p>
            <a:pPr eaLnBrk="1" hangingPunct="1"/>
            <a:r>
              <a:rPr lang="en-US" altLang="en-US" sz="2000" dirty="0"/>
              <a:t>Examples: EnumDemo.java, CarType.java, SportsCar.java, SportsCarDemo.java</a:t>
            </a:r>
          </a:p>
        </p:txBody>
      </p:sp>
    </p:spTree>
    <p:extLst>
      <p:ext uri="{BB962C8B-B14F-4D97-AF65-F5344CB8AC3E}">
        <p14:creationId xmlns:p14="http://schemas.microsoft.com/office/powerpoint/2010/main" val="171233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Enumerated Types - Switching</a:t>
            </a:r>
            <a:endParaRPr lang="en-IN" dirty="0"/>
          </a:p>
        </p:txBody>
      </p:sp>
      <p:sp>
        <p:nvSpPr>
          <p:cNvPr id="4" name="Content Placeholder 3"/>
          <p:cNvSpPr>
            <a:spLocks noGrp="1"/>
          </p:cNvSpPr>
          <p:nvPr>
            <p:ph sz="quarter" idx="13"/>
          </p:nvPr>
        </p:nvSpPr>
        <p:spPr>
          <a:xfrm>
            <a:off x="457200" y="1556327"/>
            <a:ext cx="8229600" cy="925616"/>
          </a:xfrm>
        </p:spPr>
        <p:txBody>
          <a:bodyPr/>
          <a:lstStyle/>
          <a:p>
            <a:pPr eaLnBrk="1" hangingPunct="1"/>
            <a:r>
              <a:rPr lang="en-US" altLang="en-US" dirty="0"/>
              <a:t>Java allows you to test an enum constant with a </a:t>
            </a:r>
            <a:r>
              <a:rPr lang="en-US" altLang="en-US" dirty="0">
                <a:latin typeface="Courier New" panose="02070309020205020404" pitchFamily="49" charset="0"/>
                <a:cs typeface="Courier New" panose="02070309020205020404" pitchFamily="49" charset="0"/>
              </a:rPr>
              <a:t>switch</a:t>
            </a:r>
            <a:r>
              <a:rPr lang="en-US" altLang="en-US" dirty="0"/>
              <a:t> statement.</a:t>
            </a:r>
          </a:p>
        </p:txBody>
      </p:sp>
      <p:sp>
        <p:nvSpPr>
          <p:cNvPr id="5" name="Content Placeholder 4"/>
          <p:cNvSpPr>
            <a:spLocks noGrp="1"/>
          </p:cNvSpPr>
          <p:nvPr>
            <p:ph sz="quarter" idx="14"/>
          </p:nvPr>
        </p:nvSpPr>
        <p:spPr>
          <a:xfrm>
            <a:off x="457200" y="2725621"/>
            <a:ext cx="4981699" cy="551969"/>
          </a:xfrm>
        </p:spPr>
        <p:txBody>
          <a:bodyPr/>
          <a:lstStyle/>
          <a:p>
            <a:pPr marL="0" indent="0" eaLnBrk="1" hangingPunct="1">
              <a:buFontTx/>
              <a:buNone/>
            </a:pPr>
            <a:r>
              <a:rPr lang="en-US" altLang="en-US" dirty="0"/>
              <a:t>Example: SportsCarDemo2.java</a:t>
            </a:r>
            <a:endParaRPr lang="en-US" altLang="en-US" sz="2000" dirty="0"/>
          </a:p>
        </p:txBody>
      </p:sp>
    </p:spTree>
    <p:extLst>
      <p:ext uri="{BB962C8B-B14F-4D97-AF65-F5344CB8AC3E}">
        <p14:creationId xmlns:p14="http://schemas.microsoft.com/office/powerpoint/2010/main" val="994728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Garbage Collection </a:t>
            </a:r>
            <a:r>
              <a:rPr lang="en-US" altLang="en-US" sz="2000" b="0" dirty="0"/>
              <a:t>(1 of 6)</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855527" cy="3383808"/>
          </a:xfrm>
        </p:spPr>
        <p:txBody>
          <a:bodyPr/>
          <a:lstStyle/>
          <a:p>
            <a:pPr eaLnBrk="1" hangingPunct="1"/>
            <a:r>
              <a:rPr lang="en-US" altLang="en-US" dirty="0"/>
              <a:t>When objects are no longer needed they should be destroyed.</a:t>
            </a:r>
          </a:p>
          <a:p>
            <a:pPr eaLnBrk="1" hangingPunct="1"/>
            <a:r>
              <a:rPr lang="en-US" altLang="en-US" dirty="0"/>
              <a:t>This frees up the memory that they consumed.</a:t>
            </a:r>
          </a:p>
          <a:p>
            <a:pPr eaLnBrk="1" hangingPunct="1"/>
            <a:r>
              <a:rPr lang="en-US" altLang="en-US" dirty="0"/>
              <a:t>Java handles all of the memory operations for you.</a:t>
            </a:r>
          </a:p>
          <a:p>
            <a:pPr eaLnBrk="1" hangingPunct="1"/>
            <a:r>
              <a:rPr lang="en-US" altLang="en-US" dirty="0"/>
              <a:t>Simply set the reference to </a:t>
            </a:r>
            <a:r>
              <a:rPr lang="en-US" altLang="en-US" b="1" dirty="0"/>
              <a:t>null</a:t>
            </a:r>
            <a:r>
              <a:rPr lang="en-US" altLang="en-US" dirty="0"/>
              <a:t> and Java will reclaim the memory.</a:t>
            </a:r>
          </a:p>
        </p:txBody>
      </p:sp>
    </p:spTree>
    <p:extLst>
      <p:ext uri="{BB962C8B-B14F-4D97-AF65-F5344CB8AC3E}">
        <p14:creationId xmlns:p14="http://schemas.microsoft.com/office/powerpoint/2010/main" val="2361719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Garbage Collection </a:t>
            </a:r>
            <a:r>
              <a:rPr lang="en-US" altLang="en-US" sz="2000" b="0" dirty="0"/>
              <a:t>(2 of 6)</a:t>
            </a:r>
            <a:endParaRPr lang="en-IN" sz="2000" b="0" dirty="0"/>
          </a:p>
        </p:txBody>
      </p:sp>
      <p:sp>
        <p:nvSpPr>
          <p:cNvPr id="4" name="Content Placeholder 3"/>
          <p:cNvSpPr>
            <a:spLocks noGrp="1"/>
          </p:cNvSpPr>
          <p:nvPr>
            <p:ph sz="quarter" idx="13"/>
          </p:nvPr>
        </p:nvSpPr>
        <p:spPr>
          <a:xfrm>
            <a:off x="457200" y="1552575"/>
            <a:ext cx="8229600" cy="1820018"/>
          </a:xfrm>
        </p:spPr>
        <p:txBody>
          <a:bodyPr/>
          <a:lstStyle/>
          <a:p>
            <a:pPr eaLnBrk="1" hangingPunct="1"/>
            <a:r>
              <a:rPr lang="en-US" altLang="en-US" dirty="0"/>
              <a:t>The Java Virtual Machine has a process that runs in the background that reclaims memory from released objects.</a:t>
            </a:r>
          </a:p>
          <a:p>
            <a:pPr eaLnBrk="1" hangingPunct="1"/>
            <a:r>
              <a:rPr lang="en-US" altLang="en-US" dirty="0"/>
              <a:t>The </a:t>
            </a:r>
            <a:r>
              <a:rPr lang="en-US" altLang="en-US" b="1" dirty="0"/>
              <a:t>garbage collector</a:t>
            </a:r>
            <a:r>
              <a:rPr lang="en-US" altLang="en-US" dirty="0"/>
              <a:t> will reclaim memory from any object that no longer has a valid reference pointing to it.</a:t>
            </a:r>
          </a:p>
        </p:txBody>
      </p:sp>
      <p:sp>
        <p:nvSpPr>
          <p:cNvPr id="5" name="Content Placeholder 4"/>
          <p:cNvSpPr>
            <a:spLocks noGrp="1"/>
          </p:cNvSpPr>
          <p:nvPr>
            <p:ph sz="quarter" idx="14"/>
          </p:nvPr>
        </p:nvSpPr>
        <p:spPr>
          <a:xfrm>
            <a:off x="457200" y="3483600"/>
            <a:ext cx="8229600" cy="949065"/>
          </a:xfrm>
        </p:spPr>
        <p:txBody>
          <a:bodyPr/>
          <a:lstStyle/>
          <a:p>
            <a:pPr lvl="1" indent="0" eaLnBrk="1" hangingPunct="1">
              <a:buFontTx/>
              <a:buNone/>
            </a:pPr>
            <a:r>
              <a:rPr lang="en-US" altLang="en-US" sz="2000" b="1" dirty="0">
                <a:latin typeface="Courier New" panose="02070309020205020404" pitchFamily="49" charset="0"/>
                <a:cs typeface="Courier New" panose="02070309020205020404" pitchFamily="49" charset="0"/>
              </a:rPr>
              <a:t>BankAccount account1 = new BankAccount(500.0);</a:t>
            </a:r>
          </a:p>
          <a:p>
            <a:pPr lvl="1" indent="0" eaLnBrk="1" hangingPunct="1">
              <a:buFontTx/>
              <a:buNone/>
            </a:pPr>
            <a:r>
              <a:rPr lang="en-US" altLang="en-US" sz="2000" b="1" dirty="0">
                <a:latin typeface="Courier New" panose="02070309020205020404" pitchFamily="49" charset="0"/>
                <a:cs typeface="Courier New" panose="02070309020205020404" pitchFamily="49" charset="0"/>
              </a:rPr>
              <a:t>BankAccount account2 = account1;</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571379"/>
            <a:ext cx="8229600" cy="953121"/>
          </a:xfrm>
        </p:spPr>
        <p:txBody>
          <a:bodyPr/>
          <a:lstStyle/>
          <a:p>
            <a:pPr eaLnBrk="1" hangingPunct="1"/>
            <a:r>
              <a:rPr lang="en-US" altLang="en-US" dirty="0"/>
              <a:t>This sets </a:t>
            </a:r>
            <a:r>
              <a:rPr lang="en-US" altLang="en-US" dirty="0">
                <a:latin typeface="Courier New" panose="02070309020205020404" pitchFamily="49" charset="0"/>
                <a:cs typeface="Courier New" panose="02070309020205020404" pitchFamily="49" charset="0"/>
              </a:rPr>
              <a:t>account1</a:t>
            </a:r>
            <a:r>
              <a:rPr lang="en-US" altLang="en-US" dirty="0"/>
              <a:t> and </a:t>
            </a:r>
            <a:r>
              <a:rPr lang="en-US" altLang="en-US" dirty="0">
                <a:latin typeface="Courier New" panose="02070309020205020404" pitchFamily="49" charset="0"/>
                <a:cs typeface="Courier New" panose="02070309020205020404" pitchFamily="49" charset="0"/>
              </a:rPr>
              <a:t>account2</a:t>
            </a:r>
            <a:r>
              <a:rPr lang="en-US" altLang="en-US" dirty="0"/>
              <a:t> to point to the same object.</a:t>
            </a:r>
          </a:p>
        </p:txBody>
      </p:sp>
    </p:spTree>
    <p:extLst>
      <p:ext uri="{BB962C8B-B14F-4D97-AF65-F5344CB8AC3E}">
        <p14:creationId xmlns:p14="http://schemas.microsoft.com/office/powerpoint/2010/main" val="3087172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Garbage Collection </a:t>
            </a:r>
            <a:r>
              <a:rPr lang="en-US" altLang="en-US" sz="2000" b="0" dirty="0"/>
              <a:t>(3 of 6)</a:t>
            </a:r>
            <a:endParaRPr lang="en-IN" sz="2000" b="0" dirty="0"/>
          </a:p>
        </p:txBody>
      </p:sp>
      <p:pic>
        <p:nvPicPr>
          <p:cNvPr id="6" name="Content Placeholder 5" descr="A rectangular object for Bank Account object displays the value for Balance, 500.0. The address for account 1 variable and the address for account 2 variable for address points to the rectangular object."/>
          <p:cNvPicPr>
            <a:picLocks noGrp="1" noChangeAspect="1"/>
          </p:cNvPicPr>
          <p:nvPr>
            <p:ph sz="quarter" idx="13"/>
          </p:nvPr>
        </p:nvPicPr>
        <p:blipFill>
          <a:blip r:embed="rId2"/>
          <a:stretch>
            <a:fillRect/>
          </a:stretch>
        </p:blipFill>
        <p:spPr>
          <a:xfrm>
            <a:off x="932372" y="1557338"/>
            <a:ext cx="7279255" cy="2926334"/>
          </a:xfrm>
          <a:prstGeom prst="rect">
            <a:avLst/>
          </a:prstGeom>
        </p:spPr>
      </p:pic>
      <p:sp>
        <p:nvSpPr>
          <p:cNvPr id="5" name="Content Placeholder 4"/>
          <p:cNvSpPr>
            <a:spLocks noGrp="1"/>
          </p:cNvSpPr>
          <p:nvPr>
            <p:ph sz="quarter" idx="14"/>
          </p:nvPr>
        </p:nvSpPr>
        <p:spPr>
          <a:xfrm>
            <a:off x="457200" y="4728360"/>
            <a:ext cx="8229600" cy="959921"/>
          </a:xfrm>
        </p:spPr>
        <p:txBody>
          <a:bodyPr/>
          <a:lstStyle/>
          <a:p>
            <a:pPr eaLnBrk="1" hangingPunct="1">
              <a:spcBef>
                <a:spcPct val="0"/>
              </a:spcBef>
              <a:buClrTx/>
              <a:buFontTx/>
              <a:buNone/>
            </a:pPr>
            <a:r>
              <a:rPr lang="en-US" altLang="en-US" dirty="0"/>
              <a:t>Here, both </a:t>
            </a:r>
            <a:r>
              <a:rPr lang="en-US" altLang="en-US" dirty="0">
                <a:latin typeface="Courier New" panose="02070309020205020404" pitchFamily="49" charset="0"/>
                <a:cs typeface="Courier New" panose="02070309020205020404" pitchFamily="49" charset="0"/>
              </a:rPr>
              <a:t>account1</a:t>
            </a:r>
            <a:r>
              <a:rPr lang="en-US" altLang="en-US" dirty="0"/>
              <a:t> and </a:t>
            </a:r>
            <a:r>
              <a:rPr lang="en-US" altLang="en-US" dirty="0">
                <a:latin typeface="Courier New" panose="02070309020205020404" pitchFamily="49" charset="0"/>
                <a:cs typeface="Courier New" panose="02070309020205020404" pitchFamily="49" charset="0"/>
              </a:rPr>
              <a:t>account2</a:t>
            </a:r>
            <a:r>
              <a:rPr lang="en-US" altLang="en-US" dirty="0"/>
              <a:t> point to the same</a:t>
            </a:r>
          </a:p>
          <a:p>
            <a:pPr eaLnBrk="1" hangingPunct="1">
              <a:spcBef>
                <a:spcPct val="0"/>
              </a:spcBef>
              <a:buClrTx/>
              <a:buFontTx/>
              <a:buNone/>
            </a:pPr>
            <a:r>
              <a:rPr lang="en-US" altLang="en-US" dirty="0"/>
              <a:t>instance of the </a:t>
            </a:r>
            <a:r>
              <a:rPr lang="en-US" altLang="en-US" dirty="0">
                <a:latin typeface="Courier New" panose="02070309020205020404" pitchFamily="49" charset="0"/>
                <a:cs typeface="Courier New" panose="02070309020205020404" pitchFamily="49" charset="0"/>
              </a:rPr>
              <a:t>BankAccount</a:t>
            </a:r>
            <a:r>
              <a:rPr lang="en-US" altLang="en-US" dirty="0"/>
              <a:t> class.</a:t>
            </a:r>
          </a:p>
        </p:txBody>
      </p:sp>
    </p:spTree>
    <p:extLst>
      <p:ext uri="{BB962C8B-B14F-4D97-AF65-F5344CB8AC3E}">
        <p14:creationId xmlns:p14="http://schemas.microsoft.com/office/powerpoint/2010/main" val="2239168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Garbage Collection </a:t>
            </a:r>
            <a:r>
              <a:rPr lang="en-US" altLang="en-US" sz="2000" b="0" dirty="0"/>
              <a:t>(4 of 6)</a:t>
            </a:r>
            <a:endParaRPr lang="en-IN" sz="2000" b="0" dirty="0"/>
          </a:p>
        </p:txBody>
      </p:sp>
      <p:pic>
        <p:nvPicPr>
          <p:cNvPr id="6" name="Content Placeholder 5" descr="A rectangular object for Bank Account object displays the value for Balance, 500.0. The address for account 1 variable for null does not points to the object and account 2 variable for address points to the rectangular object."/>
          <p:cNvPicPr>
            <a:picLocks noGrp="1" noChangeAspect="1"/>
          </p:cNvPicPr>
          <p:nvPr>
            <p:ph sz="quarter" idx="13"/>
          </p:nvPr>
        </p:nvPicPr>
        <p:blipFill>
          <a:blip r:embed="rId2"/>
          <a:stretch>
            <a:fillRect/>
          </a:stretch>
        </p:blipFill>
        <p:spPr>
          <a:xfrm>
            <a:off x="932372" y="1557338"/>
            <a:ext cx="7279255" cy="2926334"/>
          </a:xfrm>
          <a:prstGeom prst="rect">
            <a:avLst/>
          </a:prstGeom>
        </p:spPr>
      </p:pic>
      <p:sp>
        <p:nvSpPr>
          <p:cNvPr id="5" name="Content Placeholder 4"/>
          <p:cNvSpPr>
            <a:spLocks noGrp="1"/>
          </p:cNvSpPr>
          <p:nvPr>
            <p:ph sz="quarter" idx="14"/>
          </p:nvPr>
        </p:nvSpPr>
        <p:spPr>
          <a:xfrm>
            <a:off x="457200" y="4607626"/>
            <a:ext cx="7006046" cy="950026"/>
          </a:xfrm>
        </p:spPr>
        <p:txBody>
          <a:bodyPr/>
          <a:lstStyle/>
          <a:p>
            <a:pPr eaLnBrk="1" hangingPunct="1">
              <a:spcBef>
                <a:spcPct val="0"/>
              </a:spcBef>
              <a:buClrTx/>
              <a:buFontTx/>
              <a:buNone/>
            </a:pPr>
            <a:r>
              <a:rPr lang="en-US" altLang="en-US" sz="2000" dirty="0"/>
              <a:t>However, by running the statement: </a:t>
            </a:r>
            <a:r>
              <a:rPr lang="en-US" altLang="en-US" sz="2000" b="1" dirty="0">
                <a:solidFill>
                  <a:srgbClr val="C00000"/>
                </a:solidFill>
                <a:latin typeface="Courier New" panose="02070309020205020404" pitchFamily="49" charset="0"/>
                <a:cs typeface="Courier New" panose="02070309020205020404" pitchFamily="49" charset="0"/>
              </a:rPr>
              <a:t>account1 = null;</a:t>
            </a:r>
            <a:endParaRPr lang="en-US" altLang="en-US" sz="2000" dirty="0">
              <a:latin typeface="Courier New" panose="02070309020205020404" pitchFamily="49" charset="0"/>
              <a:cs typeface="Courier New" panose="02070309020205020404" pitchFamily="49" charset="0"/>
            </a:endParaRPr>
          </a:p>
          <a:p>
            <a:pPr eaLnBrk="1" hangingPunct="1">
              <a:spcBef>
                <a:spcPct val="0"/>
              </a:spcBef>
              <a:buClrTx/>
              <a:buFontTx/>
              <a:buNone/>
            </a:pPr>
            <a:r>
              <a:rPr lang="en-US" altLang="en-US" sz="2000" dirty="0"/>
              <a:t>only </a:t>
            </a:r>
            <a:r>
              <a:rPr lang="en-US" altLang="en-US" sz="2000" dirty="0">
                <a:latin typeface="Courier New" panose="02070309020205020404" pitchFamily="49" charset="0"/>
                <a:cs typeface="Courier New" panose="02070309020205020404" pitchFamily="49" charset="0"/>
              </a:rPr>
              <a:t>account2</a:t>
            </a:r>
            <a:r>
              <a:rPr lang="en-US" altLang="en-US" sz="2000" dirty="0"/>
              <a:t> will be pointing to the object.</a:t>
            </a:r>
          </a:p>
        </p:txBody>
      </p:sp>
    </p:spTree>
    <p:extLst>
      <p:ext uri="{BB962C8B-B14F-4D97-AF65-F5344CB8AC3E}">
        <p14:creationId xmlns:p14="http://schemas.microsoft.com/office/powerpoint/2010/main" val="738582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Garbage Collection </a:t>
            </a:r>
            <a:r>
              <a:rPr lang="en-US" altLang="en-US" sz="2000" b="0" dirty="0"/>
              <a:t>(5 of 6)</a:t>
            </a:r>
            <a:endParaRPr lang="en-IN" sz="2000" b="0" dirty="0"/>
          </a:p>
        </p:txBody>
      </p:sp>
      <p:pic>
        <p:nvPicPr>
          <p:cNvPr id="16" name="Content Placeholder 15" descr="A rectangular object for Bank Account object displays the value for Balance, 500.0. The address for account 1 variable for null and account 2 variable for null does not points to the object. For long description in Notes pane, press F6."/>
          <p:cNvPicPr>
            <a:picLocks noGrp="1" noChangeAspect="1"/>
          </p:cNvPicPr>
          <p:nvPr>
            <p:ph sz="quarter" idx="13"/>
          </p:nvPr>
        </p:nvPicPr>
        <p:blipFill>
          <a:blip r:embed="rId3"/>
          <a:stretch>
            <a:fillRect/>
          </a:stretch>
        </p:blipFill>
        <p:spPr>
          <a:xfrm>
            <a:off x="1066497" y="1564562"/>
            <a:ext cx="7011007" cy="3469479"/>
          </a:xfrm>
          <a:prstGeom prst="rect">
            <a:avLst/>
          </a:prstGeom>
        </p:spPr>
      </p:pic>
      <p:sp>
        <p:nvSpPr>
          <p:cNvPr id="5" name="Content Placeholder 4"/>
          <p:cNvSpPr>
            <a:spLocks noGrp="1"/>
          </p:cNvSpPr>
          <p:nvPr>
            <p:ph sz="quarter" idx="14"/>
          </p:nvPr>
        </p:nvSpPr>
        <p:spPr>
          <a:xfrm>
            <a:off x="457200" y="5094508"/>
            <a:ext cx="7345680" cy="818612"/>
          </a:xfrm>
        </p:spPr>
        <p:txBody>
          <a:bodyPr/>
          <a:lstStyle/>
          <a:p>
            <a:pPr marL="432" indent="0">
              <a:spcBef>
                <a:spcPct val="0"/>
              </a:spcBef>
              <a:buClrTx/>
              <a:buNone/>
            </a:pPr>
            <a:r>
              <a:rPr lang="en-US" altLang="en-US" sz="2000" dirty="0"/>
              <a:t>If we now run the statement: </a:t>
            </a:r>
            <a:r>
              <a:rPr lang="en-US" altLang="en-US" sz="2000" b="1" dirty="0">
                <a:solidFill>
                  <a:srgbClr val="C00000"/>
                </a:solidFill>
                <a:latin typeface="Courier New" panose="02070309020205020404" pitchFamily="49" charset="0"/>
                <a:cs typeface="Courier New" panose="02070309020205020404" pitchFamily="49" charset="0"/>
              </a:rPr>
              <a:t>account2 = null;</a:t>
            </a:r>
            <a:endParaRPr lang="en-US" altLang="en-US" sz="2000" dirty="0">
              <a:solidFill>
                <a:srgbClr val="C00000"/>
              </a:solidFill>
              <a:latin typeface="Courier New" panose="02070309020205020404" pitchFamily="49" charset="0"/>
              <a:cs typeface="Courier New" panose="02070309020205020404" pitchFamily="49" charset="0"/>
            </a:endParaRPr>
          </a:p>
          <a:p>
            <a:pPr marL="432" indent="0">
              <a:spcBef>
                <a:spcPct val="0"/>
              </a:spcBef>
              <a:buClrTx/>
              <a:buNone/>
            </a:pPr>
            <a:r>
              <a:rPr lang="en-US" altLang="en-US" sz="2000" dirty="0"/>
              <a:t>neither </a:t>
            </a:r>
            <a:r>
              <a:rPr lang="en-US" altLang="en-US" sz="2000" dirty="0">
                <a:latin typeface="Courier New" panose="02070309020205020404" pitchFamily="49" charset="0"/>
                <a:cs typeface="Courier New" panose="02070309020205020404" pitchFamily="49" charset="0"/>
              </a:rPr>
              <a:t>account1</a:t>
            </a:r>
            <a:r>
              <a:rPr lang="en-US" altLang="en-US" sz="2000" dirty="0"/>
              <a:t> or </a:t>
            </a:r>
            <a:r>
              <a:rPr lang="en-US" altLang="en-US" sz="2000" dirty="0">
                <a:latin typeface="Courier New" panose="02070309020205020404" pitchFamily="49" charset="0"/>
                <a:cs typeface="Courier New" panose="02070309020205020404" pitchFamily="49" charset="0"/>
              </a:rPr>
              <a:t>account2</a:t>
            </a:r>
            <a:r>
              <a:rPr lang="en-US" altLang="en-US" sz="2000" dirty="0"/>
              <a:t> will be pointing to the object.</a:t>
            </a:r>
          </a:p>
        </p:txBody>
      </p:sp>
    </p:spTree>
    <p:extLst>
      <p:ext uri="{BB962C8B-B14F-4D97-AF65-F5344CB8AC3E}">
        <p14:creationId xmlns:p14="http://schemas.microsoft.com/office/powerpoint/2010/main" val="2620956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Garbage Collection </a:t>
            </a:r>
            <a:r>
              <a:rPr lang="en-US" altLang="en-US" sz="2000" b="0" dirty="0"/>
              <a:t>(6 of 6)</a:t>
            </a:r>
            <a:endParaRPr lang="en-IN" sz="2000" b="0" dirty="0"/>
          </a:p>
        </p:txBody>
      </p:sp>
      <p:pic>
        <p:nvPicPr>
          <p:cNvPr id="4" name="Content Placeholder 3" descr="A rectangular object for Bank Account object displays the value for Balance, 500.0. The address for account 1 variable for null and account 2 variable for null does not points to the object. For long description in Notes pane, press F6."/>
          <p:cNvPicPr>
            <a:picLocks noGrp="1" noChangeAspect="1"/>
          </p:cNvPicPr>
          <p:nvPr>
            <p:ph sz="quarter" idx="13"/>
          </p:nvPr>
        </p:nvPicPr>
        <p:blipFill>
          <a:blip r:embed="rId3"/>
          <a:stretch>
            <a:fillRect/>
          </a:stretch>
        </p:blipFill>
        <p:spPr>
          <a:xfrm>
            <a:off x="541651" y="2171031"/>
            <a:ext cx="8060697" cy="3558924"/>
          </a:xfrm>
          <a:prstGeom prst="rect">
            <a:avLst/>
          </a:prstGeom>
        </p:spPr>
      </p:pic>
    </p:spTree>
    <p:extLst>
      <p:ext uri="{BB962C8B-B14F-4D97-AF65-F5344CB8AC3E}">
        <p14:creationId xmlns:p14="http://schemas.microsoft.com/office/powerpoint/2010/main" val="2561398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finalize</a:t>
            </a:r>
            <a:r>
              <a:rPr lang="en-US" altLang="en-US" dirty="0"/>
              <a:t> Method</a:t>
            </a:r>
            <a:endParaRPr lang="en-IN" dirty="0"/>
          </a:p>
        </p:txBody>
      </p:sp>
      <p:sp>
        <p:nvSpPr>
          <p:cNvPr id="4" name="Content Placeholder 3"/>
          <p:cNvSpPr>
            <a:spLocks noGrp="1"/>
          </p:cNvSpPr>
          <p:nvPr>
            <p:ph sz="quarter" idx="13"/>
          </p:nvPr>
        </p:nvSpPr>
        <p:spPr>
          <a:xfrm>
            <a:off x="457200" y="1552575"/>
            <a:ext cx="4613564" cy="501856"/>
          </a:xfrm>
        </p:spPr>
        <p:txBody>
          <a:bodyPr/>
          <a:lstStyle/>
          <a:p>
            <a:pPr eaLnBrk="1" hangingPunct="1"/>
            <a:r>
              <a:rPr lang="en-US" altLang="en-US" dirty="0"/>
              <a:t>If a method with the signature:</a:t>
            </a:r>
          </a:p>
        </p:txBody>
      </p:sp>
      <p:sp>
        <p:nvSpPr>
          <p:cNvPr id="5" name="Content Placeholder 4"/>
          <p:cNvSpPr>
            <a:spLocks noGrp="1"/>
          </p:cNvSpPr>
          <p:nvPr>
            <p:ph sz="quarter" idx="14"/>
          </p:nvPr>
        </p:nvSpPr>
        <p:spPr>
          <a:xfrm>
            <a:off x="457200" y="2121772"/>
            <a:ext cx="4140925" cy="429839"/>
          </a:xfrm>
        </p:spPr>
        <p:txBody>
          <a:bodyPr/>
          <a:lstStyle/>
          <a:p>
            <a:pPr marL="255600" indent="0">
              <a:buNone/>
            </a:pPr>
            <a:r>
              <a:rPr lang="en-US" altLang="en-US" sz="1800" b="1" dirty="0">
                <a:latin typeface="Courier New" panose="02070309020205020404" pitchFamily="49" charset="0"/>
                <a:cs typeface="Courier New" panose="02070309020205020404" pitchFamily="49" charset="0"/>
              </a:rPr>
              <a:t>public void finalize(){…}</a:t>
            </a:r>
          </a:p>
        </p:txBody>
      </p:sp>
      <p:sp>
        <p:nvSpPr>
          <p:cNvPr id="6" name="Content Placeholder 5"/>
          <p:cNvSpPr>
            <a:spLocks noGrp="1"/>
          </p:cNvSpPr>
          <p:nvPr>
            <p:ph sz="quarter" idx="15"/>
          </p:nvPr>
        </p:nvSpPr>
        <p:spPr>
          <a:xfrm>
            <a:off x="457200" y="2585352"/>
            <a:ext cx="8229601" cy="917879"/>
          </a:xfrm>
        </p:spPr>
        <p:txBody>
          <a:bodyPr/>
          <a:lstStyle/>
          <a:p>
            <a:pPr marL="255600" indent="0">
              <a:buNone/>
            </a:pPr>
            <a:r>
              <a:rPr lang="en-US" altLang="en-US" dirty="0"/>
              <a:t>is included in a class, it will run just prior to the garbage collector reclaiming its memory.</a:t>
            </a:r>
          </a:p>
        </p:txBody>
      </p:sp>
      <p:sp>
        <p:nvSpPr>
          <p:cNvPr id="7" name="Content Placeholder 6"/>
          <p:cNvSpPr>
            <a:spLocks noGrp="1"/>
          </p:cNvSpPr>
          <p:nvPr>
            <p:ph sz="quarter" idx="16"/>
          </p:nvPr>
        </p:nvSpPr>
        <p:spPr>
          <a:xfrm>
            <a:off x="457200" y="3569694"/>
            <a:ext cx="8069283" cy="1883556"/>
          </a:xfrm>
        </p:spPr>
        <p:txBody>
          <a:bodyPr/>
          <a:lstStyle/>
          <a:p>
            <a:pPr eaLnBrk="1" hangingPunct="1"/>
            <a:r>
              <a:rPr lang="en-US" altLang="en-US" dirty="0"/>
              <a:t>The garbage collector is a background thread that runs periodically.</a:t>
            </a:r>
          </a:p>
          <a:p>
            <a:pPr eaLnBrk="1" hangingPunct="1"/>
            <a:r>
              <a:rPr lang="en-US" altLang="en-US" dirty="0"/>
              <a:t>It cannot be determined when the </a:t>
            </a:r>
            <a:r>
              <a:rPr lang="en-US" altLang="en-US" dirty="0">
                <a:latin typeface="Courier New" panose="02070309020205020404" pitchFamily="49" charset="0"/>
                <a:cs typeface="Courier New" panose="02070309020205020404" pitchFamily="49" charset="0"/>
              </a:rPr>
              <a:t>finalize</a:t>
            </a:r>
            <a:r>
              <a:rPr lang="en-US" altLang="en-US" dirty="0"/>
              <a:t> method will actually be run.</a:t>
            </a:r>
          </a:p>
        </p:txBody>
      </p:sp>
    </p:spTree>
    <p:extLst>
      <p:ext uri="{BB962C8B-B14F-4D97-AF65-F5344CB8AC3E}">
        <p14:creationId xmlns:p14="http://schemas.microsoft.com/office/powerpoint/2010/main" val="25450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Static Class Members</a:t>
            </a:r>
            <a:endParaRPr lang="en-IN" dirty="0"/>
          </a:p>
        </p:txBody>
      </p:sp>
      <p:sp>
        <p:nvSpPr>
          <p:cNvPr id="4" name="Content Placeholder 3"/>
          <p:cNvSpPr>
            <a:spLocks noGrp="1"/>
          </p:cNvSpPr>
          <p:nvPr>
            <p:ph sz="quarter" idx="13"/>
          </p:nvPr>
        </p:nvSpPr>
        <p:spPr>
          <a:xfrm>
            <a:off x="457200" y="1556327"/>
            <a:ext cx="8229600" cy="2415598"/>
          </a:xfrm>
        </p:spPr>
        <p:txBody>
          <a:bodyPr/>
          <a:lstStyle/>
          <a:p>
            <a:pPr eaLnBrk="1" hangingPunct="1"/>
            <a:r>
              <a:rPr lang="en-US" altLang="en-US" b="1" dirty="0"/>
              <a:t>Static fields</a:t>
            </a:r>
            <a:r>
              <a:rPr lang="en-US" altLang="en-US" dirty="0"/>
              <a:t> and </a:t>
            </a:r>
            <a:r>
              <a:rPr lang="en-US" altLang="en-US" b="1" dirty="0"/>
              <a:t>static methods</a:t>
            </a:r>
            <a:r>
              <a:rPr lang="en-US" altLang="en-US" dirty="0"/>
              <a:t> do not belong to a single instance of a class.</a:t>
            </a:r>
          </a:p>
          <a:p>
            <a:pPr eaLnBrk="1" hangingPunct="1"/>
            <a:r>
              <a:rPr lang="en-US" altLang="en-US" dirty="0"/>
              <a:t>To invoke a static method or use a static field, the class name, rather than the instance name, is used.</a:t>
            </a:r>
          </a:p>
          <a:p>
            <a:pPr eaLnBrk="1" hangingPunct="1"/>
            <a:r>
              <a:rPr lang="en-US" altLang="en-US" dirty="0"/>
              <a:t>Example:</a:t>
            </a:r>
            <a:endParaRPr lang="en-IN" dirty="0"/>
          </a:p>
        </p:txBody>
      </p:sp>
      <p:pic>
        <p:nvPicPr>
          <p:cNvPr id="6" name="Content Placeholder 5" descr="double v a l = Math period s q r t left parenthesis 25.0 right parenthesis semicolon. Math is labeled, class name and s q r t is labeled, static method."/>
          <p:cNvPicPr>
            <a:picLocks noGrp="1" noChangeAspect="1"/>
          </p:cNvPicPr>
          <p:nvPr>
            <p:ph sz="quarter" idx="14"/>
          </p:nvPr>
        </p:nvPicPr>
        <p:blipFill rotWithShape="1">
          <a:blip r:embed="rId3"/>
          <a:srcRect t="70338" r="26220"/>
          <a:stretch/>
        </p:blipFill>
        <p:spPr>
          <a:xfrm>
            <a:off x="468313" y="4215602"/>
            <a:ext cx="6071824" cy="1317030"/>
          </a:xfrm>
          <a:prstGeom prst="rect">
            <a:avLst/>
          </a:prstGeom>
        </p:spPr>
      </p:pic>
    </p:spTree>
    <p:extLst>
      <p:ext uri="{BB962C8B-B14F-4D97-AF65-F5344CB8AC3E}">
        <p14:creationId xmlns:p14="http://schemas.microsoft.com/office/powerpoint/2010/main" val="1111460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Class Collaboration</a:t>
            </a:r>
            <a:endParaRPr lang="en-IN" dirty="0"/>
          </a:p>
        </p:txBody>
      </p:sp>
      <p:sp>
        <p:nvSpPr>
          <p:cNvPr id="4" name="Content Placeholder 3"/>
          <p:cNvSpPr>
            <a:spLocks noGrp="1"/>
          </p:cNvSpPr>
          <p:nvPr>
            <p:ph sz="quarter" idx="13"/>
          </p:nvPr>
        </p:nvSpPr>
        <p:spPr>
          <a:xfrm>
            <a:off x="457200" y="1556326"/>
            <a:ext cx="8229600" cy="2837543"/>
          </a:xfrm>
        </p:spPr>
        <p:txBody>
          <a:bodyPr/>
          <a:lstStyle/>
          <a:p>
            <a:pPr eaLnBrk="1" hangingPunct="1">
              <a:lnSpc>
                <a:spcPct val="90000"/>
              </a:lnSpc>
            </a:pPr>
            <a:r>
              <a:rPr lang="en-US" altLang="en-US" dirty="0"/>
              <a:t>Collaboration – two classes interact with each other</a:t>
            </a:r>
          </a:p>
          <a:p>
            <a:pPr eaLnBrk="1" hangingPunct="1">
              <a:lnSpc>
                <a:spcPct val="90000"/>
              </a:lnSpc>
            </a:pPr>
            <a:r>
              <a:rPr lang="en-US" altLang="en-US" dirty="0"/>
              <a:t>If an object is to collaborate with another object, it must know something about the second object’s methods and how to call them</a:t>
            </a:r>
          </a:p>
          <a:p>
            <a:pPr eaLnBrk="1" hangingPunct="1">
              <a:lnSpc>
                <a:spcPct val="90000"/>
              </a:lnSpc>
            </a:pPr>
            <a:r>
              <a:rPr lang="en-US" altLang="en-US" dirty="0"/>
              <a:t>If we design a class </a:t>
            </a:r>
            <a:r>
              <a:rPr lang="en-US" altLang="en-US" dirty="0">
                <a:latin typeface="Courier New" panose="02070309020205020404" pitchFamily="49" charset="0"/>
                <a:cs typeface="Courier New" panose="02070309020205020404" pitchFamily="49" charset="0"/>
              </a:rPr>
              <a:t>StockPurchase</a:t>
            </a:r>
            <a:r>
              <a:rPr lang="en-US" altLang="en-US" dirty="0"/>
              <a:t> that collaborates with the </a:t>
            </a:r>
            <a:r>
              <a:rPr lang="en-US" altLang="en-US" dirty="0">
                <a:latin typeface="Courier New" panose="02070309020205020404" pitchFamily="49" charset="0"/>
                <a:cs typeface="Courier New" panose="02070309020205020404" pitchFamily="49" charset="0"/>
              </a:rPr>
              <a:t>Stock</a:t>
            </a:r>
            <a:r>
              <a:rPr lang="en-US" altLang="en-US" dirty="0"/>
              <a:t> class (previously defined), we define it to create and manipulate a </a:t>
            </a:r>
            <a:r>
              <a:rPr lang="en-US" altLang="en-US" dirty="0">
                <a:latin typeface="Courier New" panose="02070309020205020404" pitchFamily="49" charset="0"/>
                <a:cs typeface="Courier New" panose="02070309020205020404" pitchFamily="49" charset="0"/>
              </a:rPr>
              <a:t>Stock</a:t>
            </a:r>
            <a:r>
              <a:rPr lang="en-US" altLang="en-US" dirty="0"/>
              <a:t> object</a:t>
            </a:r>
          </a:p>
        </p:txBody>
      </p:sp>
      <p:sp>
        <p:nvSpPr>
          <p:cNvPr id="5" name="Content Placeholder 4"/>
          <p:cNvSpPr>
            <a:spLocks noGrp="1"/>
          </p:cNvSpPr>
          <p:nvPr>
            <p:ph sz="quarter" idx="14"/>
          </p:nvPr>
        </p:nvSpPr>
        <p:spPr>
          <a:xfrm>
            <a:off x="457200" y="4619502"/>
            <a:ext cx="8229600" cy="534390"/>
          </a:xfrm>
        </p:spPr>
        <p:txBody>
          <a:bodyPr/>
          <a:lstStyle/>
          <a:p>
            <a:pPr eaLnBrk="1" hangingPunct="1">
              <a:lnSpc>
                <a:spcPct val="90000"/>
              </a:lnSpc>
              <a:buFontTx/>
              <a:buNone/>
            </a:pPr>
            <a:r>
              <a:rPr lang="en-US" altLang="en-US" dirty="0"/>
              <a:t>See examples: StockPurchase.java, StockTrader.java</a:t>
            </a:r>
            <a:endParaRPr lang="en-US" altLang="en-US" sz="2000" dirty="0"/>
          </a:p>
        </p:txBody>
      </p:sp>
    </p:spTree>
    <p:extLst>
      <p:ext uri="{BB962C8B-B14F-4D97-AF65-F5344CB8AC3E}">
        <p14:creationId xmlns:p14="http://schemas.microsoft.com/office/powerpoint/2010/main" val="635783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a:t>
            </a:r>
            <a:r>
              <a:rPr lang="en-US" altLang="en-US" sz="100" dirty="0"/>
              <a:t> </a:t>
            </a:r>
            <a:r>
              <a:rPr lang="en-US" altLang="en-US" dirty="0"/>
              <a:t>R</a:t>
            </a:r>
            <a:r>
              <a:rPr lang="en-US" altLang="en-US" sz="100" dirty="0"/>
              <a:t> </a:t>
            </a:r>
            <a:r>
              <a:rPr lang="en-US" altLang="en-US" dirty="0"/>
              <a:t>C Cards</a:t>
            </a:r>
            <a:endParaRPr lang="en-IN" dirty="0"/>
          </a:p>
        </p:txBody>
      </p:sp>
      <p:sp>
        <p:nvSpPr>
          <p:cNvPr id="4" name="Content Placeholder 3"/>
          <p:cNvSpPr>
            <a:spLocks noGrp="1"/>
          </p:cNvSpPr>
          <p:nvPr>
            <p:ph sz="quarter" idx="13"/>
          </p:nvPr>
        </p:nvSpPr>
        <p:spPr>
          <a:xfrm>
            <a:off x="457200" y="1552575"/>
            <a:ext cx="7432766" cy="2496911"/>
          </a:xfrm>
        </p:spPr>
        <p:txBody>
          <a:bodyPr/>
          <a:lstStyle/>
          <a:p>
            <a:pPr marL="255600"/>
            <a:r>
              <a:rPr lang="en-US" altLang="en-US" sz="2200" dirty="0"/>
              <a:t>Class, Responsibilities and Collaborations (C</a:t>
            </a:r>
            <a:r>
              <a:rPr lang="en-US" altLang="en-US" sz="100" dirty="0"/>
              <a:t> </a:t>
            </a:r>
            <a:r>
              <a:rPr lang="en-US" altLang="en-US" sz="2200" dirty="0"/>
              <a:t>R</a:t>
            </a:r>
            <a:r>
              <a:rPr lang="en-US" altLang="en-US" sz="100" dirty="0"/>
              <a:t> </a:t>
            </a:r>
            <a:r>
              <a:rPr lang="en-US" altLang="en-US" sz="2200" dirty="0"/>
              <a:t>C) cards are useful for determining and documenting a class’s responsibilities</a:t>
            </a:r>
          </a:p>
          <a:p>
            <a:pPr marL="741600" lvl="1"/>
            <a:r>
              <a:rPr lang="en-US" altLang="en-US" sz="2200" dirty="0"/>
              <a:t>The things a class is responsible for knowing</a:t>
            </a:r>
          </a:p>
          <a:p>
            <a:pPr marL="741600" lvl="1"/>
            <a:r>
              <a:rPr lang="en-US" altLang="en-US" sz="2200" dirty="0"/>
              <a:t>The actions a class is responsible for doing</a:t>
            </a:r>
          </a:p>
          <a:p>
            <a:pPr marL="255600"/>
            <a:r>
              <a:rPr lang="en-US" altLang="en-US" sz="2200" dirty="0"/>
              <a:t>C</a:t>
            </a:r>
            <a:r>
              <a:rPr lang="en-US" altLang="en-US" sz="100" dirty="0"/>
              <a:t> </a:t>
            </a:r>
            <a:r>
              <a:rPr lang="en-US" altLang="en-US" sz="2200" dirty="0"/>
              <a:t>R</a:t>
            </a:r>
            <a:r>
              <a:rPr lang="en-US" altLang="en-US" sz="100" dirty="0"/>
              <a:t> </a:t>
            </a:r>
            <a:r>
              <a:rPr lang="en-US" altLang="en-US" sz="2200" dirty="0"/>
              <a:t>C Card Layout (Example for class Stock)</a:t>
            </a:r>
          </a:p>
        </p:txBody>
      </p:sp>
      <p:sp>
        <p:nvSpPr>
          <p:cNvPr id="5" name="Content Placeholder 4"/>
          <p:cNvSpPr>
            <a:spLocks noGrp="1"/>
          </p:cNvSpPr>
          <p:nvPr>
            <p:ph sz="quarter" idx="14"/>
          </p:nvPr>
        </p:nvSpPr>
        <p:spPr>
          <a:xfrm>
            <a:off x="457201" y="4164138"/>
            <a:ext cx="1086592" cy="464217"/>
          </a:xfrm>
        </p:spPr>
        <p:txBody>
          <a:bodyPr/>
          <a:lstStyle/>
          <a:p>
            <a:pPr marL="432" indent="0">
              <a:buNone/>
            </a:pPr>
            <a:r>
              <a:rPr lang="en-US" altLang="en-US" sz="2200" b="1" dirty="0"/>
              <a:t>Stock</a:t>
            </a:r>
            <a:endParaRPr lang="en-IN" sz="2200" b="1" dirty="0"/>
          </a:p>
        </p:txBody>
      </p:sp>
      <p:graphicFrame>
        <p:nvGraphicFramePr>
          <p:cNvPr id="18" name="Content Placeholder 17"/>
          <p:cNvGraphicFramePr>
            <a:graphicFrameLocks noGrp="1"/>
          </p:cNvGraphicFramePr>
          <p:nvPr>
            <p:ph sz="quarter" idx="15"/>
            <p:extLst>
              <p:ext uri="{D42A27DB-BD31-4B8C-83A1-F6EECF244321}">
                <p14:modId xmlns:p14="http://schemas.microsoft.com/office/powerpoint/2010/main" val="1522173384"/>
              </p:ext>
            </p:extLst>
          </p:nvPr>
        </p:nvGraphicFramePr>
        <p:xfrm>
          <a:off x="468313" y="4741816"/>
          <a:ext cx="7261226" cy="1483360"/>
        </p:xfrm>
        <a:graphic>
          <a:graphicData uri="http://schemas.openxmlformats.org/drawingml/2006/table">
            <a:tbl>
              <a:tblPr firstCol="1" bandRow="1">
                <a:tableStyleId>{2D5ABB26-0587-4C30-8999-92F81FD0307C}</a:tableStyleId>
              </a:tblPr>
              <a:tblGrid>
                <a:gridCol w="3630613">
                  <a:extLst>
                    <a:ext uri="{9D8B030D-6E8A-4147-A177-3AD203B41FA5}">
                      <a16:colId xmlns:a16="http://schemas.microsoft.com/office/drawing/2014/main" val="1779245236"/>
                    </a:ext>
                  </a:extLst>
                </a:gridCol>
                <a:gridCol w="3630613">
                  <a:extLst>
                    <a:ext uri="{9D8B030D-6E8A-4147-A177-3AD203B41FA5}">
                      <a16:colId xmlns:a16="http://schemas.microsoft.com/office/drawing/2014/main" val="42481447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Know stock to purchase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Stock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2988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Know number of shares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919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Calculate cost of purchase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Stock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9342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None or class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013728"/>
                  </a:ext>
                </a:extLst>
              </a:tr>
            </a:tbl>
          </a:graphicData>
        </a:graphic>
      </p:graphicFrame>
    </p:spTree>
    <p:extLst>
      <p:ext uri="{BB962C8B-B14F-4D97-AF65-F5344CB8AC3E}">
        <p14:creationId xmlns:p14="http://schemas.microsoft.com/office/powerpoint/2010/main" val="3021259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dirty="0"/>
              <a:t>Static Fields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229600" cy="834366"/>
          </a:xfrm>
        </p:spPr>
        <p:txBody>
          <a:bodyPr/>
          <a:lstStyle/>
          <a:p>
            <a:pPr eaLnBrk="1" hangingPunct="1">
              <a:lnSpc>
                <a:spcPct val="90000"/>
              </a:lnSpc>
            </a:pPr>
            <a:r>
              <a:rPr lang="en-US" altLang="en-US" dirty="0"/>
              <a:t>Class fields are declared using the </a:t>
            </a:r>
            <a:r>
              <a:rPr lang="en-US" altLang="en-US" dirty="0">
                <a:latin typeface="Courier New" panose="02070309020205020404" pitchFamily="49" charset="0"/>
                <a:cs typeface="Courier New" panose="02070309020205020404" pitchFamily="49" charset="0"/>
              </a:rPr>
              <a:t>static</a:t>
            </a:r>
            <a:r>
              <a:rPr lang="en-US" altLang="en-US" dirty="0"/>
              <a:t> keyword between the access specifier and the field type.</a:t>
            </a:r>
          </a:p>
        </p:txBody>
      </p:sp>
      <p:sp>
        <p:nvSpPr>
          <p:cNvPr id="5" name="Content Placeholder 4"/>
          <p:cNvSpPr>
            <a:spLocks noGrp="1"/>
          </p:cNvSpPr>
          <p:nvPr>
            <p:ph sz="quarter" idx="14"/>
          </p:nvPr>
        </p:nvSpPr>
        <p:spPr>
          <a:xfrm>
            <a:off x="457200" y="2470068"/>
            <a:ext cx="8229600" cy="566536"/>
          </a:xfrm>
        </p:spPr>
        <p:txBody>
          <a:bodyPr/>
          <a:lstStyle/>
          <a:p>
            <a:pPr marL="255600" indent="0">
              <a:buNone/>
            </a:pPr>
            <a:r>
              <a:rPr lang="en-US" altLang="en-US" b="1" dirty="0">
                <a:latin typeface="Courier New" panose="02070309020205020404" pitchFamily="49" charset="0"/>
                <a:cs typeface="Courier New" panose="02070309020205020404" pitchFamily="49" charset="0"/>
              </a:rPr>
              <a:t>private static int instanceCount = 0;</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149817"/>
            <a:ext cx="8229600" cy="2152914"/>
          </a:xfrm>
        </p:spPr>
        <p:txBody>
          <a:bodyPr/>
          <a:lstStyle/>
          <a:p>
            <a:pPr eaLnBrk="1" hangingPunct="1">
              <a:lnSpc>
                <a:spcPct val="90000"/>
              </a:lnSpc>
            </a:pPr>
            <a:r>
              <a:rPr lang="en-US" altLang="en-US" dirty="0"/>
              <a:t>The field is initialized to 0 only once, regardless of the number of times the class is instantiated.</a:t>
            </a:r>
          </a:p>
          <a:p>
            <a:pPr lvl="1" eaLnBrk="1" hangingPunct="1">
              <a:lnSpc>
                <a:spcPct val="90000"/>
              </a:lnSpc>
            </a:pPr>
            <a:r>
              <a:rPr lang="en-US" altLang="en-US" dirty="0"/>
              <a:t>Primitive static fields are initialized to 0 if no initialization is performed.</a:t>
            </a:r>
          </a:p>
          <a:p>
            <a:pPr eaLnBrk="1" hangingPunct="1">
              <a:lnSpc>
                <a:spcPct val="90000"/>
              </a:lnSpc>
            </a:pPr>
            <a:r>
              <a:rPr lang="en-US" altLang="en-US" dirty="0"/>
              <a:t>Examples: Countable.java, StaticDemo.java</a:t>
            </a:r>
          </a:p>
        </p:txBody>
      </p:sp>
    </p:spTree>
    <p:extLst>
      <p:ext uri="{BB962C8B-B14F-4D97-AF65-F5344CB8AC3E}">
        <p14:creationId xmlns:p14="http://schemas.microsoft.com/office/powerpoint/2010/main" val="304329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dirty="0"/>
              <a:t>Static Fields </a:t>
            </a:r>
            <a:r>
              <a:rPr lang="en-US" altLang="en-US" sz="2000" b="0" dirty="0"/>
              <a:t>(2 of 2)</a:t>
            </a:r>
            <a:endParaRPr lang="en-IN" dirty="0"/>
          </a:p>
        </p:txBody>
      </p:sp>
      <p:pic>
        <p:nvPicPr>
          <p:cNvPr id="4" name="Content Placeholder 3" descr="A diagram depicts the instances of a countable class. For long description in Notes pane, press F6."/>
          <p:cNvPicPr>
            <a:picLocks noGrp="1" noChangeAspect="1"/>
          </p:cNvPicPr>
          <p:nvPr>
            <p:ph sz="quarter" idx="13"/>
          </p:nvPr>
        </p:nvPicPr>
        <p:blipFill>
          <a:blip r:embed="rId3"/>
          <a:stretch>
            <a:fillRect/>
          </a:stretch>
        </p:blipFill>
        <p:spPr>
          <a:xfrm>
            <a:off x="2198012" y="1575962"/>
            <a:ext cx="4747976" cy="4084065"/>
          </a:xfrm>
          <a:prstGeom prst="rect">
            <a:avLst/>
          </a:prstGeom>
        </p:spPr>
      </p:pic>
    </p:spTree>
    <p:extLst>
      <p:ext uri="{BB962C8B-B14F-4D97-AF65-F5344CB8AC3E}">
        <p14:creationId xmlns:p14="http://schemas.microsoft.com/office/powerpoint/2010/main" val="181878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altLang="en-US" dirty="0"/>
              <a:t>Static Methods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229600" cy="1273752"/>
          </a:xfrm>
        </p:spPr>
        <p:txBody>
          <a:bodyPr/>
          <a:lstStyle/>
          <a:p>
            <a:pPr eaLnBrk="1" hangingPunct="1"/>
            <a:r>
              <a:rPr lang="en-US" altLang="en-US" dirty="0"/>
              <a:t>Methods can also be declared static by placing the </a:t>
            </a:r>
            <a:r>
              <a:rPr lang="en-US" altLang="en-US" dirty="0">
                <a:latin typeface="Courier New" panose="02070309020205020404" pitchFamily="49" charset="0"/>
                <a:cs typeface="Courier New" panose="02070309020205020404" pitchFamily="49" charset="0"/>
              </a:rPr>
              <a:t>static</a:t>
            </a:r>
            <a:r>
              <a:rPr lang="en-US" altLang="en-US" dirty="0"/>
              <a:t> keyword between the access modifier and the return type of the method.</a:t>
            </a:r>
          </a:p>
        </p:txBody>
      </p:sp>
      <p:sp>
        <p:nvSpPr>
          <p:cNvPr id="5" name="Content Placeholder 4"/>
          <p:cNvSpPr>
            <a:spLocks noGrp="1"/>
          </p:cNvSpPr>
          <p:nvPr>
            <p:ph sz="quarter" idx="14"/>
          </p:nvPr>
        </p:nvSpPr>
        <p:spPr>
          <a:xfrm>
            <a:off x="457200" y="2893375"/>
            <a:ext cx="8229601" cy="823603"/>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public static double milesToKilometers(double miles)</a:t>
            </a:r>
          </a:p>
          <a:p>
            <a:pPr lvl="1" eaLnBrk="1" hangingPunct="1">
              <a:buFontTx/>
              <a:buNone/>
            </a:pPr>
            <a:r>
              <a:rPr lang="en-US" altLang="en-US" sz="1800"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784027"/>
            <a:ext cx="8229600" cy="1226124"/>
          </a:xfrm>
        </p:spPr>
        <p:txBody>
          <a:bodyPr/>
          <a:lstStyle/>
          <a:p>
            <a:pPr eaLnBrk="1" hangingPunct="1"/>
            <a:r>
              <a:rPr lang="en-US" altLang="en-US" dirty="0"/>
              <a:t>When a class contains a static method, it is not necessary to create an instance of the class in order to use the method.</a:t>
            </a:r>
          </a:p>
        </p:txBody>
      </p:sp>
      <p:sp>
        <p:nvSpPr>
          <p:cNvPr id="7" name="Content Placeholder 6"/>
          <p:cNvSpPr>
            <a:spLocks noGrp="1"/>
          </p:cNvSpPr>
          <p:nvPr>
            <p:ph sz="quarter" idx="16"/>
          </p:nvPr>
        </p:nvSpPr>
        <p:spPr>
          <a:xfrm>
            <a:off x="457200" y="5077200"/>
            <a:ext cx="8229600" cy="432951"/>
          </a:xfrm>
        </p:spPr>
        <p:txBody>
          <a:bodyPr/>
          <a:lstStyle/>
          <a:p>
            <a:pPr marL="487350" lvl="1" indent="0">
              <a:buNone/>
            </a:pPr>
            <a:r>
              <a:rPr lang="en-US" altLang="en-US" sz="1800" b="1" dirty="0">
                <a:latin typeface="Courier New" panose="02070309020205020404" pitchFamily="49" charset="0"/>
                <a:cs typeface="Courier New" panose="02070309020205020404" pitchFamily="49" charset="0"/>
              </a:rPr>
              <a:t>double kilosPerMile = Metric.milesToKilometers(1.0);</a:t>
            </a:r>
            <a:endParaRPr lang="en-IN" sz="18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7"/>
          </p:nvPr>
        </p:nvSpPr>
        <p:spPr>
          <a:xfrm>
            <a:off x="457200" y="5577199"/>
            <a:ext cx="6216732" cy="550469"/>
          </a:xfrm>
        </p:spPr>
        <p:txBody>
          <a:bodyPr/>
          <a:lstStyle/>
          <a:p>
            <a:pPr eaLnBrk="1" hangingPunct="1"/>
            <a:r>
              <a:rPr lang="en-US" altLang="en-US" dirty="0"/>
              <a:t>Examples: Metric.java, MetricDemo.java</a:t>
            </a:r>
          </a:p>
        </p:txBody>
      </p:sp>
    </p:spTree>
    <p:extLst>
      <p:ext uri="{BB962C8B-B14F-4D97-AF65-F5344CB8AC3E}">
        <p14:creationId xmlns:p14="http://schemas.microsoft.com/office/powerpoint/2010/main" val="268923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altLang="en-US" dirty="0"/>
              <a:t>Static Methods </a:t>
            </a:r>
            <a:r>
              <a:rPr lang="en-US" altLang="en-US" sz="2000" b="0" dirty="0"/>
              <a:t>(2 of 2)</a:t>
            </a:r>
            <a:endParaRPr lang="en-IN" sz="2000" b="0" dirty="0"/>
          </a:p>
        </p:txBody>
      </p:sp>
      <p:sp>
        <p:nvSpPr>
          <p:cNvPr id="3" name="Content Placeholder 2">
            <a:extLst>
              <a:ext uri="{FF2B5EF4-FFF2-40B4-BE49-F238E27FC236}">
                <a16:creationId xmlns:a16="http://schemas.microsoft.com/office/drawing/2014/main" id="{075D5B47-09C3-4B40-A55C-1128EC3D76AD}"/>
              </a:ext>
            </a:extLst>
          </p:cNvPr>
          <p:cNvSpPr>
            <a:spLocks noGrp="1"/>
          </p:cNvSpPr>
          <p:nvPr>
            <p:ph sz="quarter" idx="13"/>
          </p:nvPr>
        </p:nvSpPr>
        <p:spPr/>
        <p:txBody>
          <a:bodyPr/>
          <a:lstStyle/>
          <a:p>
            <a:pPr eaLnBrk="1" hangingPunct="1"/>
            <a:r>
              <a:rPr lang="en-US" altLang="en-US" dirty="0"/>
              <a:t>Static methods are convenient because they may be called at the class level.</a:t>
            </a:r>
          </a:p>
          <a:p>
            <a:pPr eaLnBrk="1" hangingPunct="1"/>
            <a:r>
              <a:rPr lang="en-US" altLang="en-US" dirty="0"/>
              <a:t>They are typically used to create utility classes, such as the </a:t>
            </a:r>
            <a:r>
              <a:rPr lang="en-US" altLang="en-US" dirty="0">
                <a:latin typeface="Courier New" panose="02070309020205020404" pitchFamily="49" charset="0"/>
                <a:cs typeface="Courier New" panose="02070309020205020404" pitchFamily="49" charset="0"/>
              </a:rPr>
              <a:t>Math</a:t>
            </a:r>
            <a:r>
              <a:rPr lang="en-US" altLang="en-US" dirty="0"/>
              <a:t> class in the Java Standard Library.</a:t>
            </a:r>
          </a:p>
          <a:p>
            <a:pPr eaLnBrk="1" hangingPunct="1"/>
            <a:r>
              <a:rPr lang="en-US" altLang="en-US" dirty="0"/>
              <a:t>Static methods may not communicate with instance fields, only static fields.</a:t>
            </a:r>
          </a:p>
        </p:txBody>
      </p:sp>
    </p:spTree>
    <p:extLst>
      <p:ext uri="{BB962C8B-B14F-4D97-AF65-F5344CB8AC3E}">
        <p14:creationId xmlns:p14="http://schemas.microsoft.com/office/powerpoint/2010/main" val="3927315868"/>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147892</TotalTime>
  <Words>4185</Words>
  <Application>Microsoft Office PowerPoint</Application>
  <PresentationFormat>On-screen Show (4:3)</PresentationFormat>
  <Paragraphs>324</Paragraphs>
  <Slides>52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Courier New</vt:lpstr>
      <vt:lpstr>Times New Roman</vt:lpstr>
      <vt:lpstr>Verdana</vt:lpstr>
      <vt:lpstr>Noto Sans Symbols</vt:lpstr>
      <vt:lpstr>USHE</vt:lpstr>
      <vt:lpstr>USHE_slide options</vt:lpstr>
      <vt:lpstr>Starting Out with Java Control Structures Through Objects</vt:lpstr>
      <vt:lpstr>Chapter Topics (1 of 2)</vt:lpstr>
      <vt:lpstr>Chapter Topics (2 of 2)</vt:lpstr>
      <vt:lpstr>Review of Instance Fields and Methods</vt:lpstr>
      <vt:lpstr>Static Class Members</vt:lpstr>
      <vt:lpstr>Static Fields (1 of 2)</vt:lpstr>
      <vt:lpstr>Static Fields (2 of 2)</vt:lpstr>
      <vt:lpstr>Static Methods (1 of 2)</vt:lpstr>
      <vt:lpstr>Static Methods (2 of 2)</vt:lpstr>
      <vt:lpstr>Passing Objects as Arguments (1 of 2)</vt:lpstr>
      <vt:lpstr>Passing Objects as Arguments (2 of 2)</vt:lpstr>
      <vt:lpstr>Returning Objects From Methods (1 of 2)</vt:lpstr>
      <vt:lpstr>Returning Objects From Methods (2 of 2)</vt:lpstr>
      <vt:lpstr>The toString Method (1 of 3)</vt:lpstr>
      <vt:lpstr>The toString Method (2 of 3)</vt:lpstr>
      <vt:lpstr>The toString Method (3 of 3)</vt:lpstr>
      <vt:lpstr>The equals Method (1 of 3)</vt:lpstr>
      <vt:lpstr>The equals Method (2 of 3)</vt:lpstr>
      <vt:lpstr>The equals Method (3 of 3)</vt:lpstr>
      <vt:lpstr>Methods That Copy Objects</vt:lpstr>
      <vt:lpstr>Copy Constructors</vt:lpstr>
      <vt:lpstr>Aggregation</vt:lpstr>
      <vt:lpstr>Aggregation in U M L Diagrams</vt:lpstr>
      <vt:lpstr>Returning References to Private Fields</vt:lpstr>
      <vt:lpstr>Null References</vt:lpstr>
      <vt:lpstr>Method Chaining (1 of 4)</vt:lpstr>
      <vt:lpstr>Method Chaining (2 of 4)</vt:lpstr>
      <vt:lpstr>Method Chaining (3 of 4)</vt:lpstr>
      <vt:lpstr>Method Chaining (4 of 4)</vt:lpstr>
      <vt:lpstr>The this Reference (1 of 2)</vt:lpstr>
      <vt:lpstr>The this Reference (2 of 2)</vt:lpstr>
      <vt:lpstr>Mutable and Immutable Classes (1 of 3)</vt:lpstr>
      <vt:lpstr>Mutable and Immutable Classes (2 of 3)</vt:lpstr>
      <vt:lpstr>Mutable and Immutable Classes (3 of 3)</vt:lpstr>
      <vt:lpstr>Guidelines for Creating Immutable Classes</vt:lpstr>
      <vt:lpstr>Immutable Classes with Mutable Objects as Fields (1 of 3)</vt:lpstr>
      <vt:lpstr>Immutable Classes with Mutable Objects as Fields (2 of 3)</vt:lpstr>
      <vt:lpstr>Immutable Classes with Mutable Objects as Fields (3 of 3)</vt:lpstr>
      <vt:lpstr>Enumerated Types (1 of 2)</vt:lpstr>
      <vt:lpstr>Enumerated Types (2 of 2)</vt:lpstr>
      <vt:lpstr>Enumerated Types - Methods</vt:lpstr>
      <vt:lpstr>Enumerated Types - Switching</vt:lpstr>
      <vt:lpstr>Garbage Collection (1 of 6)</vt:lpstr>
      <vt:lpstr>Garbage Collection (2 of 6)</vt:lpstr>
      <vt:lpstr>Garbage Collection (3 of 6)</vt:lpstr>
      <vt:lpstr>Garbage Collection (4 of 6)</vt:lpstr>
      <vt:lpstr>Garbage Collection (5 of 6)</vt:lpstr>
      <vt:lpstr>Garbage Collection (6 of 6)</vt:lpstr>
      <vt:lpstr>The finalize Method</vt:lpstr>
      <vt:lpstr>Class Collaboration</vt:lpstr>
      <vt:lpstr>C R C Cards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8, A Second Look At Classes and Objects</dc:title>
  <dc:subject>Computer Science</dc:subject>
  <dc:creator>Gaddis</dc:creator>
  <cp:keywords>Starting Out with Java Control Structures Through Objects</cp:keywords>
  <dc:description>This deck contains code snippets and screen reader users may need to increase verbosity levels; Long description alt-text is inserted in the notes pane.</dc:description>
  <cp:lastModifiedBy>Chellapandi Murugan</cp:lastModifiedBy>
  <cp:revision>990</cp:revision>
  <dcterms:modified xsi:type="dcterms:W3CDTF">2022-01-05T06:15:20Z</dcterms:modified>
</cp:coreProperties>
</file>