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53"/>
  </p:notesMasterIdLst>
  <p:handoutMasterIdLst>
    <p:handoutMasterId r:id="rId54"/>
  </p:handoutMasterIdLst>
  <p:sldIdLst>
    <p:sldId id="330" r:id="rId3"/>
    <p:sldId id="331" r:id="rId4"/>
    <p:sldId id="336" r:id="rId5"/>
    <p:sldId id="342" r:id="rId6"/>
    <p:sldId id="343" r:id="rId7"/>
    <p:sldId id="344" r:id="rId8"/>
    <p:sldId id="353" r:id="rId9"/>
    <p:sldId id="345" r:id="rId10"/>
    <p:sldId id="346" r:id="rId11"/>
    <p:sldId id="347" r:id="rId12"/>
    <p:sldId id="348" r:id="rId13"/>
    <p:sldId id="354" r:id="rId14"/>
    <p:sldId id="359" r:id="rId15"/>
    <p:sldId id="356" r:id="rId16"/>
    <p:sldId id="357" r:id="rId17"/>
    <p:sldId id="358" r:id="rId18"/>
    <p:sldId id="349" r:id="rId19"/>
    <p:sldId id="361" r:id="rId20"/>
    <p:sldId id="350" r:id="rId21"/>
    <p:sldId id="351" r:id="rId22"/>
    <p:sldId id="352" r:id="rId23"/>
    <p:sldId id="362" r:id="rId24"/>
    <p:sldId id="363" r:id="rId25"/>
    <p:sldId id="364" r:id="rId26"/>
    <p:sldId id="365" r:id="rId27"/>
    <p:sldId id="366" r:id="rId28"/>
    <p:sldId id="367" r:id="rId29"/>
    <p:sldId id="368" r:id="rId30"/>
    <p:sldId id="369" r:id="rId31"/>
    <p:sldId id="387" r:id="rId32"/>
    <p:sldId id="370" r:id="rId33"/>
    <p:sldId id="373" r:id="rId34"/>
    <p:sldId id="374" r:id="rId35"/>
    <p:sldId id="375" r:id="rId36"/>
    <p:sldId id="371" r:id="rId37"/>
    <p:sldId id="376" r:id="rId38"/>
    <p:sldId id="372" r:id="rId39"/>
    <p:sldId id="377" r:id="rId40"/>
    <p:sldId id="378" r:id="rId41"/>
    <p:sldId id="379" r:id="rId42"/>
    <p:sldId id="380" r:id="rId43"/>
    <p:sldId id="381" r:id="rId44"/>
    <p:sldId id="382" r:id="rId45"/>
    <p:sldId id="383" r:id="rId46"/>
    <p:sldId id="384" r:id="rId47"/>
    <p:sldId id="385" r:id="rId48"/>
    <p:sldId id="386" r:id="rId49"/>
    <p:sldId id="388" r:id="rId50"/>
    <p:sldId id="389" r:id="rId51"/>
    <p:sldId id="298" r:id="rId52"/>
  </p:sldIdLst>
  <p:sldSz cx="9144000" cy="6858000" type="screen4x3"/>
  <p:notesSz cx="6858000" cy="9144000"/>
  <p:embeddedFontLst>
    <p:embeddedFont>
      <p:font typeface="Consolas" panose="020B0609020204030204" pitchFamily="49" charset="0"/>
      <p:regular r:id="rId55"/>
      <p:bold r:id="rId56"/>
      <p:italic r:id="rId57"/>
      <p:boldItalic r:id="rId58"/>
    </p:embeddedFont>
    <p:embeddedFont>
      <p:font typeface="Noto Sans Symbols" panose="020B060402020202020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3431" autoAdjust="0"/>
  </p:normalViewPr>
  <p:slideViewPr>
    <p:cSldViewPr snapToGrid="0" snapToObjects="1">
      <p:cViewPr varScale="1">
        <p:scale>
          <a:sx n="91" d="100"/>
          <a:sy n="91" d="100"/>
        </p:scale>
        <p:origin x="2172" y="90"/>
      </p:cViewPr>
      <p:guideLst>
        <p:guide orient="horz" pos="3997"/>
        <p:guide pos="295"/>
        <p:guide orient="horz" pos="4178"/>
        <p:guide orient="horz" pos="119"/>
        <p:guide orient="horz" pos="981"/>
        <p:guide orient="horz" pos="4042"/>
        <p:guide orient="horz" pos="822"/>
      </p:guideLst>
    </p:cSldViewPr>
  </p:slideViewPr>
  <p:outlineViewPr>
    <p:cViewPr>
      <p:scale>
        <a:sx n="33" d="100"/>
        <a:sy n="33" d="100"/>
      </p:scale>
      <p:origin x="0" y="-366"/>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9.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3.xml"/><Relationship Id="rId61"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5.fntdata"/><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name variable holds the address of a string object. An arrow from address extends to double quotes Cynthia Susan smith double quotes. The last name variable holds the address of a string object. An arrow from address extends to double quotes Smith double quotes. A highlighted arrow extends from the highlighted string object, Smith in the full name variable to the string object Smith in the last name variable.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010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50</a:t>
            </a:fld>
            <a:endParaRPr lang="en-US" dirty="0"/>
          </a:p>
        </p:txBody>
      </p:sp>
    </p:spTree>
    <p:extLst>
      <p:ext uri="{BB962C8B-B14F-4D97-AF65-F5344CB8AC3E}">
        <p14:creationId xmlns:p14="http://schemas.microsoft.com/office/powerpoint/2010/main" val="12440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solidFill>
                  <a:schemeClr val="tx2"/>
                </a:solidFill>
              </a:rPr>
              <a:t>Eighth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390606" y="2078182"/>
            <a:ext cx="2978331" cy="1014267"/>
          </a:xfrm>
        </p:spPr>
        <p:txBody>
          <a:bodyPr/>
          <a:lstStyle/>
          <a:p>
            <a:pPr marL="0" algn="ctr"/>
            <a:r>
              <a:rPr lang="en-US" b="1" dirty="0">
                <a:solidFill>
                  <a:schemeClr val="tx1"/>
                </a:solidFill>
                <a:latin typeface="+mn-lt"/>
              </a:rPr>
              <a:t>Chapter 9</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506248"/>
          </a:xfrm>
        </p:spPr>
        <p:txBody>
          <a:bodyPr/>
          <a:lstStyle/>
          <a:p>
            <a:r>
              <a:rPr lang="en-US" dirty="0">
                <a:solidFill>
                  <a:schemeClr val="tx1"/>
                </a:solidFill>
              </a:rPr>
              <a:t>Text Processing and Wrapper Classes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dirty="0"/>
              <a:t>Substrings</a:t>
            </a:r>
            <a:endParaRPr lang="en-IN" dirty="0"/>
          </a:p>
        </p:txBody>
      </p:sp>
      <p:sp>
        <p:nvSpPr>
          <p:cNvPr id="4" name="Content Placeholder 3"/>
          <p:cNvSpPr>
            <a:spLocks noGrp="1"/>
          </p:cNvSpPr>
          <p:nvPr>
            <p:ph sz="quarter" idx="13"/>
          </p:nvPr>
        </p:nvSpPr>
        <p:spPr/>
        <p:txBody>
          <a:bodyPr/>
          <a:lstStyle/>
          <a:p>
            <a:pPr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String</a:t>
            </a:r>
            <a:r>
              <a:rPr lang="en-US" altLang="en-US" sz="2200" dirty="0"/>
              <a:t> class provides several methods that search for a string inside of a string.</a:t>
            </a:r>
          </a:p>
          <a:p>
            <a:pPr eaLnBrk="1" hangingPunct="1"/>
            <a:r>
              <a:rPr lang="en-US" altLang="en-US" sz="2200" dirty="0"/>
              <a:t>A </a:t>
            </a:r>
            <a:r>
              <a:rPr lang="en-US" altLang="en-US" sz="2200" b="1" dirty="0"/>
              <a:t>substring</a:t>
            </a:r>
            <a:r>
              <a:rPr lang="en-US" altLang="en-US" sz="2200" dirty="0"/>
              <a:t> is a string that is part of another string.</a:t>
            </a:r>
          </a:p>
          <a:p>
            <a:pPr eaLnBrk="1" hangingPunct="1"/>
            <a:r>
              <a:rPr lang="en-US" altLang="en-US" sz="2200" dirty="0"/>
              <a:t>Some of the substring searching methods provided by the </a:t>
            </a:r>
            <a:r>
              <a:rPr lang="en-US" altLang="en-US" sz="2200" dirty="0">
                <a:latin typeface="Courier New" panose="02070309020205020404" pitchFamily="49" charset="0"/>
                <a:cs typeface="Courier New" panose="02070309020205020404" pitchFamily="49" charset="0"/>
              </a:rPr>
              <a:t>String</a:t>
            </a:r>
            <a:r>
              <a:rPr lang="en-US" altLang="en-US" sz="2200" dirty="0"/>
              <a:t> class:</a:t>
            </a:r>
            <a:endParaRPr lang="en-IN" sz="2200" dirty="0"/>
          </a:p>
        </p:txBody>
      </p:sp>
      <p:sp>
        <p:nvSpPr>
          <p:cNvPr id="5" name="Content Placeholder 4"/>
          <p:cNvSpPr>
            <a:spLocks noGrp="1"/>
          </p:cNvSpPr>
          <p:nvPr>
            <p:ph sz="quarter" idx="14"/>
          </p:nvPr>
        </p:nvSpPr>
        <p:spPr>
          <a:xfrm>
            <a:off x="457199" y="3912550"/>
            <a:ext cx="8389917" cy="2105025"/>
          </a:xfrm>
        </p:spPr>
        <p:txBody>
          <a:bodyPr/>
          <a:lstStyle/>
          <a:p>
            <a:pPr lvl="1" eaLnBrk="1" hangingPunct="1">
              <a:buFontTx/>
              <a:buNone/>
            </a:pPr>
            <a:r>
              <a:rPr lang="en-US" altLang="en-US" sz="1800" b="1" dirty="0" err="1">
                <a:latin typeface="Courier New" panose="02070309020205020404" pitchFamily="49" charset="0"/>
                <a:cs typeface="Courier New" panose="02070309020205020404" pitchFamily="49" charset="0"/>
              </a:rPr>
              <a:t>boolean</a:t>
            </a:r>
            <a:r>
              <a:rPr lang="en-US" altLang="en-US" sz="1800" b="1" dirty="0">
                <a:latin typeface="Courier New" panose="02070309020205020404" pitchFamily="49" charset="0"/>
                <a:cs typeface="Courier New" panose="02070309020205020404" pitchFamily="49" charset="0"/>
              </a:rPr>
              <a:t> startsWith(String </a:t>
            </a:r>
            <a:r>
              <a:rPr lang="en-US" altLang="en-US" sz="1800" b="1" i="1" dirty="0">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a:t>
            </a:r>
          </a:p>
          <a:p>
            <a:pPr lvl="1" eaLnBrk="1" hangingPunct="1">
              <a:buFontTx/>
              <a:buNone/>
            </a:pPr>
            <a:r>
              <a:rPr lang="en-US" altLang="en-US" sz="1800" b="1" dirty="0" err="1">
                <a:latin typeface="Courier New" panose="02070309020205020404" pitchFamily="49" charset="0"/>
                <a:cs typeface="Courier New" panose="02070309020205020404" pitchFamily="49" charset="0"/>
              </a:rPr>
              <a:t>boolean</a:t>
            </a:r>
            <a:r>
              <a:rPr lang="en-US" altLang="en-US" sz="1800" b="1" dirty="0">
                <a:latin typeface="Courier New" panose="02070309020205020404" pitchFamily="49" charset="0"/>
                <a:cs typeface="Courier New" panose="02070309020205020404" pitchFamily="49" charset="0"/>
              </a:rPr>
              <a:t> endsWith(String </a:t>
            </a:r>
            <a:r>
              <a:rPr lang="en-US" altLang="en-US" sz="1800" b="1" i="1" dirty="0">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a:t>
            </a:r>
          </a:p>
          <a:p>
            <a:pPr lvl="1" eaLnBrk="1" hangingPunct="1">
              <a:buFontTx/>
              <a:buNone/>
            </a:pPr>
            <a:r>
              <a:rPr lang="en-US" altLang="en-US" sz="1800" b="1" dirty="0" err="1">
                <a:latin typeface="Courier New" panose="02070309020205020404" pitchFamily="49" charset="0"/>
                <a:cs typeface="Courier New" panose="02070309020205020404" pitchFamily="49" charset="0"/>
              </a:rPr>
              <a:t>boolean</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regionMatches</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start</a:t>
            </a:r>
            <a:r>
              <a:rPr lang="en-US" altLang="en-US" sz="1800" b="1" dirty="0">
                <a:latin typeface="Courier New" panose="02070309020205020404" pitchFamily="49" charset="0"/>
                <a:cs typeface="Courier New" panose="02070309020205020404" pitchFamily="49" charset="0"/>
              </a:rPr>
              <a:t>, String </a:t>
            </a:r>
            <a:r>
              <a:rPr lang="en-US" altLang="en-US" sz="1800" b="1" i="1" dirty="0" err="1">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start2</a:t>
            </a:r>
            <a:r>
              <a:rPr lang="en-US" altLang="en-US" sz="1800" b="1" dirty="0">
                <a:latin typeface="Courier New" panose="02070309020205020404" pitchFamily="49" charset="0"/>
                <a:cs typeface="Courier New" panose="02070309020205020404" pitchFamily="49" charset="0"/>
              </a:rPr>
              <a:t>,</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n</a:t>
            </a:r>
            <a:r>
              <a:rPr lang="en-US" altLang="en-US" sz="1800" b="1" dirty="0">
                <a:latin typeface="Courier New" panose="02070309020205020404" pitchFamily="49" charset="0"/>
                <a:cs typeface="Courier New" panose="02070309020205020404" pitchFamily="49" charset="0"/>
              </a:rPr>
              <a:t>)</a:t>
            </a:r>
          </a:p>
          <a:p>
            <a:pPr lvl="1" eaLnBrk="1" hangingPunct="1">
              <a:buFontTx/>
              <a:buNone/>
            </a:pPr>
            <a:r>
              <a:rPr lang="en-US" altLang="en-US" sz="1800" b="1" dirty="0" err="1">
                <a:latin typeface="Courier New" panose="02070309020205020404" pitchFamily="49" charset="0"/>
                <a:cs typeface="Courier New" panose="02070309020205020404" pitchFamily="49" charset="0"/>
              </a:rPr>
              <a:t>boolean</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regionMatches</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boolean</a:t>
            </a:r>
            <a:r>
              <a:rPr lang="en-US" altLang="en-US" sz="1800" b="1" dirty="0">
                <a:latin typeface="Courier New" panose="02070309020205020404" pitchFamily="49" charset="0"/>
                <a:cs typeface="Courier New" panose="02070309020205020404" pitchFamily="49" charset="0"/>
              </a:rPr>
              <a:t> </a:t>
            </a:r>
            <a:r>
              <a:rPr lang="en-US" altLang="en-US" sz="1800" b="1" i="1" dirty="0" err="1">
                <a:latin typeface="Courier New" panose="02070309020205020404" pitchFamily="49" charset="0"/>
                <a:cs typeface="Courier New" panose="02070309020205020404" pitchFamily="49" charset="0"/>
              </a:rPr>
              <a:t>ignoreCase</a:t>
            </a:r>
            <a:r>
              <a:rPr lang="en-US" altLang="en-US" sz="1800" b="1" i="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start</a:t>
            </a:r>
            <a:r>
              <a:rPr lang="en-US" altLang="en-US" sz="1800" b="1" dirty="0">
                <a:latin typeface="Courier New" panose="02070309020205020404" pitchFamily="49" charset="0"/>
                <a:cs typeface="Courier New" panose="02070309020205020404" pitchFamily="49" charset="0"/>
              </a:rPr>
              <a:t>,</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String </a:t>
            </a:r>
            <a:r>
              <a:rPr lang="en-US" altLang="en-US" sz="1800" b="1" i="1" dirty="0" err="1">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start2</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n</a:t>
            </a:r>
            <a:r>
              <a:rPr lang="en-US" altLang="en-US" sz="1800" b="1"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762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(1 of 6)</a:t>
            </a:r>
            <a:endParaRPr lang="en-IN" sz="2000" b="0" dirty="0"/>
          </a:p>
        </p:txBody>
      </p:sp>
      <p:sp>
        <p:nvSpPr>
          <p:cNvPr id="4" name="Content Placeholder 3"/>
          <p:cNvSpPr>
            <a:spLocks noGrp="1"/>
          </p:cNvSpPr>
          <p:nvPr>
            <p:ph sz="quarter" idx="13"/>
          </p:nvPr>
        </p:nvSpPr>
        <p:spPr>
          <a:xfrm>
            <a:off x="457200" y="1556327"/>
            <a:ext cx="8229600" cy="925616"/>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contains</a:t>
            </a:r>
            <a:r>
              <a:rPr lang="en-US" altLang="en-US" dirty="0"/>
              <a:t> method returns </a:t>
            </a:r>
            <a:r>
              <a:rPr lang="en-US" altLang="en-US" dirty="0">
                <a:latin typeface="Courier New" panose="02070309020205020404" pitchFamily="49" charset="0"/>
                <a:cs typeface="Courier New" panose="02070309020205020404" pitchFamily="49" charset="0"/>
              </a:rPr>
              <a:t>true</a:t>
            </a:r>
            <a:r>
              <a:rPr lang="en-US" altLang="en-US" dirty="0"/>
              <a:t> if the calling string object contains a particular substring.</a:t>
            </a:r>
            <a:endParaRPr lang="en-IN" dirty="0"/>
          </a:p>
        </p:txBody>
      </p:sp>
      <p:sp>
        <p:nvSpPr>
          <p:cNvPr id="5" name="Content Placeholder 4"/>
          <p:cNvSpPr>
            <a:spLocks noGrp="1"/>
          </p:cNvSpPr>
          <p:nvPr>
            <p:ph sz="quarter" idx="14"/>
          </p:nvPr>
        </p:nvSpPr>
        <p:spPr>
          <a:xfrm>
            <a:off x="457200" y="2588821"/>
            <a:ext cx="8229600" cy="1318161"/>
          </a:xfrm>
        </p:spPr>
        <p:txBody>
          <a:bodyPr/>
          <a:lstStyle/>
          <a:p>
            <a:pPr>
              <a:spcBef>
                <a:spcPct val="0"/>
              </a:spcBef>
              <a:buClrTx/>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String </a:t>
            </a:r>
            <a:r>
              <a:rPr lang="en-US" altLang="en-US" dirty="0" err="1">
                <a:latin typeface="Courier New" panose="02070309020205020404" pitchFamily="49" charset="0"/>
                <a:ea typeface="Calibri" panose="020F0502020204030204" pitchFamily="34" charset="0"/>
                <a:cs typeface="Courier New" panose="02070309020205020404" pitchFamily="49" charset="0"/>
              </a:rPr>
              <a:t>str</a:t>
            </a:r>
            <a:r>
              <a:rPr lang="en-US" altLang="en-US" dirty="0">
                <a:latin typeface="Courier New" panose="02070309020205020404" pitchFamily="49" charset="0"/>
                <a:ea typeface="Calibri" panose="020F0502020204030204" pitchFamily="34" charset="0"/>
                <a:cs typeface="Courier New" panose="02070309020205020404" pitchFamily="49" charset="0"/>
              </a:rPr>
              <a:t> = "chocolate ice cream";</a:t>
            </a:r>
            <a:br>
              <a:rPr lang="en-US" altLang="en-US" dirty="0">
                <a:latin typeface="Courier New" panose="02070309020205020404" pitchFamily="49" charset="0"/>
                <a:ea typeface="Calibri" panose="020F0502020204030204" pitchFamily="34" charset="0"/>
                <a:cs typeface="Courier New" panose="02070309020205020404" pitchFamily="49" charset="0"/>
              </a:rPr>
            </a:br>
            <a:r>
              <a:rPr lang="en-US" altLang="en-US" dirty="0">
                <a:latin typeface="Courier New" panose="02070309020205020404" pitchFamily="49" charset="0"/>
                <a:ea typeface="Calibri" panose="020F0502020204030204" pitchFamily="34" charset="0"/>
                <a:cs typeface="Courier New" panose="02070309020205020404" pitchFamily="49" charset="0"/>
              </a:rPr>
              <a:t>if (</a:t>
            </a:r>
            <a:r>
              <a:rPr lang="en-US" altLang="en-US" dirty="0" err="1">
                <a:latin typeface="Courier New" panose="02070309020205020404" pitchFamily="49" charset="0"/>
                <a:ea typeface="Calibri" panose="020F0502020204030204" pitchFamily="34" charset="0"/>
                <a:cs typeface="Courier New" panose="02070309020205020404" pitchFamily="49" charset="0"/>
              </a:rPr>
              <a:t>str.contains</a:t>
            </a:r>
            <a:r>
              <a:rPr lang="en-US" altLang="en-US" dirty="0">
                <a:latin typeface="Courier New" panose="02070309020205020404" pitchFamily="49" charset="0"/>
                <a:ea typeface="Calibri" panose="020F0502020204030204" pitchFamily="34" charset="0"/>
                <a:cs typeface="Courier New" panose="02070309020205020404" pitchFamily="49" charset="0"/>
              </a:rPr>
              <a:t>("ice"))</a:t>
            </a:r>
            <a:br>
              <a:rPr lang="en-US" altLang="en-US" dirty="0">
                <a:latin typeface="Courier New" panose="02070309020205020404" pitchFamily="49" charset="0"/>
                <a:ea typeface="Calibri" panose="020F0502020204030204" pitchFamily="34" charset="0"/>
                <a:cs typeface="Courier New" panose="02070309020205020404" pitchFamily="49" charset="0"/>
              </a:rPr>
            </a:br>
            <a:r>
              <a:rPr lang="en-US" altLang="en-US" dirty="0">
                <a:latin typeface="Courier New" panose="02070309020205020404" pitchFamily="49" charset="0"/>
                <a:ea typeface="Calibri" panose="020F0502020204030204" pitchFamily="34" charset="0"/>
                <a:cs typeface="Courier New" panose="02070309020205020404" pitchFamily="49" charset="0"/>
              </a:rPr>
              <a:t>    </a:t>
            </a:r>
            <a:r>
              <a:rPr lang="en-US" altLang="en-US" dirty="0" err="1">
                <a:latin typeface="Courier New" panose="02070309020205020404" pitchFamily="49" charset="0"/>
                <a:ea typeface="Calibri" panose="020F0502020204030204" pitchFamily="34" charset="0"/>
                <a:cs typeface="Courier New" panose="02070309020205020404" pitchFamily="49" charset="0"/>
              </a:rPr>
              <a:t>System.out.println</a:t>
            </a:r>
            <a:r>
              <a:rPr lang="en-US" altLang="en-US" dirty="0">
                <a:latin typeface="Courier New" panose="02070309020205020404" pitchFamily="49" charset="0"/>
                <a:ea typeface="Calibri" panose="020F0502020204030204" pitchFamily="34" charset="0"/>
                <a:cs typeface="Courier New" panose="02070309020205020404" pitchFamily="49" charset="0"/>
              </a:rPr>
              <a:t>("We have ice!");</a:t>
            </a:r>
          </a:p>
        </p:txBody>
      </p:sp>
    </p:spTree>
    <p:extLst>
      <p:ext uri="{BB962C8B-B14F-4D97-AF65-F5344CB8AC3E}">
        <p14:creationId xmlns:p14="http://schemas.microsoft.com/office/powerpoint/2010/main" val="149192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(2 of 6)</a:t>
            </a:r>
            <a:endParaRPr lang="en-IN" sz="2000" b="0" dirty="0"/>
          </a:p>
        </p:txBody>
      </p:sp>
      <p:sp>
        <p:nvSpPr>
          <p:cNvPr id="4" name="Content Placeholder 3"/>
          <p:cNvSpPr>
            <a:spLocks noGrp="1"/>
          </p:cNvSpPr>
          <p:nvPr>
            <p:ph sz="quarter" idx="13"/>
          </p:nvPr>
        </p:nvSpPr>
        <p:spPr>
          <a:xfrm>
            <a:off x="457200" y="1552575"/>
            <a:ext cx="8229600" cy="905618"/>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startsWith</a:t>
            </a:r>
            <a:r>
              <a:rPr lang="en-US" altLang="en-US" dirty="0"/>
              <a:t> method determines whether a string begins with a specified substring.</a:t>
            </a:r>
            <a:endParaRPr lang="en-IN" dirty="0"/>
          </a:p>
        </p:txBody>
      </p:sp>
      <p:sp>
        <p:nvSpPr>
          <p:cNvPr id="5" name="Content Placeholder 4"/>
          <p:cNvSpPr>
            <a:spLocks noGrp="1"/>
          </p:cNvSpPr>
          <p:nvPr>
            <p:ph sz="quarter" idx="14"/>
          </p:nvPr>
        </p:nvSpPr>
        <p:spPr>
          <a:xfrm>
            <a:off x="457200" y="2612571"/>
            <a:ext cx="8229600" cy="1721924"/>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String </a:t>
            </a:r>
            <a:r>
              <a:rPr lang="en-US" altLang="en-US" sz="1600" b="1" dirty="0" err="1">
                <a:latin typeface="Courier New" panose="02070309020205020404" pitchFamily="49" charset="0"/>
                <a:cs typeface="Courier New" panose="02070309020205020404" pitchFamily="49" charset="0"/>
              </a:rPr>
              <a:t>str</a:t>
            </a:r>
            <a:r>
              <a:rPr lang="en-US" altLang="en-US" sz="1600" b="1" dirty="0">
                <a:latin typeface="Courier New" panose="02070309020205020404" pitchFamily="49" charset="0"/>
                <a:cs typeface="Courier New" panose="02070309020205020404" pitchFamily="49" charset="0"/>
              </a:rPr>
              <a:t> = "Four score and seven years ago";</a:t>
            </a:r>
          </a:p>
          <a:p>
            <a:pPr lvl="1" eaLnBrk="1" hangingPunct="1">
              <a:buFontTx/>
              <a:buNone/>
            </a:pPr>
            <a:r>
              <a:rPr lang="en-US" altLang="en-US" sz="1600" b="1" dirty="0">
                <a:latin typeface="Courier New" panose="02070309020205020404" pitchFamily="49" charset="0"/>
                <a:cs typeface="Courier New" panose="02070309020205020404" pitchFamily="49" charset="0"/>
              </a:rPr>
              <a:t>if (</a:t>
            </a:r>
            <a:r>
              <a:rPr lang="en-US" altLang="en-US" sz="1600" b="1" dirty="0" err="1">
                <a:latin typeface="Courier New" panose="02070309020205020404" pitchFamily="49" charset="0"/>
                <a:cs typeface="Courier New" panose="02070309020205020404" pitchFamily="49" charset="0"/>
              </a:rPr>
              <a:t>str.startsWith</a:t>
            </a:r>
            <a:r>
              <a:rPr lang="en-US" altLang="en-US" sz="1600" b="1" dirty="0">
                <a:latin typeface="Courier New" panose="02070309020205020404" pitchFamily="49" charset="0"/>
                <a:cs typeface="Courier New" panose="02070309020205020404" pitchFamily="49" charset="0"/>
              </a:rPr>
              <a:t>("Four"))</a:t>
            </a:r>
          </a:p>
          <a:p>
            <a:pPr lvl="1" eaLnBrk="1" hangingPunct="1">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("The string starts with Four.");</a:t>
            </a:r>
          </a:p>
          <a:p>
            <a:pPr lvl="1" eaLnBrk="1" hangingPunct="1">
              <a:buFontTx/>
              <a:buNone/>
            </a:pPr>
            <a:r>
              <a:rPr lang="en-US" altLang="en-US" sz="1600" b="1" dirty="0">
                <a:latin typeface="Courier New" panose="02070309020205020404" pitchFamily="49" charset="0"/>
                <a:cs typeface="Courier New" panose="02070309020205020404" pitchFamily="49" charset="0"/>
              </a:rPr>
              <a:t>else</a:t>
            </a:r>
          </a:p>
          <a:p>
            <a:pPr lvl="1" eaLnBrk="1" hangingPunct="1">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("The string does not start with Four.");</a:t>
            </a:r>
          </a:p>
        </p:txBody>
      </p:sp>
      <p:sp>
        <p:nvSpPr>
          <p:cNvPr id="6" name="Content Placeholder 5"/>
          <p:cNvSpPr>
            <a:spLocks noGrp="1"/>
          </p:cNvSpPr>
          <p:nvPr>
            <p:ph sz="quarter" idx="15"/>
          </p:nvPr>
        </p:nvSpPr>
        <p:spPr>
          <a:xfrm>
            <a:off x="457200" y="4441371"/>
            <a:ext cx="8229600" cy="1555668"/>
          </a:xfrm>
        </p:spPr>
        <p:txBody>
          <a:bodyPr/>
          <a:lstStyle/>
          <a:p>
            <a:pPr eaLnBrk="1" hangingPunct="1"/>
            <a:r>
              <a:rPr lang="en-US" altLang="en-US" dirty="0">
                <a:latin typeface="Courier New" panose="02070309020205020404" pitchFamily="49" charset="0"/>
                <a:cs typeface="Courier New" panose="02070309020205020404" pitchFamily="49" charset="0"/>
              </a:rPr>
              <a:t>str.startsWith("Four")</a:t>
            </a:r>
            <a:r>
              <a:rPr lang="en-US" altLang="en-US" dirty="0"/>
              <a:t> returns true because </a:t>
            </a:r>
            <a:r>
              <a:rPr lang="en-US" altLang="en-US" dirty="0">
                <a:latin typeface="Courier New" panose="02070309020205020404" pitchFamily="49" charset="0"/>
                <a:cs typeface="Courier New" panose="02070309020205020404" pitchFamily="49" charset="0"/>
              </a:rPr>
              <a:t>str</a:t>
            </a:r>
            <a:r>
              <a:rPr lang="en-US" altLang="en-US" dirty="0"/>
              <a:t> does begin with “Four”.</a:t>
            </a:r>
          </a:p>
          <a:p>
            <a:pPr eaLnBrk="1" hangingPunct="1"/>
            <a:r>
              <a:rPr lang="en-US" altLang="en-US" dirty="0">
                <a:latin typeface="Courier New" panose="02070309020205020404" pitchFamily="49" charset="0"/>
                <a:cs typeface="Courier New" panose="02070309020205020404" pitchFamily="49" charset="0"/>
              </a:rPr>
              <a:t>startsWith</a:t>
            </a:r>
            <a:r>
              <a:rPr lang="en-US" altLang="en-US" dirty="0"/>
              <a:t> is a case sensitive comparison.</a:t>
            </a:r>
          </a:p>
        </p:txBody>
      </p:sp>
    </p:spTree>
    <p:extLst>
      <p:ext uri="{BB962C8B-B14F-4D97-AF65-F5344CB8AC3E}">
        <p14:creationId xmlns:p14="http://schemas.microsoft.com/office/powerpoint/2010/main" val="106792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(3 of 6)</a:t>
            </a:r>
            <a:endParaRPr lang="en-IN" sz="2000" b="0" dirty="0"/>
          </a:p>
        </p:txBody>
      </p:sp>
      <p:sp>
        <p:nvSpPr>
          <p:cNvPr id="4" name="Content Placeholder 3"/>
          <p:cNvSpPr>
            <a:spLocks noGrp="1"/>
          </p:cNvSpPr>
          <p:nvPr>
            <p:ph sz="quarter" idx="13"/>
          </p:nvPr>
        </p:nvSpPr>
        <p:spPr>
          <a:xfrm>
            <a:off x="457200" y="1552575"/>
            <a:ext cx="8229600" cy="905618"/>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endsWith</a:t>
            </a:r>
            <a:r>
              <a:rPr lang="en-US" altLang="en-US" dirty="0"/>
              <a:t> method determines whether a string ends with a specified substring.</a:t>
            </a:r>
            <a:endParaRPr lang="en-IN" dirty="0"/>
          </a:p>
        </p:txBody>
      </p:sp>
      <p:sp>
        <p:nvSpPr>
          <p:cNvPr id="5" name="Content Placeholder 4"/>
          <p:cNvSpPr>
            <a:spLocks noGrp="1"/>
          </p:cNvSpPr>
          <p:nvPr>
            <p:ph sz="quarter" idx="14"/>
          </p:nvPr>
        </p:nvSpPr>
        <p:spPr>
          <a:xfrm>
            <a:off x="457200" y="2612571"/>
            <a:ext cx="8229600" cy="1721924"/>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String </a:t>
            </a:r>
            <a:r>
              <a:rPr lang="en-US" altLang="en-US" sz="1600" b="1" dirty="0" err="1">
                <a:latin typeface="Courier New" panose="02070309020205020404" pitchFamily="49" charset="0"/>
                <a:cs typeface="Courier New" panose="02070309020205020404" pitchFamily="49" charset="0"/>
              </a:rPr>
              <a:t>str</a:t>
            </a:r>
            <a:r>
              <a:rPr lang="en-US" altLang="en-US" sz="1600" b="1" dirty="0">
                <a:latin typeface="Courier New" panose="02070309020205020404" pitchFamily="49" charset="0"/>
                <a:cs typeface="Courier New" panose="02070309020205020404" pitchFamily="49" charset="0"/>
              </a:rPr>
              <a:t> = "Four score and seven years ago";</a:t>
            </a:r>
          </a:p>
          <a:p>
            <a:pPr lvl="1" eaLnBrk="1" hangingPunct="1">
              <a:buFontTx/>
              <a:buNone/>
            </a:pPr>
            <a:r>
              <a:rPr lang="en-US" altLang="en-US" sz="1600" b="1" dirty="0">
                <a:latin typeface="Courier New" panose="02070309020205020404" pitchFamily="49" charset="0"/>
                <a:cs typeface="Courier New" panose="02070309020205020404" pitchFamily="49" charset="0"/>
              </a:rPr>
              <a:t>if (</a:t>
            </a:r>
            <a:r>
              <a:rPr lang="en-US" altLang="en-US" sz="1600" b="1" dirty="0" err="1">
                <a:latin typeface="Courier New" panose="02070309020205020404" pitchFamily="49" charset="0"/>
                <a:cs typeface="Courier New" panose="02070309020205020404" pitchFamily="49" charset="0"/>
              </a:rPr>
              <a:t>str.endsWith</a:t>
            </a:r>
            <a:r>
              <a:rPr lang="en-US" altLang="en-US" sz="1600" b="1" dirty="0">
                <a:latin typeface="Courier New" panose="02070309020205020404" pitchFamily="49" charset="0"/>
                <a:cs typeface="Courier New" panose="02070309020205020404" pitchFamily="49" charset="0"/>
              </a:rPr>
              <a:t>("ago"))</a:t>
            </a:r>
          </a:p>
          <a:p>
            <a:pPr lvl="1" eaLnBrk="1" hangingPunct="1">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("The string ends with ago.");</a:t>
            </a:r>
          </a:p>
          <a:p>
            <a:pPr lvl="1" eaLnBrk="1" hangingPunct="1">
              <a:buFontTx/>
              <a:buNone/>
            </a:pPr>
            <a:r>
              <a:rPr lang="en-US" altLang="en-US" sz="1600" b="1" dirty="0">
                <a:latin typeface="Courier New" panose="02070309020205020404" pitchFamily="49" charset="0"/>
                <a:cs typeface="Courier New" panose="02070309020205020404" pitchFamily="49" charset="0"/>
              </a:rPr>
              <a:t>else</a:t>
            </a:r>
          </a:p>
          <a:p>
            <a:pPr lvl="1" eaLnBrk="1" hangingPunct="1">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("The string does not end with ago.");</a:t>
            </a:r>
          </a:p>
        </p:txBody>
      </p:sp>
      <p:sp>
        <p:nvSpPr>
          <p:cNvPr id="6" name="Content Placeholder 5"/>
          <p:cNvSpPr>
            <a:spLocks noGrp="1"/>
          </p:cNvSpPr>
          <p:nvPr>
            <p:ph sz="quarter" idx="15"/>
          </p:nvPr>
        </p:nvSpPr>
        <p:spPr>
          <a:xfrm>
            <a:off x="457200" y="4441371"/>
            <a:ext cx="8229600" cy="155566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endsWith</a:t>
            </a:r>
            <a:r>
              <a:rPr lang="en-US" altLang="en-US" dirty="0"/>
              <a:t> method also performs a case sensitive comparison.</a:t>
            </a:r>
          </a:p>
          <a:p>
            <a:pPr eaLnBrk="1" hangingPunct="1"/>
            <a:r>
              <a:rPr lang="en-US" altLang="en-US" dirty="0"/>
              <a:t>Example: PersonSearch.java</a:t>
            </a:r>
          </a:p>
        </p:txBody>
      </p:sp>
    </p:spTree>
    <p:extLst>
      <p:ext uri="{BB962C8B-B14F-4D97-AF65-F5344CB8AC3E}">
        <p14:creationId xmlns:p14="http://schemas.microsoft.com/office/powerpoint/2010/main" val="184838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(4 of 6)</a:t>
            </a:r>
            <a:endParaRPr lang="en-IN" sz="2000" b="0"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6326"/>
            <a:ext cx="8229600" cy="4788911"/>
          </a:xfrm>
        </p:spPr>
        <p:txBody>
          <a:bodyPr/>
          <a:lstStyle/>
          <a:p>
            <a:pPr eaLnBrk="1" hangingPunct="1">
              <a:defRPr/>
            </a:pPr>
            <a:r>
              <a:rPr lang="en-US" altLang="en-US" sz="2200" dirty="0"/>
              <a:t>The </a:t>
            </a:r>
            <a:r>
              <a:rPr lang="en-US" altLang="en-US" sz="2200" dirty="0">
                <a:latin typeface="Courier New" panose="02070309020205020404" pitchFamily="49" charset="0"/>
                <a:cs typeface="Courier New" panose="02070309020205020404" pitchFamily="49" charset="0"/>
              </a:rPr>
              <a:t>String</a:t>
            </a:r>
            <a:r>
              <a:rPr lang="en-US" altLang="en-US" sz="2200" dirty="0"/>
              <a:t> class provides methods that will if specified regions of two strings match.</a:t>
            </a:r>
          </a:p>
          <a:p>
            <a:pPr lvl="1" eaLnBrk="1" hangingPunct="1">
              <a:defRPr/>
            </a:pPr>
            <a:r>
              <a:rPr lang="en-US" altLang="en-US" sz="2200" dirty="0" err="1">
                <a:latin typeface="Courier New" panose="02070309020205020404" pitchFamily="49" charset="0"/>
                <a:cs typeface="Courier New" panose="02070309020205020404" pitchFamily="49" charset="0"/>
              </a:rPr>
              <a:t>regionMatches</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start</a:t>
            </a:r>
            <a:r>
              <a:rPr lang="en-US" altLang="en-US" sz="2200" dirty="0">
                <a:latin typeface="Courier New" panose="02070309020205020404" pitchFamily="49" charset="0"/>
                <a:cs typeface="Courier New" panose="02070309020205020404" pitchFamily="49" charset="0"/>
              </a:rPr>
              <a:t>, String </a:t>
            </a:r>
            <a:r>
              <a:rPr lang="en-US" altLang="en-US" sz="2200" i="1" dirty="0" err="1">
                <a:latin typeface="Courier New" panose="02070309020205020404" pitchFamily="49" charset="0"/>
                <a:cs typeface="Courier New" panose="02070309020205020404" pitchFamily="49" charset="0"/>
              </a:rPr>
              <a:t>str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start2</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n</a:t>
            </a:r>
            <a:r>
              <a:rPr lang="en-US" altLang="en-US" sz="2200" dirty="0">
                <a:latin typeface="Courier New" panose="02070309020205020404" pitchFamily="49" charset="0"/>
                <a:cs typeface="Courier New" panose="02070309020205020404" pitchFamily="49" charset="0"/>
              </a:rPr>
              <a:t>)</a:t>
            </a:r>
          </a:p>
          <a:p>
            <a:pPr lvl="2" eaLnBrk="1" hangingPunct="1">
              <a:defRPr/>
            </a:pPr>
            <a:r>
              <a:rPr lang="en-US" altLang="en-US" sz="2200" dirty="0"/>
              <a:t>returns true if the specified regions match or false if they don’t</a:t>
            </a:r>
          </a:p>
          <a:p>
            <a:pPr lvl="2" eaLnBrk="1" hangingPunct="1">
              <a:defRPr/>
            </a:pPr>
            <a:r>
              <a:rPr lang="en-US" altLang="en-US" sz="2200" dirty="0"/>
              <a:t>Case sensitive comparison</a:t>
            </a:r>
          </a:p>
          <a:p>
            <a:pPr lvl="1" eaLnBrk="1" hangingPunct="1">
              <a:defRPr/>
            </a:pPr>
            <a:r>
              <a:rPr lang="en-US" altLang="en-US" sz="2200" dirty="0" err="1">
                <a:latin typeface="Courier New" panose="02070309020205020404" pitchFamily="49" charset="0"/>
                <a:cs typeface="Courier New" panose="02070309020205020404" pitchFamily="49" charset="0"/>
              </a:rPr>
              <a:t>regionMatches</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boolean</a:t>
            </a:r>
            <a:r>
              <a:rPr lang="en-US" altLang="en-US" sz="2200" dirty="0">
                <a:latin typeface="Courier New" panose="02070309020205020404" pitchFamily="49" charset="0"/>
                <a:cs typeface="Courier New" panose="02070309020205020404" pitchFamily="49" charset="0"/>
              </a:rPr>
              <a:t> </a:t>
            </a:r>
            <a:r>
              <a:rPr lang="en-US" altLang="en-US" sz="2200" i="1" dirty="0" err="1">
                <a:latin typeface="Courier New" panose="02070309020205020404" pitchFamily="49" charset="0"/>
                <a:cs typeface="Courier New" panose="02070309020205020404" pitchFamily="49" charset="0"/>
              </a:rPr>
              <a:t>ignoreCase</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start</a:t>
            </a:r>
            <a:r>
              <a:rPr lang="en-US" altLang="en-US" sz="2200" dirty="0">
                <a:latin typeface="Courier New" panose="02070309020205020404" pitchFamily="49" charset="0"/>
                <a:cs typeface="Courier New" panose="02070309020205020404" pitchFamily="49" charset="0"/>
              </a:rPr>
              <a:t>, String </a:t>
            </a:r>
            <a:r>
              <a:rPr lang="en-US" altLang="en-US" sz="2200" i="1" dirty="0" err="1">
                <a:latin typeface="Courier New" panose="02070309020205020404" pitchFamily="49" charset="0"/>
                <a:cs typeface="Courier New" panose="02070309020205020404" pitchFamily="49" charset="0"/>
              </a:rPr>
              <a:t>str</a:t>
            </a:r>
            <a:r>
              <a:rPr lang="en-US" altLang="en-US" sz="2200" dirty="0">
                <a:latin typeface="Courier New" panose="02070309020205020404" pitchFamily="49" charset="0"/>
                <a:cs typeface="Courier New" panose="02070309020205020404" pitchFamily="49" charset="0"/>
              </a:rPr>
              <a:t>, </a:t>
            </a:r>
          </a:p>
          <a:p>
            <a:pPr marL="457200" lvl="1" indent="0" eaLnBrk="1" hangingPunct="1">
              <a:buFontTx/>
              <a:buNone/>
              <a:defRPr/>
            </a:pP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start2</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n</a:t>
            </a:r>
            <a:r>
              <a:rPr lang="en-US" altLang="en-US" sz="2200" dirty="0">
                <a:latin typeface="Courier New" panose="02070309020205020404" pitchFamily="49" charset="0"/>
                <a:cs typeface="Courier New" panose="02070309020205020404" pitchFamily="49" charset="0"/>
              </a:rPr>
              <a:t>)</a:t>
            </a:r>
          </a:p>
          <a:p>
            <a:pPr lvl="2" eaLnBrk="1" hangingPunct="1">
              <a:defRPr/>
            </a:pPr>
            <a:r>
              <a:rPr lang="en-US" altLang="en-US" sz="2200" dirty="0"/>
              <a:t>If </a:t>
            </a:r>
            <a:r>
              <a:rPr lang="en-US" altLang="en-US" sz="2200" i="1" dirty="0" err="1">
                <a:latin typeface="Courier New" panose="02070309020205020404" pitchFamily="49" charset="0"/>
                <a:cs typeface="Courier New" panose="02070309020205020404" pitchFamily="49" charset="0"/>
              </a:rPr>
              <a:t>ignoreCase</a:t>
            </a:r>
            <a:r>
              <a:rPr lang="en-US" altLang="en-US" sz="2200" dirty="0"/>
              <a:t> is true, it performs case insensitive comparison</a:t>
            </a:r>
          </a:p>
        </p:txBody>
      </p:sp>
    </p:spTree>
    <p:extLst>
      <p:ext uri="{BB962C8B-B14F-4D97-AF65-F5344CB8AC3E}">
        <p14:creationId xmlns:p14="http://schemas.microsoft.com/office/powerpoint/2010/main" val="377858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(5 of 6)</a:t>
            </a:r>
            <a:endParaRPr lang="en-IN" sz="2000" b="0"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6327"/>
            <a:ext cx="7974281" cy="3751943"/>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also provides methods that will locate the position of a substring.</a:t>
            </a:r>
          </a:p>
          <a:p>
            <a:pPr lvl="1" eaLnBrk="1" hangingPunct="1"/>
            <a:r>
              <a:rPr lang="en-US" altLang="en-US" dirty="0" err="1">
                <a:latin typeface="Courier New" panose="02070309020205020404" pitchFamily="49" charset="0"/>
                <a:cs typeface="Courier New" panose="02070309020205020404" pitchFamily="49" charset="0"/>
              </a:rPr>
              <a:t>indexOf</a:t>
            </a:r>
            <a:endParaRPr lang="en-US" altLang="en-US" dirty="0">
              <a:latin typeface="Courier New" panose="02070309020205020404" pitchFamily="49" charset="0"/>
              <a:cs typeface="Courier New" panose="02070309020205020404" pitchFamily="49" charset="0"/>
            </a:endParaRPr>
          </a:p>
          <a:p>
            <a:pPr lvl="2" eaLnBrk="1" hangingPunct="1"/>
            <a:r>
              <a:rPr lang="en-US" altLang="en-US" dirty="0"/>
              <a:t>returns the first location of a substring or character in the calling </a:t>
            </a:r>
            <a:r>
              <a:rPr lang="en-US" altLang="en-US" dirty="0">
                <a:latin typeface="Courier New" panose="02070309020205020404" pitchFamily="49" charset="0"/>
                <a:cs typeface="Courier New" panose="02070309020205020404" pitchFamily="49" charset="0"/>
              </a:rPr>
              <a:t>String</a:t>
            </a:r>
            <a:r>
              <a:rPr lang="en-US" altLang="en-US" dirty="0"/>
              <a:t> Object.</a:t>
            </a:r>
          </a:p>
          <a:p>
            <a:pPr lvl="1" eaLnBrk="1" hangingPunct="1"/>
            <a:r>
              <a:rPr lang="en-US" altLang="en-US" dirty="0" err="1">
                <a:latin typeface="Courier New" panose="02070309020205020404" pitchFamily="49" charset="0"/>
                <a:cs typeface="Courier New" panose="02070309020205020404" pitchFamily="49" charset="0"/>
              </a:rPr>
              <a:t>lastIndexOf</a:t>
            </a:r>
            <a:endParaRPr lang="en-US" altLang="en-US" dirty="0">
              <a:latin typeface="Courier New" panose="02070309020205020404" pitchFamily="49" charset="0"/>
              <a:cs typeface="Courier New" panose="02070309020205020404" pitchFamily="49" charset="0"/>
            </a:endParaRPr>
          </a:p>
          <a:p>
            <a:pPr lvl="2" eaLnBrk="1" hangingPunct="1"/>
            <a:r>
              <a:rPr lang="en-US" altLang="en-US" dirty="0"/>
              <a:t>returns the last location of a substring or character in the calling </a:t>
            </a:r>
            <a:r>
              <a:rPr lang="en-US" altLang="en-US" dirty="0">
                <a:latin typeface="Courier New" panose="02070309020205020404" pitchFamily="49" charset="0"/>
                <a:cs typeface="Courier New" panose="02070309020205020404" pitchFamily="49" charset="0"/>
              </a:rPr>
              <a:t>String</a:t>
            </a:r>
            <a:r>
              <a:rPr lang="en-US" altLang="en-US" dirty="0"/>
              <a:t> Object.</a:t>
            </a:r>
          </a:p>
        </p:txBody>
      </p:sp>
    </p:spTree>
    <p:extLst>
      <p:ext uri="{BB962C8B-B14F-4D97-AF65-F5344CB8AC3E}">
        <p14:creationId xmlns:p14="http://schemas.microsoft.com/office/powerpoint/2010/main" val="412663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Searching Strings </a:t>
            </a:r>
            <a:r>
              <a:rPr lang="en-US" altLang="en-US" sz="2000" b="0" dirty="0"/>
              <a:t>(6 of 6)</a:t>
            </a:r>
            <a:endParaRPr lang="en-IN" sz="2000" b="0"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6328"/>
            <a:ext cx="8229600" cy="1909684"/>
          </a:xfrm>
        </p:spPr>
        <p:txBody>
          <a:bodyPr/>
          <a:lstStyle/>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String str = "Four score and seven years ago";</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int first, last;</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first = </a:t>
            </a:r>
            <a:r>
              <a:rPr lang="en-US" altLang="en-US" sz="1600" b="1" dirty="0">
                <a:solidFill>
                  <a:srgbClr val="C00000"/>
                </a:solidFill>
                <a:latin typeface="Courier New" panose="02070309020205020404" pitchFamily="49" charset="0"/>
                <a:cs typeface="Courier New" panose="02070309020205020404" pitchFamily="49" charset="0"/>
              </a:rPr>
              <a:t>str.indexOf('r')</a:t>
            </a:r>
            <a:r>
              <a:rPr lang="en-US" altLang="en-US" sz="1600" b="1" dirty="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last = </a:t>
            </a:r>
            <a:r>
              <a:rPr lang="en-US" altLang="en-US" sz="1600" b="1" dirty="0">
                <a:solidFill>
                  <a:srgbClr val="C00000"/>
                </a:solidFill>
                <a:latin typeface="Courier New" panose="02070309020205020404" pitchFamily="49" charset="0"/>
                <a:cs typeface="Courier New" panose="02070309020205020404" pitchFamily="49" charset="0"/>
              </a:rPr>
              <a:t>str.lastIndexOf('r')</a:t>
            </a:r>
            <a:r>
              <a:rPr lang="en-US" altLang="en-US" sz="1600" b="1" dirty="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System.out.println("The letter r first appears at "</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                    + "position " + first);</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System.out.println("The letter r last appears at "</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                   + "position " + last);</a:t>
            </a:r>
            <a:endParaRPr lang="en-US" altLang="en-US" sz="1600" b="1" dirty="0">
              <a:noFill/>
            </a:endParaRPr>
          </a:p>
          <a:p>
            <a:pPr>
              <a:lnSpc>
                <a:spcPct val="90000"/>
              </a:lnSpc>
              <a:spcBef>
                <a:spcPct val="0"/>
              </a:spcBef>
              <a:buFontTx/>
              <a:buNone/>
            </a:pPr>
            <a:endParaRPr lang="en-US" altLang="en-US" sz="1600" b="1" dirty="0">
              <a:noFill/>
            </a:endParaRPr>
          </a:p>
        </p:txBody>
      </p:sp>
      <p:sp>
        <p:nvSpPr>
          <p:cNvPr id="6" name="Straight Connector 5">
            <a:extLst>
              <a:ext uri="{FF2B5EF4-FFF2-40B4-BE49-F238E27FC236}">
                <a16:creationId xmlns:a16="http://schemas.microsoft.com/office/drawing/2014/main" id="{E4E4D3D3-DE8A-49AC-9594-8AD1734E7C56}"/>
              </a:ext>
              <a:ext uri="{C183D7F6-B498-43B3-948B-1728B52AA6E4}">
                <adec:decorative xmlns:adec="http://schemas.microsoft.com/office/drawing/2017/decorative" val="1"/>
              </a:ext>
            </a:extLst>
          </p:cNvPr>
          <p:cNvSpPr/>
          <p:nvPr/>
        </p:nvSpPr>
        <p:spPr>
          <a:xfrm>
            <a:off x="526475" y="3540036"/>
            <a:ext cx="7010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lstStyle/>
          <a:p>
            <a:endParaRPr>
              <a:noFill/>
            </a:endParaRPr>
          </a:p>
        </p:txBody>
      </p:sp>
      <p:sp>
        <p:nvSpPr>
          <p:cNvPr id="4" name="Content Placeholder 3">
            <a:extLst>
              <a:ext uri="{FF2B5EF4-FFF2-40B4-BE49-F238E27FC236}">
                <a16:creationId xmlns:a16="http://schemas.microsoft.com/office/drawing/2014/main" id="{2CA5ABB7-99B3-4D88-A23C-DC475B6BA411}"/>
              </a:ext>
            </a:extLst>
          </p:cNvPr>
          <p:cNvSpPr>
            <a:spLocks noGrp="1"/>
          </p:cNvSpPr>
          <p:nvPr>
            <p:ph sz="quarter" idx="14"/>
          </p:nvPr>
        </p:nvSpPr>
        <p:spPr>
          <a:xfrm>
            <a:off x="457200" y="3701958"/>
            <a:ext cx="8229600" cy="2643280"/>
          </a:xfrm>
        </p:spPr>
        <p:txBody>
          <a:bodyPr/>
          <a:lstStyle/>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String str = "and a one and a two and a three";</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int position;</a:t>
            </a:r>
          </a:p>
          <a:p>
            <a:pPr>
              <a:lnSpc>
                <a:spcPct val="90000"/>
              </a:lnSpc>
              <a:spcBef>
                <a:spcPct val="0"/>
              </a:spcBef>
              <a:buFontTx/>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("The word and appears at the "</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                   + "following locations.");</a:t>
            </a:r>
          </a:p>
          <a:p>
            <a:pPr>
              <a:lnSpc>
                <a:spcPct val="90000"/>
              </a:lnSpc>
              <a:spcBef>
                <a:spcPct val="0"/>
              </a:spcBef>
              <a:buFontTx/>
              <a:buNone/>
            </a:pPr>
            <a:endParaRPr lang="en-US" altLang="en-US" sz="1600" b="1" dirty="0">
              <a:noFill/>
            </a:endParaRP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position = </a:t>
            </a:r>
            <a:r>
              <a:rPr lang="en-US" altLang="en-US" sz="1600" b="1" dirty="0" err="1">
                <a:latin typeface="Courier New" panose="02070309020205020404" pitchFamily="49" charset="0"/>
                <a:cs typeface="Courier New" panose="02070309020205020404" pitchFamily="49" charset="0"/>
              </a:rPr>
              <a:t>str.indexOf</a:t>
            </a:r>
            <a:r>
              <a:rPr lang="en-US" altLang="en-US" sz="1600" b="1" dirty="0">
                <a:latin typeface="Courier New" panose="02070309020205020404" pitchFamily="49" charset="0"/>
                <a:cs typeface="Courier New" panose="02070309020205020404" pitchFamily="49" charset="0"/>
              </a:rPr>
              <a:t>("and");</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while (position != -1)</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(position);</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  position = </a:t>
            </a:r>
            <a:r>
              <a:rPr lang="en-US" altLang="en-US" sz="1600" b="1" dirty="0" err="1">
                <a:latin typeface="Courier New" panose="02070309020205020404" pitchFamily="49" charset="0"/>
                <a:cs typeface="Courier New" panose="02070309020205020404" pitchFamily="49" charset="0"/>
              </a:rPr>
              <a:t>str.indexOf</a:t>
            </a:r>
            <a:r>
              <a:rPr lang="en-US" altLang="en-US" sz="1600" b="1" dirty="0">
                <a:latin typeface="Courier New" panose="02070309020205020404" pitchFamily="49" charset="0"/>
                <a:cs typeface="Courier New" panose="02070309020205020404" pitchFamily="49" charset="0"/>
              </a:rPr>
              <a:t>("and", position + 1);</a:t>
            </a:r>
          </a:p>
          <a:p>
            <a:pPr>
              <a:lnSpc>
                <a:spcPct val="90000"/>
              </a:lnSpc>
              <a:spcBef>
                <a:spcPct val="0"/>
              </a:spcBef>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123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sz="3000" dirty="0">
                <a:latin typeface="Courier New" panose="02070309020205020404" pitchFamily="49" charset="0"/>
                <a:cs typeface="Courier New" panose="02070309020205020404" pitchFamily="49" charset="0"/>
              </a:rPr>
              <a:t>String</a:t>
            </a:r>
            <a:r>
              <a:rPr lang="en-US" altLang="en-US" sz="3000" dirty="0"/>
              <a:t> Methods For Getting Character Or Substring Location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1573481" cy="414977"/>
          </a:xfrm>
        </p:spPr>
        <p:txBody>
          <a:bodyPr/>
          <a:lstStyle/>
          <a:p>
            <a:pPr eaLnBrk="1" hangingPunct="1">
              <a:spcBef>
                <a:spcPct val="50000"/>
              </a:spcBef>
              <a:buClrTx/>
              <a:buFontTx/>
              <a:buNone/>
            </a:pPr>
            <a:r>
              <a:rPr lang="en-US" altLang="en-US" sz="1600" b="1" dirty="0">
                <a:solidFill>
                  <a:schemeClr val="tx1"/>
                </a:solidFill>
              </a:rPr>
              <a:t>See Table 9-5</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929634152"/>
              </p:ext>
            </p:extLst>
          </p:nvPr>
        </p:nvGraphicFramePr>
        <p:xfrm>
          <a:off x="457200" y="2101850"/>
          <a:ext cx="8229600" cy="3863015"/>
        </p:xfrm>
        <a:graphic>
          <a:graphicData uri="http://schemas.openxmlformats.org/drawingml/2006/table">
            <a:tbl>
              <a:tblPr firstRow="1" bandRow="1">
                <a:tableStyleId>{2D5ABB26-0587-4C30-8999-92F81FD0307C}</a:tableStyleId>
              </a:tblPr>
              <a:tblGrid>
                <a:gridCol w="2689761">
                  <a:extLst>
                    <a:ext uri="{9D8B030D-6E8A-4147-A177-3AD203B41FA5}">
                      <a16:colId xmlns:a16="http://schemas.microsoft.com/office/drawing/2014/main" val="1448158591"/>
                    </a:ext>
                  </a:extLst>
                </a:gridCol>
                <a:gridCol w="5539839">
                  <a:extLst>
                    <a:ext uri="{9D8B030D-6E8A-4147-A177-3AD203B41FA5}">
                      <a16:colId xmlns:a16="http://schemas.microsoft.com/office/drawing/2014/main" val="3712015224"/>
                    </a:ext>
                  </a:extLst>
                </a:gridCol>
              </a:tblGrid>
              <a:tr h="324387">
                <a:tc>
                  <a:txBody>
                    <a:bodyPr/>
                    <a:lstStyle/>
                    <a:p>
                      <a:r>
                        <a:rPr lang="en-US" sz="1200" b="1" i="0" u="none" strike="noStrike" cap="none" baseline="0" noProof="0">
                          <a:solidFill>
                            <a:schemeClr val="tx1"/>
                          </a:solidFill>
                          <a:latin typeface="+mn-lt"/>
                          <a:ea typeface="+mn-ea"/>
                          <a:cs typeface="+mn-cs"/>
                          <a:sym typeface="Arial"/>
                        </a:rPr>
                        <a:t>Method</a:t>
                      </a:r>
                      <a:endParaRPr lang="en-US" sz="1200" b="1"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Description</a:t>
                      </a:r>
                      <a:endParaRPr lang="en-US" sz="1200" b="1"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4994462"/>
                  </a:ext>
                </a:extLst>
              </a:tr>
              <a:tr h="667837">
                <a:tc>
                  <a:txBody>
                    <a:bodyPr/>
                    <a:lstStyle/>
                    <a:p>
                      <a:r>
                        <a:rPr lang="en-US" sz="12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indexof (char </a:t>
                      </a:r>
                      <a:r>
                        <a:rPr lang="en-US" sz="12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ch</a:t>
                      </a:r>
                      <a:r>
                        <a:rPr lang="en-US" sz="12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sz="1200" i="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noProof="0" dirty="0">
                          <a:solidFill>
                            <a:schemeClr val="tx1"/>
                          </a:solidFill>
                          <a:latin typeface="+mn-lt"/>
                          <a:ea typeface="+mn-ea"/>
                          <a:cs typeface="+mn-cs"/>
                          <a:sym typeface="Arial"/>
                        </a:rPr>
                        <a:t>Searches the calling </a:t>
                      </a:r>
                      <a:r>
                        <a:rPr lang="en-US" sz="12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200" b="0" i="0" u="none" strike="noStrike" cap="none" baseline="0" noProof="0" dirty="0">
                          <a:solidFill>
                            <a:schemeClr val="tx1"/>
                          </a:solidFill>
                          <a:latin typeface="+mn-lt"/>
                          <a:ea typeface="+mn-ea"/>
                          <a:cs typeface="+mn-cs"/>
                          <a:sym typeface="Arial"/>
                        </a:rPr>
                        <a:t> object for the character passed into </a:t>
                      </a:r>
                      <a:r>
                        <a:rPr lang="en-US" sz="1200" b="0" i="1" u="none" strike="noStrike" cap="none" baseline="0" noProof="0" dirty="0" err="1">
                          <a:solidFill>
                            <a:schemeClr val="tx1"/>
                          </a:solidFill>
                          <a:latin typeface="Courier New" panose="02070309020205020404" pitchFamily="49" charset="0"/>
                          <a:ea typeface="+mn-ea"/>
                          <a:cs typeface="Courier New" panose="02070309020205020404" pitchFamily="49" charset="0"/>
                          <a:sym typeface="Arial"/>
                        </a:rPr>
                        <a:t>ch</a:t>
                      </a:r>
                      <a:r>
                        <a:rPr lang="en-US" sz="1200" b="0" i="1" u="none" strike="noStrike" cap="none" baseline="0" noProof="0" dirty="0" err="1">
                          <a:solidFill>
                            <a:schemeClr val="tx1"/>
                          </a:solidFill>
                          <a:latin typeface="+mn-lt"/>
                          <a:ea typeface="+mn-ea"/>
                          <a:cs typeface="+mn-cs"/>
                          <a:sym typeface="Arial"/>
                        </a:rPr>
                        <a:t>.</a:t>
                      </a:r>
                      <a:r>
                        <a:rPr lang="en-US" sz="1200" b="0" i="1" u="none" strike="noStrike" cap="none" baseline="0" noProof="0" dirty="0">
                          <a:solidFill>
                            <a:schemeClr val="tx1"/>
                          </a:solidFill>
                          <a:latin typeface="+mn-lt"/>
                          <a:ea typeface="+mn-ea"/>
                          <a:cs typeface="+mn-cs"/>
                          <a:sym typeface="Arial"/>
                        </a:rPr>
                        <a:t> </a:t>
                      </a:r>
                      <a:r>
                        <a:rPr lang="en-US" sz="1200" b="0" i="0" u="none" strike="noStrike" cap="none" baseline="0" noProof="0" dirty="0">
                          <a:solidFill>
                            <a:schemeClr val="tx1"/>
                          </a:solidFill>
                          <a:latin typeface="+mn-lt"/>
                          <a:ea typeface="+mn-ea"/>
                          <a:cs typeface="+mn-cs"/>
                          <a:sym typeface="Arial"/>
                        </a:rPr>
                        <a:t>If the character is found, the position of its first occurrence is returned. Otherwise, </a:t>
                      </a:r>
                      <a:r>
                        <a:rPr lang="en-US" sz="100" b="0" i="0" u="none" strike="noStrike" cap="none" baseline="0" noProof="0" dirty="0">
                          <a:solidFill>
                            <a:schemeClr val="tx1"/>
                          </a:solidFill>
                          <a:latin typeface="+mn-lt"/>
                          <a:ea typeface="+mn-ea"/>
                          <a:cs typeface="+mn-cs"/>
                          <a:sym typeface="Arial"/>
                        </a:rPr>
                        <a:t>negative 1</a:t>
                      </a:r>
                      <a:r>
                        <a:rPr lang="en-US" sz="1200" b="0" i="0" u="none" strike="noStrike" cap="none" baseline="0" noProof="0" dirty="0">
                          <a:solidFill>
                            <a:schemeClr val="tx1"/>
                          </a:solidFill>
                          <a:latin typeface="+mn-lt"/>
                          <a:ea typeface="+mn-ea"/>
                          <a:cs typeface="+mn-cs"/>
                          <a:sym typeface="Arial"/>
                        </a:rPr>
                        <a:t>     is returned.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028442"/>
                  </a:ext>
                </a:extLst>
              </a:tr>
              <a:tr h="1075124">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indexof (char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ch, </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start</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sz="120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character passed into </a:t>
                      </a:r>
                      <a:r>
                        <a:rPr lang="en-US" sz="1400" b="0" i="1" u="none" strike="noStrike" cap="none" baseline="0" noProof="0" dirty="0" err="1">
                          <a:solidFill>
                            <a:schemeClr val="tx1"/>
                          </a:solidFill>
                          <a:latin typeface="Courier New" panose="02070309020205020404" pitchFamily="49" charset="0"/>
                          <a:ea typeface="+mn-ea"/>
                          <a:cs typeface="Courier New" panose="02070309020205020404" pitchFamily="49" charset="0"/>
                          <a:sym typeface="Arial"/>
                        </a:rPr>
                        <a:t>ch</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beginning at the position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start</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and going to the end of the string. If the character is found, the position of its first occurrence is returned. Otherwise, n</a:t>
                      </a:r>
                      <a:r>
                        <a:rPr lang="en-US" sz="100" b="0" i="0" u="none" strike="noStrike" cap="none" baseline="0" noProof="0" dirty="0">
                          <a:solidFill>
                            <a:schemeClr val="tx1"/>
                          </a:solidFill>
                          <a:latin typeface="+mn-lt"/>
                          <a:ea typeface="+mn-ea"/>
                          <a:cs typeface="+mn-cs"/>
                          <a:sym typeface="Arial"/>
                        </a:rPr>
                        <a:t>egative 1</a:t>
                      </a:r>
                      <a:r>
                        <a:rPr lang="en-US" sz="1400" b="0" i="0" u="none" strike="noStrike" cap="none" baseline="0" noProof="0" dirty="0">
                          <a:solidFill>
                            <a:schemeClr val="tx1"/>
                          </a:solidFill>
                          <a:latin typeface="+mn-lt"/>
                          <a:ea typeface="+mn-ea"/>
                          <a:cs typeface="+mn-cs"/>
                          <a:sym typeface="Arial"/>
                        </a:rPr>
                        <a:t>  is returned.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195819"/>
                  </a:ext>
                </a:extLst>
              </a:tr>
              <a:tr h="832354">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indexof (String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str</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sz="120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string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If the string is found, the beginning position of its first occurrence is returned. Otherwise, n</a:t>
                      </a:r>
                      <a:r>
                        <a:rPr lang="en-US" sz="100" b="0" i="0" u="none" strike="noStrike" cap="none" baseline="0" noProof="0" dirty="0">
                          <a:solidFill>
                            <a:schemeClr val="tx1"/>
                          </a:solidFill>
                          <a:latin typeface="+mn-lt"/>
                          <a:ea typeface="+mn-ea"/>
                          <a:cs typeface="+mn-cs"/>
                          <a:sym typeface="Arial"/>
                        </a:rPr>
                        <a:t>egative 1</a:t>
                      </a:r>
                      <a:r>
                        <a:rPr lang="en-US" sz="1400" b="0" i="0" u="none" strike="noStrike" cap="none" baseline="0" noProof="0" dirty="0">
                          <a:solidFill>
                            <a:schemeClr val="tx1"/>
                          </a:solidFill>
                          <a:latin typeface="+mn-lt"/>
                          <a:ea typeface="+mn-ea"/>
                          <a:cs typeface="+mn-cs"/>
                          <a:sym typeface="Arial"/>
                        </a:rPr>
                        <a:t>  is returned.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19188"/>
                  </a:ext>
                </a:extLst>
              </a:tr>
              <a:tr h="963313">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indexof (String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str, </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start</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i="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string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The search begins at the position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start</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and goes to the end of the string. If the string is found, the beginning position of its first occurrence is returned. Otherwise, </a:t>
                      </a:r>
                      <a:r>
                        <a:rPr lang="en-US" sz="100" b="0" i="0" u="none" strike="noStrike" cap="none" baseline="0" noProof="0" dirty="0">
                          <a:solidFill>
                            <a:schemeClr val="tx1"/>
                          </a:solidFill>
                          <a:latin typeface="+mn-lt"/>
                          <a:ea typeface="+mn-ea"/>
                          <a:cs typeface="+mn-cs"/>
                          <a:sym typeface="Arial"/>
                        </a:rPr>
                        <a:t>negative 1</a:t>
                      </a:r>
                      <a:r>
                        <a:rPr lang="en-US" sz="1400" b="0" i="0" u="none" strike="noStrike" cap="none" baseline="0" noProof="0" dirty="0">
                          <a:solidFill>
                            <a:schemeClr val="tx1"/>
                          </a:solidFill>
                          <a:latin typeface="+mn-lt"/>
                          <a:ea typeface="+mn-ea"/>
                          <a:cs typeface="+mn-cs"/>
                          <a:sym typeface="Arial"/>
                        </a:rPr>
                        <a:t>     is returned.</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202008"/>
                  </a:ext>
                </a:extLst>
              </a:tr>
            </a:tbl>
          </a:graphicData>
        </a:graphic>
      </p:graphicFrame>
      <p:graphicFrame>
        <p:nvGraphicFramePr>
          <p:cNvPr id="7" name="Object 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51883008"/>
              </p:ext>
            </p:extLst>
          </p:nvPr>
        </p:nvGraphicFramePr>
        <p:xfrm>
          <a:off x="8364461" y="2683382"/>
          <a:ext cx="190500" cy="165100"/>
        </p:xfrm>
        <a:graphic>
          <a:graphicData uri="http://schemas.openxmlformats.org/presentationml/2006/ole">
            <mc:AlternateContent xmlns:mc="http://schemas.openxmlformats.org/markup-compatibility/2006">
              <mc:Choice xmlns:v="urn:schemas-microsoft-com:vml" Requires="v">
                <p:oleObj spid="_x0000_s1422" name="Equation" r:id="rId3" imgW="190440" imgH="164880" progId="Equation.DSMT4">
                  <p:embed/>
                </p:oleObj>
              </mc:Choice>
              <mc:Fallback>
                <p:oleObj name="Equation" r:id="rId3" imgW="190440" imgH="164880" progId="Equation.DSMT4">
                  <p:embed/>
                  <p:pic>
                    <p:nvPicPr>
                      <p:cNvPr id="0" name=""/>
                      <p:cNvPicPr/>
                      <p:nvPr/>
                    </p:nvPicPr>
                    <p:blipFill>
                      <a:blip r:embed="rId4"/>
                      <a:stretch>
                        <a:fillRect/>
                      </a:stretch>
                    </p:blipFill>
                    <p:spPr>
                      <a:xfrm>
                        <a:off x="8364461" y="2683382"/>
                        <a:ext cx="190500" cy="165100"/>
                      </a:xfrm>
                      <a:prstGeom prst="rect">
                        <a:avLst/>
                      </a:prstGeom>
                      <a:solidFill>
                        <a:schemeClr val="bg1"/>
                      </a:solidFill>
                    </p:spPr>
                  </p:pic>
                </p:oleObj>
              </mc:Fallback>
            </mc:AlternateContent>
          </a:graphicData>
        </a:graphic>
      </p:graphicFrame>
      <p:graphicFrame>
        <p:nvGraphicFramePr>
          <p:cNvPr id="8" name="Object 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96033161"/>
              </p:ext>
            </p:extLst>
          </p:nvPr>
        </p:nvGraphicFramePr>
        <p:xfrm>
          <a:off x="5983216" y="3829301"/>
          <a:ext cx="190500" cy="165100"/>
        </p:xfrm>
        <a:graphic>
          <a:graphicData uri="http://schemas.openxmlformats.org/presentationml/2006/ole">
            <mc:AlternateContent xmlns:mc="http://schemas.openxmlformats.org/markup-compatibility/2006">
              <mc:Choice xmlns:v="urn:schemas-microsoft-com:vml" Requires="v">
                <p:oleObj spid="_x0000_s1423" name="Equation" r:id="rId5" imgW="190440" imgH="164880" progId="Equation.DSMT4">
                  <p:embed/>
                </p:oleObj>
              </mc:Choice>
              <mc:Fallback>
                <p:oleObj name="Equation" r:id="rId5" imgW="190440" imgH="164880" progId="Equation.DSMT4">
                  <p:embed/>
                  <p:pic>
                    <p:nvPicPr>
                      <p:cNvPr id="7" name="Object 6"/>
                      <p:cNvPicPr/>
                      <p:nvPr/>
                    </p:nvPicPr>
                    <p:blipFill>
                      <a:blip r:embed="rId4"/>
                      <a:stretch>
                        <a:fillRect/>
                      </a:stretch>
                    </p:blipFill>
                    <p:spPr>
                      <a:xfrm>
                        <a:off x="5983216" y="3829301"/>
                        <a:ext cx="190500" cy="165100"/>
                      </a:xfrm>
                      <a:prstGeom prst="rect">
                        <a:avLst/>
                      </a:prstGeom>
                      <a:solidFill>
                        <a:schemeClr val="bg1"/>
                      </a:solidFill>
                    </p:spPr>
                  </p:pic>
                </p:oleObj>
              </mc:Fallback>
            </mc:AlternateContent>
          </a:graphicData>
        </a:graphic>
      </p:graphicFrame>
      <p:graphicFrame>
        <p:nvGraphicFramePr>
          <p:cNvPr id="9" name="Object 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9166113"/>
              </p:ext>
            </p:extLst>
          </p:nvPr>
        </p:nvGraphicFramePr>
        <p:xfrm>
          <a:off x="4886110" y="4673464"/>
          <a:ext cx="196272" cy="170103"/>
        </p:xfrm>
        <a:graphic>
          <a:graphicData uri="http://schemas.openxmlformats.org/presentationml/2006/ole">
            <mc:AlternateContent xmlns:mc="http://schemas.openxmlformats.org/markup-compatibility/2006">
              <mc:Choice xmlns:v="urn:schemas-microsoft-com:vml" Requires="v">
                <p:oleObj spid="_x0000_s1424" name="Equation" r:id="rId6" imgW="190440" imgH="164880" progId="Equation.DSMT4">
                  <p:embed/>
                </p:oleObj>
              </mc:Choice>
              <mc:Fallback>
                <p:oleObj name="Equation" r:id="rId6" imgW="190440" imgH="164880" progId="Equation.DSMT4">
                  <p:embed/>
                  <p:pic>
                    <p:nvPicPr>
                      <p:cNvPr id="7" name="Object 6"/>
                      <p:cNvPicPr/>
                      <p:nvPr/>
                    </p:nvPicPr>
                    <p:blipFill>
                      <a:blip r:embed="rId4"/>
                      <a:stretch>
                        <a:fillRect/>
                      </a:stretch>
                    </p:blipFill>
                    <p:spPr>
                      <a:xfrm>
                        <a:off x="4886110" y="4673464"/>
                        <a:ext cx="196272" cy="170103"/>
                      </a:xfrm>
                      <a:prstGeom prst="rect">
                        <a:avLst/>
                      </a:prstGeom>
                      <a:solidFill>
                        <a:schemeClr val="bg1"/>
                      </a:solidFill>
                    </p:spPr>
                  </p:pic>
                </p:oleObj>
              </mc:Fallback>
            </mc:AlternateContent>
          </a:graphicData>
        </a:graphic>
      </p:graphicFrame>
      <p:graphicFrame>
        <p:nvGraphicFramePr>
          <p:cNvPr id="10" name="Object 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00837794"/>
              </p:ext>
            </p:extLst>
          </p:nvPr>
        </p:nvGraphicFramePr>
        <p:xfrm>
          <a:off x="6539997" y="5709582"/>
          <a:ext cx="215899" cy="187113"/>
        </p:xfrm>
        <a:graphic>
          <a:graphicData uri="http://schemas.openxmlformats.org/presentationml/2006/ole">
            <mc:AlternateContent xmlns:mc="http://schemas.openxmlformats.org/markup-compatibility/2006">
              <mc:Choice xmlns:v="urn:schemas-microsoft-com:vml" Requires="v">
                <p:oleObj spid="_x0000_s1425" name="Equation" r:id="rId7" imgW="190440" imgH="164880" progId="Equation.DSMT4">
                  <p:embed/>
                </p:oleObj>
              </mc:Choice>
              <mc:Fallback>
                <p:oleObj name="Equation" r:id="rId7" imgW="190440" imgH="164880" progId="Equation.DSMT4">
                  <p:embed/>
                  <p:pic>
                    <p:nvPicPr>
                      <p:cNvPr id="9" name="Object 8"/>
                      <p:cNvPicPr/>
                      <p:nvPr/>
                    </p:nvPicPr>
                    <p:blipFill>
                      <a:blip r:embed="rId4"/>
                      <a:stretch>
                        <a:fillRect/>
                      </a:stretch>
                    </p:blipFill>
                    <p:spPr>
                      <a:xfrm>
                        <a:off x="6539997" y="5709582"/>
                        <a:ext cx="215899" cy="1871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984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sz="3000" dirty="0">
                <a:latin typeface="Courier New" panose="02070309020205020404" pitchFamily="49" charset="0"/>
                <a:cs typeface="Courier New" panose="02070309020205020404" pitchFamily="49" charset="0"/>
              </a:rPr>
              <a:t>String</a:t>
            </a:r>
            <a:r>
              <a:rPr lang="en-US" altLang="en-US" sz="3000" dirty="0"/>
              <a:t> Methods For Getting Character Or Substring Location </a:t>
            </a:r>
            <a:r>
              <a:rPr lang="en-US" altLang="en-US" sz="2000" b="0" dirty="0"/>
              <a:t>(2 of 2)</a:t>
            </a:r>
            <a:endParaRPr lang="en-IN" sz="2000" b="0" dirty="0"/>
          </a:p>
        </p:txBody>
      </p:sp>
      <p:sp>
        <p:nvSpPr>
          <p:cNvPr id="4" name="Content Placeholder 3"/>
          <p:cNvSpPr>
            <a:spLocks noGrp="1"/>
          </p:cNvSpPr>
          <p:nvPr>
            <p:ph sz="quarter" idx="13"/>
          </p:nvPr>
        </p:nvSpPr>
        <p:spPr>
          <a:xfrm>
            <a:off x="457200" y="1556327"/>
            <a:ext cx="2794000" cy="414977"/>
          </a:xfrm>
        </p:spPr>
        <p:txBody>
          <a:bodyPr/>
          <a:lstStyle/>
          <a:p>
            <a:pPr eaLnBrk="1" hangingPunct="1">
              <a:spcBef>
                <a:spcPct val="50000"/>
              </a:spcBef>
              <a:buClrTx/>
              <a:buFontTx/>
              <a:buNone/>
            </a:pPr>
            <a:r>
              <a:rPr lang="en-US" altLang="en-US" sz="1600" b="1" dirty="0">
                <a:solidFill>
                  <a:schemeClr val="tx1"/>
                </a:solidFill>
              </a:rPr>
              <a:t>See Table 9-5 [Continued]</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763401601"/>
              </p:ext>
            </p:extLst>
          </p:nvPr>
        </p:nvGraphicFramePr>
        <p:xfrm>
          <a:off x="457200" y="2101850"/>
          <a:ext cx="8229600" cy="4243389"/>
        </p:xfrm>
        <a:graphic>
          <a:graphicData uri="http://schemas.openxmlformats.org/drawingml/2006/table">
            <a:tbl>
              <a:tblPr firstRow="1" bandRow="1">
                <a:tableStyleId>{2D5ABB26-0587-4C30-8999-92F81FD0307C}</a:tableStyleId>
              </a:tblPr>
              <a:tblGrid>
                <a:gridCol w="2730500">
                  <a:extLst>
                    <a:ext uri="{9D8B030D-6E8A-4147-A177-3AD203B41FA5}">
                      <a16:colId xmlns:a16="http://schemas.microsoft.com/office/drawing/2014/main" val="1448158591"/>
                    </a:ext>
                  </a:extLst>
                </a:gridCol>
                <a:gridCol w="5499100">
                  <a:extLst>
                    <a:ext uri="{9D8B030D-6E8A-4147-A177-3AD203B41FA5}">
                      <a16:colId xmlns:a16="http://schemas.microsoft.com/office/drawing/2014/main" val="3712015224"/>
                    </a:ext>
                  </a:extLst>
                </a:gridCol>
              </a:tblGrid>
              <a:tr h="287147">
                <a:tc>
                  <a:txBody>
                    <a:bodyPr/>
                    <a:lstStyle/>
                    <a:p>
                      <a:r>
                        <a:rPr lang="en-US" sz="1200" b="1" i="0" u="none" strike="noStrike" cap="none" baseline="0" noProof="0">
                          <a:solidFill>
                            <a:schemeClr val="tx1"/>
                          </a:solidFill>
                          <a:latin typeface="+mn-lt"/>
                          <a:ea typeface="+mn-ea"/>
                          <a:cs typeface="+mn-cs"/>
                          <a:sym typeface="Arial"/>
                        </a:rPr>
                        <a:t>Method</a:t>
                      </a:r>
                      <a:endParaRPr lang="en-US" sz="1200" b="1" noProof="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noProof="0" dirty="0">
                          <a:solidFill>
                            <a:schemeClr val="tx1"/>
                          </a:solidFill>
                          <a:latin typeface="+mn-lt"/>
                          <a:ea typeface="+mn-ea"/>
                          <a:cs typeface="+mn-cs"/>
                          <a:sym typeface="Arial"/>
                        </a:rPr>
                        <a:t>Description</a:t>
                      </a:r>
                      <a:endParaRPr lang="en-US" sz="1200" b="1"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4994462"/>
                  </a:ext>
                </a:extLst>
              </a:tr>
              <a:tr h="765724">
                <a:tc>
                  <a:txBody>
                    <a:bodyPr/>
                    <a:lstStyle/>
                    <a:p>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int </a:t>
                      </a:r>
                      <a:r>
                        <a:rPr lang="en-US" sz="1400" b="0" i="0" u="none" strike="noStrike" cap="none" baseline="0" noProof="0" dirty="0" err="1">
                          <a:solidFill>
                            <a:schemeClr val="tx1"/>
                          </a:solidFill>
                          <a:latin typeface="Courier New" panose="02070309020205020404" pitchFamily="49" charset="0"/>
                          <a:ea typeface="+mn-ea"/>
                          <a:cs typeface="Courier New" panose="02070309020205020404" pitchFamily="49" charset="0"/>
                          <a:sym typeface="Arial"/>
                        </a:rPr>
                        <a:t>lastindexof</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 (char </a:t>
                      </a:r>
                      <a:r>
                        <a:rPr lang="en-US" sz="1400" b="0" i="1" u="none" strike="noStrike" cap="none" baseline="0" noProof="0" dirty="0" err="1">
                          <a:solidFill>
                            <a:schemeClr val="tx1"/>
                          </a:solidFill>
                          <a:latin typeface="Courier New" panose="02070309020205020404" pitchFamily="49" charset="0"/>
                          <a:ea typeface="+mn-ea"/>
                          <a:cs typeface="Courier New" panose="02070309020205020404" pitchFamily="49" charset="0"/>
                          <a:sym typeface="Arial"/>
                        </a:rPr>
                        <a:t>ch</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a:t>
                      </a:r>
                      <a:endParaRPr lang="en-US" sz="1200" i="0" noProof="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character passed into </a:t>
                      </a:r>
                      <a:r>
                        <a:rPr lang="en-US" sz="1400" b="0" i="1" u="none" strike="noStrike" cap="none" baseline="0" noProof="0" dirty="0" err="1">
                          <a:solidFill>
                            <a:schemeClr val="tx1"/>
                          </a:solidFill>
                          <a:latin typeface="Courier New" panose="02070309020205020404" pitchFamily="49" charset="0"/>
                          <a:ea typeface="+mn-ea"/>
                          <a:cs typeface="Courier New" panose="02070309020205020404" pitchFamily="49" charset="0"/>
                          <a:sym typeface="Arial"/>
                        </a:rPr>
                        <a:t>ch</a:t>
                      </a:r>
                      <a:r>
                        <a:rPr lang="en-US" sz="1400" b="0" i="1" u="none" strike="noStrike" cap="none" baseline="0" noProof="0" dirty="0" err="1">
                          <a:solidFill>
                            <a:schemeClr val="tx1"/>
                          </a:solidFill>
                          <a:latin typeface="+mn-lt"/>
                          <a:ea typeface="+mn-ea"/>
                          <a:cs typeface="+mn-cs"/>
                          <a:sym typeface="Arial"/>
                        </a:rPr>
                        <a:t>.</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If the character is found, the position of its last occurrence is returned. Otherwise,      is returned.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028442"/>
                  </a:ext>
                </a:extLst>
              </a:tr>
              <a:tr h="1212397">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lastindexof (char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ch, </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start</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sz="120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a:solidFill>
                            <a:schemeClr val="tx1"/>
                          </a:solidFill>
                          <a:latin typeface="+mn-lt"/>
                          <a:ea typeface="+mn-ea"/>
                          <a:cs typeface="+mn-cs"/>
                          <a:sym typeface="Arial"/>
                        </a:rPr>
                        <a:t>Searches the calling </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a:solidFill>
                            <a:schemeClr val="tx1"/>
                          </a:solidFill>
                          <a:latin typeface="+mn-lt"/>
                          <a:ea typeface="+mn-ea"/>
                          <a:cs typeface="+mn-cs"/>
                          <a:sym typeface="Arial"/>
                        </a:rPr>
                        <a:t> object for the character passed into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ch</a:t>
                      </a:r>
                      <a:r>
                        <a:rPr lang="en-US" sz="1400" b="0" i="1" u="none" strike="noStrike" cap="none" baseline="0" noProof="0">
                          <a:solidFill>
                            <a:schemeClr val="tx1"/>
                          </a:solidFill>
                          <a:latin typeface="+mn-lt"/>
                          <a:ea typeface="+mn-ea"/>
                          <a:cs typeface="+mn-cs"/>
                          <a:sym typeface="Arial"/>
                        </a:rPr>
                        <a:t>, </a:t>
                      </a:r>
                      <a:r>
                        <a:rPr lang="en-US" sz="1400" b="0" i="0" u="none" strike="noStrike" cap="none" baseline="0" noProof="0">
                          <a:solidFill>
                            <a:schemeClr val="tx1"/>
                          </a:solidFill>
                          <a:latin typeface="+mn-lt"/>
                          <a:ea typeface="+mn-ea"/>
                          <a:cs typeface="+mn-cs"/>
                          <a:sym typeface="Arial"/>
                        </a:rPr>
                        <a:t>beginning at the position passed into </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start</a:t>
                      </a:r>
                      <a:r>
                        <a:rPr lang="en-US" sz="1400" b="0" i="0" u="none" strike="noStrike" cap="none" baseline="0" noProof="0">
                          <a:solidFill>
                            <a:schemeClr val="tx1"/>
                          </a:solidFill>
                          <a:latin typeface="+mn-lt"/>
                          <a:ea typeface="+mn-ea"/>
                          <a:cs typeface="+mn-cs"/>
                          <a:sym typeface="Arial"/>
                        </a:rPr>
                        <a:t>. The search is conducted backward through the string, to position 0. If the character is found, the position of its last occurrence is returned. Otherwise,     is returned.</a:t>
                      </a:r>
                      <a:endParaRPr lang="en-US" sz="1200"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195819"/>
                  </a:ext>
                </a:extLst>
              </a:tr>
              <a:tr h="765724">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lastindexof (String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str</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sz="120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string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a:t>
                      </a:r>
                      <a:r>
                        <a:rPr lang="en-US" sz="1400" b="0" i="0" u="none" strike="noStrike" cap="none" baseline="0" noProof="0" dirty="0">
                          <a:solidFill>
                            <a:schemeClr val="tx1"/>
                          </a:solidFill>
                          <a:latin typeface="+mn-lt"/>
                          <a:ea typeface="+mn-ea"/>
                          <a:cs typeface="+mn-cs"/>
                          <a:sym typeface="Arial"/>
                        </a:rPr>
                        <a:t>. If the string is found, the beginning position of its last occurrence is returned. Otherwise,      is returned.</a:t>
                      </a:r>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19188"/>
                  </a:ext>
                </a:extLst>
              </a:tr>
              <a:tr h="1212397">
                <a:tc>
                  <a:txBody>
                    <a:bodyPr/>
                    <a:lstStyle/>
                    <a:p>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int lastindexof (String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str</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 int </a:t>
                      </a:r>
                      <a:r>
                        <a:rPr lang="en-US" sz="1400" b="0" i="1"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start</a:t>
                      </a:r>
                      <a:r>
                        <a:rPr lang="en-US" sz="1400" b="0" i="0" u="none" strike="noStrike" cap="none" baseline="0" noProof="0">
                          <a:solidFill>
                            <a:schemeClr val="tx1"/>
                          </a:solidFill>
                          <a:latin typeface="Courier New" panose="02070309020205020404" pitchFamily="49" charset="0"/>
                          <a:ea typeface="+mn-ea"/>
                          <a:cs typeface="Courier New" panose="02070309020205020404" pitchFamily="49" charset="0"/>
                          <a:sym typeface="Arial"/>
                        </a:rPr>
                        <a:t>)</a:t>
                      </a:r>
                      <a:endParaRPr lang="en-US" i="0" noProof="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Searches the calling </a:t>
                      </a:r>
                      <a:r>
                        <a:rPr lang="en-US" sz="1400" b="0" i="0"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String</a:t>
                      </a:r>
                      <a:r>
                        <a:rPr lang="en-US" sz="1400" b="0" i="0" u="none" strike="noStrike" cap="none" baseline="0" noProof="0" dirty="0">
                          <a:solidFill>
                            <a:schemeClr val="tx1"/>
                          </a:solidFill>
                          <a:latin typeface="+mn-lt"/>
                          <a:ea typeface="+mn-ea"/>
                          <a:cs typeface="+mn-cs"/>
                          <a:sym typeface="Arial"/>
                        </a:rPr>
                        <a:t> object for the string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str</a:t>
                      </a:r>
                      <a:r>
                        <a:rPr lang="en-US" sz="1400" b="0" i="1"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beginning at the position passed into </a:t>
                      </a:r>
                      <a:r>
                        <a:rPr lang="en-US" sz="1400" b="0" i="1" u="none" strike="noStrike" cap="none" baseline="0" noProof="0" dirty="0">
                          <a:solidFill>
                            <a:schemeClr val="tx1"/>
                          </a:solidFill>
                          <a:latin typeface="Courier New" panose="02070309020205020404" pitchFamily="49" charset="0"/>
                          <a:ea typeface="+mn-ea"/>
                          <a:cs typeface="Courier New" panose="02070309020205020404" pitchFamily="49" charset="0"/>
                          <a:sym typeface="Arial"/>
                        </a:rPr>
                        <a:t>start</a:t>
                      </a:r>
                      <a:r>
                        <a:rPr lang="en-US" sz="1400" b="0" i="1" u="none" strike="noStrike" cap="none" baseline="0" noProof="0" dirty="0">
                          <a:solidFill>
                            <a:schemeClr val="tx1"/>
                          </a:solidFill>
                          <a:latin typeface="+mn-lt"/>
                          <a:ea typeface="+mn-ea"/>
                          <a:cs typeface="+mn-cs"/>
                          <a:sym typeface="Arial"/>
                        </a:rPr>
                        <a:t> . </a:t>
                      </a:r>
                      <a:r>
                        <a:rPr lang="en-US" sz="1400" b="0" i="0" u="none" strike="noStrike" cap="none" baseline="0" noProof="0" dirty="0">
                          <a:solidFill>
                            <a:schemeClr val="tx1"/>
                          </a:solidFill>
                          <a:latin typeface="+mn-lt"/>
                          <a:ea typeface="+mn-ea"/>
                          <a:cs typeface="+mn-cs"/>
                          <a:sym typeface="Arial"/>
                        </a:rPr>
                        <a:t>The search is conducted backward through the string, to position 0. If the string is found, the beginning position of its last occurrence is returned. Otherwise,      is returned.</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202008"/>
                  </a:ext>
                </a:extLst>
              </a:tr>
            </a:tbl>
          </a:graphicData>
        </a:graphic>
      </p:graphicFrame>
      <p:graphicFrame>
        <p:nvGraphicFramePr>
          <p:cNvPr id="11" name="Object 10" descr="negative 1"/>
          <p:cNvGraphicFramePr>
            <a:graphicFrameLocks noChangeAspect="1"/>
          </p:cNvGraphicFramePr>
          <p:nvPr>
            <p:extLst>
              <p:ext uri="{D42A27DB-BD31-4B8C-83A1-F6EECF244321}">
                <p14:modId xmlns:p14="http://schemas.microsoft.com/office/powerpoint/2010/main" val="2483512103"/>
              </p:ext>
            </p:extLst>
          </p:nvPr>
        </p:nvGraphicFramePr>
        <p:xfrm>
          <a:off x="4907756" y="2881479"/>
          <a:ext cx="190500" cy="165100"/>
        </p:xfrm>
        <a:graphic>
          <a:graphicData uri="http://schemas.openxmlformats.org/presentationml/2006/ole">
            <mc:AlternateContent xmlns:mc="http://schemas.openxmlformats.org/markup-compatibility/2006">
              <mc:Choice xmlns:v="urn:schemas-microsoft-com:vml" Requires="v">
                <p:oleObj spid="_x0000_s2426" name="Equation" r:id="rId3" imgW="190440" imgH="164880" progId="Equation.DSMT4">
                  <p:embed/>
                </p:oleObj>
              </mc:Choice>
              <mc:Fallback>
                <p:oleObj name="Equation" r:id="rId3" imgW="190440" imgH="164880" progId="Equation.DSMT4">
                  <p:embed/>
                  <p:pic>
                    <p:nvPicPr>
                      <p:cNvPr id="8" name="Object 7"/>
                      <p:cNvPicPr/>
                      <p:nvPr/>
                    </p:nvPicPr>
                    <p:blipFill>
                      <a:blip r:embed="rId4"/>
                      <a:stretch>
                        <a:fillRect/>
                      </a:stretch>
                    </p:blipFill>
                    <p:spPr>
                      <a:xfrm>
                        <a:off x="4907756" y="2881479"/>
                        <a:ext cx="190500" cy="165100"/>
                      </a:xfrm>
                      <a:prstGeom prst="rect">
                        <a:avLst/>
                      </a:prstGeom>
                      <a:solidFill>
                        <a:schemeClr val="bg1"/>
                      </a:solidFill>
                    </p:spPr>
                  </p:pic>
                </p:oleObj>
              </mc:Fallback>
            </mc:AlternateContent>
          </a:graphicData>
        </a:graphic>
      </p:graphicFrame>
      <p:graphicFrame>
        <p:nvGraphicFramePr>
          <p:cNvPr id="12" name="Object 11" descr="negative 1"/>
          <p:cNvGraphicFramePr>
            <a:graphicFrameLocks noChangeAspect="1"/>
          </p:cNvGraphicFramePr>
          <p:nvPr>
            <p:extLst>
              <p:ext uri="{D42A27DB-BD31-4B8C-83A1-F6EECF244321}">
                <p14:modId xmlns:p14="http://schemas.microsoft.com/office/powerpoint/2010/main" val="3656035909"/>
              </p:ext>
            </p:extLst>
          </p:nvPr>
        </p:nvGraphicFramePr>
        <p:xfrm>
          <a:off x="4136231" y="4096509"/>
          <a:ext cx="190500" cy="165100"/>
        </p:xfrm>
        <a:graphic>
          <a:graphicData uri="http://schemas.openxmlformats.org/presentationml/2006/ole">
            <mc:AlternateContent xmlns:mc="http://schemas.openxmlformats.org/markup-compatibility/2006">
              <mc:Choice xmlns:v="urn:schemas-microsoft-com:vml" Requires="v">
                <p:oleObj spid="_x0000_s2427" name="Equation" r:id="rId5" imgW="190440" imgH="164880" progId="Equation.DSMT4">
                  <p:embed/>
                </p:oleObj>
              </mc:Choice>
              <mc:Fallback>
                <p:oleObj name="Equation" r:id="rId5" imgW="190440" imgH="164880" progId="Equation.DSMT4">
                  <p:embed/>
                  <p:pic>
                    <p:nvPicPr>
                      <p:cNvPr id="11" name="Object 10"/>
                      <p:cNvPicPr/>
                      <p:nvPr/>
                    </p:nvPicPr>
                    <p:blipFill>
                      <a:blip r:embed="rId4"/>
                      <a:stretch>
                        <a:fillRect/>
                      </a:stretch>
                    </p:blipFill>
                    <p:spPr>
                      <a:xfrm>
                        <a:off x="4136231" y="4096509"/>
                        <a:ext cx="190500" cy="165100"/>
                      </a:xfrm>
                      <a:prstGeom prst="rect">
                        <a:avLst/>
                      </a:prstGeom>
                      <a:solidFill>
                        <a:schemeClr val="bg1"/>
                      </a:solidFill>
                    </p:spPr>
                  </p:pic>
                </p:oleObj>
              </mc:Fallback>
            </mc:AlternateContent>
          </a:graphicData>
        </a:graphic>
      </p:graphicFrame>
      <p:graphicFrame>
        <p:nvGraphicFramePr>
          <p:cNvPr id="13" name="Object 12" descr="negative 1"/>
          <p:cNvGraphicFramePr>
            <a:graphicFrameLocks noChangeAspect="1"/>
          </p:cNvGraphicFramePr>
          <p:nvPr>
            <p:extLst>
              <p:ext uri="{D42A27DB-BD31-4B8C-83A1-F6EECF244321}">
                <p14:modId xmlns:p14="http://schemas.microsoft.com/office/powerpoint/2010/main" val="424931931"/>
              </p:ext>
            </p:extLst>
          </p:nvPr>
        </p:nvGraphicFramePr>
        <p:xfrm>
          <a:off x="4929187" y="4874420"/>
          <a:ext cx="190500" cy="165100"/>
        </p:xfrm>
        <a:graphic>
          <a:graphicData uri="http://schemas.openxmlformats.org/presentationml/2006/ole">
            <mc:AlternateContent xmlns:mc="http://schemas.openxmlformats.org/markup-compatibility/2006">
              <mc:Choice xmlns:v="urn:schemas-microsoft-com:vml" Requires="v">
                <p:oleObj spid="_x0000_s2428" name="Equation" r:id="rId6" imgW="190440" imgH="164880" progId="Equation.DSMT4">
                  <p:embed/>
                </p:oleObj>
              </mc:Choice>
              <mc:Fallback>
                <p:oleObj name="Equation" r:id="rId6" imgW="190440" imgH="164880" progId="Equation.DSMT4">
                  <p:embed/>
                  <p:pic>
                    <p:nvPicPr>
                      <p:cNvPr id="12" name="Object 11"/>
                      <p:cNvPicPr/>
                      <p:nvPr/>
                    </p:nvPicPr>
                    <p:blipFill>
                      <a:blip r:embed="rId4"/>
                      <a:stretch>
                        <a:fillRect/>
                      </a:stretch>
                    </p:blipFill>
                    <p:spPr>
                      <a:xfrm>
                        <a:off x="4929187" y="4874420"/>
                        <a:ext cx="190500" cy="165100"/>
                      </a:xfrm>
                      <a:prstGeom prst="rect">
                        <a:avLst/>
                      </a:prstGeom>
                      <a:solidFill>
                        <a:schemeClr val="bg1"/>
                      </a:solidFill>
                    </p:spPr>
                  </p:pic>
                </p:oleObj>
              </mc:Fallback>
            </mc:AlternateContent>
          </a:graphicData>
        </a:graphic>
      </p:graphicFrame>
      <p:graphicFrame>
        <p:nvGraphicFramePr>
          <p:cNvPr id="14" name="Object 13" descr="negative 1"/>
          <p:cNvGraphicFramePr>
            <a:graphicFrameLocks noChangeAspect="1"/>
          </p:cNvGraphicFramePr>
          <p:nvPr>
            <p:extLst>
              <p:ext uri="{D42A27DB-BD31-4B8C-83A1-F6EECF244321}">
                <p14:modId xmlns:p14="http://schemas.microsoft.com/office/powerpoint/2010/main" val="2840551706"/>
              </p:ext>
            </p:extLst>
          </p:nvPr>
        </p:nvGraphicFramePr>
        <p:xfrm>
          <a:off x="4145756" y="6053253"/>
          <a:ext cx="209550" cy="181610"/>
        </p:xfrm>
        <a:graphic>
          <a:graphicData uri="http://schemas.openxmlformats.org/presentationml/2006/ole">
            <mc:AlternateContent xmlns:mc="http://schemas.openxmlformats.org/markup-compatibility/2006">
              <mc:Choice xmlns:v="urn:schemas-microsoft-com:vml" Requires="v">
                <p:oleObj spid="_x0000_s2429" name="Equation" r:id="rId7" imgW="190440" imgH="164880" progId="Equation.DSMT4">
                  <p:embed/>
                </p:oleObj>
              </mc:Choice>
              <mc:Fallback>
                <p:oleObj name="Equation" r:id="rId7" imgW="190440" imgH="164880" progId="Equation.DSMT4">
                  <p:embed/>
                  <p:pic>
                    <p:nvPicPr>
                      <p:cNvPr id="12" name="Object 11"/>
                      <p:cNvPicPr/>
                      <p:nvPr/>
                    </p:nvPicPr>
                    <p:blipFill>
                      <a:blip r:embed="rId4"/>
                      <a:stretch>
                        <a:fillRect/>
                      </a:stretch>
                    </p:blipFill>
                    <p:spPr>
                      <a:xfrm>
                        <a:off x="4145756" y="6053253"/>
                        <a:ext cx="209550" cy="18161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296965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Extracting Substrings </a:t>
            </a:r>
            <a:r>
              <a:rPr lang="en-US" altLang="en-US" sz="2000" b="0" dirty="0"/>
              <a:t>(1 of 2)</a:t>
            </a:r>
            <a:endParaRPr lang="en-IN" sz="2000" b="0" dirty="0"/>
          </a:p>
        </p:txBody>
      </p:sp>
      <p:sp>
        <p:nvSpPr>
          <p:cNvPr id="4" name="Content Placeholder 3"/>
          <p:cNvSpPr>
            <a:spLocks noGrp="1"/>
          </p:cNvSpPr>
          <p:nvPr>
            <p:ph sz="quarter" idx="13"/>
          </p:nvPr>
        </p:nvSpPr>
        <p:spPr>
          <a:xfrm>
            <a:off x="457200" y="1556326"/>
            <a:ext cx="8401792" cy="1709387"/>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provides methods to extract substrings in a </a:t>
            </a:r>
            <a:r>
              <a:rPr lang="en-US" altLang="en-US" dirty="0">
                <a:latin typeface="Courier New" panose="02070309020205020404" pitchFamily="49" charset="0"/>
                <a:cs typeface="Courier New" panose="02070309020205020404" pitchFamily="49" charset="0"/>
              </a:rPr>
              <a:t>String</a:t>
            </a:r>
            <a:r>
              <a:rPr lang="en-US" altLang="en-US" dirty="0"/>
              <a:t> object.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substring</a:t>
            </a:r>
            <a:r>
              <a:rPr lang="en-US" altLang="en-US" dirty="0"/>
              <a:t> method returns a substring beginning at a start location and an optional ending location.</a:t>
            </a:r>
          </a:p>
        </p:txBody>
      </p:sp>
      <p:sp>
        <p:nvSpPr>
          <p:cNvPr id="5" name="Content Placeholder 4"/>
          <p:cNvSpPr>
            <a:spLocks noGrp="1"/>
          </p:cNvSpPr>
          <p:nvPr>
            <p:ph sz="quarter" idx="14"/>
          </p:nvPr>
        </p:nvSpPr>
        <p:spPr>
          <a:xfrm>
            <a:off x="457200" y="3372593"/>
            <a:ext cx="8229600" cy="2303812"/>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String </a:t>
            </a:r>
            <a:r>
              <a:rPr lang="en-US" altLang="en-US" sz="2000" b="1" dirty="0" err="1">
                <a:latin typeface="Courier New" panose="02070309020205020404" pitchFamily="49" charset="0"/>
                <a:cs typeface="Courier New" panose="02070309020205020404" pitchFamily="49" charset="0"/>
              </a:rPr>
              <a:t>fullName</a:t>
            </a:r>
            <a:r>
              <a:rPr lang="en-US" altLang="en-US" sz="2000" b="1" dirty="0">
                <a:latin typeface="Courier New" panose="02070309020205020404" pitchFamily="49" charset="0"/>
                <a:cs typeface="Courier New" panose="02070309020205020404" pitchFamily="49" charset="0"/>
              </a:rPr>
              <a:t> = "Cynthia Susan Smith";</a:t>
            </a:r>
          </a:p>
          <a:p>
            <a:pPr lvl="1" eaLnBrk="1" hangingPunct="1">
              <a:buFontTx/>
              <a:buNone/>
            </a:pPr>
            <a:r>
              <a:rPr lang="en-US" altLang="en-US" sz="2000" b="1" dirty="0">
                <a:latin typeface="Courier New" panose="02070309020205020404" pitchFamily="49" charset="0"/>
                <a:cs typeface="Courier New" panose="02070309020205020404" pitchFamily="49" charset="0"/>
              </a:rPr>
              <a:t>String </a:t>
            </a:r>
            <a:r>
              <a:rPr lang="en-US" altLang="en-US" sz="2000" b="1" dirty="0" err="1">
                <a:latin typeface="Courier New" panose="02070309020205020404" pitchFamily="49" charset="0"/>
                <a:cs typeface="Courier New" panose="02070309020205020404" pitchFamily="49" charset="0"/>
              </a:rPr>
              <a:t>lastName</a:t>
            </a:r>
            <a:r>
              <a:rPr lang="en-US" altLang="en-US" sz="2000" b="1" dirty="0">
                <a:latin typeface="Courier New" panose="02070309020205020404" pitchFamily="49" charset="0"/>
                <a:cs typeface="Courier New" panose="02070309020205020404" pitchFamily="49" charset="0"/>
              </a:rPr>
              <a:t> = </a:t>
            </a:r>
            <a:r>
              <a:rPr lang="en-US" altLang="en-US" sz="2000" b="1" dirty="0" err="1">
                <a:latin typeface="Courier New" panose="02070309020205020404" pitchFamily="49" charset="0"/>
                <a:cs typeface="Courier New" panose="02070309020205020404" pitchFamily="49" charset="0"/>
              </a:rPr>
              <a:t>fullName.substring</a:t>
            </a:r>
            <a:r>
              <a:rPr lang="en-US" altLang="en-US" sz="2000" b="1" dirty="0">
                <a:latin typeface="Courier New" panose="02070309020205020404" pitchFamily="49" charset="0"/>
                <a:cs typeface="Courier New" panose="02070309020205020404" pitchFamily="49" charset="0"/>
              </a:rPr>
              <a:t>(14);</a:t>
            </a:r>
          </a:p>
          <a:p>
            <a:pPr lvl="1" eaLnBrk="1" hangingPunct="1">
              <a:buFontTx/>
              <a:buNone/>
            </a:pPr>
            <a:r>
              <a:rPr lang="en-US" altLang="en-US" sz="2000" b="1" dirty="0" err="1">
                <a:latin typeface="Courier New" panose="02070309020205020404" pitchFamily="49" charset="0"/>
                <a:cs typeface="Courier New" panose="02070309020205020404" pitchFamily="49" charset="0"/>
              </a:rPr>
              <a:t>System.out.println</a:t>
            </a:r>
            <a:r>
              <a:rPr lang="en-US" altLang="en-US" sz="2000" b="1" dirty="0">
                <a:latin typeface="Courier New" panose="02070309020205020404" pitchFamily="49" charset="0"/>
                <a:cs typeface="Courier New" panose="02070309020205020404" pitchFamily="49" charset="0"/>
              </a:rPr>
              <a:t>("The full name is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a:t>
            </a:r>
            <a:r>
              <a:rPr lang="en-US" altLang="en-US" sz="2000" b="1" dirty="0" err="1">
                <a:latin typeface="Courier New" panose="02070309020205020404" pitchFamily="49" charset="0"/>
                <a:cs typeface="Courier New" panose="02070309020205020404" pitchFamily="49" charset="0"/>
              </a:rPr>
              <a:t>fullName</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err="1">
                <a:latin typeface="Courier New" panose="02070309020205020404" pitchFamily="49" charset="0"/>
                <a:cs typeface="Courier New" panose="02070309020205020404" pitchFamily="49" charset="0"/>
              </a:rPr>
              <a:t>System.out.println</a:t>
            </a:r>
            <a:r>
              <a:rPr lang="en-US" altLang="en-US" sz="2000" b="1" dirty="0">
                <a:latin typeface="Courier New" panose="02070309020205020404" pitchFamily="49" charset="0"/>
                <a:cs typeface="Courier New" panose="02070309020205020404" pitchFamily="49" charset="0"/>
              </a:rPr>
              <a:t>("The last name is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a:t>
            </a:r>
            <a:r>
              <a:rPr lang="en-US" altLang="en-US" sz="2000" b="1" dirty="0" err="1">
                <a:latin typeface="Courier New" panose="02070309020205020404" pitchFamily="49" charset="0"/>
                <a:cs typeface="Courier New" panose="02070309020205020404" pitchFamily="49" charset="0"/>
              </a:rPr>
              <a:t>lastName</a:t>
            </a:r>
            <a:r>
              <a:rPr lang="en-US" altLang="en-US" sz="2000" b="1"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5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Topics</a:t>
            </a:r>
            <a:endParaRPr lang="en-IN" dirty="0"/>
          </a:p>
        </p:txBody>
      </p:sp>
      <p:sp>
        <p:nvSpPr>
          <p:cNvPr id="4" name="Content Placeholder 3"/>
          <p:cNvSpPr>
            <a:spLocks noGrp="1"/>
          </p:cNvSpPr>
          <p:nvPr>
            <p:ph sz="quarter" idx="13"/>
          </p:nvPr>
        </p:nvSpPr>
        <p:spPr/>
        <p:txBody>
          <a:bodyPr/>
          <a:lstStyle/>
          <a:p>
            <a:r>
              <a:rPr lang="en-US" altLang="en-US" dirty="0"/>
              <a:t>Chapter 9 discusses the following main topics:</a:t>
            </a:r>
          </a:p>
          <a:p>
            <a:pPr lvl="1"/>
            <a:r>
              <a:rPr lang="en-US" altLang="en-US" dirty="0"/>
              <a:t>Introduction to Wrapper Classes</a:t>
            </a:r>
          </a:p>
          <a:p>
            <a:pPr lvl="1"/>
            <a:r>
              <a:rPr lang="en-US" altLang="en-US" dirty="0"/>
              <a:t>Character Testing and Conversion with the </a:t>
            </a:r>
            <a:r>
              <a:rPr lang="en-US" altLang="en-US" dirty="0">
                <a:latin typeface="Courier New" panose="02070309020205020404" pitchFamily="49" charset="0"/>
                <a:cs typeface="Courier New" panose="02070309020205020404" pitchFamily="49" charset="0"/>
              </a:rPr>
              <a:t>Character</a:t>
            </a:r>
            <a:r>
              <a:rPr lang="en-US" altLang="en-US" dirty="0"/>
              <a:t> Class</a:t>
            </a:r>
          </a:p>
          <a:p>
            <a:pPr lvl="1"/>
            <a:r>
              <a:rPr lang="en-US" altLang="en-US" dirty="0"/>
              <a:t>More </a:t>
            </a:r>
            <a:r>
              <a:rPr lang="en-US" altLang="en-US" dirty="0">
                <a:latin typeface="Courier New" panose="02070309020205020404" pitchFamily="49" charset="0"/>
                <a:cs typeface="Courier New" panose="02070309020205020404" pitchFamily="49" charset="0"/>
              </a:rPr>
              <a:t>String</a:t>
            </a:r>
            <a:r>
              <a:rPr lang="en-US" altLang="en-US" dirty="0"/>
              <a:t> Methods</a:t>
            </a:r>
          </a:p>
          <a:p>
            <a:pPr lvl="1"/>
            <a:r>
              <a:rPr lang="en-US" altLang="en-US" dirty="0"/>
              <a:t>The </a:t>
            </a:r>
            <a:r>
              <a:rPr lang="en-US" altLang="en-US" dirty="0">
                <a:latin typeface="Courier New" panose="02070309020205020404" pitchFamily="49" charset="0"/>
                <a:cs typeface="Courier New" panose="02070309020205020404" pitchFamily="49" charset="0"/>
              </a:rPr>
              <a:t>StringBuilder</a:t>
            </a:r>
            <a:r>
              <a:rPr lang="en-US" altLang="en-US" dirty="0"/>
              <a:t> Class</a:t>
            </a:r>
          </a:p>
          <a:p>
            <a:pPr lvl="1"/>
            <a:r>
              <a:rPr lang="en-US" altLang="en-US" dirty="0"/>
              <a:t>Tokenizing Strings</a:t>
            </a:r>
          </a:p>
          <a:p>
            <a:pPr lvl="1"/>
            <a:r>
              <a:rPr lang="en-US" altLang="en-US" dirty="0"/>
              <a:t>Wrapper Classes for the Numeric Data Types</a:t>
            </a:r>
          </a:p>
          <a:p>
            <a:pPr lvl="1"/>
            <a:r>
              <a:rPr lang="en-US" altLang="en-US" dirty="0"/>
              <a:t>Focus on Problem Solving: The </a:t>
            </a:r>
            <a:r>
              <a:rPr lang="en-US" altLang="en-US" dirty="0">
                <a:latin typeface="Courier New" panose="02070309020205020404" pitchFamily="49" charset="0"/>
                <a:cs typeface="Courier New" panose="02070309020205020404" pitchFamily="49" charset="0"/>
              </a:rPr>
              <a:t>TestScoreReader</a:t>
            </a:r>
            <a:r>
              <a:rPr lang="en-US" altLang="en-US" dirty="0"/>
              <a:t> Class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Extracting Substrings </a:t>
            </a:r>
            <a:r>
              <a:rPr lang="en-US" altLang="en-US" sz="2000" b="0" dirty="0"/>
              <a:t>(2 of 2)</a:t>
            </a:r>
            <a:endParaRPr lang="en-IN" dirty="0"/>
          </a:p>
        </p:txBody>
      </p:sp>
      <p:pic>
        <p:nvPicPr>
          <p:cNvPr id="4" name="Content Placeholder 3" descr="An illustration for extracting the substrings. For long description in Notes pane, press F6."/>
          <p:cNvPicPr>
            <a:picLocks noGrp="1" noChangeAspect="1"/>
          </p:cNvPicPr>
          <p:nvPr>
            <p:ph sz="quarter" idx="13"/>
          </p:nvPr>
        </p:nvPicPr>
        <p:blipFill>
          <a:blip r:embed="rId3"/>
          <a:stretch>
            <a:fillRect/>
          </a:stretch>
        </p:blipFill>
        <p:spPr>
          <a:xfrm>
            <a:off x="537170" y="1898885"/>
            <a:ext cx="8069660" cy="3901605"/>
          </a:xfrm>
          <a:prstGeom prst="rect">
            <a:avLst/>
          </a:prstGeom>
        </p:spPr>
      </p:pic>
    </p:spTree>
    <p:extLst>
      <p:ext uri="{BB962C8B-B14F-4D97-AF65-F5344CB8AC3E}">
        <p14:creationId xmlns:p14="http://schemas.microsoft.com/office/powerpoint/2010/main" val="326178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Extracting Characters to Arrays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26779" cy="4586896"/>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provides methods to extract substrings in a </a:t>
            </a:r>
            <a:r>
              <a:rPr lang="en-US" altLang="en-US" dirty="0">
                <a:latin typeface="Courier New" panose="02070309020205020404" pitchFamily="49" charset="0"/>
                <a:cs typeface="Courier New" panose="02070309020205020404" pitchFamily="49" charset="0"/>
              </a:rPr>
              <a:t>String</a:t>
            </a:r>
            <a:r>
              <a:rPr lang="en-US" altLang="en-US" dirty="0"/>
              <a:t> object and store them in </a:t>
            </a:r>
            <a:r>
              <a:rPr lang="en-US" altLang="en-US" dirty="0">
                <a:latin typeface="Courier New" panose="02070309020205020404" pitchFamily="49" charset="0"/>
                <a:cs typeface="Courier New" panose="02070309020205020404" pitchFamily="49" charset="0"/>
              </a:rPr>
              <a:t>char</a:t>
            </a:r>
            <a:r>
              <a:rPr lang="en-US" altLang="en-US" dirty="0"/>
              <a:t> arrays.</a:t>
            </a:r>
          </a:p>
          <a:p>
            <a:pPr lvl="1" eaLnBrk="1" hangingPunct="1"/>
            <a:r>
              <a:rPr lang="en-US" altLang="en-US" dirty="0">
                <a:latin typeface="Courier New" panose="02070309020205020404" pitchFamily="49" charset="0"/>
                <a:cs typeface="Courier New" panose="02070309020205020404" pitchFamily="49" charset="0"/>
              </a:rPr>
              <a:t>getChars</a:t>
            </a:r>
          </a:p>
          <a:p>
            <a:pPr lvl="2" eaLnBrk="1" hangingPunct="1"/>
            <a:r>
              <a:rPr lang="en-US" altLang="en-US" dirty="0"/>
              <a:t>Stores a substring in a </a:t>
            </a:r>
            <a:r>
              <a:rPr lang="en-US" altLang="en-US" dirty="0">
                <a:latin typeface="Courier New" panose="02070309020205020404" pitchFamily="49" charset="0"/>
                <a:cs typeface="Courier New" panose="02070309020205020404" pitchFamily="49" charset="0"/>
              </a:rPr>
              <a:t>char</a:t>
            </a:r>
            <a:r>
              <a:rPr lang="en-US" altLang="en-US" dirty="0"/>
              <a:t> array</a:t>
            </a:r>
          </a:p>
          <a:p>
            <a:pPr lvl="1" eaLnBrk="1" hangingPunct="1"/>
            <a:r>
              <a:rPr lang="en-US" altLang="en-US" dirty="0">
                <a:latin typeface="Courier New" panose="02070309020205020404" pitchFamily="49" charset="0"/>
                <a:cs typeface="Courier New" panose="02070309020205020404" pitchFamily="49" charset="0"/>
              </a:rPr>
              <a:t>toCharArray</a:t>
            </a:r>
          </a:p>
          <a:p>
            <a:pPr lvl="2" eaLnBrk="1" hangingPunct="1"/>
            <a:r>
              <a:rPr lang="en-US" altLang="en-US" dirty="0"/>
              <a:t>Returns the </a:t>
            </a:r>
            <a:r>
              <a:rPr lang="en-US" altLang="en-US" dirty="0">
                <a:latin typeface="Courier New" panose="02070309020205020404" pitchFamily="49" charset="0"/>
                <a:cs typeface="Courier New" panose="02070309020205020404" pitchFamily="49" charset="0"/>
              </a:rPr>
              <a:t>String</a:t>
            </a:r>
            <a:r>
              <a:rPr lang="en-US" altLang="en-US" dirty="0"/>
              <a:t> object’s contents in an array of </a:t>
            </a:r>
            <a:r>
              <a:rPr lang="en-US" altLang="en-US" dirty="0">
                <a:latin typeface="Courier New" panose="02070309020205020404" pitchFamily="49" charset="0"/>
                <a:cs typeface="Courier New" panose="02070309020205020404" pitchFamily="49" charset="0"/>
              </a:rPr>
              <a:t>char</a:t>
            </a:r>
            <a:r>
              <a:rPr lang="en-US" altLang="en-US" dirty="0"/>
              <a:t> values.</a:t>
            </a:r>
          </a:p>
          <a:p>
            <a:pPr eaLnBrk="1" hangingPunct="1"/>
            <a:r>
              <a:rPr lang="en-US" altLang="en-US" dirty="0"/>
              <a:t>Example: StringAnalyzer.java</a:t>
            </a:r>
          </a:p>
        </p:txBody>
      </p:sp>
    </p:spTree>
    <p:extLst>
      <p:ext uri="{BB962C8B-B14F-4D97-AF65-F5344CB8AC3E}">
        <p14:creationId xmlns:p14="http://schemas.microsoft.com/office/powerpoint/2010/main" val="548806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Manipulating Strings </a:t>
            </a:r>
            <a:r>
              <a:rPr lang="en-US" altLang="en-US" sz="2000" b="0" dirty="0"/>
              <a:t>(1 of 3)</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provides methods to return modified </a:t>
            </a:r>
            <a:r>
              <a:rPr lang="en-US" altLang="en-US" dirty="0">
                <a:latin typeface="Courier New" panose="02070309020205020404" pitchFamily="49" charset="0"/>
                <a:cs typeface="Courier New" panose="02070309020205020404" pitchFamily="49" charset="0"/>
              </a:rPr>
              <a:t>String</a:t>
            </a:r>
            <a:r>
              <a:rPr lang="en-US" altLang="en-US" dirty="0"/>
              <a:t> objects.</a:t>
            </a:r>
          </a:p>
          <a:p>
            <a:pPr lvl="1" eaLnBrk="1" hangingPunct="1"/>
            <a:r>
              <a:rPr lang="en-US" altLang="en-US" dirty="0">
                <a:latin typeface="Courier New" panose="02070309020205020404" pitchFamily="49" charset="0"/>
                <a:cs typeface="Courier New" panose="02070309020205020404" pitchFamily="49" charset="0"/>
              </a:rPr>
              <a:t>concat</a:t>
            </a:r>
          </a:p>
          <a:p>
            <a:pPr lvl="2" eaLnBrk="1" hangingPunct="1"/>
            <a:r>
              <a:rPr lang="en-US" altLang="en-US" dirty="0"/>
              <a:t>Returns a </a:t>
            </a:r>
            <a:r>
              <a:rPr lang="en-US" altLang="en-US" dirty="0">
                <a:latin typeface="Courier New" panose="02070309020205020404" pitchFamily="49" charset="0"/>
                <a:cs typeface="Courier New" panose="02070309020205020404" pitchFamily="49" charset="0"/>
              </a:rPr>
              <a:t>String</a:t>
            </a:r>
            <a:r>
              <a:rPr lang="en-US" altLang="en-US" dirty="0"/>
              <a:t> object that is the concatenation of two </a:t>
            </a:r>
            <a:r>
              <a:rPr lang="en-US" altLang="en-US" dirty="0">
                <a:latin typeface="Courier New" panose="02070309020205020404" pitchFamily="49" charset="0"/>
                <a:cs typeface="Courier New" panose="02070309020205020404" pitchFamily="49" charset="0"/>
              </a:rPr>
              <a:t>String</a:t>
            </a:r>
            <a:r>
              <a:rPr lang="en-US" altLang="en-US" dirty="0"/>
              <a:t> objects.</a:t>
            </a:r>
          </a:p>
          <a:p>
            <a:pPr lvl="1" eaLnBrk="1" hangingPunct="1"/>
            <a:r>
              <a:rPr lang="en-US" altLang="en-US" dirty="0">
                <a:latin typeface="Courier New" panose="02070309020205020404" pitchFamily="49" charset="0"/>
                <a:cs typeface="Courier New" panose="02070309020205020404" pitchFamily="49" charset="0"/>
              </a:rPr>
              <a:t>replace</a:t>
            </a:r>
          </a:p>
          <a:p>
            <a:pPr lvl="2" eaLnBrk="1" hangingPunct="1"/>
            <a:r>
              <a:rPr lang="en-US" altLang="en-US" dirty="0"/>
              <a:t>Returns a </a:t>
            </a:r>
            <a:r>
              <a:rPr lang="en-US" altLang="en-US" dirty="0">
                <a:latin typeface="Courier New" panose="02070309020205020404" pitchFamily="49" charset="0"/>
                <a:cs typeface="Courier New" panose="02070309020205020404" pitchFamily="49" charset="0"/>
              </a:rPr>
              <a:t>String</a:t>
            </a:r>
            <a:r>
              <a:rPr lang="en-US" altLang="en-US" dirty="0"/>
              <a:t> object with all occurrences of one character being replaced by another character.</a:t>
            </a:r>
          </a:p>
        </p:txBody>
      </p:sp>
    </p:spTree>
    <p:extLst>
      <p:ext uri="{BB962C8B-B14F-4D97-AF65-F5344CB8AC3E}">
        <p14:creationId xmlns:p14="http://schemas.microsoft.com/office/powerpoint/2010/main" val="3077882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Manipulating Strings </a:t>
            </a:r>
            <a:r>
              <a:rPr lang="en-US" altLang="en-US" sz="2000" b="0" dirty="0"/>
              <a:t>(2 of 3)</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38655" cy="4586896"/>
          </a:xfrm>
        </p:spPr>
        <p:txBody>
          <a:bodyPr/>
          <a:lstStyle/>
          <a:p>
            <a:pPr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String</a:t>
            </a:r>
            <a:r>
              <a:rPr lang="en-US" altLang="en-US" sz="2200" dirty="0"/>
              <a:t> class provides methods to return modified </a:t>
            </a:r>
            <a:r>
              <a:rPr lang="en-US" altLang="en-US" sz="2200" dirty="0">
                <a:latin typeface="Courier New" panose="02070309020205020404" pitchFamily="49" charset="0"/>
                <a:cs typeface="Courier New" panose="02070309020205020404" pitchFamily="49" charset="0"/>
              </a:rPr>
              <a:t>String</a:t>
            </a:r>
            <a:r>
              <a:rPr lang="en-US" altLang="en-US" sz="2200" dirty="0"/>
              <a:t> objects.</a:t>
            </a:r>
          </a:p>
          <a:p>
            <a:pPr lvl="1" eaLnBrk="1" hangingPunct="1"/>
            <a:r>
              <a:rPr lang="en-US" altLang="en-US" sz="2200" dirty="0">
                <a:latin typeface="Courier New" panose="02070309020205020404" pitchFamily="49" charset="0"/>
                <a:cs typeface="Courier New" panose="02070309020205020404" pitchFamily="49" charset="0"/>
              </a:rPr>
              <a:t>indent(</a:t>
            </a:r>
            <a:r>
              <a:rPr lang="en-US" altLang="en-US" sz="2200" i="1" dirty="0">
                <a:latin typeface="Courier New" panose="02070309020205020404" pitchFamily="49" charset="0"/>
                <a:cs typeface="Courier New" panose="02070309020205020404" pitchFamily="49" charset="0"/>
              </a:rPr>
              <a:t>n</a:t>
            </a:r>
            <a:r>
              <a:rPr lang="en-US" altLang="en-US" sz="2200" dirty="0">
                <a:latin typeface="Courier New" panose="02070309020205020404" pitchFamily="49" charset="0"/>
                <a:cs typeface="Courier New" panose="02070309020205020404" pitchFamily="49" charset="0"/>
              </a:rPr>
              <a:t>)</a:t>
            </a:r>
          </a:p>
          <a:p>
            <a:pPr lvl="2" eaLnBrk="1" hangingPunct="1"/>
            <a:r>
              <a:rPr lang="en-US" altLang="en-US" sz="2200" dirty="0"/>
              <a:t>Returns a copy of the calling </a:t>
            </a:r>
            <a:r>
              <a:rPr lang="en-US" altLang="en-US" sz="2200" dirty="0">
                <a:latin typeface="Courier New" panose="02070309020205020404" pitchFamily="49" charset="0"/>
                <a:cs typeface="Courier New" panose="02070309020205020404" pitchFamily="49" charset="0"/>
              </a:rPr>
              <a:t>String</a:t>
            </a:r>
            <a:r>
              <a:rPr lang="en-US" altLang="en-US" sz="2200" dirty="0"/>
              <a:t> object with each line's indentation adjusted. </a:t>
            </a:r>
          </a:p>
          <a:p>
            <a:pPr lvl="2" eaLnBrk="1" hangingPunct="1"/>
            <a:r>
              <a:rPr lang="en-US" altLang="en-US" sz="2200" dirty="0"/>
              <a:t>If </a:t>
            </a:r>
            <a:r>
              <a:rPr lang="en-US" altLang="en-US" sz="2200" i="1" dirty="0">
                <a:latin typeface="Courier New" panose="02070309020205020404" pitchFamily="49" charset="0"/>
                <a:cs typeface="Courier New" panose="02070309020205020404" pitchFamily="49" charset="0"/>
              </a:rPr>
              <a:t>n</a:t>
            </a:r>
            <a:r>
              <a:rPr lang="en-US" altLang="en-US" sz="2200" dirty="0"/>
              <a:t> is greater than 0, then </a:t>
            </a:r>
            <a:r>
              <a:rPr lang="en-US" altLang="en-US" sz="2200" i="1" dirty="0">
                <a:latin typeface="Courier New" panose="02070309020205020404" pitchFamily="49" charset="0"/>
                <a:cs typeface="Courier New" panose="02070309020205020404" pitchFamily="49" charset="0"/>
              </a:rPr>
              <a:t>n</a:t>
            </a:r>
            <a:r>
              <a:rPr lang="en-US" altLang="en-US" sz="2200" dirty="0"/>
              <a:t> spaces will be added to the beginning of each line of the </a:t>
            </a:r>
            <a:r>
              <a:rPr lang="en-US" altLang="en-US" sz="2200" dirty="0">
                <a:latin typeface="Courier New" panose="02070309020205020404" pitchFamily="49" charset="0"/>
                <a:cs typeface="Courier New" panose="02070309020205020404" pitchFamily="49" charset="0"/>
              </a:rPr>
              <a:t>String</a:t>
            </a:r>
            <a:r>
              <a:rPr lang="en-US" altLang="en-US" sz="2200" dirty="0"/>
              <a:t>. </a:t>
            </a:r>
          </a:p>
          <a:p>
            <a:pPr lvl="2" eaLnBrk="1" hangingPunct="1"/>
            <a:r>
              <a:rPr lang="en-US" altLang="en-US" sz="2200" dirty="0"/>
              <a:t>If </a:t>
            </a:r>
            <a:r>
              <a:rPr lang="en-US" altLang="en-US" sz="2200" i="1" dirty="0">
                <a:latin typeface="Courier New" panose="02070309020205020404" pitchFamily="49" charset="0"/>
                <a:cs typeface="Courier New" panose="02070309020205020404" pitchFamily="49" charset="0"/>
              </a:rPr>
              <a:t>n</a:t>
            </a:r>
            <a:r>
              <a:rPr lang="en-US" altLang="en-US" sz="2200" dirty="0"/>
              <a:t> is negative, up to </a:t>
            </a:r>
            <a:r>
              <a:rPr lang="en-US" altLang="en-US" sz="2200" i="1" dirty="0">
                <a:latin typeface="Courier New" panose="02070309020205020404" pitchFamily="49" charset="0"/>
                <a:cs typeface="Courier New" panose="02070309020205020404" pitchFamily="49" charset="0"/>
              </a:rPr>
              <a:t>n</a:t>
            </a:r>
            <a:r>
              <a:rPr lang="en-US" altLang="en-US" sz="2200" dirty="0"/>
              <a:t> whitespace characters will be taken away from the beginning of each line of the </a:t>
            </a:r>
            <a:r>
              <a:rPr lang="en-US" altLang="en-US" sz="2200" dirty="0">
                <a:latin typeface="Courier New" panose="02070309020205020404" pitchFamily="49" charset="0"/>
                <a:cs typeface="Courier New" panose="02070309020205020404" pitchFamily="49" charset="0"/>
              </a:rPr>
              <a:t>String</a:t>
            </a:r>
            <a:r>
              <a:rPr lang="en-US" altLang="en-US" sz="2200" dirty="0"/>
              <a:t>.</a:t>
            </a:r>
          </a:p>
          <a:p>
            <a:pPr lvl="2" eaLnBrk="1" hangingPunct="1"/>
            <a:r>
              <a:rPr lang="en-US" altLang="en-US" sz="2200" dirty="0"/>
              <a:t>If </a:t>
            </a:r>
            <a:r>
              <a:rPr lang="en-US" altLang="en-US" sz="2200" i="1" dirty="0">
                <a:latin typeface="Courier New" panose="02070309020205020404" pitchFamily="49" charset="0"/>
                <a:cs typeface="Courier New" panose="02070309020205020404" pitchFamily="49" charset="0"/>
              </a:rPr>
              <a:t>n</a:t>
            </a:r>
            <a:r>
              <a:rPr lang="en-US" altLang="en-US" sz="2200" dirty="0"/>
              <a:t> is equal to 0, the method returns a copy of the calling </a:t>
            </a:r>
            <a:r>
              <a:rPr lang="en-US" altLang="en-US" sz="2200" dirty="0">
                <a:latin typeface="Courier New" panose="02070309020205020404" pitchFamily="49" charset="0"/>
                <a:cs typeface="Courier New" panose="02070309020205020404" pitchFamily="49" charset="0"/>
              </a:rPr>
              <a:t>String</a:t>
            </a:r>
            <a:r>
              <a:rPr lang="en-US" altLang="en-US" sz="2200" dirty="0"/>
              <a:t> unchanged.</a:t>
            </a:r>
          </a:p>
        </p:txBody>
      </p:sp>
    </p:spTree>
    <p:extLst>
      <p:ext uri="{BB962C8B-B14F-4D97-AF65-F5344CB8AC3E}">
        <p14:creationId xmlns:p14="http://schemas.microsoft.com/office/powerpoint/2010/main" val="265782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Manipulating Strings </a:t>
            </a:r>
            <a:r>
              <a:rPr lang="en-US" altLang="en-US" sz="2000" b="0" dirty="0"/>
              <a:t>(3 of 3)</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r>
              <a:rPr lang="en-US" altLang="en-US" sz="1800" dirty="0"/>
              <a:t>The </a:t>
            </a:r>
            <a:r>
              <a:rPr lang="en-US" altLang="en-US" sz="1800" dirty="0">
                <a:latin typeface="Courier New" panose="02070309020205020404" pitchFamily="49" charset="0"/>
                <a:cs typeface="Courier New" panose="02070309020205020404" pitchFamily="49" charset="0"/>
              </a:rPr>
              <a:t>String</a:t>
            </a:r>
            <a:r>
              <a:rPr lang="en-US" altLang="en-US" sz="1800" dirty="0"/>
              <a:t> class provides methods to return modified </a:t>
            </a:r>
            <a:r>
              <a:rPr lang="en-US" altLang="en-US" sz="1800" dirty="0">
                <a:latin typeface="Courier New" panose="02070309020205020404" pitchFamily="49" charset="0"/>
                <a:cs typeface="Courier New" panose="02070309020205020404" pitchFamily="49" charset="0"/>
              </a:rPr>
              <a:t>String</a:t>
            </a:r>
            <a:r>
              <a:rPr lang="en-US" altLang="en-US" sz="1800" dirty="0"/>
              <a:t> objects.</a:t>
            </a:r>
          </a:p>
          <a:p>
            <a:pPr lvl="1" eaLnBrk="1" hangingPunct="1"/>
            <a:r>
              <a:rPr lang="en-US" altLang="en-US" sz="1800" dirty="0">
                <a:latin typeface="Courier New" panose="02070309020205020404" pitchFamily="49" charset="0"/>
                <a:cs typeface="Courier New" panose="02070309020205020404" pitchFamily="49" charset="0"/>
              </a:rPr>
              <a:t>repeat(</a:t>
            </a:r>
            <a:r>
              <a:rPr lang="en-US" altLang="en-US" sz="1800" i="1" dirty="0">
                <a:latin typeface="Courier New" panose="02070309020205020404" pitchFamily="49" charset="0"/>
                <a:cs typeface="Courier New" panose="02070309020205020404" pitchFamily="49" charset="0"/>
              </a:rPr>
              <a:t>n</a:t>
            </a:r>
            <a:r>
              <a:rPr lang="en-US" altLang="en-US" sz="1800" dirty="0">
                <a:latin typeface="Courier New" panose="02070309020205020404" pitchFamily="49" charset="0"/>
                <a:cs typeface="Courier New" panose="02070309020205020404" pitchFamily="49" charset="0"/>
              </a:rPr>
              <a:t>)</a:t>
            </a:r>
          </a:p>
          <a:p>
            <a:pPr lvl="2" eaLnBrk="1" hangingPunct="1"/>
            <a:r>
              <a:rPr lang="en-US" altLang="en-US" sz="1800" dirty="0"/>
              <a:t>Returns a </a:t>
            </a:r>
            <a:r>
              <a:rPr lang="en-US" altLang="en-US" sz="1800" dirty="0">
                <a:latin typeface="Courier New" panose="02070309020205020404" pitchFamily="49" charset="0"/>
                <a:cs typeface="Courier New" panose="02070309020205020404" pitchFamily="49" charset="0"/>
              </a:rPr>
              <a:t>String</a:t>
            </a:r>
            <a:r>
              <a:rPr lang="en-US" altLang="en-US" sz="1800" dirty="0"/>
              <a:t> object that contains the contents of the calling </a:t>
            </a:r>
            <a:r>
              <a:rPr lang="en-US" altLang="en-US" sz="1800" dirty="0">
                <a:latin typeface="Courier New" panose="02070309020205020404" pitchFamily="49" charset="0"/>
                <a:cs typeface="Courier New" panose="02070309020205020404" pitchFamily="49" charset="0"/>
              </a:rPr>
              <a:t>String</a:t>
            </a:r>
            <a:r>
              <a:rPr lang="en-US" altLang="en-US" sz="1800" dirty="0"/>
              <a:t> object repeated a total of </a:t>
            </a:r>
            <a:r>
              <a:rPr lang="en-US" altLang="en-US" sz="1800" i="1" dirty="0">
                <a:latin typeface="Courier New" panose="02070309020205020404" pitchFamily="49" charset="0"/>
                <a:cs typeface="Courier New" panose="02070309020205020404" pitchFamily="49" charset="0"/>
              </a:rPr>
              <a:t>n</a:t>
            </a:r>
            <a:r>
              <a:rPr lang="en-US" altLang="en-US" sz="1800" dirty="0"/>
              <a:t> times.</a:t>
            </a:r>
          </a:p>
          <a:p>
            <a:pPr lvl="1" eaLnBrk="1" hangingPunct="1"/>
            <a:r>
              <a:rPr lang="en-US" altLang="en-US" sz="1800" dirty="0" err="1">
                <a:latin typeface="Courier New" panose="02070309020205020404" pitchFamily="49" charset="0"/>
                <a:cs typeface="Courier New" panose="02070309020205020404" pitchFamily="49" charset="0"/>
              </a:rPr>
              <a:t>stripLeading</a:t>
            </a:r>
            <a:endParaRPr lang="en-US" altLang="en-US" sz="1800" dirty="0">
              <a:latin typeface="Courier New" panose="02070309020205020404" pitchFamily="49" charset="0"/>
              <a:cs typeface="Courier New" panose="02070309020205020404" pitchFamily="49" charset="0"/>
            </a:endParaRPr>
          </a:p>
          <a:p>
            <a:pPr lvl="2" eaLnBrk="1" hangingPunct="1"/>
            <a:r>
              <a:rPr lang="en-US" altLang="en-US" sz="1800" dirty="0"/>
              <a:t>Returns a copy of a </a:t>
            </a:r>
            <a:r>
              <a:rPr lang="en-US" altLang="en-US" sz="1800" dirty="0">
                <a:latin typeface="Courier New" panose="02070309020205020404" pitchFamily="49" charset="0"/>
                <a:cs typeface="Courier New" panose="02070309020205020404" pitchFamily="49" charset="0"/>
              </a:rPr>
              <a:t>String</a:t>
            </a:r>
            <a:r>
              <a:rPr lang="en-US" altLang="en-US" sz="1800" dirty="0"/>
              <a:t> object with all leading whitespace characters removed.</a:t>
            </a:r>
          </a:p>
          <a:p>
            <a:pPr lvl="1" eaLnBrk="1" hangingPunct="1"/>
            <a:r>
              <a:rPr lang="en-US" altLang="en-US" sz="1800" dirty="0" err="1">
                <a:latin typeface="Courier New" panose="02070309020205020404" pitchFamily="49" charset="0"/>
                <a:cs typeface="Courier New" panose="02070309020205020404" pitchFamily="49" charset="0"/>
              </a:rPr>
              <a:t>stripTrailing</a:t>
            </a:r>
            <a:endParaRPr lang="en-US" altLang="en-US" sz="1800" dirty="0">
              <a:latin typeface="Courier New" panose="02070309020205020404" pitchFamily="49" charset="0"/>
              <a:cs typeface="Courier New" panose="02070309020205020404" pitchFamily="49" charset="0"/>
            </a:endParaRPr>
          </a:p>
          <a:p>
            <a:pPr lvl="2" eaLnBrk="1" hangingPunct="1"/>
            <a:r>
              <a:rPr lang="en-US" altLang="en-US" sz="1800" dirty="0"/>
              <a:t>Returns a copy of a </a:t>
            </a:r>
            <a:r>
              <a:rPr lang="en-US" altLang="en-US" sz="1800" dirty="0">
                <a:latin typeface="Courier New" panose="02070309020205020404" pitchFamily="49" charset="0"/>
                <a:cs typeface="Courier New" panose="02070309020205020404" pitchFamily="49" charset="0"/>
              </a:rPr>
              <a:t>String</a:t>
            </a:r>
            <a:r>
              <a:rPr lang="en-US" altLang="en-US" sz="1800" dirty="0"/>
              <a:t> object with all trailing whitespace characters removed.</a:t>
            </a:r>
          </a:p>
          <a:p>
            <a:pPr lvl="1" eaLnBrk="1" hangingPunct="1"/>
            <a:r>
              <a:rPr lang="en-US" altLang="en-US" sz="1800" dirty="0">
                <a:latin typeface="Courier New" panose="02070309020205020404" pitchFamily="49" charset="0"/>
                <a:cs typeface="Courier New" panose="02070309020205020404" pitchFamily="49" charset="0"/>
              </a:rPr>
              <a:t>strip</a:t>
            </a:r>
          </a:p>
          <a:p>
            <a:pPr lvl="2" eaLnBrk="1" hangingPunct="1"/>
            <a:r>
              <a:rPr lang="en-US" altLang="en-US" sz="1800" dirty="0"/>
              <a:t>Returns a copy of a </a:t>
            </a:r>
            <a:r>
              <a:rPr lang="en-US" altLang="en-US" sz="1800" dirty="0">
                <a:latin typeface="Courier New" panose="02070309020205020404" pitchFamily="49" charset="0"/>
                <a:cs typeface="Courier New" panose="02070309020205020404" pitchFamily="49" charset="0"/>
              </a:rPr>
              <a:t>String</a:t>
            </a:r>
            <a:r>
              <a:rPr lang="en-US" altLang="en-US" sz="1800" dirty="0"/>
              <a:t> object with all leading and trailing whitespace characters removed.</a:t>
            </a:r>
            <a:endParaRPr lang="en-IN" sz="1800" dirty="0"/>
          </a:p>
        </p:txBody>
      </p:sp>
    </p:spTree>
    <p:extLst>
      <p:ext uri="{BB962C8B-B14F-4D97-AF65-F5344CB8AC3E}">
        <p14:creationId xmlns:p14="http://schemas.microsoft.com/office/powerpoint/2010/main" val="328985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Calling </a:t>
            </a:r>
            <a:r>
              <a:rPr lang="en-US" altLang="en-US" sz="3200" dirty="0">
                <a:latin typeface="Courier New" panose="02070309020205020404" pitchFamily="49" charset="0"/>
                <a:cs typeface="Courier New" panose="02070309020205020404" pitchFamily="49" charset="0"/>
              </a:rPr>
              <a:t>String</a:t>
            </a:r>
            <a:r>
              <a:rPr lang="en-US" altLang="en-US" sz="3200" dirty="0"/>
              <a:t> Methods on String Literals</a:t>
            </a:r>
            <a:endParaRPr lang="en-IN" sz="3200" dirty="0"/>
          </a:p>
        </p:txBody>
      </p:sp>
      <p:sp>
        <p:nvSpPr>
          <p:cNvPr id="4" name="Content Placeholder 3"/>
          <p:cNvSpPr>
            <a:spLocks noGrp="1"/>
          </p:cNvSpPr>
          <p:nvPr>
            <p:ph sz="quarter" idx="13"/>
          </p:nvPr>
        </p:nvSpPr>
        <p:spPr>
          <a:xfrm>
            <a:off x="457200" y="1556327"/>
            <a:ext cx="8229600" cy="1032494"/>
          </a:xfrm>
        </p:spPr>
        <p:txBody>
          <a:bodyPr/>
          <a:lstStyle/>
          <a:p>
            <a:pPr eaLnBrk="1" hangingPunct="1">
              <a:lnSpc>
                <a:spcPct val="90000"/>
              </a:lnSpc>
            </a:pPr>
            <a:r>
              <a:rPr lang="en-US" altLang="en-US" dirty="0"/>
              <a:t>You can call </a:t>
            </a:r>
            <a:r>
              <a:rPr lang="en-US" altLang="en-US" dirty="0">
                <a:latin typeface="Courier New" panose="02070309020205020404" pitchFamily="49" charset="0"/>
                <a:cs typeface="Courier New" panose="02070309020205020404" pitchFamily="49" charset="0"/>
              </a:rPr>
              <a:t>String</a:t>
            </a:r>
            <a:r>
              <a:rPr lang="en-US" altLang="en-US" dirty="0"/>
              <a:t> class methods on string literals.</a:t>
            </a:r>
          </a:p>
          <a:p>
            <a:pPr eaLnBrk="1" hangingPunct="1">
              <a:lnSpc>
                <a:spcPct val="90000"/>
              </a:lnSpc>
            </a:pPr>
            <a:r>
              <a:rPr lang="en-US" altLang="en-US" dirty="0"/>
              <a:t>Examples:</a:t>
            </a:r>
          </a:p>
        </p:txBody>
      </p:sp>
      <p:sp>
        <p:nvSpPr>
          <p:cNvPr id="5" name="Content Placeholder 4"/>
          <p:cNvSpPr>
            <a:spLocks noGrp="1"/>
          </p:cNvSpPr>
          <p:nvPr>
            <p:ph sz="quarter" idx="14"/>
          </p:nvPr>
        </p:nvSpPr>
        <p:spPr>
          <a:xfrm>
            <a:off x="457200" y="2731325"/>
            <a:ext cx="8229600" cy="1068779"/>
          </a:xfrm>
        </p:spPr>
        <p:txBody>
          <a:bodyPr/>
          <a:lstStyle/>
          <a:p>
            <a:pPr>
              <a:spcBef>
                <a:spcPct val="0"/>
              </a:spcBef>
              <a:buClrTx/>
              <a:buFontTx/>
              <a:buNone/>
            </a:pPr>
            <a:r>
              <a:rPr lang="en-US" altLang="en-US" sz="1800" dirty="0">
                <a:latin typeface="Courier New" panose="02070309020205020404" pitchFamily="49" charset="0"/>
                <a:cs typeface="Courier New" panose="02070309020205020404" pitchFamily="49" charset="0"/>
              </a:rPr>
              <a:t>String str1 = "*".repeat(3);</a:t>
            </a:r>
            <a:endParaRPr lang="en-US" altLang="en-US" sz="18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ClrTx/>
              <a:buFontTx/>
              <a:buNone/>
            </a:pPr>
            <a:r>
              <a:rPr lang="en-US" altLang="en-US" sz="1800" dirty="0">
                <a:latin typeface="Courier New" panose="02070309020205020404" pitchFamily="49" charset="0"/>
                <a:cs typeface="Courier New" panose="02070309020205020404" pitchFamily="49" charset="0"/>
              </a:rPr>
              <a:t>String str2 = "</a:t>
            </a:r>
            <a:r>
              <a:rPr lang="en-US" altLang="en-US" sz="1800" dirty="0" err="1">
                <a:latin typeface="Courier New" panose="02070309020205020404" pitchFamily="49" charset="0"/>
                <a:cs typeface="Courier New" panose="02070309020205020404" pitchFamily="49" charset="0"/>
              </a:rPr>
              <a:t>x".concat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yz</a:t>
            </a:r>
            <a:r>
              <a:rPr lang="en-US" altLang="en-US" sz="1800" dirty="0">
                <a:latin typeface="Courier New" panose="02070309020205020404" pitchFamily="49" charset="0"/>
                <a:cs typeface="Courier New" panose="02070309020205020404" pitchFamily="49" charset="0"/>
              </a:rPr>
              <a:t>");</a:t>
            </a:r>
          </a:p>
          <a:p>
            <a:pPr>
              <a:spcBef>
                <a:spcPct val="0"/>
              </a:spcBef>
              <a:buClrTx/>
              <a:buFontTx/>
              <a:buNone/>
            </a:pPr>
            <a:r>
              <a:rPr lang="en-US" altLang="en-US" sz="1800" dirty="0">
                <a:latin typeface="Courier New" panose="02070309020205020404" pitchFamily="49" charset="0"/>
                <a:cs typeface="Courier New" panose="02070309020205020404" pitchFamily="49" charset="0"/>
              </a:rPr>
              <a:t>String str3 = "</a:t>
            </a:r>
            <a:r>
              <a:rPr lang="en-US" altLang="en-US" sz="1800" dirty="0" err="1">
                <a:latin typeface="Courier New" panose="02070309020205020404" pitchFamily="49" charset="0"/>
                <a:cs typeface="Courier New" panose="02070309020205020404" pitchFamily="49" charset="0"/>
              </a:rPr>
              <a:t>a".concat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bc</a:t>
            </a:r>
            <a:r>
              <a:rPr lang="en-US" altLang="en-US" sz="1800" dirty="0">
                <a:latin typeface="Courier New" panose="02070309020205020404" pitchFamily="49" charset="0"/>
                <a:cs typeface="Courier New" panose="02070309020205020404" pitchFamily="49" charset="0"/>
              </a:rPr>
              <a:t>-").repeat(3).</a:t>
            </a:r>
            <a:r>
              <a:rPr lang="en-US" altLang="en-US" sz="1800" dirty="0" err="1">
                <a:latin typeface="Courier New" panose="02070309020205020404" pitchFamily="49" charset="0"/>
                <a:cs typeface="Courier New" panose="02070309020205020404" pitchFamily="49" charset="0"/>
              </a:rPr>
              <a:t>toUpperCase</a:t>
            </a:r>
            <a:r>
              <a:rPr lang="en-US" alt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0553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TheStatic </a:t>
            </a:r>
            <a:r>
              <a:rPr lang="en-US" altLang="en-US" dirty="0">
                <a:latin typeface="Courier New" panose="02070309020205020404" pitchFamily="49" charset="0"/>
                <a:cs typeface="Courier New" panose="02070309020205020404" pitchFamily="49" charset="0"/>
              </a:rPr>
              <a:t>valueOf</a:t>
            </a:r>
            <a:r>
              <a:rPr lang="en-US" altLang="en-US" dirty="0"/>
              <a:t> Methods</a:t>
            </a:r>
            <a:endParaRPr lang="en-IN" dirty="0"/>
          </a:p>
        </p:txBody>
      </p:sp>
      <p:sp>
        <p:nvSpPr>
          <p:cNvPr id="4" name="Content Placeholder 3"/>
          <p:cNvSpPr>
            <a:spLocks noGrp="1"/>
          </p:cNvSpPr>
          <p:nvPr>
            <p:ph sz="quarter" idx="13"/>
          </p:nvPr>
        </p:nvSpPr>
        <p:spPr>
          <a:xfrm>
            <a:off x="457200" y="1556327"/>
            <a:ext cx="8229600" cy="2350655"/>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String</a:t>
            </a:r>
            <a:r>
              <a:rPr lang="en-US" altLang="en-US" dirty="0"/>
              <a:t> class provides several static overloaded </a:t>
            </a:r>
            <a:r>
              <a:rPr lang="en-US" altLang="en-US" dirty="0">
                <a:latin typeface="Courier New" panose="02070309020205020404" pitchFamily="49" charset="0"/>
                <a:cs typeface="Courier New" panose="02070309020205020404" pitchFamily="49" charset="0"/>
              </a:rPr>
              <a:t>valueOf</a:t>
            </a:r>
            <a:r>
              <a:rPr lang="en-US" altLang="en-US" dirty="0"/>
              <a:t> methods.</a:t>
            </a:r>
          </a:p>
          <a:p>
            <a:pPr eaLnBrk="1" hangingPunct="1"/>
            <a:r>
              <a:rPr lang="en-US" altLang="en-US" dirty="0"/>
              <a:t>They return a </a:t>
            </a:r>
            <a:r>
              <a:rPr lang="en-US" altLang="en-US" dirty="0">
                <a:latin typeface="Courier New" panose="02070309020205020404" pitchFamily="49" charset="0"/>
                <a:cs typeface="Courier New" panose="02070309020205020404" pitchFamily="49" charset="0"/>
              </a:rPr>
              <a:t>String</a:t>
            </a:r>
            <a:r>
              <a:rPr lang="en-US" altLang="en-US" dirty="0"/>
              <a:t> object representation of</a:t>
            </a:r>
          </a:p>
          <a:p>
            <a:pPr lvl="1" eaLnBrk="1" hangingPunct="1"/>
            <a:r>
              <a:rPr lang="en-US" altLang="en-US" dirty="0"/>
              <a:t>a primitive value or</a:t>
            </a:r>
          </a:p>
          <a:p>
            <a:pPr lvl="1" eaLnBrk="1" hangingPunct="1"/>
            <a:r>
              <a:rPr lang="en-US" altLang="en-US" dirty="0"/>
              <a:t>a character array.</a:t>
            </a:r>
          </a:p>
        </p:txBody>
      </p:sp>
      <p:sp>
        <p:nvSpPr>
          <p:cNvPr id="5" name="Content Placeholder 4"/>
          <p:cNvSpPr>
            <a:spLocks noGrp="1"/>
          </p:cNvSpPr>
          <p:nvPr>
            <p:ph sz="quarter" idx="14"/>
          </p:nvPr>
        </p:nvSpPr>
        <p:spPr>
          <a:xfrm>
            <a:off x="457200" y="4007551"/>
            <a:ext cx="8229600" cy="1324470"/>
          </a:xfrm>
        </p:spPr>
        <p:txBody>
          <a:bodyPr/>
          <a:lstStyle/>
          <a:p>
            <a:pPr lvl="1" eaLnBrk="1" hangingPunct="1">
              <a:buFontTx/>
              <a:buNone/>
            </a:pPr>
            <a:r>
              <a:rPr lang="en-US" altLang="en-US" sz="2000" b="1" dirty="0" err="1">
                <a:latin typeface="Courier New" panose="02070309020205020404" pitchFamily="49" charset="0"/>
                <a:cs typeface="Courier New" panose="02070309020205020404" pitchFamily="49" charset="0"/>
              </a:rPr>
              <a:t>String.valueOf</a:t>
            </a:r>
            <a:r>
              <a:rPr lang="en-US" altLang="en-US" sz="2000" b="1" dirty="0">
                <a:latin typeface="Courier New" panose="02070309020205020404" pitchFamily="49" charset="0"/>
                <a:cs typeface="Courier New" panose="02070309020205020404" pitchFamily="49" charset="0"/>
              </a:rPr>
              <a:t>(true) will return "true".</a:t>
            </a:r>
          </a:p>
          <a:p>
            <a:pPr lvl="1" eaLnBrk="1" hangingPunct="1">
              <a:buFontTx/>
              <a:buNone/>
            </a:pPr>
            <a:r>
              <a:rPr lang="en-US" altLang="en-US" sz="2000" b="1" dirty="0" err="1">
                <a:latin typeface="Courier New" panose="02070309020205020404" pitchFamily="49" charset="0"/>
                <a:cs typeface="Courier New" panose="02070309020205020404" pitchFamily="49" charset="0"/>
              </a:rPr>
              <a:t>String.valueOf</a:t>
            </a:r>
            <a:r>
              <a:rPr lang="en-US" altLang="en-US" sz="2000" b="1" dirty="0">
                <a:latin typeface="Courier New" panose="02070309020205020404" pitchFamily="49" charset="0"/>
                <a:cs typeface="Courier New" panose="02070309020205020404" pitchFamily="49" charset="0"/>
              </a:rPr>
              <a:t>(5.0) will return "5.0".</a:t>
            </a:r>
          </a:p>
          <a:p>
            <a:pPr lvl="1" eaLnBrk="1" hangingPunct="1">
              <a:buFontTx/>
              <a:buNone/>
            </a:pPr>
            <a:r>
              <a:rPr lang="en-US" altLang="en-US" sz="2000" b="1" dirty="0" err="1">
                <a:latin typeface="Courier New" panose="02070309020205020404" pitchFamily="49" charset="0"/>
                <a:cs typeface="Courier New" panose="02070309020205020404" pitchFamily="49" charset="0"/>
              </a:rPr>
              <a:t>String.valueOf</a:t>
            </a:r>
            <a:r>
              <a:rPr lang="en-US" altLang="en-US" sz="2000" b="1" dirty="0">
                <a:latin typeface="Courier New" panose="02070309020205020404" pitchFamily="49" charset="0"/>
                <a:cs typeface="Courier New" panose="02070309020205020404" pitchFamily="49" charset="0"/>
              </a:rPr>
              <a:t>(‘C’) will return "C".</a:t>
            </a:r>
          </a:p>
        </p:txBody>
      </p:sp>
    </p:spTree>
    <p:extLst>
      <p:ext uri="{BB962C8B-B14F-4D97-AF65-F5344CB8AC3E}">
        <p14:creationId xmlns:p14="http://schemas.microsoft.com/office/powerpoint/2010/main" val="4060950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valueOf</a:t>
            </a:r>
            <a:r>
              <a:rPr lang="en-US" altLang="en-US" dirty="0"/>
              <a:t> Methods</a:t>
            </a:r>
            <a:endParaRPr lang="en-IN" dirty="0"/>
          </a:p>
        </p:txBody>
      </p:sp>
      <p:sp>
        <p:nvSpPr>
          <p:cNvPr id="4" name="Content Placeholder 3"/>
          <p:cNvSpPr>
            <a:spLocks noGrp="1"/>
          </p:cNvSpPr>
          <p:nvPr>
            <p:ph sz="quarter" idx="13"/>
          </p:nvPr>
        </p:nvSpPr>
        <p:spPr>
          <a:xfrm>
            <a:off x="457200" y="1552575"/>
            <a:ext cx="8229600" cy="2392104"/>
          </a:xfrm>
        </p:spPr>
        <p:txBody>
          <a:bodyPr/>
          <a:lstStyle/>
          <a:p>
            <a:pPr indent="0">
              <a:spcBef>
                <a:spcPts val="0"/>
              </a:spcBef>
              <a:buNone/>
            </a:pPr>
            <a:r>
              <a:rPr lang="en-US" altLang="en-US" sz="1600" b="1" dirty="0" err="1">
                <a:latin typeface="Courier New" panose="02070309020205020404" pitchFamily="49" charset="0"/>
                <a:cs typeface="Courier New" panose="02070309020205020404" pitchFamily="49" charset="0"/>
              </a:rPr>
              <a:t>boolean</a:t>
            </a:r>
            <a:r>
              <a:rPr lang="en-US" altLang="en-US" sz="1600" b="1" dirty="0">
                <a:latin typeface="Courier New" panose="02070309020205020404" pitchFamily="49" charset="0"/>
                <a:cs typeface="Courier New" panose="02070309020205020404" pitchFamily="49" charset="0"/>
              </a:rPr>
              <a:t> b = true;</a:t>
            </a:r>
          </a:p>
          <a:p>
            <a:pPr indent="0">
              <a:spcBef>
                <a:spcPts val="0"/>
              </a:spcBef>
              <a:buNone/>
            </a:pPr>
            <a:r>
              <a:rPr lang="en-US" altLang="en-US" sz="1600" b="1" dirty="0">
                <a:latin typeface="Courier New" panose="02070309020205020404" pitchFamily="49" charset="0"/>
                <a:cs typeface="Courier New" panose="02070309020205020404" pitchFamily="49" charset="0"/>
              </a:rPr>
              <a:t>char [] letters = { 'a', 'b', 'c', 'd', 'e' };</a:t>
            </a:r>
          </a:p>
          <a:p>
            <a:pPr indent="0">
              <a:spcBef>
                <a:spcPts val="0"/>
              </a:spcBef>
              <a:buNone/>
            </a:pPr>
            <a:r>
              <a:rPr lang="en-US" altLang="en-US" sz="1600" b="1" dirty="0">
                <a:latin typeface="Courier New" panose="02070309020205020404" pitchFamily="49" charset="0"/>
                <a:cs typeface="Courier New" panose="02070309020205020404" pitchFamily="49" charset="0"/>
              </a:rPr>
              <a:t>double d = 2.4981567;</a:t>
            </a:r>
          </a:p>
          <a:p>
            <a:pPr indent="0">
              <a:spcBef>
                <a:spcPts val="0"/>
              </a:spcBef>
              <a:buNone/>
            </a:pP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7;</a:t>
            </a:r>
          </a:p>
          <a:p>
            <a:pPr indent="0">
              <a:spcBef>
                <a:spcPts val="0"/>
              </a:spcBef>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String.valueOf</a:t>
            </a:r>
            <a:r>
              <a:rPr lang="en-US" altLang="en-US" sz="1600" b="1" dirty="0">
                <a:latin typeface="Courier New" panose="02070309020205020404" pitchFamily="49" charset="0"/>
                <a:cs typeface="Courier New" panose="02070309020205020404" pitchFamily="49" charset="0"/>
              </a:rPr>
              <a:t>(b));</a:t>
            </a:r>
          </a:p>
          <a:p>
            <a:pPr indent="0">
              <a:spcBef>
                <a:spcPts val="0"/>
              </a:spcBef>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String.valueOf</a:t>
            </a:r>
            <a:r>
              <a:rPr lang="en-US" altLang="en-US" sz="1600" b="1" dirty="0">
                <a:latin typeface="Courier New" panose="02070309020205020404" pitchFamily="49" charset="0"/>
                <a:cs typeface="Courier New" panose="02070309020205020404" pitchFamily="49" charset="0"/>
              </a:rPr>
              <a:t>(letters));</a:t>
            </a:r>
          </a:p>
          <a:p>
            <a:pPr indent="0">
              <a:spcBef>
                <a:spcPts val="0"/>
              </a:spcBef>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String.valueOf</a:t>
            </a:r>
            <a:r>
              <a:rPr lang="en-US" altLang="en-US" sz="1600" b="1" dirty="0">
                <a:latin typeface="Courier New" panose="02070309020205020404" pitchFamily="49" charset="0"/>
                <a:cs typeface="Courier New" panose="02070309020205020404" pitchFamily="49" charset="0"/>
              </a:rPr>
              <a:t>(letters, 1, 3));</a:t>
            </a:r>
          </a:p>
          <a:p>
            <a:pPr indent="0">
              <a:spcBef>
                <a:spcPts val="0"/>
              </a:spcBef>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String.valueOf</a:t>
            </a:r>
            <a:r>
              <a:rPr lang="en-US" altLang="en-US" sz="1600" b="1" dirty="0">
                <a:latin typeface="Courier New" panose="02070309020205020404" pitchFamily="49" charset="0"/>
                <a:cs typeface="Courier New" panose="02070309020205020404" pitchFamily="49" charset="0"/>
              </a:rPr>
              <a:t>(d));</a:t>
            </a:r>
          </a:p>
          <a:p>
            <a:pPr indent="0">
              <a:spcBef>
                <a:spcPts val="0"/>
              </a:spcBef>
              <a:buNone/>
            </a:pPr>
            <a:r>
              <a:rPr lang="en-US" altLang="en-US" sz="1600" b="1" dirty="0" err="1">
                <a:latin typeface="Courier New" panose="02070309020205020404" pitchFamily="49" charset="0"/>
                <a:cs typeface="Courier New" panose="02070309020205020404" pitchFamily="49" charset="0"/>
              </a:rPr>
              <a:t>System.out.println</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String.valueOf</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a:t>
            </a:r>
          </a:p>
        </p:txBody>
      </p:sp>
      <p:sp>
        <p:nvSpPr>
          <p:cNvPr id="5" name="Content Placeholder 4"/>
          <p:cNvSpPr>
            <a:spLocks noGrp="1"/>
          </p:cNvSpPr>
          <p:nvPr>
            <p:ph sz="quarter" idx="14"/>
          </p:nvPr>
        </p:nvSpPr>
        <p:spPr>
          <a:xfrm>
            <a:off x="457200" y="3978234"/>
            <a:ext cx="3592286" cy="410886"/>
          </a:xfrm>
        </p:spPr>
        <p:txBody>
          <a:bodyPr/>
          <a:lstStyle/>
          <a:p>
            <a:pPr eaLnBrk="1" hangingPunct="1">
              <a:lnSpc>
                <a:spcPct val="90000"/>
              </a:lnSpc>
            </a:pPr>
            <a:r>
              <a:rPr lang="en-US" altLang="en-US" sz="1800" dirty="0"/>
              <a:t>Produces the following output:</a:t>
            </a:r>
          </a:p>
        </p:txBody>
      </p:sp>
      <p:sp>
        <p:nvSpPr>
          <p:cNvPr id="6" name="Content Placeholder 5"/>
          <p:cNvSpPr>
            <a:spLocks noGrp="1"/>
          </p:cNvSpPr>
          <p:nvPr>
            <p:ph sz="quarter" idx="15"/>
          </p:nvPr>
        </p:nvSpPr>
        <p:spPr>
          <a:xfrm>
            <a:off x="457200" y="4436053"/>
            <a:ext cx="8229600" cy="1727241"/>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true</a:t>
            </a:r>
          </a:p>
          <a:p>
            <a:pPr lvl="1" eaLnBrk="1" hangingPunct="1">
              <a:buFontTx/>
              <a:buNone/>
            </a:pPr>
            <a:r>
              <a:rPr lang="en-US" altLang="en-US" sz="1600" b="1" dirty="0" err="1">
                <a:latin typeface="Courier New" panose="02070309020205020404" pitchFamily="49" charset="0"/>
                <a:cs typeface="Courier New" panose="02070309020205020404" pitchFamily="49" charset="0"/>
              </a:rPr>
              <a:t>abcde</a:t>
            </a:r>
            <a:endParaRPr lang="en-US" altLang="en-US" sz="1600" b="1" dirty="0">
              <a:latin typeface="Courier New" panose="02070309020205020404" pitchFamily="49" charset="0"/>
              <a:cs typeface="Courier New" panose="02070309020205020404" pitchFamily="49" charset="0"/>
            </a:endParaRPr>
          </a:p>
          <a:p>
            <a:pPr lvl="1" eaLnBrk="1" hangingPunct="1">
              <a:buFontTx/>
              <a:buNone/>
            </a:pPr>
            <a:r>
              <a:rPr lang="en-US" altLang="en-US" sz="1600" b="1" dirty="0" err="1">
                <a:latin typeface="Courier New" panose="02070309020205020404" pitchFamily="49" charset="0"/>
                <a:cs typeface="Courier New" panose="02070309020205020404" pitchFamily="49" charset="0"/>
              </a:rPr>
              <a:t>bcd</a:t>
            </a:r>
            <a:endParaRPr lang="en-US" altLang="en-US" sz="1600" b="1" dirty="0">
              <a:latin typeface="Courier New" panose="02070309020205020404" pitchFamily="49" charset="0"/>
              <a:cs typeface="Courier New" panose="02070309020205020404" pitchFamily="49" charset="0"/>
            </a:endParaRPr>
          </a:p>
          <a:p>
            <a:pPr lvl="1" eaLnBrk="1" hangingPunct="1">
              <a:buFontTx/>
              <a:buNone/>
            </a:pPr>
            <a:r>
              <a:rPr lang="en-US" altLang="en-US" sz="1600" b="1" dirty="0">
                <a:latin typeface="Courier New" panose="02070309020205020404" pitchFamily="49" charset="0"/>
                <a:cs typeface="Courier New" panose="02070309020205020404" pitchFamily="49" charset="0"/>
              </a:rPr>
              <a:t>2.4981567</a:t>
            </a:r>
          </a:p>
          <a:p>
            <a:pPr lvl="1" eaLnBrk="1" hangingPunct="1">
              <a:buFontTx/>
              <a:buNone/>
            </a:pPr>
            <a:r>
              <a:rPr lang="en-US" altLang="en-US" sz="1600" b="1" dirty="0">
                <a:latin typeface="Courier New" panose="02070309020205020404" pitchFamily="49" charset="0"/>
                <a:cs typeface="Courier New" panose="02070309020205020404" pitchFamily="49" charset="0"/>
              </a:rPr>
              <a:t>7</a:t>
            </a:r>
          </a:p>
        </p:txBody>
      </p:sp>
    </p:spTree>
    <p:extLst>
      <p:ext uri="{BB962C8B-B14F-4D97-AF65-F5344CB8AC3E}">
        <p14:creationId xmlns:p14="http://schemas.microsoft.com/office/powerpoint/2010/main" val="72877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StringBuilder</a:t>
            </a:r>
            <a:r>
              <a:rPr lang="en-US" altLang="en-US" dirty="0"/>
              <a:t> Class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138160" cy="4586896"/>
          </a:xfrm>
        </p:spPr>
        <p:txBody>
          <a:bodyPr/>
          <a:lstStyle/>
          <a:p>
            <a:pPr eaLnBrk="1" hangingPunct="1"/>
            <a:r>
              <a:rPr lang="en-US" altLang="en-US" dirty="0"/>
              <a:t>The </a:t>
            </a:r>
            <a:r>
              <a:rPr lang="en-US" altLang="en-US" dirty="0" err="1">
                <a:latin typeface="Courier New" panose="02070309020205020404" pitchFamily="49" charset="0"/>
                <a:cs typeface="Courier New" panose="02070309020205020404" pitchFamily="49" charset="0"/>
              </a:rPr>
              <a:t>StringBuilder</a:t>
            </a:r>
            <a:r>
              <a:rPr lang="en-US" altLang="en-US" dirty="0"/>
              <a:t> class is similar to the </a:t>
            </a:r>
            <a:r>
              <a:rPr lang="en-US" altLang="en-US" dirty="0">
                <a:latin typeface="Courier New" panose="02070309020205020404" pitchFamily="49" charset="0"/>
                <a:cs typeface="Courier New" panose="02070309020205020404" pitchFamily="49" charset="0"/>
              </a:rPr>
              <a:t>String</a:t>
            </a:r>
            <a:r>
              <a:rPr lang="en-US" altLang="en-US" dirty="0"/>
              <a:t> class.</a:t>
            </a:r>
          </a:p>
          <a:p>
            <a:pPr eaLnBrk="1" hangingPunct="1"/>
            <a:r>
              <a:rPr lang="en-US" altLang="en-US" dirty="0"/>
              <a:t>However, you may change the contents of </a:t>
            </a:r>
            <a:r>
              <a:rPr lang="en-US" altLang="en-US" dirty="0" err="1">
                <a:latin typeface="Courier New" panose="02070309020205020404" pitchFamily="49" charset="0"/>
                <a:cs typeface="Courier New" panose="02070309020205020404" pitchFamily="49" charset="0"/>
              </a:rPr>
              <a:t>StringBuilder</a:t>
            </a:r>
            <a:r>
              <a:rPr lang="en-US" altLang="en-US" dirty="0"/>
              <a:t> objects.</a:t>
            </a:r>
          </a:p>
          <a:p>
            <a:pPr lvl="1" eaLnBrk="1" hangingPunct="1"/>
            <a:r>
              <a:rPr lang="en-US" altLang="en-US" dirty="0"/>
              <a:t>You can change specific characters,</a:t>
            </a:r>
          </a:p>
          <a:p>
            <a:pPr lvl="1" eaLnBrk="1" hangingPunct="1"/>
            <a:r>
              <a:rPr lang="en-US" altLang="en-US" dirty="0"/>
              <a:t>insert characters,</a:t>
            </a:r>
          </a:p>
          <a:p>
            <a:pPr lvl="1" eaLnBrk="1" hangingPunct="1"/>
            <a:r>
              <a:rPr lang="en-US" altLang="en-US" dirty="0"/>
              <a:t>delete characters, and</a:t>
            </a:r>
          </a:p>
          <a:p>
            <a:pPr lvl="1" eaLnBrk="1" hangingPunct="1"/>
            <a:r>
              <a:rPr lang="en-US" altLang="en-US" dirty="0"/>
              <a:t>perform other operations.</a:t>
            </a:r>
          </a:p>
          <a:p>
            <a:pPr eaLnBrk="1" hangingPunct="1"/>
            <a:r>
              <a:rPr lang="en-US" altLang="en-US" dirty="0"/>
              <a:t>A </a:t>
            </a:r>
            <a:r>
              <a:rPr lang="en-US" altLang="en-US" dirty="0" err="1">
                <a:latin typeface="Courier New" panose="02070309020205020404" pitchFamily="49" charset="0"/>
                <a:cs typeface="Courier New" panose="02070309020205020404" pitchFamily="49" charset="0"/>
              </a:rPr>
              <a:t>StringBuilder</a:t>
            </a:r>
            <a:r>
              <a:rPr lang="en-US" altLang="en-US" dirty="0"/>
              <a:t> object will grow or shrink in size, as needed, to accommodate the changes.</a:t>
            </a:r>
          </a:p>
        </p:txBody>
      </p:sp>
    </p:spTree>
    <p:extLst>
      <p:ext uri="{BB962C8B-B14F-4D97-AF65-F5344CB8AC3E}">
        <p14:creationId xmlns:p14="http://schemas.microsoft.com/office/powerpoint/2010/main" val="121669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err="1">
                <a:latin typeface="Courier New" panose="02070309020205020404" pitchFamily="49" charset="0"/>
                <a:cs typeface="Courier New" panose="02070309020205020404" pitchFamily="49" charset="0"/>
              </a:rPr>
              <a:t>StringBuilder</a:t>
            </a:r>
            <a:r>
              <a:rPr lang="en-US" altLang="en-US" dirty="0"/>
              <a:t> Constructors</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7974420" cy="4586896"/>
          </a:xfrm>
        </p:spPr>
        <p:txBody>
          <a:bodyPr/>
          <a:lstStyle/>
          <a:p>
            <a:pPr eaLnBrk="1" hangingPunct="1"/>
            <a:r>
              <a:rPr lang="en-US" altLang="en-US" sz="2200" dirty="0" err="1">
                <a:latin typeface="Courier New" panose="02070309020205020404" pitchFamily="49" charset="0"/>
                <a:cs typeface="Courier New" panose="02070309020205020404" pitchFamily="49" charset="0"/>
              </a:rPr>
              <a:t>StringBuilder</a:t>
            </a:r>
            <a:r>
              <a:rPr lang="en-US" altLang="en-US" sz="2200" dirty="0">
                <a:latin typeface="Courier New" panose="02070309020205020404" pitchFamily="49" charset="0"/>
                <a:cs typeface="Courier New" panose="02070309020205020404" pitchFamily="49" charset="0"/>
              </a:rPr>
              <a:t>()</a:t>
            </a:r>
          </a:p>
          <a:p>
            <a:pPr lvl="1" eaLnBrk="1" hangingPunct="1"/>
            <a:r>
              <a:rPr lang="en-US" altLang="en-US" sz="2200" dirty="0"/>
              <a:t>This constructor gives the object enough storage space to hold 16 characters.</a:t>
            </a:r>
          </a:p>
          <a:p>
            <a:pPr eaLnBrk="1" hangingPunct="1"/>
            <a:r>
              <a:rPr lang="en-US" altLang="en-US" sz="2200" dirty="0" err="1">
                <a:latin typeface="Courier New" panose="02070309020205020404" pitchFamily="49" charset="0"/>
                <a:cs typeface="Courier New" panose="02070309020205020404" pitchFamily="49" charset="0"/>
              </a:rPr>
              <a:t>StringBuilder</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int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length</a:t>
            </a:r>
            <a:r>
              <a:rPr lang="en-US" altLang="en-US" sz="2200" dirty="0">
                <a:latin typeface="Courier New" panose="02070309020205020404" pitchFamily="49" charset="0"/>
                <a:cs typeface="Courier New" panose="02070309020205020404" pitchFamily="49" charset="0"/>
              </a:rPr>
              <a:t>)</a:t>
            </a:r>
          </a:p>
          <a:p>
            <a:pPr lvl="1" eaLnBrk="1" hangingPunct="1"/>
            <a:r>
              <a:rPr lang="en-US" altLang="en-US" sz="2200" dirty="0"/>
              <a:t>This constructor gives the object enough storage space to hold </a:t>
            </a:r>
            <a:r>
              <a:rPr lang="en-US" altLang="en-US" sz="2200" i="1" dirty="0">
                <a:latin typeface="Courier New" panose="02070309020205020404" pitchFamily="49" charset="0"/>
                <a:cs typeface="Courier New" panose="02070309020205020404" pitchFamily="49" charset="0"/>
              </a:rPr>
              <a:t>length</a:t>
            </a:r>
            <a:r>
              <a:rPr lang="en-US" altLang="en-US" sz="2200" i="1" dirty="0"/>
              <a:t> </a:t>
            </a:r>
            <a:r>
              <a:rPr lang="en-US" altLang="en-US" sz="2200" dirty="0"/>
              <a:t>characters.</a:t>
            </a:r>
          </a:p>
          <a:p>
            <a:pPr eaLnBrk="1" hangingPunct="1"/>
            <a:r>
              <a:rPr lang="en-US" altLang="en-US" sz="2200" dirty="0">
                <a:latin typeface="Courier New" panose="02070309020205020404" pitchFamily="49" charset="0"/>
                <a:cs typeface="Courier New" panose="02070309020205020404" pitchFamily="49" charset="0"/>
              </a:rPr>
              <a:t>StringBuilder(String </a:t>
            </a:r>
            <a:r>
              <a:rPr lang="en-US" altLang="en-US" sz="2200" i="1" dirty="0">
                <a:latin typeface="Courier New" panose="02070309020205020404" pitchFamily="49" charset="0"/>
                <a:cs typeface="Courier New" panose="02070309020205020404" pitchFamily="49" charset="0"/>
              </a:rPr>
              <a:t>str</a:t>
            </a:r>
            <a:r>
              <a:rPr lang="en-US" altLang="en-US" sz="2200" dirty="0">
                <a:latin typeface="Courier New" panose="02070309020205020404" pitchFamily="49" charset="0"/>
                <a:cs typeface="Courier New" panose="02070309020205020404" pitchFamily="49" charset="0"/>
              </a:rPr>
              <a:t>)</a:t>
            </a:r>
          </a:p>
          <a:p>
            <a:pPr lvl="1" eaLnBrk="1" hangingPunct="1"/>
            <a:r>
              <a:rPr lang="en-US" altLang="en-US" sz="2200" dirty="0"/>
              <a:t>This constructor initializes the object with the string in </a:t>
            </a:r>
            <a:r>
              <a:rPr lang="en-US" altLang="en-US" sz="2200" i="1" dirty="0">
                <a:latin typeface="Courier New" panose="02070309020205020404" pitchFamily="49" charset="0"/>
                <a:cs typeface="Courier New" panose="02070309020205020404" pitchFamily="49" charset="0"/>
              </a:rPr>
              <a:t>str</a:t>
            </a:r>
            <a:r>
              <a:rPr lang="en-US" altLang="en-US" sz="2200" dirty="0"/>
              <a:t>. </a:t>
            </a:r>
          </a:p>
          <a:p>
            <a:pPr lvl="1" eaLnBrk="1" hangingPunct="1"/>
            <a:r>
              <a:rPr lang="en-US" altLang="en-US" sz="2200" dirty="0"/>
              <a:t>The object will have at least enough storage space to hold the string in </a:t>
            </a:r>
            <a:r>
              <a:rPr lang="en-US" altLang="en-US" sz="2200" i="1" dirty="0">
                <a:latin typeface="Courier New" panose="02070309020205020404" pitchFamily="49" charset="0"/>
                <a:cs typeface="Courier New" panose="02070309020205020404" pitchFamily="49" charset="0"/>
              </a:rPr>
              <a:t>str</a:t>
            </a:r>
            <a:r>
              <a:rPr lang="en-US" altLang="en-US" sz="2200" dirty="0"/>
              <a:t>.</a:t>
            </a:r>
          </a:p>
        </p:txBody>
      </p:sp>
    </p:spTree>
    <p:extLst>
      <p:ext uri="{BB962C8B-B14F-4D97-AF65-F5344CB8AC3E}">
        <p14:creationId xmlns:p14="http://schemas.microsoft.com/office/powerpoint/2010/main" val="245088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altLang="en-US" dirty="0"/>
              <a:t>Introduction to Wrapper Classes</a:t>
            </a:r>
            <a:endParaRPr lang="en-IN"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045532" cy="4586896"/>
          </a:xfrm>
        </p:spPr>
        <p:txBody>
          <a:bodyPr/>
          <a:lstStyle/>
          <a:p>
            <a:pPr eaLnBrk="1" hangingPunct="1"/>
            <a:r>
              <a:rPr lang="en-US" altLang="en-US" dirty="0"/>
              <a:t>Java provides 8 primitive data types.</a:t>
            </a:r>
          </a:p>
          <a:p>
            <a:pPr eaLnBrk="1" hangingPunct="1"/>
            <a:r>
              <a:rPr lang="en-US" altLang="en-US" dirty="0"/>
              <a:t>They are called “primitive” because they are not created from classes.</a:t>
            </a:r>
          </a:p>
          <a:p>
            <a:pPr eaLnBrk="1" hangingPunct="1"/>
            <a:r>
              <a:rPr lang="en-US" altLang="en-US" dirty="0"/>
              <a:t>Java provides wrapper classes for all of the primitive data types.</a:t>
            </a:r>
          </a:p>
          <a:p>
            <a:pPr eaLnBrk="1" hangingPunct="1"/>
            <a:r>
              <a:rPr lang="en-US" altLang="en-US" dirty="0"/>
              <a:t>A </a:t>
            </a:r>
            <a:r>
              <a:rPr lang="en-US" altLang="en-US" b="1" dirty="0"/>
              <a:t>wrapper class</a:t>
            </a:r>
            <a:r>
              <a:rPr lang="en-US" altLang="en-US" i="1" dirty="0"/>
              <a:t> </a:t>
            </a:r>
            <a:r>
              <a:rPr lang="en-US" altLang="en-US" dirty="0"/>
              <a:t>is a class that is “wrapped around” a primitive data type.</a:t>
            </a:r>
          </a:p>
          <a:p>
            <a:pPr eaLnBrk="1" hangingPunct="1"/>
            <a:r>
              <a:rPr lang="en-US" altLang="en-US" dirty="0"/>
              <a:t>The wrapper classes are part of </a:t>
            </a:r>
            <a:r>
              <a:rPr lang="en-US" altLang="en-US" dirty="0">
                <a:latin typeface="Courier New" panose="02070309020205020404" pitchFamily="49" charset="0"/>
                <a:cs typeface="Courier New" panose="02070309020205020404" pitchFamily="49" charset="0"/>
              </a:rPr>
              <a:t>java.lang</a:t>
            </a:r>
            <a:r>
              <a:rPr lang="en-US" altLang="en-US" dirty="0"/>
              <a:t> so to use them, there is no </a:t>
            </a:r>
            <a:r>
              <a:rPr lang="en-US" altLang="en-US" dirty="0">
                <a:latin typeface="Courier New" panose="02070309020205020404" pitchFamily="49" charset="0"/>
                <a:cs typeface="Courier New" panose="02070309020205020404" pitchFamily="49" charset="0"/>
              </a:rPr>
              <a:t>import</a:t>
            </a:r>
            <a:r>
              <a:rPr lang="en-US" altLang="en-US" dirty="0"/>
              <a:t> statement required.</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a:t>
            </a:r>
            <a:r>
              <a:rPr lang="en-US" altLang="en-US" dirty="0" err="1">
                <a:latin typeface="Courier New" panose="02070309020205020404" pitchFamily="49" charset="0"/>
                <a:cs typeface="Courier New" panose="02070309020205020404" pitchFamily="49" charset="0"/>
              </a:rPr>
              <a:t>StringBuilder</a:t>
            </a:r>
            <a:r>
              <a:rPr lang="en-US" altLang="en-US" dirty="0"/>
              <a:t> Methods</a:t>
            </a:r>
            <a:endParaRPr lang="en-IN" dirty="0"/>
          </a:p>
        </p:txBody>
      </p:sp>
      <p:sp>
        <p:nvSpPr>
          <p:cNvPr id="4" name="Content Placeholder 3"/>
          <p:cNvSpPr>
            <a:spLocks noGrp="1"/>
          </p:cNvSpPr>
          <p:nvPr>
            <p:ph sz="quarter" idx="13"/>
          </p:nvPr>
        </p:nvSpPr>
        <p:spPr>
          <a:xfrm>
            <a:off x="457200" y="1556327"/>
            <a:ext cx="8229600" cy="889990"/>
          </a:xfrm>
        </p:spPr>
        <p:txBody>
          <a:bodyPr/>
          <a:lstStyle/>
          <a:p>
            <a:r>
              <a:rPr lang="en-US" altLang="en-US" dirty="0">
                <a:latin typeface="Consolas" panose="020B0609020204030204" pitchFamily="49" charset="0"/>
              </a:rPr>
              <a:t>The </a:t>
            </a:r>
            <a:r>
              <a:rPr lang="en-US" altLang="en-US" dirty="0">
                <a:latin typeface="Courier New" panose="02070309020205020404" pitchFamily="49" charset="0"/>
                <a:cs typeface="Courier New" panose="02070309020205020404" pitchFamily="49" charset="0"/>
              </a:rPr>
              <a:t>String</a:t>
            </a:r>
            <a:r>
              <a:rPr lang="en-US" altLang="en-US" dirty="0"/>
              <a:t> and </a:t>
            </a:r>
            <a:r>
              <a:rPr lang="en-US" altLang="en-US" dirty="0" err="1">
                <a:latin typeface="Courier New" panose="02070309020205020404" pitchFamily="49" charset="0"/>
                <a:cs typeface="Courier New" panose="02070309020205020404" pitchFamily="49" charset="0"/>
              </a:rPr>
              <a:t>StringBuilder</a:t>
            </a:r>
            <a:r>
              <a:rPr lang="en-US" altLang="en-US" dirty="0"/>
              <a:t> also have common methods:</a:t>
            </a:r>
            <a:endParaRPr lang="en-IN" dirty="0"/>
          </a:p>
        </p:txBody>
      </p:sp>
      <p:sp>
        <p:nvSpPr>
          <p:cNvPr id="5" name="Content Placeholder 4"/>
          <p:cNvSpPr>
            <a:spLocks noGrp="1"/>
          </p:cNvSpPr>
          <p:nvPr>
            <p:ph sz="quarter" idx="14"/>
          </p:nvPr>
        </p:nvSpPr>
        <p:spPr>
          <a:xfrm>
            <a:off x="457200" y="2588821"/>
            <a:ext cx="8229600" cy="3633849"/>
          </a:xfrm>
        </p:spPr>
        <p:txBody>
          <a:bodyPr/>
          <a:lstStyle/>
          <a:p>
            <a:pPr lvl="1"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char </a:t>
            </a:r>
            <a:r>
              <a:rPr lang="en-US" altLang="en-US" sz="2000" b="1" dirty="0" err="1">
                <a:latin typeface="Courier New" panose="02070309020205020404" pitchFamily="49" charset="0"/>
                <a:cs typeface="Courier New" panose="02070309020205020404" pitchFamily="49" charset="0"/>
              </a:rPr>
              <a:t>charAt</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position</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void getChars(int </a:t>
            </a:r>
            <a:r>
              <a:rPr lang="en-US" altLang="en-US" sz="2000" b="1" i="1" dirty="0">
                <a:latin typeface="Courier New" panose="02070309020205020404" pitchFamily="49" charset="0"/>
                <a:cs typeface="Courier New" panose="02070309020205020404" pitchFamily="49" charset="0"/>
              </a:rPr>
              <a:t>start</a:t>
            </a:r>
            <a:r>
              <a:rPr lang="en-US" altLang="en-US" sz="2000" b="1" dirty="0">
                <a:latin typeface="Courier New" panose="02070309020205020404" pitchFamily="49" charset="0"/>
                <a:cs typeface="Courier New" panose="02070309020205020404" pitchFamily="49" charset="0"/>
              </a:rPr>
              <a:t>, int </a:t>
            </a:r>
            <a:r>
              <a:rPr lang="en-US" altLang="en-US" sz="2000" b="1" i="1" dirty="0">
                <a:latin typeface="Courier New" panose="02070309020205020404" pitchFamily="49" charset="0"/>
                <a:cs typeface="Courier New" panose="02070309020205020404" pitchFamily="49" charset="0"/>
              </a:rPr>
              <a:t>end,</a:t>
            </a:r>
          </a:p>
          <a:p>
            <a:pPr lvl="1"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         char[] </a:t>
            </a:r>
            <a:r>
              <a:rPr lang="en-US" altLang="en-US" sz="2000" b="1" i="1" dirty="0">
                <a:latin typeface="Courier New" panose="02070309020205020404" pitchFamily="49" charset="0"/>
                <a:cs typeface="Courier New" panose="02070309020205020404" pitchFamily="49" charset="0"/>
              </a:rPr>
              <a:t>array</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err="1">
                <a:latin typeface="Courier New" panose="02070309020205020404" pitchFamily="49" charset="0"/>
                <a:cs typeface="Courier New" panose="02070309020205020404" pitchFamily="49" charset="0"/>
              </a:rPr>
              <a:t>arrayStart</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indexOf</a:t>
            </a:r>
            <a:r>
              <a:rPr lang="en-US" altLang="en-US" sz="2000" b="1" dirty="0">
                <a:latin typeface="Courier New" panose="02070309020205020404" pitchFamily="49" charset="0"/>
                <a:cs typeface="Courier New" panose="02070309020205020404" pitchFamily="49" charset="0"/>
              </a:rPr>
              <a:t>(String </a:t>
            </a:r>
            <a:r>
              <a:rPr lang="en-US" altLang="en-US" sz="2000" b="1" i="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indexOf</a:t>
            </a:r>
            <a:r>
              <a:rPr lang="en-US" altLang="en-US" sz="2000" b="1" dirty="0">
                <a:latin typeface="Courier New" panose="02070309020205020404" pitchFamily="49" charset="0"/>
                <a:cs typeface="Courier New" panose="02070309020205020404" pitchFamily="49" charset="0"/>
              </a:rPr>
              <a:t>(String </a:t>
            </a:r>
            <a:r>
              <a:rPr lang="en-US" altLang="en-US" sz="2000" b="1" i="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start</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lastIndexOf</a:t>
            </a:r>
            <a:r>
              <a:rPr lang="en-US" altLang="en-US" sz="2000" b="1" dirty="0">
                <a:latin typeface="Courier New" panose="02070309020205020404" pitchFamily="49" charset="0"/>
                <a:cs typeface="Courier New" panose="02070309020205020404" pitchFamily="49" charset="0"/>
              </a:rPr>
              <a:t>(String </a:t>
            </a:r>
            <a:r>
              <a:rPr lang="en-US" altLang="en-US" sz="2000" b="1" i="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lastIndexOf</a:t>
            </a:r>
            <a:r>
              <a:rPr lang="en-US" altLang="en-US" sz="2000" b="1" dirty="0">
                <a:latin typeface="Courier New" panose="02070309020205020404" pitchFamily="49" charset="0"/>
                <a:cs typeface="Courier New" panose="02070309020205020404" pitchFamily="49" charset="0"/>
              </a:rPr>
              <a:t>(String </a:t>
            </a:r>
            <a:r>
              <a:rPr lang="en-US" altLang="en-US" sz="2000" b="1" i="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start</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length()</a:t>
            </a:r>
          </a:p>
          <a:p>
            <a:pPr lvl="1"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String substring(</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start</a:t>
            </a:r>
            <a:r>
              <a:rPr lang="en-US" altLang="en-US" sz="20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String substring(</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start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end</a:t>
            </a:r>
            <a:r>
              <a:rPr lang="en-US"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9070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095506" cy="1097279"/>
          </a:xfrm>
        </p:spPr>
        <p:txBody>
          <a:bodyPr/>
          <a:lstStyle/>
          <a:p>
            <a:r>
              <a:rPr lang="en-US" altLang="en-US" sz="3000" dirty="0"/>
              <a:t>Appending to a </a:t>
            </a:r>
            <a:r>
              <a:rPr lang="en-US" altLang="en-US" sz="3000" dirty="0">
                <a:latin typeface="Courier New" panose="02070309020205020404" pitchFamily="49" charset="0"/>
                <a:cs typeface="Courier New" panose="02070309020205020404" pitchFamily="49" charset="0"/>
              </a:rPr>
              <a:t>StringBuilder</a:t>
            </a:r>
            <a:r>
              <a:rPr lang="en-US" altLang="en-US" sz="3000" dirty="0"/>
              <a:t> Object </a:t>
            </a:r>
            <a:r>
              <a:rPr lang="en-US" altLang="en-US" sz="2000" b="0" dirty="0"/>
              <a:t>(1 of 4)</a:t>
            </a:r>
            <a:endParaRPr lang="en-IN" sz="2000" b="0" dirty="0"/>
          </a:p>
        </p:txBody>
      </p:sp>
      <p:sp>
        <p:nvSpPr>
          <p:cNvPr id="4" name="Content Placeholder 3"/>
          <p:cNvSpPr>
            <a:spLocks noGrp="1"/>
          </p:cNvSpPr>
          <p:nvPr>
            <p:ph sz="quarter" idx="13"/>
          </p:nvPr>
        </p:nvSpPr>
        <p:spPr>
          <a:xfrm>
            <a:off x="457201" y="1552575"/>
            <a:ext cx="8229600" cy="2069399"/>
          </a:xfrm>
        </p:spPr>
        <p:txBody>
          <a:bodyPr/>
          <a:lstStyle/>
          <a:p>
            <a:pPr eaLnBrk="1" hangingPunct="1"/>
            <a:r>
              <a:rPr lang="en-US" altLang="en-US" sz="2000" dirty="0"/>
              <a:t>The </a:t>
            </a:r>
            <a:r>
              <a:rPr lang="en-US" altLang="en-US" sz="2000" dirty="0" err="1">
                <a:latin typeface="Courier New" panose="02070309020205020404" pitchFamily="49" charset="0"/>
                <a:cs typeface="Courier New" panose="02070309020205020404" pitchFamily="49" charset="0"/>
              </a:rPr>
              <a:t>StringBuilder</a:t>
            </a:r>
            <a:r>
              <a:rPr lang="en-US" altLang="en-US" sz="2000" dirty="0"/>
              <a:t> class has several overloaded versions of a method named </a:t>
            </a:r>
            <a:r>
              <a:rPr lang="en-US" altLang="en-US" sz="2000" dirty="0">
                <a:latin typeface="Consolas" panose="020B0609020204030204" pitchFamily="49" charset="0"/>
              </a:rPr>
              <a:t>append</a:t>
            </a:r>
            <a:r>
              <a:rPr lang="en-US" altLang="en-US" sz="2000" dirty="0"/>
              <a:t>.</a:t>
            </a:r>
          </a:p>
          <a:p>
            <a:pPr eaLnBrk="1" hangingPunct="1"/>
            <a:r>
              <a:rPr lang="en-US" altLang="en-US" sz="2000" dirty="0"/>
              <a:t>They append a string representation of their argument to the calling object’s current contents.</a:t>
            </a:r>
          </a:p>
          <a:p>
            <a:pPr eaLnBrk="1" hangingPunct="1"/>
            <a:r>
              <a:rPr lang="en-US" altLang="en-US" sz="2000" dirty="0"/>
              <a:t>The general form of the </a:t>
            </a:r>
            <a:r>
              <a:rPr lang="en-US" altLang="en-US" sz="2000" dirty="0">
                <a:latin typeface="Consolas" panose="020B0609020204030204" pitchFamily="49" charset="0"/>
              </a:rPr>
              <a:t>append</a:t>
            </a:r>
            <a:r>
              <a:rPr lang="en-US" altLang="en-US" sz="2000" dirty="0"/>
              <a:t> method is:</a:t>
            </a:r>
          </a:p>
        </p:txBody>
      </p:sp>
      <p:sp>
        <p:nvSpPr>
          <p:cNvPr id="5" name="Content Placeholder 4"/>
          <p:cNvSpPr>
            <a:spLocks noGrp="1"/>
          </p:cNvSpPr>
          <p:nvPr>
            <p:ph sz="quarter" idx="14"/>
          </p:nvPr>
        </p:nvSpPr>
        <p:spPr>
          <a:xfrm>
            <a:off x="457200" y="3681357"/>
            <a:ext cx="4011769" cy="451262"/>
          </a:xfrm>
        </p:spPr>
        <p:txBody>
          <a:bodyPr/>
          <a:lstStyle/>
          <a:p>
            <a:pPr marL="741600" lvl="1" indent="0">
              <a:buNone/>
            </a:pPr>
            <a:r>
              <a:rPr lang="en-US" altLang="en-US" sz="1800" b="1" i="1" dirty="0" err="1">
                <a:latin typeface="Courier New" panose="02070309020205020404" pitchFamily="49" charset="0"/>
                <a:cs typeface="Courier New" panose="02070309020205020404" pitchFamily="49" charset="0"/>
              </a:rPr>
              <a:t>object.</a:t>
            </a:r>
            <a:r>
              <a:rPr lang="en-US" altLang="en-US" sz="1800" b="1" dirty="0" err="1">
                <a:latin typeface="Courier New" panose="02070309020205020404" pitchFamily="49" charset="0"/>
                <a:cs typeface="Courier New" panose="02070309020205020404" pitchFamily="49" charset="0"/>
              </a:rPr>
              <a:t>append</a:t>
            </a:r>
            <a:r>
              <a:rPr lang="en-US" altLang="en-US" sz="1800" b="1" dirty="0">
                <a:latin typeface="Courier New" panose="02070309020205020404" pitchFamily="49" charset="0"/>
                <a:cs typeface="Courier New" panose="02070309020205020404" pitchFamily="49" charset="0"/>
              </a:rPr>
              <a:t>(</a:t>
            </a:r>
            <a:r>
              <a:rPr lang="en-US" altLang="en-US" sz="1800" b="1" i="1" dirty="0">
                <a:latin typeface="Courier New" panose="02070309020205020404" pitchFamily="49" charset="0"/>
                <a:cs typeface="Courier New" panose="02070309020205020404" pitchFamily="49" charset="0"/>
              </a:rPr>
              <a:t>item</a:t>
            </a:r>
            <a:r>
              <a:rPr lang="en-US" altLang="en-US" sz="1800" b="1" dirty="0">
                <a:latin typeface="Courier New" panose="02070309020205020404" pitchFamily="49" charset="0"/>
                <a:cs typeface="Courier New" panose="02070309020205020404" pitchFamily="49" charset="0"/>
              </a:rPr>
              <a:t>);</a:t>
            </a:r>
            <a:endParaRPr lang="en-IN" sz="18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192002"/>
            <a:ext cx="8229600" cy="2067511"/>
          </a:xfrm>
        </p:spPr>
        <p:txBody>
          <a:bodyPr/>
          <a:lstStyle/>
          <a:p>
            <a:pPr lvl="1" eaLnBrk="1" hangingPunct="1"/>
            <a:r>
              <a:rPr lang="en-US" altLang="en-US" sz="2000" dirty="0"/>
              <a:t>where </a:t>
            </a:r>
            <a:r>
              <a:rPr lang="en-US" altLang="en-US" sz="2000" i="1" dirty="0">
                <a:latin typeface="Courier New" panose="02070309020205020404" pitchFamily="49" charset="0"/>
                <a:cs typeface="Courier New" panose="02070309020205020404" pitchFamily="49" charset="0"/>
              </a:rPr>
              <a:t>object</a:t>
            </a:r>
            <a:r>
              <a:rPr lang="en-US" altLang="en-US" sz="2000" dirty="0"/>
              <a:t> is an instance of the </a:t>
            </a:r>
            <a:r>
              <a:rPr lang="en-US" altLang="en-US" sz="2000" dirty="0">
                <a:latin typeface="Courier New" panose="02070309020205020404" pitchFamily="49" charset="0"/>
                <a:cs typeface="Courier New" panose="02070309020205020404" pitchFamily="49" charset="0"/>
              </a:rPr>
              <a:t>StringBuilder</a:t>
            </a:r>
            <a:r>
              <a:rPr lang="en-US" altLang="en-US" sz="2000" dirty="0"/>
              <a:t> class and </a:t>
            </a:r>
            <a:r>
              <a:rPr lang="en-US" altLang="en-US" sz="2000" i="1" dirty="0">
                <a:latin typeface="Courier New" panose="02070309020205020404" pitchFamily="49" charset="0"/>
                <a:cs typeface="Courier New" panose="02070309020205020404" pitchFamily="49" charset="0"/>
              </a:rPr>
              <a:t>item</a:t>
            </a:r>
            <a:r>
              <a:rPr lang="en-US" altLang="en-US" sz="2000" dirty="0"/>
              <a:t> is:</a:t>
            </a:r>
          </a:p>
          <a:p>
            <a:pPr lvl="2" eaLnBrk="1" hangingPunct="1"/>
            <a:r>
              <a:rPr lang="en-US" altLang="en-US" sz="2000" dirty="0"/>
              <a:t>a primitive literal or variable.</a:t>
            </a:r>
          </a:p>
          <a:p>
            <a:pPr lvl="2" eaLnBrk="1" hangingPunct="1"/>
            <a:r>
              <a:rPr lang="en-US" altLang="en-US" sz="2000" dirty="0"/>
              <a:t>a char  array, or</a:t>
            </a:r>
          </a:p>
          <a:p>
            <a:pPr lvl="2" eaLnBrk="1" hangingPunct="1"/>
            <a:r>
              <a:rPr lang="en-US" altLang="en-US" sz="2000" dirty="0"/>
              <a:t>a </a:t>
            </a:r>
            <a:r>
              <a:rPr lang="en-US" altLang="en-US" sz="2000" dirty="0">
                <a:latin typeface="Courier New" panose="02070309020205020404" pitchFamily="49" charset="0"/>
                <a:cs typeface="Courier New" panose="02070309020205020404" pitchFamily="49" charset="0"/>
              </a:rPr>
              <a:t>String</a:t>
            </a:r>
            <a:r>
              <a:rPr lang="en-US" altLang="en-US" sz="2000" dirty="0"/>
              <a:t> literal or object.</a:t>
            </a:r>
          </a:p>
        </p:txBody>
      </p:sp>
    </p:spTree>
    <p:extLst>
      <p:ext uri="{BB962C8B-B14F-4D97-AF65-F5344CB8AC3E}">
        <p14:creationId xmlns:p14="http://schemas.microsoft.com/office/powerpoint/2010/main" val="1413700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059881" cy="1097279"/>
          </a:xfrm>
        </p:spPr>
        <p:txBody>
          <a:bodyPr/>
          <a:lstStyle/>
          <a:p>
            <a:r>
              <a:rPr lang="en-US" altLang="en-US" sz="3000" dirty="0"/>
              <a:t>Appending to a </a:t>
            </a:r>
            <a:r>
              <a:rPr lang="en-US" altLang="en-US" sz="3000" dirty="0">
                <a:latin typeface="Courier New" panose="02070309020205020404" pitchFamily="49" charset="0"/>
                <a:cs typeface="Courier New" panose="02070309020205020404" pitchFamily="49" charset="0"/>
              </a:rPr>
              <a:t>StringBuilder</a:t>
            </a:r>
            <a:r>
              <a:rPr lang="en-US" altLang="en-US" sz="3000" dirty="0"/>
              <a:t> Object </a:t>
            </a:r>
            <a:r>
              <a:rPr lang="en-US" altLang="en-US" sz="2000" b="0" dirty="0"/>
              <a:t>(2 of 4)</a:t>
            </a:r>
            <a:endParaRPr lang="en-IN" sz="2000" b="0" dirty="0"/>
          </a:p>
        </p:txBody>
      </p:sp>
      <p:sp>
        <p:nvSpPr>
          <p:cNvPr id="4" name="Content Placeholder 3"/>
          <p:cNvSpPr>
            <a:spLocks noGrp="1"/>
          </p:cNvSpPr>
          <p:nvPr>
            <p:ph sz="quarter" idx="13"/>
          </p:nvPr>
        </p:nvSpPr>
        <p:spPr>
          <a:xfrm>
            <a:off x="457200" y="1552575"/>
            <a:ext cx="8057408" cy="774990"/>
          </a:xfrm>
        </p:spPr>
        <p:txBody>
          <a:bodyPr/>
          <a:lstStyle/>
          <a:p>
            <a:r>
              <a:rPr lang="en-US" altLang="en-US" sz="2000" dirty="0"/>
              <a:t>After the </a:t>
            </a:r>
            <a:r>
              <a:rPr lang="en-US" altLang="en-US" sz="2000" dirty="0">
                <a:latin typeface="Courier New" panose="02070309020205020404" pitchFamily="49" charset="0"/>
                <a:cs typeface="Courier New" panose="02070309020205020404" pitchFamily="49" charset="0"/>
              </a:rPr>
              <a:t>append</a:t>
            </a:r>
            <a:r>
              <a:rPr lang="en-US" altLang="en-US" sz="2000" dirty="0"/>
              <a:t> method is called, a string representation of </a:t>
            </a:r>
            <a:r>
              <a:rPr lang="en-US" altLang="en-US" sz="2000" i="1" dirty="0">
                <a:latin typeface="Courier New" panose="02070309020205020404" pitchFamily="49" charset="0"/>
                <a:cs typeface="Courier New" panose="02070309020205020404" pitchFamily="49" charset="0"/>
              </a:rPr>
              <a:t>item </a:t>
            </a:r>
            <a:r>
              <a:rPr lang="en-US" altLang="en-US" sz="2000" dirty="0"/>
              <a:t>will be appended to </a:t>
            </a:r>
            <a:r>
              <a:rPr lang="en-US" altLang="en-US" sz="2000" i="1" dirty="0">
                <a:latin typeface="Courier New" panose="02070309020205020404" pitchFamily="49" charset="0"/>
                <a:cs typeface="Courier New" panose="02070309020205020404" pitchFamily="49" charset="0"/>
              </a:rPr>
              <a:t>object</a:t>
            </a:r>
            <a:r>
              <a:rPr lang="en-US" altLang="en-US" sz="2000" dirty="0"/>
              <a:t>’s contents.</a:t>
            </a:r>
            <a:endParaRPr lang="en-IN" sz="2000" dirty="0"/>
          </a:p>
        </p:txBody>
      </p:sp>
      <p:sp>
        <p:nvSpPr>
          <p:cNvPr id="5" name="Content Placeholder 4"/>
          <p:cNvSpPr>
            <a:spLocks noGrp="1"/>
          </p:cNvSpPr>
          <p:nvPr>
            <p:ph sz="quarter" idx="14"/>
          </p:nvPr>
        </p:nvSpPr>
        <p:spPr>
          <a:xfrm>
            <a:off x="457200" y="2383022"/>
            <a:ext cx="8057408" cy="2889618"/>
          </a:xfrm>
        </p:spPr>
        <p:txBody>
          <a:bodyPr/>
          <a:lstStyle/>
          <a:p>
            <a:pPr lvl="1" eaLnBrk="1" hangingPunct="1">
              <a:buFontTx/>
              <a:buNone/>
            </a:pPr>
            <a:r>
              <a:rPr lang="en-US" altLang="en-US" sz="1800" b="1" dirty="0" err="1">
                <a:latin typeface="Courier New" panose="02070309020205020404" pitchFamily="49" charset="0"/>
                <a:cs typeface="Courier New" panose="02070309020205020404" pitchFamily="49" charset="0"/>
              </a:rPr>
              <a:t>StringBuilder</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 = new </a:t>
            </a:r>
            <a:r>
              <a:rPr lang="en-US" altLang="en-US" sz="1800" b="1" dirty="0" err="1">
                <a:latin typeface="Courier New" panose="02070309020205020404" pitchFamily="49" charset="0"/>
                <a:cs typeface="Courier New" panose="02070309020205020404" pitchFamily="49" charset="0"/>
              </a:rPr>
              <a:t>StringBuilder</a:t>
            </a:r>
            <a:r>
              <a:rPr lang="en-US" altLang="en-US" sz="1800" b="1" dirty="0">
                <a:latin typeface="Courier New" panose="02070309020205020404" pitchFamily="49" charset="0"/>
                <a:cs typeface="Courier New" panose="02070309020205020404" pitchFamily="49" charset="0"/>
              </a:rPr>
              <a:t>();</a:t>
            </a:r>
          </a:p>
          <a:p>
            <a:pPr lvl="1" eaLnBrk="1" hangingPunct="1">
              <a:buFontTx/>
              <a:buNone/>
            </a:pPr>
            <a:endParaRPr lang="en-US" altLang="en-US" sz="1800" b="1" dirty="0">
              <a:noFill/>
            </a:endParaRPr>
          </a:p>
          <a:p>
            <a:pPr lvl="1" eaLnBrk="1" hangingPunct="1">
              <a:buFontTx/>
              <a:buNone/>
            </a:pPr>
            <a:r>
              <a:rPr lang="en-US" altLang="en-US" sz="1800" b="1" dirty="0" err="1">
                <a:latin typeface="Courier New" panose="02070309020205020404" pitchFamily="49" charset="0"/>
                <a:cs typeface="Courier New" panose="02070309020205020404" pitchFamily="49" charset="0"/>
              </a:rPr>
              <a:t>str.append</a:t>
            </a:r>
            <a:r>
              <a:rPr lang="en-US" altLang="en-US" sz="1800" b="1" dirty="0">
                <a:latin typeface="Courier New" panose="02070309020205020404" pitchFamily="49" charset="0"/>
                <a:cs typeface="Courier New" panose="02070309020205020404" pitchFamily="49" charset="0"/>
              </a:rPr>
              <a:t>("We sold ");</a:t>
            </a:r>
          </a:p>
          <a:p>
            <a:pPr lvl="1" eaLnBrk="1" hangingPunct="1">
              <a:buFontTx/>
              <a:buNone/>
            </a:pPr>
            <a:r>
              <a:rPr lang="en-US" altLang="en-US" sz="1800" b="1" dirty="0" err="1">
                <a:latin typeface="Courier New" panose="02070309020205020404" pitchFamily="49" charset="0"/>
                <a:cs typeface="Courier New" panose="02070309020205020404" pitchFamily="49" charset="0"/>
              </a:rPr>
              <a:t>str.append</a:t>
            </a:r>
            <a:r>
              <a:rPr lang="en-US" altLang="en-US" sz="1800" b="1" dirty="0">
                <a:latin typeface="Courier New" panose="02070309020205020404" pitchFamily="49" charset="0"/>
                <a:cs typeface="Courier New" panose="02070309020205020404" pitchFamily="49" charset="0"/>
              </a:rPr>
              <a:t>(12);</a:t>
            </a:r>
          </a:p>
          <a:p>
            <a:pPr lvl="1" eaLnBrk="1" hangingPunct="1">
              <a:buFontTx/>
              <a:buNone/>
            </a:pPr>
            <a:r>
              <a:rPr lang="en-US" altLang="en-US" sz="1800" b="1" dirty="0" err="1">
                <a:latin typeface="Courier New" panose="02070309020205020404" pitchFamily="49" charset="0"/>
                <a:cs typeface="Courier New" panose="02070309020205020404" pitchFamily="49" charset="0"/>
              </a:rPr>
              <a:t>str.append</a:t>
            </a:r>
            <a:r>
              <a:rPr lang="en-US" altLang="en-US" sz="1800" b="1" dirty="0">
                <a:latin typeface="Courier New" panose="02070309020205020404" pitchFamily="49" charset="0"/>
                <a:cs typeface="Courier New" panose="02070309020205020404" pitchFamily="49" charset="0"/>
              </a:rPr>
              <a:t>(" doughnuts for $");</a:t>
            </a:r>
          </a:p>
          <a:p>
            <a:pPr lvl="1" eaLnBrk="1" hangingPunct="1">
              <a:buFontTx/>
              <a:buNone/>
            </a:pPr>
            <a:r>
              <a:rPr lang="en-US" altLang="en-US" sz="1800" b="1" dirty="0" err="1">
                <a:latin typeface="Courier New" panose="02070309020205020404" pitchFamily="49" charset="0"/>
                <a:cs typeface="Courier New" panose="02070309020205020404" pitchFamily="49" charset="0"/>
              </a:rPr>
              <a:t>str.append</a:t>
            </a:r>
            <a:r>
              <a:rPr lang="en-US" altLang="en-US" sz="1800" b="1" dirty="0">
                <a:latin typeface="Courier New" panose="02070309020205020404" pitchFamily="49" charset="0"/>
                <a:cs typeface="Courier New" panose="02070309020205020404" pitchFamily="49" charset="0"/>
              </a:rPr>
              <a:t>(15.95);</a:t>
            </a:r>
          </a:p>
          <a:p>
            <a:pPr lvl="1" eaLnBrk="1" hangingPunct="1">
              <a:buFontTx/>
              <a:buNone/>
            </a:pPr>
            <a:endParaRPr lang="en-US" altLang="en-US" sz="1800" b="1" dirty="0">
              <a:noFill/>
            </a:endParaRPr>
          </a:p>
          <a:p>
            <a:pPr lvl="1" eaLnBrk="1" hangingPunct="1">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str</a:t>
            </a:r>
            <a:r>
              <a:rPr lang="en-US" altLang="en-US" sz="18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328097"/>
            <a:ext cx="5432961" cy="431435"/>
          </a:xfrm>
        </p:spPr>
        <p:txBody>
          <a:bodyPr/>
          <a:lstStyle/>
          <a:p>
            <a:pPr eaLnBrk="1" hangingPunct="1">
              <a:lnSpc>
                <a:spcPct val="90000"/>
              </a:lnSpc>
            </a:pPr>
            <a:r>
              <a:rPr lang="en-US" altLang="en-US" sz="2000" dirty="0"/>
              <a:t>This code will produce the following output:</a:t>
            </a:r>
          </a:p>
        </p:txBody>
      </p:sp>
      <p:sp>
        <p:nvSpPr>
          <p:cNvPr id="7" name="Content Placeholder 6"/>
          <p:cNvSpPr>
            <a:spLocks noGrp="1"/>
          </p:cNvSpPr>
          <p:nvPr>
            <p:ph sz="quarter" idx="16"/>
          </p:nvPr>
        </p:nvSpPr>
        <p:spPr>
          <a:xfrm>
            <a:off x="457200" y="5814988"/>
            <a:ext cx="5061473" cy="395807"/>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We sold 12 doughnuts for $15.95</a:t>
            </a:r>
          </a:p>
        </p:txBody>
      </p:sp>
    </p:spTree>
    <p:extLst>
      <p:ext uri="{BB962C8B-B14F-4D97-AF65-F5344CB8AC3E}">
        <p14:creationId xmlns:p14="http://schemas.microsoft.com/office/powerpoint/2010/main" val="4190735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6858000" cy="1097279"/>
          </a:xfrm>
        </p:spPr>
        <p:txBody>
          <a:bodyPr/>
          <a:lstStyle/>
          <a:p>
            <a:r>
              <a:rPr lang="en-US" altLang="en-US" sz="3000" dirty="0"/>
              <a:t>Appending to a </a:t>
            </a:r>
            <a:r>
              <a:rPr lang="en-US" altLang="en-US" sz="3000" dirty="0" err="1">
                <a:latin typeface="Courier New" panose="02070309020205020404" pitchFamily="49" charset="0"/>
                <a:cs typeface="Courier New" panose="02070309020205020404" pitchFamily="49" charset="0"/>
              </a:rPr>
              <a:t>StringBuilder</a:t>
            </a:r>
            <a:r>
              <a:rPr lang="en-US" altLang="en-US" sz="3000" dirty="0"/>
              <a:t> Object </a:t>
            </a:r>
            <a:r>
              <a:rPr lang="en-US" altLang="en-US" sz="2000" b="0" dirty="0"/>
              <a:t>(3 of 4)</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229600" cy="4788911"/>
          </a:xfrm>
        </p:spPr>
        <p:txBody>
          <a:bodyPr/>
          <a:lstStyle/>
          <a:p>
            <a:pPr eaLnBrk="1" hangingPunct="1"/>
            <a:r>
              <a:rPr lang="en-US" altLang="en-US" dirty="0"/>
              <a:t>The </a:t>
            </a:r>
            <a:r>
              <a:rPr lang="en-US" altLang="en-US" dirty="0" err="1">
                <a:latin typeface="Courier New" panose="02070309020205020404" pitchFamily="49" charset="0"/>
                <a:cs typeface="Courier New" panose="02070309020205020404" pitchFamily="49" charset="0"/>
              </a:rPr>
              <a:t>StringBuilder</a:t>
            </a:r>
            <a:r>
              <a:rPr lang="en-US" altLang="en-US" dirty="0"/>
              <a:t> class also has several overloaded versions of a method named </a:t>
            </a:r>
            <a:r>
              <a:rPr lang="en-US" altLang="en-US" dirty="0">
                <a:latin typeface="Courier New" panose="02070309020205020404" pitchFamily="49" charset="0"/>
                <a:cs typeface="Courier New" panose="02070309020205020404" pitchFamily="49" charset="0"/>
              </a:rPr>
              <a:t>insert</a:t>
            </a:r>
          </a:p>
          <a:p>
            <a:pPr eaLnBrk="1" hangingPunct="1"/>
            <a:r>
              <a:rPr lang="en-US" altLang="en-US" dirty="0"/>
              <a:t>These methods accept two arguments:</a:t>
            </a:r>
          </a:p>
          <a:p>
            <a:pPr lvl="1" eaLnBrk="1" hangingPunct="1"/>
            <a:r>
              <a:rPr lang="en-US" altLang="en-US" dirty="0"/>
              <a:t>an </a:t>
            </a:r>
            <a:r>
              <a:rPr lang="en-US" altLang="en-US" dirty="0" err="1">
                <a:latin typeface="Courier New" panose="02070309020205020404" pitchFamily="49" charset="0"/>
                <a:cs typeface="Courier New" panose="02070309020205020404" pitchFamily="49" charset="0"/>
              </a:rPr>
              <a:t>int</a:t>
            </a:r>
            <a:r>
              <a:rPr lang="en-US" altLang="en-US" dirty="0"/>
              <a:t> that specifies the position to begin insertion, and</a:t>
            </a:r>
          </a:p>
          <a:p>
            <a:pPr lvl="1" eaLnBrk="1" hangingPunct="1"/>
            <a:r>
              <a:rPr lang="en-US" altLang="en-US" dirty="0"/>
              <a:t>the value to be inserted.</a:t>
            </a:r>
          </a:p>
          <a:p>
            <a:pPr eaLnBrk="1" hangingPunct="1"/>
            <a:r>
              <a:rPr lang="en-US" altLang="en-US" dirty="0"/>
              <a:t>The value to be inserted may be</a:t>
            </a:r>
          </a:p>
          <a:p>
            <a:pPr lvl="1" eaLnBrk="1" hangingPunct="1"/>
            <a:r>
              <a:rPr lang="en-US" altLang="en-US" dirty="0"/>
              <a:t>a primitive literal or variable.</a:t>
            </a:r>
          </a:p>
          <a:p>
            <a:pPr lvl="1" eaLnBrk="1" hangingPunct="1"/>
            <a:r>
              <a:rPr lang="en-US" altLang="en-US" dirty="0"/>
              <a:t>a </a:t>
            </a:r>
            <a:r>
              <a:rPr lang="en-US" altLang="en-US" dirty="0">
                <a:latin typeface="Courier New" panose="02070309020205020404" pitchFamily="49" charset="0"/>
                <a:cs typeface="Courier New" panose="02070309020205020404" pitchFamily="49" charset="0"/>
              </a:rPr>
              <a:t>char</a:t>
            </a:r>
            <a:r>
              <a:rPr lang="en-US" altLang="en-US" dirty="0"/>
              <a:t> array, or</a:t>
            </a:r>
          </a:p>
          <a:p>
            <a:pPr lvl="1" eaLnBrk="1" hangingPunct="1"/>
            <a:r>
              <a:rPr lang="en-US" altLang="en-US" dirty="0"/>
              <a:t>a </a:t>
            </a:r>
            <a:r>
              <a:rPr lang="en-US" altLang="en-US" dirty="0">
                <a:latin typeface="Courier New" panose="02070309020205020404" pitchFamily="49" charset="0"/>
                <a:cs typeface="Courier New" panose="02070309020205020404" pitchFamily="49" charset="0"/>
              </a:rPr>
              <a:t>String</a:t>
            </a:r>
            <a:r>
              <a:rPr lang="en-US" altLang="en-US" dirty="0"/>
              <a:t> literal or object.</a:t>
            </a:r>
          </a:p>
        </p:txBody>
      </p:sp>
    </p:spTree>
    <p:extLst>
      <p:ext uri="{BB962C8B-B14F-4D97-AF65-F5344CB8AC3E}">
        <p14:creationId xmlns:p14="http://schemas.microsoft.com/office/powerpoint/2010/main" val="362352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a:xfrm>
            <a:off x="457200" y="215371"/>
            <a:ext cx="7083631" cy="1097279"/>
          </a:xfrm>
        </p:spPr>
        <p:txBody>
          <a:bodyPr/>
          <a:lstStyle/>
          <a:p>
            <a:r>
              <a:rPr lang="en-US" altLang="en-US" sz="3000" dirty="0"/>
              <a:t>Appending to a </a:t>
            </a:r>
            <a:r>
              <a:rPr lang="en-US" altLang="en-US" sz="3000" dirty="0" err="1">
                <a:latin typeface="Courier New" panose="02070309020205020404" pitchFamily="49" charset="0"/>
                <a:cs typeface="Courier New" panose="02070309020205020404" pitchFamily="49" charset="0"/>
              </a:rPr>
              <a:t>StringBuilder</a:t>
            </a:r>
            <a:r>
              <a:rPr lang="en-US" altLang="en-US" sz="3000" dirty="0"/>
              <a:t> Object </a:t>
            </a:r>
            <a:r>
              <a:rPr lang="en-US" altLang="en-US" sz="2000" b="0" dirty="0"/>
              <a:t>(4 of 4)</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336307"/>
          </a:xfrm>
        </p:spPr>
        <p:txBody>
          <a:bodyPr/>
          <a:lstStyle/>
          <a:p>
            <a:pPr eaLnBrk="1" hangingPunct="1">
              <a:spcBef>
                <a:spcPts val="600"/>
              </a:spcBef>
            </a:pPr>
            <a:r>
              <a:rPr lang="en-US" altLang="en-US" sz="2200" dirty="0"/>
              <a:t>The general form of a typical call to the </a:t>
            </a:r>
            <a:r>
              <a:rPr lang="en-US" altLang="en-US" sz="2200" dirty="0">
                <a:latin typeface="Courier New" panose="02070309020205020404" pitchFamily="49" charset="0"/>
                <a:cs typeface="Courier New" panose="02070309020205020404" pitchFamily="49" charset="0"/>
              </a:rPr>
              <a:t>insert</a:t>
            </a:r>
            <a:r>
              <a:rPr lang="en-US" altLang="en-US" sz="2200" dirty="0"/>
              <a:t> method.</a:t>
            </a:r>
          </a:p>
          <a:p>
            <a:pPr lvl="1" eaLnBrk="1" hangingPunct="1"/>
            <a:r>
              <a:rPr lang="en-US" altLang="en-US" sz="2200" i="1" dirty="0">
                <a:latin typeface="Courier New" panose="02070309020205020404" pitchFamily="49" charset="0"/>
                <a:cs typeface="Courier New" panose="02070309020205020404" pitchFamily="49" charset="0"/>
              </a:rPr>
              <a:t>object.</a:t>
            </a:r>
            <a:r>
              <a:rPr lang="en-US" altLang="en-US" sz="2200" dirty="0">
                <a:latin typeface="Courier New" panose="02070309020205020404" pitchFamily="49" charset="0"/>
                <a:cs typeface="Courier New" panose="02070309020205020404" pitchFamily="49" charset="0"/>
              </a:rPr>
              <a:t>insert(</a:t>
            </a:r>
            <a:r>
              <a:rPr lang="en-US" altLang="en-US" sz="2200" i="1" dirty="0">
                <a:latin typeface="Courier New" panose="02070309020205020404" pitchFamily="49" charset="0"/>
                <a:cs typeface="Courier New" panose="02070309020205020404" pitchFamily="49" charset="0"/>
              </a:rPr>
              <a:t>start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item</a:t>
            </a:r>
            <a:r>
              <a:rPr lang="en-US" altLang="en-US" sz="2200" dirty="0">
                <a:latin typeface="Courier New" panose="02070309020205020404" pitchFamily="49" charset="0"/>
                <a:cs typeface="Courier New" panose="02070309020205020404" pitchFamily="49" charset="0"/>
              </a:rPr>
              <a:t>);</a:t>
            </a:r>
          </a:p>
          <a:p>
            <a:pPr lvl="2" eaLnBrk="1" hangingPunct="1"/>
            <a:r>
              <a:rPr lang="en-US" altLang="en-US" sz="2200" dirty="0"/>
              <a:t>where </a:t>
            </a:r>
            <a:r>
              <a:rPr lang="en-US" altLang="en-US" sz="2200" i="1" dirty="0">
                <a:latin typeface="Courier New" panose="02070309020205020404" pitchFamily="49" charset="0"/>
                <a:cs typeface="Courier New" panose="02070309020205020404" pitchFamily="49" charset="0"/>
              </a:rPr>
              <a:t>object</a:t>
            </a:r>
            <a:r>
              <a:rPr lang="en-US" altLang="en-US" sz="2200" dirty="0"/>
              <a:t> is an instance of the </a:t>
            </a:r>
            <a:r>
              <a:rPr lang="en-US" altLang="en-US" sz="2200" dirty="0">
                <a:latin typeface="Courier New" panose="02070309020205020404" pitchFamily="49" charset="0"/>
                <a:cs typeface="Courier New" panose="02070309020205020404" pitchFamily="49" charset="0"/>
              </a:rPr>
              <a:t>StringBuilder</a:t>
            </a:r>
            <a:r>
              <a:rPr lang="en-US" altLang="en-US" sz="2200" dirty="0"/>
              <a:t> class, </a:t>
            </a:r>
            <a:r>
              <a:rPr lang="en-US" altLang="en-US" sz="2200" i="1" dirty="0">
                <a:latin typeface="Courier New" panose="02070309020205020404" pitchFamily="49" charset="0"/>
                <a:cs typeface="Courier New" panose="02070309020205020404" pitchFamily="49" charset="0"/>
              </a:rPr>
              <a:t>start</a:t>
            </a:r>
            <a:r>
              <a:rPr lang="en-US" altLang="en-US" sz="2200" dirty="0"/>
              <a:t> is the insertion location, and </a:t>
            </a:r>
            <a:r>
              <a:rPr lang="en-US" altLang="en-US" sz="2200" i="1" dirty="0">
                <a:latin typeface="Courier New" panose="02070309020205020404" pitchFamily="49" charset="0"/>
                <a:cs typeface="Courier New" panose="02070309020205020404" pitchFamily="49" charset="0"/>
              </a:rPr>
              <a:t>item</a:t>
            </a:r>
            <a:r>
              <a:rPr lang="en-US" altLang="en-US" sz="2200" dirty="0"/>
              <a:t> is:</a:t>
            </a:r>
          </a:p>
          <a:p>
            <a:pPr lvl="3" eaLnBrk="1" hangingPunct="1"/>
            <a:r>
              <a:rPr lang="en-US" altLang="en-US" sz="2200" dirty="0"/>
              <a:t>a primitive literal or variable.</a:t>
            </a:r>
          </a:p>
          <a:p>
            <a:pPr lvl="3" eaLnBrk="1" hangingPunct="1"/>
            <a:r>
              <a:rPr lang="en-US" altLang="en-US" sz="2200" dirty="0"/>
              <a:t>a </a:t>
            </a:r>
            <a:r>
              <a:rPr lang="en-US" altLang="en-US" sz="2200" dirty="0">
                <a:latin typeface="Consolas" panose="020B0609020204030204" pitchFamily="49" charset="0"/>
              </a:rPr>
              <a:t>char</a:t>
            </a:r>
            <a:r>
              <a:rPr lang="en-US" altLang="en-US" sz="2200" dirty="0"/>
              <a:t> array, or</a:t>
            </a:r>
          </a:p>
          <a:p>
            <a:pPr lvl="3" eaLnBrk="1" hangingPunct="1"/>
            <a:r>
              <a:rPr lang="en-US" altLang="en-US" sz="2200" dirty="0"/>
              <a:t>a </a:t>
            </a:r>
            <a:r>
              <a:rPr lang="en-US" altLang="en-US" sz="2200" dirty="0">
                <a:latin typeface="Courier New" panose="02070309020205020404" pitchFamily="49" charset="0"/>
                <a:cs typeface="Courier New" panose="02070309020205020404" pitchFamily="49" charset="0"/>
              </a:rPr>
              <a:t>String</a:t>
            </a:r>
            <a:r>
              <a:rPr lang="en-US" altLang="en-US" sz="2200" dirty="0"/>
              <a:t> literal or object.</a:t>
            </a:r>
          </a:p>
          <a:p>
            <a:pPr eaLnBrk="1" hangingPunct="1">
              <a:spcBef>
                <a:spcPts val="600"/>
              </a:spcBef>
            </a:pPr>
            <a:r>
              <a:rPr lang="en-US" altLang="en-US" sz="2200" dirty="0"/>
              <a:t>Example:</a:t>
            </a:r>
          </a:p>
        </p:txBody>
      </p:sp>
      <p:sp>
        <p:nvSpPr>
          <p:cNvPr id="4" name="Content Placeholder 3"/>
          <p:cNvSpPr>
            <a:spLocks noGrp="1"/>
          </p:cNvSpPr>
          <p:nvPr>
            <p:ph sz="quarter" idx="14"/>
          </p:nvPr>
        </p:nvSpPr>
        <p:spPr>
          <a:xfrm>
            <a:off x="457200" y="4999512"/>
            <a:ext cx="3749040" cy="890649"/>
          </a:xfrm>
        </p:spPr>
        <p:txBody>
          <a:bodyPr/>
          <a:lstStyle/>
          <a:p>
            <a:pPr marL="255600" indent="0" eaLnBrk="1" hangingPunct="1">
              <a:buNone/>
            </a:pPr>
            <a:r>
              <a:rPr lang="en-US" altLang="en-US" sz="2200" dirty="0"/>
              <a:t>Telephone.java</a:t>
            </a:r>
            <a:br>
              <a:rPr lang="en-US" altLang="en-US" sz="2200" dirty="0"/>
            </a:br>
            <a:r>
              <a:rPr lang="en-US" altLang="en-US" sz="2200" dirty="0"/>
              <a:t>TelephoneTester.java</a:t>
            </a:r>
          </a:p>
        </p:txBody>
      </p:sp>
    </p:spTree>
    <p:extLst>
      <p:ext uri="{BB962C8B-B14F-4D97-AF65-F5344CB8AC3E}">
        <p14:creationId xmlns:p14="http://schemas.microsoft.com/office/powerpoint/2010/main" val="2336281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Replacing a Substring in a </a:t>
            </a:r>
            <a:r>
              <a:rPr lang="en-US" altLang="en-US" sz="3200" dirty="0" err="1">
                <a:latin typeface="Courier New" panose="02070309020205020404" pitchFamily="49" charset="0"/>
                <a:cs typeface="Courier New" panose="02070309020205020404" pitchFamily="49" charset="0"/>
              </a:rPr>
              <a:t>StringBuilder</a:t>
            </a:r>
            <a:r>
              <a:rPr lang="en-US" altLang="en-US" sz="3200" dirty="0"/>
              <a:t> Object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6"/>
            <a:ext cx="8104909" cy="4788911"/>
          </a:xfrm>
        </p:spPr>
        <p:txBody>
          <a:bodyPr/>
          <a:lstStyle/>
          <a:p>
            <a:pPr eaLnBrk="1" hangingPunct="1"/>
            <a:r>
              <a:rPr lang="en-US" altLang="en-US" sz="2200" dirty="0"/>
              <a:t>The </a:t>
            </a:r>
            <a:r>
              <a:rPr lang="en-US" altLang="en-US" sz="2200" dirty="0" err="1">
                <a:latin typeface="Courier New" panose="02070309020205020404" pitchFamily="49" charset="0"/>
                <a:cs typeface="Courier New" panose="02070309020205020404" pitchFamily="49" charset="0"/>
              </a:rPr>
              <a:t>StringBuilder</a:t>
            </a:r>
            <a:r>
              <a:rPr lang="en-US" altLang="en-US" sz="2200" dirty="0"/>
              <a:t> class has a </a:t>
            </a:r>
            <a:r>
              <a:rPr lang="en-US" altLang="en-US" sz="2200" dirty="0">
                <a:latin typeface="Courier New" panose="02070309020205020404" pitchFamily="49" charset="0"/>
                <a:cs typeface="Courier New" panose="02070309020205020404" pitchFamily="49" charset="0"/>
              </a:rPr>
              <a:t>replace </a:t>
            </a:r>
            <a:r>
              <a:rPr lang="en-US" altLang="en-US" sz="2200" dirty="0"/>
              <a:t>method that replaces a specified substring with a string.</a:t>
            </a:r>
          </a:p>
          <a:p>
            <a:pPr eaLnBrk="1" hangingPunct="1"/>
            <a:r>
              <a:rPr lang="en-US" altLang="en-US" sz="2200" dirty="0"/>
              <a:t>The general form of a call to the method:</a:t>
            </a:r>
          </a:p>
          <a:p>
            <a:pPr lvl="1" eaLnBrk="1" hangingPunct="1"/>
            <a:r>
              <a:rPr lang="en-US" altLang="en-US" sz="2200" i="1" dirty="0" err="1">
                <a:latin typeface="Courier New" panose="02070309020205020404" pitchFamily="49" charset="0"/>
                <a:cs typeface="Courier New" panose="02070309020205020404" pitchFamily="49" charset="0"/>
              </a:rPr>
              <a:t>object.</a:t>
            </a:r>
            <a:r>
              <a:rPr lang="en-US" altLang="en-US" sz="2200" dirty="0" err="1">
                <a:latin typeface="Courier New" panose="02070309020205020404" pitchFamily="49" charset="0"/>
                <a:cs typeface="Courier New" panose="02070309020205020404" pitchFamily="49" charset="0"/>
              </a:rPr>
              <a:t>replace</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start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end</a:t>
            </a:r>
            <a:r>
              <a:rPr lang="en-US" altLang="en-US" sz="2200" dirty="0">
                <a:latin typeface="Courier New" panose="02070309020205020404" pitchFamily="49" charset="0"/>
                <a:cs typeface="Courier New" panose="02070309020205020404" pitchFamily="49" charset="0"/>
              </a:rPr>
              <a:t>, </a:t>
            </a:r>
            <a:r>
              <a:rPr lang="en-US" altLang="en-US" sz="2200" i="1" dirty="0" err="1">
                <a:latin typeface="Courier New" panose="02070309020205020404" pitchFamily="49" charset="0"/>
                <a:cs typeface="Courier New" panose="02070309020205020404" pitchFamily="49" charset="0"/>
              </a:rPr>
              <a:t>str</a:t>
            </a:r>
            <a:r>
              <a:rPr lang="en-US" altLang="en-US" sz="2200" dirty="0">
                <a:latin typeface="Courier New" panose="02070309020205020404" pitchFamily="49" charset="0"/>
                <a:cs typeface="Courier New" panose="02070309020205020404" pitchFamily="49" charset="0"/>
              </a:rPr>
              <a:t>);</a:t>
            </a:r>
          </a:p>
          <a:p>
            <a:pPr lvl="2" eaLnBrk="1" hangingPunct="1"/>
            <a:r>
              <a:rPr lang="en-US" altLang="en-US" sz="2200" i="1" dirty="0">
                <a:latin typeface="Courier New" panose="02070309020205020404" pitchFamily="49" charset="0"/>
                <a:cs typeface="Courier New" panose="02070309020205020404" pitchFamily="49" charset="0"/>
              </a:rPr>
              <a:t>start</a:t>
            </a:r>
            <a:r>
              <a:rPr lang="en-US" altLang="en-US" sz="2200" i="1" dirty="0"/>
              <a:t> </a:t>
            </a:r>
            <a:r>
              <a:rPr lang="en-US" altLang="en-US" sz="2200" dirty="0"/>
              <a:t>is an </a:t>
            </a:r>
            <a:r>
              <a:rPr lang="en-US" altLang="en-US" sz="2200" dirty="0" err="1">
                <a:latin typeface="Courier New" panose="02070309020205020404" pitchFamily="49" charset="0"/>
                <a:cs typeface="Courier New" panose="02070309020205020404" pitchFamily="49" charset="0"/>
              </a:rPr>
              <a:t>int</a:t>
            </a:r>
            <a:r>
              <a:rPr lang="en-US" altLang="en-US" sz="2200" dirty="0"/>
              <a:t> that specifies the starting position of a substring in the calling object, and </a:t>
            </a:r>
          </a:p>
          <a:p>
            <a:pPr lvl="2" eaLnBrk="1" hangingPunct="1"/>
            <a:r>
              <a:rPr lang="en-US" altLang="en-US" sz="2200" i="1" dirty="0">
                <a:latin typeface="Courier New" panose="02070309020205020404" pitchFamily="49" charset="0"/>
                <a:cs typeface="Courier New" panose="02070309020205020404" pitchFamily="49" charset="0"/>
              </a:rPr>
              <a:t>end</a:t>
            </a:r>
            <a:r>
              <a:rPr lang="en-US" altLang="en-US" sz="2200" i="1" dirty="0"/>
              <a:t> </a:t>
            </a:r>
            <a:r>
              <a:rPr lang="en-US" altLang="en-US" sz="2200" dirty="0"/>
              <a:t>is an </a:t>
            </a:r>
            <a:r>
              <a:rPr lang="en-US" altLang="en-US" sz="2200" dirty="0" err="1">
                <a:latin typeface="Courier New" panose="02070309020205020404" pitchFamily="49" charset="0"/>
                <a:cs typeface="Courier New" panose="02070309020205020404" pitchFamily="49" charset="0"/>
              </a:rPr>
              <a:t>int</a:t>
            </a:r>
            <a:r>
              <a:rPr lang="en-US" altLang="en-US" sz="2200" dirty="0"/>
              <a:t> that specifies the ending position of the substring. (The starting position is included in the substring, but the ending position is not.)</a:t>
            </a:r>
          </a:p>
          <a:p>
            <a:pPr lvl="2" eaLnBrk="1" hangingPunct="1"/>
            <a:r>
              <a:rPr lang="en-US" altLang="en-US" sz="2200" dirty="0"/>
              <a:t>The </a:t>
            </a:r>
            <a:r>
              <a:rPr lang="en-US" altLang="en-US" sz="2200" dirty="0" err="1">
                <a:latin typeface="Courier New" panose="02070309020205020404" pitchFamily="49" charset="0"/>
                <a:cs typeface="Courier New" panose="02070309020205020404" pitchFamily="49" charset="0"/>
              </a:rPr>
              <a:t>str</a:t>
            </a:r>
            <a:r>
              <a:rPr lang="en-US" altLang="en-US" sz="2200" dirty="0"/>
              <a:t> parameter is a </a:t>
            </a:r>
            <a:r>
              <a:rPr lang="en-US" altLang="en-US" sz="2200" dirty="0">
                <a:latin typeface="Courier New" panose="02070309020205020404" pitchFamily="49" charset="0"/>
                <a:cs typeface="Courier New" panose="02070309020205020404" pitchFamily="49" charset="0"/>
              </a:rPr>
              <a:t>String</a:t>
            </a:r>
            <a:r>
              <a:rPr lang="en-US" altLang="en-US" sz="2200" dirty="0"/>
              <a:t> object.</a:t>
            </a:r>
          </a:p>
          <a:p>
            <a:pPr lvl="1" eaLnBrk="1" hangingPunct="1"/>
            <a:r>
              <a:rPr lang="en-US" altLang="en-US" sz="2200" dirty="0"/>
              <a:t>After the method executes, the substring will be replaced with </a:t>
            </a:r>
            <a:r>
              <a:rPr lang="en-US" altLang="en-US" sz="2200" dirty="0">
                <a:latin typeface="Courier New" panose="02070309020205020404" pitchFamily="49" charset="0"/>
                <a:cs typeface="Courier New" panose="02070309020205020404" pitchFamily="49" charset="0"/>
              </a:rPr>
              <a:t>str</a:t>
            </a:r>
            <a:r>
              <a:rPr lang="en-US" altLang="en-US" sz="2200" dirty="0"/>
              <a:t>.</a:t>
            </a:r>
          </a:p>
        </p:txBody>
      </p:sp>
    </p:spTree>
    <p:extLst>
      <p:ext uri="{BB962C8B-B14F-4D97-AF65-F5344CB8AC3E}">
        <p14:creationId xmlns:p14="http://schemas.microsoft.com/office/powerpoint/2010/main" val="228310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200" dirty="0"/>
              <a:t>Replacing a Substring in a </a:t>
            </a:r>
            <a:r>
              <a:rPr lang="en-US" altLang="en-US" sz="3200" dirty="0" err="1">
                <a:latin typeface="Courier New" panose="02070309020205020404" pitchFamily="49" charset="0"/>
                <a:cs typeface="Courier New" panose="02070309020205020404" pitchFamily="49" charset="0"/>
              </a:rPr>
              <a:t>StringBuilder</a:t>
            </a:r>
            <a:r>
              <a:rPr lang="en-US" altLang="en-US" sz="3200" dirty="0"/>
              <a:t> Object </a:t>
            </a:r>
            <a:r>
              <a:rPr lang="en-US" altLang="en-US" sz="2000" b="0" dirty="0"/>
              <a:t>(2 of 2)</a:t>
            </a:r>
            <a:endParaRPr lang="en-IN" sz="2000" b="0" dirty="0"/>
          </a:p>
        </p:txBody>
      </p:sp>
      <p:sp>
        <p:nvSpPr>
          <p:cNvPr id="4" name="Content Placeholder 3"/>
          <p:cNvSpPr>
            <a:spLocks noGrp="1"/>
          </p:cNvSpPr>
          <p:nvPr>
            <p:ph sz="quarter" idx="13"/>
          </p:nvPr>
        </p:nvSpPr>
        <p:spPr>
          <a:xfrm>
            <a:off x="457200" y="1552574"/>
            <a:ext cx="8229600" cy="893743"/>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replace</a:t>
            </a:r>
            <a:r>
              <a:rPr lang="en-US" altLang="en-US" dirty="0"/>
              <a:t> method in this code replaces the word “Chicago” with “New York”.</a:t>
            </a:r>
            <a:endParaRPr lang="en-IN" dirty="0"/>
          </a:p>
        </p:txBody>
      </p:sp>
      <p:sp>
        <p:nvSpPr>
          <p:cNvPr id="5" name="Content Placeholder 4"/>
          <p:cNvSpPr>
            <a:spLocks noGrp="1"/>
          </p:cNvSpPr>
          <p:nvPr>
            <p:ph sz="quarter" idx="14"/>
          </p:nvPr>
        </p:nvSpPr>
        <p:spPr>
          <a:xfrm>
            <a:off x="457200" y="2541319"/>
            <a:ext cx="8093034" cy="1624993"/>
          </a:xfrm>
        </p:spPr>
        <p:txBody>
          <a:bodyPr/>
          <a:lstStyle/>
          <a:p>
            <a:pPr lvl="1" eaLnBrk="1" hangingPunct="1">
              <a:buFontTx/>
              <a:buNone/>
            </a:pPr>
            <a:r>
              <a:rPr lang="en-US" altLang="en-US" sz="2000" b="1" dirty="0" err="1">
                <a:latin typeface="Courier New" panose="02070309020205020404" pitchFamily="49" charset="0"/>
                <a:cs typeface="Courier New" panose="02070309020205020404" pitchFamily="49" charset="0"/>
              </a:rPr>
              <a:t>StringBuilder</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 = new </a:t>
            </a:r>
            <a:r>
              <a:rPr lang="en-US" altLang="en-US" sz="2000" b="1" dirty="0" err="1">
                <a:latin typeface="Courier New" panose="02070309020205020404" pitchFamily="49" charset="0"/>
                <a:cs typeface="Courier New" panose="02070309020205020404" pitchFamily="49" charset="0"/>
              </a:rPr>
              <a:t>StringBuilder</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         "We moved from Chicago to Atlanta.");</a:t>
            </a:r>
          </a:p>
          <a:p>
            <a:pPr lvl="1" eaLnBrk="1" hangingPunct="1">
              <a:buFontTx/>
              <a:buNone/>
            </a:pPr>
            <a:r>
              <a:rPr lang="en-US" altLang="en-US" sz="2000" b="1" dirty="0" err="1">
                <a:latin typeface="Courier New" panose="02070309020205020404" pitchFamily="49" charset="0"/>
                <a:cs typeface="Courier New" panose="02070309020205020404" pitchFamily="49" charset="0"/>
              </a:rPr>
              <a:t>str.replace</a:t>
            </a:r>
            <a:r>
              <a:rPr lang="en-US" altLang="en-US" sz="2000" b="1" dirty="0">
                <a:latin typeface="Courier New" panose="02070309020205020404" pitchFamily="49" charset="0"/>
                <a:cs typeface="Courier New" panose="02070309020205020404" pitchFamily="49" charset="0"/>
              </a:rPr>
              <a:t>(14, 21, "New York");</a:t>
            </a:r>
          </a:p>
          <a:p>
            <a:pPr lvl="1" eaLnBrk="1" hangingPunct="1">
              <a:buFontTx/>
              <a:buNone/>
            </a:pPr>
            <a:r>
              <a:rPr lang="en-US" altLang="en-US" sz="2000" b="1" dirty="0" err="1">
                <a:latin typeface="Courier New" panose="02070309020205020404" pitchFamily="49" charset="0"/>
                <a:cs typeface="Courier New" panose="02070309020205020404" pitchFamily="49" charset="0"/>
              </a:rPr>
              <a:t>System.out.println</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str</a:t>
            </a:r>
            <a:r>
              <a:rPr lang="en-US" altLang="en-US" sz="20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261314"/>
            <a:ext cx="6539023" cy="524442"/>
          </a:xfrm>
        </p:spPr>
        <p:txBody>
          <a:bodyPr/>
          <a:lstStyle/>
          <a:p>
            <a:pPr eaLnBrk="1" hangingPunct="1"/>
            <a:r>
              <a:rPr lang="en-US" altLang="en-US" dirty="0"/>
              <a:t>The code will produce the following output:</a:t>
            </a:r>
          </a:p>
        </p:txBody>
      </p:sp>
      <p:sp>
        <p:nvSpPr>
          <p:cNvPr id="7" name="Content Placeholder 6"/>
          <p:cNvSpPr>
            <a:spLocks noGrp="1"/>
          </p:cNvSpPr>
          <p:nvPr>
            <p:ph sz="quarter" idx="16"/>
          </p:nvPr>
        </p:nvSpPr>
        <p:spPr>
          <a:xfrm>
            <a:off x="457200" y="4880758"/>
            <a:ext cx="6007395" cy="510639"/>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We moved from New York to Atlanta.</a:t>
            </a:r>
          </a:p>
        </p:txBody>
      </p:sp>
    </p:spTree>
    <p:extLst>
      <p:ext uri="{BB962C8B-B14F-4D97-AF65-F5344CB8AC3E}">
        <p14:creationId xmlns:p14="http://schemas.microsoft.com/office/powerpoint/2010/main" val="1564308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Other </a:t>
            </a:r>
            <a:r>
              <a:rPr lang="en-US" altLang="en-US" dirty="0" err="1">
                <a:latin typeface="Courier New" panose="02070309020205020404" pitchFamily="49" charset="0"/>
                <a:cs typeface="Courier New" panose="02070309020205020404" pitchFamily="49" charset="0"/>
              </a:rPr>
              <a:t>StringBuilder</a:t>
            </a:r>
            <a:r>
              <a:rPr lang="en-US" altLang="en-US" dirty="0"/>
              <a:t> Methods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8229600" cy="688109"/>
          </a:xfrm>
        </p:spPr>
        <p:txBody>
          <a:bodyPr/>
          <a:lstStyle/>
          <a:p>
            <a:pPr eaLnBrk="1" hangingPunct="1">
              <a:lnSpc>
                <a:spcPct val="90000"/>
              </a:lnSpc>
            </a:pPr>
            <a:r>
              <a:rPr lang="en-US" altLang="en-US" sz="2000" dirty="0"/>
              <a:t>The </a:t>
            </a:r>
            <a:r>
              <a:rPr lang="en-US" altLang="en-US" sz="2000" dirty="0">
                <a:latin typeface="Courier New" panose="02070309020205020404" pitchFamily="49" charset="0"/>
                <a:cs typeface="Courier New" panose="02070309020205020404" pitchFamily="49" charset="0"/>
              </a:rPr>
              <a:t>StringBuilder</a:t>
            </a:r>
            <a:r>
              <a:rPr lang="en-US" altLang="en-US" sz="2000" dirty="0"/>
              <a:t> class also provides methods to set and delete characters in an object.</a:t>
            </a:r>
          </a:p>
        </p:txBody>
      </p:sp>
      <p:sp>
        <p:nvSpPr>
          <p:cNvPr id="5" name="Content Placeholder 4"/>
          <p:cNvSpPr>
            <a:spLocks noGrp="1"/>
          </p:cNvSpPr>
          <p:nvPr>
            <p:ph sz="quarter" idx="14"/>
          </p:nvPr>
        </p:nvSpPr>
        <p:spPr>
          <a:xfrm>
            <a:off x="457200" y="2301833"/>
            <a:ext cx="8229600" cy="4100987"/>
          </a:xfrm>
        </p:spPr>
        <p:txBody>
          <a:bodyPr/>
          <a:lstStyle/>
          <a:p>
            <a:pPr lvl="1" eaLnBrk="1" hangingPunct="1">
              <a:buFontTx/>
              <a:buNone/>
            </a:pPr>
            <a:r>
              <a:rPr lang="en-US" altLang="en-US" sz="1400" b="1" dirty="0" err="1">
                <a:latin typeface="Courier New" panose="02070309020205020404" pitchFamily="49" charset="0"/>
                <a:cs typeface="Courier New" panose="02070309020205020404" pitchFamily="49" charset="0"/>
              </a:rPr>
              <a:t>StringBuilder</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str</a:t>
            </a:r>
            <a:r>
              <a:rPr lang="en-US" altLang="en-US" sz="1400" b="1" dirty="0">
                <a:latin typeface="Courier New" panose="02070309020205020404" pitchFamily="49" charset="0"/>
                <a:cs typeface="Courier New" panose="02070309020205020404" pitchFamily="49" charset="0"/>
              </a:rPr>
              <a:t> = new </a:t>
            </a:r>
            <a:r>
              <a:rPr lang="en-US" altLang="en-US" sz="1400" b="1" dirty="0" err="1">
                <a:latin typeface="Courier New" panose="02070309020205020404" pitchFamily="49" charset="0"/>
                <a:cs typeface="Courier New" panose="02070309020205020404" pitchFamily="49" charset="0"/>
              </a:rPr>
              <a:t>StringBuilder</a:t>
            </a:r>
            <a:r>
              <a:rPr lang="en-US" altLang="en-US" sz="1400" b="1" dirty="0">
                <a:latin typeface="Courier New" panose="02070309020205020404" pitchFamily="49" charset="0"/>
                <a:cs typeface="Courier New" panose="02070309020205020404" pitchFamily="49" charset="0"/>
              </a:rPr>
              <a:t>(</a:t>
            </a:r>
          </a:p>
          <a:p>
            <a:pPr lvl="1" eaLnBrk="1" hangingPunct="1">
              <a:buFontTx/>
              <a:buNone/>
            </a:pPr>
            <a:r>
              <a:rPr lang="en-US" altLang="en-US" sz="1400" b="1" dirty="0">
                <a:latin typeface="Courier New" panose="02070309020205020404" pitchFamily="49" charset="0"/>
                <a:cs typeface="Courier New" panose="02070309020205020404" pitchFamily="49" charset="0"/>
              </a:rPr>
              <a:t>                      "I ate 100 blueberries!");</a:t>
            </a:r>
          </a:p>
          <a:p>
            <a:pPr lvl="1" eaLnBrk="1" hangingPunct="1">
              <a:buFontTx/>
              <a:buNone/>
            </a:pPr>
            <a:r>
              <a:rPr lang="en-US" altLang="en-US" sz="1400" b="1" dirty="0">
                <a:latin typeface="Courier New" panose="02070309020205020404" pitchFamily="49" charset="0"/>
                <a:cs typeface="Courier New" panose="02070309020205020404" pitchFamily="49" charset="0"/>
              </a:rPr>
              <a:t>// Display the </a:t>
            </a:r>
            <a:r>
              <a:rPr lang="en-US" altLang="en-US" sz="1400" b="1" dirty="0" err="1">
                <a:latin typeface="Courier New" panose="02070309020205020404" pitchFamily="49" charset="0"/>
                <a:cs typeface="Courier New" panose="02070309020205020404" pitchFamily="49" charset="0"/>
              </a:rPr>
              <a:t>StringBuilder</a:t>
            </a:r>
            <a:r>
              <a:rPr lang="en-US" altLang="en-US" sz="1400" b="1" dirty="0">
                <a:latin typeface="Courier New" panose="02070309020205020404" pitchFamily="49" charset="0"/>
                <a:cs typeface="Courier New" panose="02070309020205020404" pitchFamily="49" charset="0"/>
              </a:rPr>
              <a:t> object.</a:t>
            </a:r>
          </a:p>
          <a:p>
            <a:pPr lvl="1" eaLnBrk="1" hangingPunct="1">
              <a:buFontTx/>
              <a:buNone/>
            </a:pPr>
            <a:r>
              <a:rPr lang="en-US" altLang="en-US" sz="1400" b="1" dirty="0" err="1">
                <a:latin typeface="Courier New" panose="02070309020205020404" pitchFamily="49" charset="0"/>
                <a:cs typeface="Courier New" panose="02070309020205020404" pitchFamily="49" charset="0"/>
              </a:rPr>
              <a:t>System.out.println</a:t>
            </a: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str</a:t>
            </a:r>
            <a:r>
              <a:rPr lang="en-US" altLang="en-US" sz="1400" b="1" dirty="0">
                <a:latin typeface="Courier New" panose="02070309020205020404" pitchFamily="49" charset="0"/>
                <a:cs typeface="Courier New" panose="02070309020205020404" pitchFamily="49" charset="0"/>
              </a:rPr>
              <a:t>);</a:t>
            </a:r>
          </a:p>
          <a:p>
            <a:pPr lvl="1" eaLnBrk="1" hangingPunct="1">
              <a:buFontTx/>
              <a:buNone/>
            </a:pPr>
            <a:r>
              <a:rPr lang="en-US" altLang="en-US" sz="1400" b="1" dirty="0">
                <a:latin typeface="Courier New" panose="02070309020205020404" pitchFamily="49" charset="0"/>
                <a:cs typeface="Courier New" panose="02070309020205020404" pitchFamily="49" charset="0"/>
              </a:rPr>
              <a:t>// Delete the '0'.</a:t>
            </a:r>
          </a:p>
          <a:p>
            <a:pPr lvl="1" eaLnBrk="1" hangingPunct="1">
              <a:buFontTx/>
              <a:buNone/>
            </a:pPr>
            <a:r>
              <a:rPr lang="en-US" altLang="en-US" sz="1400" b="1" dirty="0" err="1">
                <a:latin typeface="Courier New" panose="02070309020205020404" pitchFamily="49" charset="0"/>
                <a:cs typeface="Courier New" panose="02070309020205020404" pitchFamily="49" charset="0"/>
              </a:rPr>
              <a:t>str.deleteCharAt</a:t>
            </a:r>
            <a:r>
              <a:rPr lang="en-US" altLang="en-US" sz="1400" b="1" dirty="0">
                <a:latin typeface="Courier New" panose="02070309020205020404" pitchFamily="49" charset="0"/>
                <a:cs typeface="Courier New" panose="02070309020205020404" pitchFamily="49" charset="0"/>
              </a:rPr>
              <a:t>(8);</a:t>
            </a:r>
          </a:p>
          <a:p>
            <a:pPr lvl="1" eaLnBrk="1" hangingPunct="1">
              <a:buFontTx/>
              <a:buNone/>
            </a:pPr>
            <a:r>
              <a:rPr lang="en-US" altLang="en-US" sz="1400" b="1" dirty="0">
                <a:latin typeface="Courier New" panose="02070309020205020404" pitchFamily="49" charset="0"/>
                <a:cs typeface="Courier New" panose="02070309020205020404" pitchFamily="49" charset="0"/>
              </a:rPr>
              <a:t>// Delete "blue".</a:t>
            </a:r>
          </a:p>
          <a:p>
            <a:pPr lvl="1" eaLnBrk="1" hangingPunct="1">
              <a:buFontTx/>
              <a:buNone/>
            </a:pPr>
            <a:r>
              <a:rPr lang="en-US" altLang="en-US" sz="1400" b="1" dirty="0" err="1">
                <a:latin typeface="Courier New" panose="02070309020205020404" pitchFamily="49" charset="0"/>
                <a:cs typeface="Courier New" panose="02070309020205020404" pitchFamily="49" charset="0"/>
              </a:rPr>
              <a:t>str.delete</a:t>
            </a:r>
            <a:r>
              <a:rPr lang="en-US" altLang="en-US" sz="1400" b="1" dirty="0">
                <a:latin typeface="Courier New" panose="02070309020205020404" pitchFamily="49" charset="0"/>
                <a:cs typeface="Courier New" panose="02070309020205020404" pitchFamily="49" charset="0"/>
              </a:rPr>
              <a:t>(9, 13);</a:t>
            </a:r>
          </a:p>
          <a:p>
            <a:pPr lvl="1" eaLnBrk="1" hangingPunct="1">
              <a:buFontTx/>
              <a:buNone/>
            </a:pPr>
            <a:r>
              <a:rPr lang="en-US" altLang="en-US" sz="1400" b="1" dirty="0">
                <a:latin typeface="Courier New" panose="02070309020205020404" pitchFamily="49" charset="0"/>
                <a:cs typeface="Courier New" panose="02070309020205020404" pitchFamily="49" charset="0"/>
              </a:rPr>
              <a:t>// Display the </a:t>
            </a:r>
            <a:r>
              <a:rPr lang="en-US" altLang="en-US" sz="1400" b="1" dirty="0" err="1">
                <a:latin typeface="Courier New" panose="02070309020205020404" pitchFamily="49" charset="0"/>
                <a:cs typeface="Courier New" panose="02070309020205020404" pitchFamily="49" charset="0"/>
              </a:rPr>
              <a:t>StringBuilder</a:t>
            </a:r>
            <a:r>
              <a:rPr lang="en-US" altLang="en-US" sz="1400" b="1" dirty="0">
                <a:latin typeface="Courier New" panose="02070309020205020404" pitchFamily="49" charset="0"/>
                <a:cs typeface="Courier New" panose="02070309020205020404" pitchFamily="49" charset="0"/>
              </a:rPr>
              <a:t> object.</a:t>
            </a:r>
          </a:p>
          <a:p>
            <a:pPr lvl="1" eaLnBrk="1" hangingPunct="1">
              <a:buFontTx/>
              <a:buNone/>
            </a:pPr>
            <a:r>
              <a:rPr lang="en-US" altLang="en-US" sz="1400" b="1" dirty="0" err="1">
                <a:latin typeface="Courier New" panose="02070309020205020404" pitchFamily="49" charset="0"/>
                <a:cs typeface="Courier New" panose="02070309020205020404" pitchFamily="49" charset="0"/>
              </a:rPr>
              <a:t>System.out.println</a:t>
            </a: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str</a:t>
            </a:r>
            <a:r>
              <a:rPr lang="en-US" altLang="en-US" sz="1400" b="1" dirty="0">
                <a:latin typeface="Courier New" panose="02070309020205020404" pitchFamily="49" charset="0"/>
                <a:cs typeface="Courier New" panose="02070309020205020404" pitchFamily="49" charset="0"/>
              </a:rPr>
              <a:t>);</a:t>
            </a:r>
          </a:p>
          <a:p>
            <a:pPr lvl="1" eaLnBrk="1" hangingPunct="1">
              <a:buFontTx/>
              <a:buNone/>
            </a:pPr>
            <a:r>
              <a:rPr lang="en-US" altLang="en-US" sz="1400" b="1" dirty="0">
                <a:latin typeface="Courier New" panose="02070309020205020404" pitchFamily="49" charset="0"/>
                <a:cs typeface="Courier New" panose="02070309020205020404" pitchFamily="49" charset="0"/>
              </a:rPr>
              <a:t>// Change the '1' to '5'</a:t>
            </a:r>
          </a:p>
          <a:p>
            <a:pPr lvl="1" eaLnBrk="1" hangingPunct="1">
              <a:buFontTx/>
              <a:buNone/>
            </a:pPr>
            <a:r>
              <a:rPr lang="en-US" altLang="en-US" sz="1400" b="1" dirty="0" err="1">
                <a:latin typeface="Courier New" panose="02070309020205020404" pitchFamily="49" charset="0"/>
                <a:cs typeface="Courier New" panose="02070309020205020404" pitchFamily="49" charset="0"/>
              </a:rPr>
              <a:t>str.setCharAt</a:t>
            </a:r>
            <a:r>
              <a:rPr lang="en-US" altLang="en-US" sz="1400" b="1" dirty="0">
                <a:latin typeface="Courier New" panose="02070309020205020404" pitchFamily="49" charset="0"/>
                <a:cs typeface="Courier New" panose="02070309020205020404" pitchFamily="49" charset="0"/>
              </a:rPr>
              <a:t>(6, '5');</a:t>
            </a:r>
          </a:p>
          <a:p>
            <a:pPr lvl="1" eaLnBrk="1" hangingPunct="1">
              <a:buFontTx/>
              <a:buNone/>
            </a:pPr>
            <a:r>
              <a:rPr lang="en-US" altLang="en-US" sz="1400" b="1" dirty="0">
                <a:latin typeface="Courier New" panose="02070309020205020404" pitchFamily="49" charset="0"/>
                <a:cs typeface="Courier New" panose="02070309020205020404" pitchFamily="49" charset="0"/>
              </a:rPr>
              <a:t>// Display the </a:t>
            </a:r>
            <a:r>
              <a:rPr lang="en-US" altLang="en-US" sz="1400" b="1" dirty="0" err="1">
                <a:latin typeface="Courier New" panose="02070309020205020404" pitchFamily="49" charset="0"/>
                <a:cs typeface="Courier New" panose="02070309020205020404" pitchFamily="49" charset="0"/>
              </a:rPr>
              <a:t>StringBuilder</a:t>
            </a:r>
            <a:r>
              <a:rPr lang="en-US" altLang="en-US" sz="1400" b="1" dirty="0">
                <a:latin typeface="Courier New" panose="02070309020205020404" pitchFamily="49" charset="0"/>
                <a:cs typeface="Courier New" panose="02070309020205020404" pitchFamily="49" charset="0"/>
              </a:rPr>
              <a:t> object.</a:t>
            </a:r>
          </a:p>
          <a:p>
            <a:pPr lvl="1" eaLnBrk="1" hangingPunct="1">
              <a:buFontTx/>
              <a:buNone/>
            </a:pPr>
            <a:r>
              <a:rPr lang="en-US" altLang="en-US" sz="1400" b="1" dirty="0" err="1">
                <a:latin typeface="Courier New" panose="02070309020205020404" pitchFamily="49" charset="0"/>
                <a:cs typeface="Courier New" panose="02070309020205020404" pitchFamily="49" charset="0"/>
              </a:rPr>
              <a:t>System.out.println</a:t>
            </a: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str</a:t>
            </a:r>
            <a:r>
              <a:rPr lang="en-US" alt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431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Other </a:t>
            </a:r>
            <a:r>
              <a:rPr lang="en-US" altLang="en-US" dirty="0" err="1">
                <a:latin typeface="Courier New" panose="02070309020205020404" pitchFamily="49" charset="0"/>
                <a:cs typeface="Courier New" panose="02070309020205020404" pitchFamily="49" charset="0"/>
              </a:rPr>
              <a:t>StringBuilder</a:t>
            </a:r>
            <a:r>
              <a:rPr lang="en-US" altLang="en-US" dirty="0"/>
              <a:t> Methods </a:t>
            </a:r>
            <a:r>
              <a:rPr lang="en-US" altLang="en-US" sz="2000" b="0" dirty="0"/>
              <a:t>(2 of 2)</a:t>
            </a:r>
            <a:endParaRPr lang="en-IN" sz="2000" b="0" dirty="0"/>
          </a:p>
        </p:txBody>
      </p:sp>
      <p:sp>
        <p:nvSpPr>
          <p:cNvPr id="4" name="Content Placeholder 3"/>
          <p:cNvSpPr>
            <a:spLocks noGrp="1"/>
          </p:cNvSpPr>
          <p:nvPr>
            <p:ph sz="quarter" idx="13"/>
          </p:nvPr>
        </p:nvSpPr>
        <p:spPr>
          <a:xfrm>
            <a:off x="457200" y="1556327"/>
            <a:ext cx="8069283" cy="173313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a:t>
            </a:r>
          </a:p>
          <a:p>
            <a:pPr lvl="1" eaLnBrk="1" hangingPunct="1"/>
            <a:r>
              <a:rPr lang="en-US" altLang="en-US" dirty="0"/>
              <a:t>You can call a </a:t>
            </a:r>
            <a:r>
              <a:rPr lang="en-US" altLang="en-US" dirty="0">
                <a:latin typeface="Courier New" panose="02070309020205020404" pitchFamily="49" charset="0"/>
                <a:cs typeface="Courier New" panose="02070309020205020404" pitchFamily="49" charset="0"/>
              </a:rPr>
              <a:t>StringBuilder's</a:t>
            </a:r>
            <a:r>
              <a:rPr lang="en-US" altLang="en-US" dirty="0"/>
              <a:t> </a:t>
            </a:r>
            <a:r>
              <a:rPr lang="en-US" altLang="en-US" dirty="0">
                <a:latin typeface="Courier New" panose="02070309020205020404" pitchFamily="49" charset="0"/>
                <a:cs typeface="Courier New" panose="02070309020205020404" pitchFamily="49" charset="0"/>
              </a:rPr>
              <a:t>toString</a:t>
            </a:r>
            <a:r>
              <a:rPr lang="en-US" altLang="en-US" dirty="0"/>
              <a:t> method to convert that </a:t>
            </a:r>
            <a:r>
              <a:rPr lang="en-US" altLang="en-US" dirty="0">
                <a:latin typeface="Courier New" panose="02070309020205020404" pitchFamily="49" charset="0"/>
                <a:cs typeface="Courier New" panose="02070309020205020404" pitchFamily="49" charset="0"/>
              </a:rPr>
              <a:t>StringBuilder</a:t>
            </a:r>
            <a:r>
              <a:rPr lang="en-US" altLang="en-US" dirty="0"/>
              <a:t> object to a regular </a:t>
            </a:r>
            <a:r>
              <a:rPr lang="en-US" altLang="en-US" dirty="0">
                <a:latin typeface="Courier New" panose="02070309020205020404" pitchFamily="49" charset="0"/>
                <a:cs typeface="Courier New" panose="02070309020205020404" pitchFamily="49" charset="0"/>
              </a:rPr>
              <a:t>String</a:t>
            </a:r>
          </a:p>
        </p:txBody>
      </p:sp>
      <p:sp>
        <p:nvSpPr>
          <p:cNvPr id="5" name="Content Placeholder 4"/>
          <p:cNvSpPr>
            <a:spLocks noGrp="1"/>
          </p:cNvSpPr>
          <p:nvPr>
            <p:ph sz="quarter" idx="14"/>
          </p:nvPr>
        </p:nvSpPr>
        <p:spPr>
          <a:xfrm>
            <a:off x="457200" y="3533143"/>
            <a:ext cx="8229600" cy="730099"/>
          </a:xfrm>
        </p:spPr>
        <p:txBody>
          <a:bodyPr/>
          <a:lstStyle/>
          <a:p>
            <a:pPr eaLnBrk="1" hangingPunct="1">
              <a:spcBef>
                <a:spcPct val="0"/>
              </a:spcBef>
              <a:buClrTx/>
              <a:buFontTx/>
              <a:buNone/>
            </a:pPr>
            <a:r>
              <a:rPr lang="en-US" altLang="en-US" sz="1800" dirty="0" err="1">
                <a:latin typeface="Courier New" panose="02070309020205020404" pitchFamily="49" charset="0"/>
                <a:cs typeface="Courier New" panose="02070309020205020404" pitchFamily="49" charset="0"/>
              </a:rPr>
              <a:t>StringBuilder</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strb</a:t>
            </a:r>
            <a:r>
              <a:rPr lang="en-US" altLang="en-US" sz="1800" dirty="0">
                <a:latin typeface="Courier New" panose="02070309020205020404" pitchFamily="49" charset="0"/>
                <a:cs typeface="Courier New" panose="02070309020205020404" pitchFamily="49" charset="0"/>
              </a:rPr>
              <a:t> = new </a:t>
            </a:r>
            <a:r>
              <a:rPr lang="en-US" altLang="en-US" sz="1800" dirty="0" err="1">
                <a:latin typeface="Courier New" panose="02070309020205020404" pitchFamily="49" charset="0"/>
                <a:cs typeface="Courier New" panose="02070309020205020404" pitchFamily="49" charset="0"/>
              </a:rPr>
              <a:t>StringBuilder</a:t>
            </a:r>
            <a:r>
              <a:rPr lang="en-US" altLang="en-US" sz="1800" dirty="0">
                <a:latin typeface="Courier New" panose="02070309020205020404" pitchFamily="49" charset="0"/>
                <a:cs typeface="Courier New" panose="02070309020205020404" pitchFamily="49" charset="0"/>
              </a:rPr>
              <a:t>("This is a test.");</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String str = </a:t>
            </a:r>
            <a:r>
              <a:rPr lang="en-US" altLang="en-US" sz="1800" dirty="0" err="1">
                <a:latin typeface="Courier New" panose="02070309020205020404" pitchFamily="49" charset="0"/>
                <a:cs typeface="Courier New" panose="02070309020205020404" pitchFamily="49" charset="0"/>
              </a:rPr>
              <a:t>strb.toString</a:t>
            </a:r>
            <a:r>
              <a:rPr lang="en-US" alt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3164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Tokenizing Strings</a:t>
            </a:r>
            <a:endParaRPr lang="en-IN" dirty="0"/>
          </a:p>
        </p:txBody>
      </p:sp>
      <p:sp>
        <p:nvSpPr>
          <p:cNvPr id="4" name="Content Placeholder 3"/>
          <p:cNvSpPr>
            <a:spLocks noGrp="1"/>
          </p:cNvSpPr>
          <p:nvPr>
            <p:ph sz="quarter" idx="13"/>
          </p:nvPr>
        </p:nvSpPr>
        <p:spPr>
          <a:xfrm>
            <a:off x="457200" y="1552575"/>
            <a:ext cx="8229600" cy="1059996"/>
          </a:xfrm>
        </p:spPr>
        <p:txBody>
          <a:bodyPr/>
          <a:lstStyle/>
          <a:p>
            <a:pPr eaLnBrk="1" hangingPunct="1">
              <a:spcBef>
                <a:spcPts val="600"/>
              </a:spcBef>
            </a:pPr>
            <a:r>
              <a:rPr lang="en-US" altLang="en-US" sz="1600" dirty="0"/>
              <a:t>Use the </a:t>
            </a:r>
            <a:r>
              <a:rPr lang="en-US" altLang="en-US" sz="1600" dirty="0">
                <a:latin typeface="Courier New" panose="02070309020205020404" pitchFamily="49" charset="0"/>
                <a:cs typeface="Courier New" panose="02070309020205020404" pitchFamily="49" charset="0"/>
              </a:rPr>
              <a:t>String</a:t>
            </a:r>
            <a:r>
              <a:rPr lang="en-US" altLang="en-US" sz="1600" dirty="0"/>
              <a:t> class’s </a:t>
            </a:r>
            <a:r>
              <a:rPr lang="en-US" altLang="en-US" sz="1600" dirty="0">
                <a:latin typeface="Courier New" panose="02070309020205020404" pitchFamily="49" charset="0"/>
                <a:cs typeface="Courier New" panose="02070309020205020404" pitchFamily="49" charset="0"/>
              </a:rPr>
              <a:t>split</a:t>
            </a:r>
            <a:r>
              <a:rPr lang="en-US" altLang="en-US" sz="1600" dirty="0"/>
              <a:t> method</a:t>
            </a:r>
          </a:p>
          <a:p>
            <a:pPr eaLnBrk="1" hangingPunct="1">
              <a:spcBef>
                <a:spcPts val="600"/>
              </a:spcBef>
            </a:pPr>
            <a:r>
              <a:rPr lang="en-US" altLang="en-US" sz="1600" dirty="0"/>
              <a:t>Tokenizes a </a:t>
            </a:r>
            <a:r>
              <a:rPr lang="en-US" altLang="en-US" sz="1600" dirty="0">
                <a:latin typeface="Courier New" panose="02070309020205020404" pitchFamily="49" charset="0"/>
                <a:cs typeface="Courier New" panose="02070309020205020404" pitchFamily="49" charset="0"/>
              </a:rPr>
              <a:t>String</a:t>
            </a:r>
            <a:r>
              <a:rPr lang="en-US" altLang="en-US" sz="1600" dirty="0"/>
              <a:t> object and returns an array of </a:t>
            </a:r>
            <a:r>
              <a:rPr lang="en-US" altLang="en-US" sz="1600" dirty="0">
                <a:latin typeface="Courier New" panose="02070309020205020404" pitchFamily="49" charset="0"/>
                <a:cs typeface="Courier New" panose="02070309020205020404" pitchFamily="49" charset="0"/>
              </a:rPr>
              <a:t>String</a:t>
            </a:r>
            <a:r>
              <a:rPr lang="en-US" altLang="en-US" sz="1600" dirty="0"/>
              <a:t> objects</a:t>
            </a:r>
          </a:p>
          <a:p>
            <a:pPr eaLnBrk="1" hangingPunct="1">
              <a:spcBef>
                <a:spcPts val="600"/>
              </a:spcBef>
            </a:pPr>
            <a:r>
              <a:rPr lang="en-US" altLang="en-US" sz="1600" dirty="0"/>
              <a:t>Each array element is one token.</a:t>
            </a:r>
          </a:p>
        </p:txBody>
      </p:sp>
      <p:sp>
        <p:nvSpPr>
          <p:cNvPr id="5" name="Content Placeholder 4"/>
          <p:cNvSpPr>
            <a:spLocks noGrp="1"/>
          </p:cNvSpPr>
          <p:nvPr>
            <p:ph sz="quarter" idx="14"/>
          </p:nvPr>
        </p:nvSpPr>
        <p:spPr>
          <a:xfrm>
            <a:off x="457200" y="2706789"/>
            <a:ext cx="5516880" cy="1781292"/>
          </a:xfrm>
        </p:spPr>
        <p:txBody>
          <a:bodyPr tIns="0"/>
          <a:lstStyle/>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 Create a String to tokenize.</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String </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 = "one two three four";</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 Get the tokens from the string.</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String[] tokens = </a:t>
            </a:r>
            <a:r>
              <a:rPr lang="en-US" altLang="en-US" sz="1600" dirty="0" err="1">
                <a:latin typeface="Courier New" panose="02070309020205020404" pitchFamily="49" charset="0"/>
                <a:cs typeface="Courier New" panose="02070309020205020404" pitchFamily="49" charset="0"/>
              </a:rPr>
              <a:t>str.split</a:t>
            </a:r>
            <a:r>
              <a:rPr lang="en-US" altLang="en-US" sz="1600" dirty="0">
                <a:latin typeface="Courier New" panose="02070309020205020404" pitchFamily="49" charset="0"/>
                <a:cs typeface="Courier New" panose="02070309020205020404" pitchFamily="49" charset="0"/>
              </a:rPr>
              <a:t>(" ");</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 Display each token.</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for (String s : tokens)</a:t>
            </a:r>
          </a:p>
          <a:p>
            <a:pPr lvl="1" eaLnBrk="1" hangingPunct="1">
              <a:spcBef>
                <a:spcPts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(s);</a:t>
            </a:r>
          </a:p>
        </p:txBody>
      </p:sp>
      <p:sp>
        <p:nvSpPr>
          <p:cNvPr id="6" name="Content Placeholder 5"/>
          <p:cNvSpPr>
            <a:spLocks noGrp="1"/>
          </p:cNvSpPr>
          <p:nvPr>
            <p:ph sz="quarter" idx="15"/>
          </p:nvPr>
        </p:nvSpPr>
        <p:spPr>
          <a:xfrm>
            <a:off x="457200" y="4625844"/>
            <a:ext cx="4613564" cy="316544"/>
          </a:xfrm>
        </p:spPr>
        <p:txBody>
          <a:bodyPr tIns="0"/>
          <a:lstStyle/>
          <a:p>
            <a:pPr eaLnBrk="1" hangingPunct="1">
              <a:spcBef>
                <a:spcPts val="600"/>
              </a:spcBef>
            </a:pPr>
            <a:r>
              <a:rPr lang="en-US" altLang="en-US" sz="1600" dirty="0"/>
              <a:t>This code will produce the following output:</a:t>
            </a:r>
          </a:p>
        </p:txBody>
      </p:sp>
      <p:sp>
        <p:nvSpPr>
          <p:cNvPr id="7" name="Content Placeholder 6"/>
          <p:cNvSpPr>
            <a:spLocks noGrp="1"/>
          </p:cNvSpPr>
          <p:nvPr>
            <p:ph sz="quarter" idx="16"/>
          </p:nvPr>
        </p:nvSpPr>
        <p:spPr>
          <a:xfrm>
            <a:off x="457200" y="5054025"/>
            <a:ext cx="4011769" cy="1120355"/>
          </a:xfrm>
        </p:spPr>
        <p:txBody>
          <a:bodyPr/>
          <a:lstStyle/>
          <a:p>
            <a:pPr lvl="1" eaLnBrk="1" hangingPunct="1">
              <a:spcBef>
                <a:spcPts val="0"/>
              </a:spcBef>
              <a:buFontTx/>
              <a:buNone/>
            </a:pPr>
            <a:r>
              <a:rPr lang="en-US" altLang="en-US" sz="1600" b="1" dirty="0">
                <a:latin typeface="Courier New" panose="02070309020205020404" pitchFamily="49" charset="0"/>
                <a:cs typeface="Courier New" panose="02070309020205020404" pitchFamily="49" charset="0"/>
              </a:rPr>
              <a:t>one</a:t>
            </a:r>
          </a:p>
          <a:p>
            <a:pPr lvl="1" eaLnBrk="1" hangingPunct="1">
              <a:spcBef>
                <a:spcPts val="0"/>
              </a:spcBef>
              <a:buFontTx/>
              <a:buNone/>
            </a:pPr>
            <a:r>
              <a:rPr lang="en-US" altLang="en-US" sz="1600" b="1" dirty="0">
                <a:latin typeface="Courier New" panose="02070309020205020404" pitchFamily="49" charset="0"/>
                <a:cs typeface="Courier New" panose="02070309020205020404" pitchFamily="49" charset="0"/>
              </a:rPr>
              <a:t>two</a:t>
            </a:r>
          </a:p>
          <a:p>
            <a:pPr lvl="1" eaLnBrk="1" hangingPunct="1">
              <a:spcBef>
                <a:spcPts val="0"/>
              </a:spcBef>
              <a:buFontTx/>
              <a:buNone/>
            </a:pPr>
            <a:r>
              <a:rPr lang="en-US" altLang="en-US" sz="1600" b="1" dirty="0">
                <a:latin typeface="Courier New" panose="02070309020205020404" pitchFamily="49" charset="0"/>
                <a:cs typeface="Courier New" panose="02070309020205020404" pitchFamily="49" charset="0"/>
              </a:rPr>
              <a:t>three</a:t>
            </a:r>
          </a:p>
          <a:p>
            <a:pPr lvl="1" eaLnBrk="1" hangingPunct="1">
              <a:spcBef>
                <a:spcPts val="0"/>
              </a:spcBef>
              <a:buFontTx/>
              <a:buNone/>
            </a:pPr>
            <a:r>
              <a:rPr lang="en-US" altLang="en-US" sz="1600" b="1" dirty="0">
                <a:latin typeface="Courier New" panose="02070309020205020404" pitchFamily="49" charset="0"/>
                <a:cs typeface="Courier New" panose="02070309020205020404" pitchFamily="49" charset="0"/>
              </a:rPr>
              <a:t>four</a:t>
            </a:r>
          </a:p>
        </p:txBody>
      </p:sp>
    </p:spTree>
    <p:extLst>
      <p:ext uri="{BB962C8B-B14F-4D97-AF65-F5344CB8AC3E}">
        <p14:creationId xmlns:p14="http://schemas.microsoft.com/office/powerpoint/2010/main" val="42321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Wrapper Classes</a:t>
            </a:r>
            <a:endParaRPr lang="en-IN"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p:txBody>
          <a:bodyPr/>
          <a:lstStyle/>
          <a:p>
            <a:pPr eaLnBrk="1" hangingPunct="1"/>
            <a:r>
              <a:rPr lang="en-US" altLang="en-US" dirty="0"/>
              <a:t>Wrapper classes allow you to create objects to represent a primitive.</a:t>
            </a:r>
          </a:p>
          <a:p>
            <a:pPr eaLnBrk="1" hangingPunct="1"/>
            <a:r>
              <a:rPr lang="en-US" altLang="en-US" dirty="0"/>
              <a:t>Wrapper classes are immutable, which means that once you create an object, you cannot change the object’s value.</a:t>
            </a:r>
          </a:p>
          <a:p>
            <a:pPr eaLnBrk="1" hangingPunct="1"/>
            <a:r>
              <a:rPr lang="en-US" altLang="en-US" dirty="0"/>
              <a:t>To get the value stored in an object you must call a method.</a:t>
            </a:r>
          </a:p>
          <a:p>
            <a:pPr eaLnBrk="1" hangingPunct="1"/>
            <a:r>
              <a:rPr lang="en-US" altLang="en-US" dirty="0"/>
              <a:t>Wrapper classes provide static methods that are very useful</a:t>
            </a:r>
          </a:p>
        </p:txBody>
      </p:sp>
    </p:spTree>
    <p:extLst>
      <p:ext uri="{BB962C8B-B14F-4D97-AF65-F5344CB8AC3E}">
        <p14:creationId xmlns:p14="http://schemas.microsoft.com/office/powerpoint/2010/main" val="111146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Numeric Data Type Wrappers</a:t>
            </a:r>
            <a:endParaRPr lang="en-IN" dirty="0"/>
          </a:p>
        </p:txBody>
      </p:sp>
      <p:sp>
        <p:nvSpPr>
          <p:cNvPr id="4" name="Content Placeholder 3"/>
          <p:cNvSpPr>
            <a:spLocks noGrp="1"/>
          </p:cNvSpPr>
          <p:nvPr>
            <p:ph sz="quarter" idx="13"/>
          </p:nvPr>
        </p:nvSpPr>
        <p:spPr>
          <a:xfrm>
            <a:off x="457200" y="1556327"/>
            <a:ext cx="7772400" cy="1365003"/>
          </a:xfrm>
        </p:spPr>
        <p:txBody>
          <a:bodyPr/>
          <a:lstStyle/>
          <a:p>
            <a:pPr eaLnBrk="1" hangingPunct="1">
              <a:lnSpc>
                <a:spcPct val="90000"/>
              </a:lnSpc>
            </a:pPr>
            <a:r>
              <a:rPr lang="en-US" altLang="en-US" dirty="0"/>
              <a:t>Java provides wrapper classes for all of the primitive data types.</a:t>
            </a:r>
          </a:p>
          <a:p>
            <a:pPr eaLnBrk="1" hangingPunct="1">
              <a:lnSpc>
                <a:spcPct val="90000"/>
              </a:lnSpc>
            </a:pPr>
            <a:r>
              <a:rPr lang="en-US" altLang="en-US" dirty="0"/>
              <a:t>The numeric primitive wrapper classes are:</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288232698"/>
              </p:ext>
            </p:extLst>
          </p:nvPr>
        </p:nvGraphicFramePr>
        <p:xfrm>
          <a:off x="457200" y="3165475"/>
          <a:ext cx="4922322" cy="2926080"/>
        </p:xfrm>
        <a:graphic>
          <a:graphicData uri="http://schemas.openxmlformats.org/drawingml/2006/table">
            <a:tbl>
              <a:tblPr firstRow="1" bandRow="1">
                <a:tableStyleId>{2D5ABB26-0587-4C30-8999-92F81FD0307C}</a:tableStyleId>
              </a:tblPr>
              <a:tblGrid>
                <a:gridCol w="2461161">
                  <a:extLst>
                    <a:ext uri="{9D8B030D-6E8A-4147-A177-3AD203B41FA5}">
                      <a16:colId xmlns:a16="http://schemas.microsoft.com/office/drawing/2014/main" val="2798559633"/>
                    </a:ext>
                  </a:extLst>
                </a:gridCol>
                <a:gridCol w="2461161">
                  <a:extLst>
                    <a:ext uri="{9D8B030D-6E8A-4147-A177-3AD203B41FA5}">
                      <a16:colId xmlns:a16="http://schemas.microsoft.com/office/drawing/2014/main" val="366562408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noProof="0" dirty="0">
                          <a:ln>
                            <a:noFill/>
                          </a:ln>
                          <a:solidFill>
                            <a:schemeClr val="tx1"/>
                          </a:solidFill>
                          <a:effectLst/>
                          <a:latin typeface=" Arial"/>
                          <a:cs typeface="Arial" pitchFamily="34" charset="0"/>
                        </a:rPr>
                        <a:t>Wrapper Class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noProof="0" dirty="0">
                          <a:ln>
                            <a:noFill/>
                          </a:ln>
                          <a:solidFill>
                            <a:schemeClr val="tx1"/>
                          </a:solidFill>
                          <a:effectLst/>
                          <a:latin typeface=" Arial"/>
                          <a:cs typeface="Arial" pitchFamily="34" charset="0"/>
                        </a:rPr>
                        <a:t>Numeric Primitive</a:t>
                      </a:r>
                      <a:br>
                        <a:rPr kumimoji="0" lang="en-US" sz="2000" b="1" i="0" u="none" strike="noStrike" cap="none" normalizeH="0" baseline="0" noProof="0" dirty="0">
                          <a:ln>
                            <a:noFill/>
                          </a:ln>
                          <a:solidFill>
                            <a:schemeClr val="tx1"/>
                          </a:solidFill>
                          <a:effectLst/>
                          <a:latin typeface=" Arial"/>
                          <a:cs typeface="Arial" pitchFamily="34" charset="0"/>
                        </a:rPr>
                      </a:br>
                      <a:r>
                        <a:rPr kumimoji="0" lang="en-US" sz="2000" b="1" i="0" u="none" strike="noStrike" cap="none" normalizeH="0" baseline="0" noProof="0" dirty="0">
                          <a:ln>
                            <a:noFill/>
                          </a:ln>
                          <a:solidFill>
                            <a:schemeClr val="tx1"/>
                          </a:solidFill>
                          <a:effectLst/>
                          <a:latin typeface=" Arial"/>
                          <a:cs typeface="Arial" pitchFamily="34" charset="0"/>
                        </a:rPr>
                        <a:t>Type It Applies 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629184"/>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Byte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byte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0831555"/>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431868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Float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float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04585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Integer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9022940"/>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Long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long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440531"/>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a:ln>
                            <a:noFill/>
                          </a:ln>
                          <a:solidFill>
                            <a:schemeClr val="tx1"/>
                          </a:solidFill>
                          <a:effectLst/>
                          <a:latin typeface="Courier New" panose="02070309020205020404" pitchFamily="49" charset="0"/>
                          <a:cs typeface="Courier New" panose="02070309020205020404" pitchFamily="49" charset="0"/>
                        </a:rPr>
                        <a:t>Short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noProof="0" dirty="0">
                          <a:ln>
                            <a:noFill/>
                          </a:ln>
                          <a:solidFill>
                            <a:schemeClr val="tx1"/>
                          </a:solidFill>
                          <a:effectLst/>
                          <a:latin typeface="Courier New" panose="02070309020205020404" pitchFamily="49" charset="0"/>
                          <a:cs typeface="Courier New" panose="02070309020205020404" pitchFamily="49" charset="0"/>
                        </a:rPr>
                        <a:t>short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44614"/>
                  </a:ext>
                </a:extLst>
              </a:tr>
            </a:tbl>
          </a:graphicData>
        </a:graphic>
      </p:graphicFrame>
    </p:spTree>
    <p:extLst>
      <p:ext uri="{BB962C8B-B14F-4D97-AF65-F5344CB8AC3E}">
        <p14:creationId xmlns:p14="http://schemas.microsoft.com/office/powerpoint/2010/main" val="866809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 Wrapper Object</a:t>
            </a:r>
            <a:endParaRPr lang="en-IN" dirty="0"/>
          </a:p>
        </p:txBody>
      </p:sp>
      <p:sp>
        <p:nvSpPr>
          <p:cNvPr id="4" name="Content Placeholder 3"/>
          <p:cNvSpPr>
            <a:spLocks noGrp="1"/>
          </p:cNvSpPr>
          <p:nvPr>
            <p:ph sz="quarter" idx="13"/>
          </p:nvPr>
        </p:nvSpPr>
        <p:spPr>
          <a:xfrm>
            <a:off x="457200" y="1552575"/>
            <a:ext cx="8229600" cy="893742"/>
          </a:xfrm>
        </p:spPr>
        <p:txBody>
          <a:bodyPr/>
          <a:lstStyle/>
          <a:p>
            <a:pPr eaLnBrk="1" hangingPunct="1"/>
            <a:r>
              <a:rPr lang="en-US" altLang="en-US" dirty="0"/>
              <a:t>To create objects from these wrapper classes, you can pass a value to the constructor:</a:t>
            </a:r>
          </a:p>
        </p:txBody>
      </p:sp>
      <p:sp>
        <p:nvSpPr>
          <p:cNvPr id="5" name="Content Placeholder 4"/>
          <p:cNvSpPr>
            <a:spLocks noGrp="1"/>
          </p:cNvSpPr>
          <p:nvPr>
            <p:ph sz="quarter" idx="14"/>
          </p:nvPr>
        </p:nvSpPr>
        <p:spPr>
          <a:xfrm>
            <a:off x="457200" y="2505695"/>
            <a:ext cx="5801096" cy="486888"/>
          </a:xfrm>
        </p:spPr>
        <p:txBody>
          <a:bodyPr/>
          <a:lstStyle/>
          <a:p>
            <a:pPr marL="741600" lvl="1" indent="0">
              <a:buNone/>
            </a:pPr>
            <a:r>
              <a:rPr lang="en-US" altLang="en-US" sz="2000" b="1" dirty="0">
                <a:latin typeface="Consolas" panose="020B0609020204030204" pitchFamily="49" charset="0"/>
              </a:rPr>
              <a:t>Integer number = new Integer(7);</a:t>
            </a:r>
            <a:endParaRPr lang="en-IN" sz="2000" dirty="0"/>
          </a:p>
        </p:txBody>
      </p:sp>
      <p:sp>
        <p:nvSpPr>
          <p:cNvPr id="6" name="Content Placeholder 5"/>
          <p:cNvSpPr>
            <a:spLocks noGrp="1"/>
          </p:cNvSpPr>
          <p:nvPr>
            <p:ph sz="quarter" idx="15"/>
          </p:nvPr>
        </p:nvSpPr>
        <p:spPr>
          <a:xfrm>
            <a:off x="457200" y="3051961"/>
            <a:ext cx="8229600" cy="878771"/>
          </a:xfrm>
        </p:spPr>
        <p:txBody>
          <a:bodyPr/>
          <a:lstStyle/>
          <a:p>
            <a:pPr eaLnBrk="1" hangingPunct="1"/>
            <a:r>
              <a:rPr lang="en-US" altLang="en-US" dirty="0"/>
              <a:t>You can also assign a primitive value to a wrapper class object:</a:t>
            </a:r>
          </a:p>
        </p:txBody>
      </p:sp>
      <p:sp>
        <p:nvSpPr>
          <p:cNvPr id="7" name="Content Placeholder 6"/>
          <p:cNvSpPr>
            <a:spLocks noGrp="1"/>
          </p:cNvSpPr>
          <p:nvPr>
            <p:ph sz="quarter" idx="16"/>
          </p:nvPr>
        </p:nvSpPr>
        <p:spPr>
          <a:xfrm>
            <a:off x="457201" y="4100948"/>
            <a:ext cx="2978726" cy="1020040"/>
          </a:xfrm>
        </p:spPr>
        <p:txBody>
          <a:bodyPr/>
          <a:lstStyle/>
          <a:p>
            <a:pPr eaLnBrk="1" hangingPunct="1">
              <a:buFontTx/>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Integer number;</a:t>
            </a:r>
          </a:p>
          <a:p>
            <a:pPr eaLnBrk="1" hangingPunct="1">
              <a:buFontTx/>
              <a:buNone/>
            </a:pPr>
            <a:r>
              <a:rPr lang="en-US" altLang="en-US" sz="2000" b="1" dirty="0">
                <a:latin typeface="Courier New" panose="02070309020205020404" pitchFamily="49" charset="0"/>
                <a:cs typeface="Courier New" panose="02070309020205020404" pitchFamily="49" charset="0"/>
              </a:rPr>
              <a:t>	number = 7;</a:t>
            </a:r>
          </a:p>
        </p:txBody>
      </p:sp>
    </p:spTree>
    <p:extLst>
      <p:ext uri="{BB962C8B-B14F-4D97-AF65-F5344CB8AC3E}">
        <p14:creationId xmlns:p14="http://schemas.microsoft.com/office/powerpoint/2010/main" val="3129216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toString</a:t>
            </a:r>
            <a:r>
              <a:rPr lang="en-US" altLang="en-US" dirty="0"/>
              <a:t> Methods</a:t>
            </a:r>
            <a:endParaRPr lang="en-IN" dirty="0"/>
          </a:p>
        </p:txBody>
      </p:sp>
      <p:sp>
        <p:nvSpPr>
          <p:cNvPr id="4" name="Content Placeholder 3"/>
          <p:cNvSpPr>
            <a:spLocks noGrp="1"/>
          </p:cNvSpPr>
          <p:nvPr>
            <p:ph sz="quarter" idx="13"/>
          </p:nvPr>
        </p:nvSpPr>
        <p:spPr>
          <a:xfrm>
            <a:off x="457200" y="1556327"/>
            <a:ext cx="8229600" cy="1735513"/>
          </a:xfrm>
        </p:spPr>
        <p:txBody>
          <a:bodyPr/>
          <a:lstStyle/>
          <a:p>
            <a:pPr eaLnBrk="1" hangingPunct="1">
              <a:lnSpc>
                <a:spcPct val="90000"/>
              </a:lnSpc>
            </a:pPr>
            <a:r>
              <a:rPr lang="en-US" altLang="en-US" dirty="0"/>
              <a:t>Each of the numeric wrapper classes has a static </a:t>
            </a:r>
            <a:r>
              <a:rPr lang="en-US" altLang="en-US" dirty="0">
                <a:latin typeface="Courier New" panose="02070309020205020404" pitchFamily="49" charset="0"/>
                <a:cs typeface="Courier New" panose="02070309020205020404" pitchFamily="49" charset="0"/>
              </a:rPr>
              <a:t>toString</a:t>
            </a:r>
            <a:r>
              <a:rPr lang="en-US" altLang="en-US" dirty="0"/>
              <a:t> method that converts a number to a string.</a:t>
            </a:r>
          </a:p>
          <a:p>
            <a:pPr eaLnBrk="1" hangingPunct="1">
              <a:lnSpc>
                <a:spcPct val="90000"/>
              </a:lnSpc>
            </a:pPr>
            <a:r>
              <a:rPr lang="en-US" altLang="en-US" dirty="0"/>
              <a:t>The method accepts the number as its argument and returns a string representation of that number.</a:t>
            </a:r>
            <a:endParaRPr lang="en-IN" dirty="0"/>
          </a:p>
        </p:txBody>
      </p:sp>
      <p:sp>
        <p:nvSpPr>
          <p:cNvPr id="5" name="Content Placeholder 4"/>
          <p:cNvSpPr>
            <a:spLocks noGrp="1"/>
          </p:cNvSpPr>
          <p:nvPr>
            <p:ph sz="quarter" idx="14"/>
          </p:nvPr>
        </p:nvSpPr>
        <p:spPr>
          <a:xfrm>
            <a:off x="457200" y="3388524"/>
            <a:ext cx="8229600" cy="1686295"/>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int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12;</a:t>
            </a:r>
          </a:p>
          <a:p>
            <a:pPr lvl="1" eaLnBrk="1" hangingPunct="1">
              <a:buFontTx/>
              <a:buNone/>
            </a:pPr>
            <a:r>
              <a:rPr lang="en-US" altLang="en-US" sz="2000" b="1" dirty="0">
                <a:latin typeface="Courier New" panose="02070309020205020404" pitchFamily="49" charset="0"/>
                <a:cs typeface="Courier New" panose="02070309020205020404" pitchFamily="49" charset="0"/>
              </a:rPr>
              <a:t>double d = 14.95;</a:t>
            </a:r>
          </a:p>
          <a:p>
            <a:pPr lvl="1" eaLnBrk="1" hangingPunct="1">
              <a:buFontTx/>
              <a:buNone/>
            </a:pPr>
            <a:r>
              <a:rPr lang="en-US" altLang="en-US" sz="2000" b="1" dirty="0">
                <a:latin typeface="Courier New" panose="02070309020205020404" pitchFamily="49" charset="0"/>
                <a:cs typeface="Courier New" panose="02070309020205020404" pitchFamily="49" charset="0"/>
              </a:rPr>
              <a:t>String str1 = Integer.toString(</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String str2 = Double.toString(d);</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6246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err="1">
                <a:latin typeface="Courier New" panose="02070309020205020404" pitchFamily="49" charset="0"/>
                <a:cs typeface="Courier New" panose="02070309020205020404" pitchFamily="49" charset="0"/>
              </a:rPr>
              <a:t>toBinaryString</a:t>
            </a:r>
            <a:r>
              <a:rPr lang="en-US" altLang="en-US" sz="3200" dirty="0"/>
              <a:t>, </a:t>
            </a:r>
            <a:r>
              <a:rPr lang="en-US" altLang="en-US" sz="3200" dirty="0" err="1">
                <a:latin typeface="Courier New" panose="02070309020205020404" pitchFamily="49" charset="0"/>
                <a:cs typeface="Courier New" panose="02070309020205020404" pitchFamily="49" charset="0"/>
              </a:rPr>
              <a:t>toHexString</a:t>
            </a:r>
            <a:r>
              <a:rPr lang="en-US" altLang="en-US" sz="3200" dirty="0"/>
              <a:t>, and </a:t>
            </a:r>
            <a:r>
              <a:rPr lang="en-US" altLang="en-US" sz="3200" dirty="0" err="1">
                <a:latin typeface="Courier New" panose="02070309020205020404" pitchFamily="49" charset="0"/>
                <a:cs typeface="Courier New" panose="02070309020205020404" pitchFamily="49" charset="0"/>
              </a:rPr>
              <a:t>toOctalString</a:t>
            </a:r>
            <a:r>
              <a:rPr lang="en-US" altLang="en-US" sz="3200" dirty="0"/>
              <a:t> Methods</a:t>
            </a:r>
            <a:endParaRPr lang="en-IN" sz="3200" dirty="0"/>
          </a:p>
        </p:txBody>
      </p:sp>
      <p:sp>
        <p:nvSpPr>
          <p:cNvPr id="4" name="Content Placeholder 3"/>
          <p:cNvSpPr>
            <a:spLocks noGrp="1"/>
          </p:cNvSpPr>
          <p:nvPr>
            <p:ph sz="quarter" idx="13"/>
          </p:nvPr>
        </p:nvSpPr>
        <p:spPr>
          <a:xfrm>
            <a:off x="457200" y="1552575"/>
            <a:ext cx="8229600" cy="846242"/>
          </a:xfrm>
        </p:spPr>
        <p:txBody>
          <a:bodyPr/>
          <a:lstStyle/>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Integer</a:t>
            </a:r>
            <a:r>
              <a:rPr lang="en-US" altLang="en-US" sz="2000" dirty="0"/>
              <a:t> and </a:t>
            </a:r>
            <a:r>
              <a:rPr lang="en-US" altLang="en-US" sz="2000" dirty="0">
                <a:latin typeface="Courier New" panose="02070309020205020404" pitchFamily="49" charset="0"/>
                <a:cs typeface="Courier New" panose="02070309020205020404" pitchFamily="49" charset="0"/>
              </a:rPr>
              <a:t>Long</a:t>
            </a:r>
            <a:r>
              <a:rPr lang="en-US" altLang="en-US" sz="2000" dirty="0"/>
              <a:t> classes have three additional methods:</a:t>
            </a:r>
          </a:p>
          <a:p>
            <a:pPr lvl="1" eaLnBrk="1" hangingPunct="1"/>
            <a:r>
              <a:rPr lang="en-US" altLang="en-US" sz="2000" dirty="0" err="1">
                <a:latin typeface="Courier New" panose="02070309020205020404" pitchFamily="49" charset="0"/>
                <a:cs typeface="Courier New" panose="02070309020205020404" pitchFamily="49" charset="0"/>
              </a:rPr>
              <a:t>toBinaryString</a:t>
            </a:r>
            <a:r>
              <a:rPr lang="en-US" altLang="en-US" sz="2000" dirty="0"/>
              <a:t>, </a:t>
            </a:r>
            <a:r>
              <a:rPr lang="en-US" altLang="en-US" sz="2000" dirty="0" err="1">
                <a:latin typeface="Courier New" panose="02070309020205020404" pitchFamily="49" charset="0"/>
                <a:cs typeface="Courier New" panose="02070309020205020404" pitchFamily="49" charset="0"/>
              </a:rPr>
              <a:t>toHexString</a:t>
            </a:r>
            <a:r>
              <a:rPr lang="en-US" altLang="en-US" sz="2000" dirty="0"/>
              <a:t>, and </a:t>
            </a:r>
            <a:r>
              <a:rPr lang="en-US" altLang="en-US" sz="2000" dirty="0" err="1">
                <a:latin typeface="Courier New" panose="02070309020205020404" pitchFamily="49" charset="0"/>
                <a:cs typeface="Courier New" panose="02070309020205020404" pitchFamily="49" charset="0"/>
              </a:rPr>
              <a:t>toOctalString</a:t>
            </a:r>
            <a:endParaRPr lang="en-US" altLang="en-US" sz="20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4"/>
          </p:nvPr>
        </p:nvSpPr>
        <p:spPr>
          <a:xfrm>
            <a:off x="457200" y="2481944"/>
            <a:ext cx="8229600" cy="1496290"/>
          </a:xfrm>
        </p:spPr>
        <p:txBody>
          <a:bodyPr/>
          <a:lstStyle/>
          <a:p>
            <a:pPr lvl="1" eaLnBrk="1" hangingPunct="1">
              <a:buFontTx/>
              <a:buNone/>
            </a:pP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number = 14;</a:t>
            </a:r>
          </a:p>
          <a:p>
            <a:pPr lvl="1" eaLnBrk="1" hangingPunct="1">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Integer.toBinaryString</a:t>
            </a:r>
            <a:r>
              <a:rPr lang="en-US" altLang="en-US" sz="1800" b="1" dirty="0">
                <a:latin typeface="Courier New" panose="02070309020205020404" pitchFamily="49" charset="0"/>
                <a:cs typeface="Courier New" panose="02070309020205020404" pitchFamily="49" charset="0"/>
              </a:rPr>
              <a:t>(number));</a:t>
            </a:r>
          </a:p>
          <a:p>
            <a:pPr lvl="1" eaLnBrk="1" hangingPunct="1">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Integer.toHexString</a:t>
            </a:r>
            <a:r>
              <a:rPr lang="en-US" altLang="en-US" sz="1800" b="1" dirty="0">
                <a:latin typeface="Courier New" panose="02070309020205020404" pitchFamily="49" charset="0"/>
                <a:cs typeface="Courier New" panose="02070309020205020404" pitchFamily="49" charset="0"/>
              </a:rPr>
              <a:t>(number));</a:t>
            </a:r>
          </a:p>
          <a:p>
            <a:pPr lvl="1" eaLnBrk="1" hangingPunct="1">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Integer.toOctalString</a:t>
            </a:r>
            <a:r>
              <a:rPr lang="en-US" altLang="en-US" sz="1800" b="1" dirty="0">
                <a:latin typeface="Courier New" panose="02070309020205020404" pitchFamily="49" charset="0"/>
                <a:cs typeface="Courier New" panose="02070309020205020404" pitchFamily="49" charset="0"/>
              </a:rPr>
              <a:t>(number));</a:t>
            </a:r>
          </a:p>
        </p:txBody>
      </p:sp>
      <p:sp>
        <p:nvSpPr>
          <p:cNvPr id="6" name="Content Placeholder 5"/>
          <p:cNvSpPr>
            <a:spLocks noGrp="1"/>
          </p:cNvSpPr>
          <p:nvPr>
            <p:ph sz="quarter" idx="15"/>
          </p:nvPr>
        </p:nvSpPr>
        <p:spPr>
          <a:xfrm>
            <a:off x="457200" y="4061361"/>
            <a:ext cx="5504213" cy="403761"/>
          </a:xfrm>
        </p:spPr>
        <p:txBody>
          <a:bodyPr/>
          <a:lstStyle/>
          <a:p>
            <a:pPr eaLnBrk="1" hangingPunct="1">
              <a:lnSpc>
                <a:spcPct val="80000"/>
              </a:lnSpc>
            </a:pPr>
            <a:r>
              <a:rPr lang="en-US" altLang="en-US" sz="2000" dirty="0"/>
              <a:t>This code will produce the following output:</a:t>
            </a:r>
          </a:p>
        </p:txBody>
      </p:sp>
      <p:sp>
        <p:nvSpPr>
          <p:cNvPr id="7" name="Content Placeholder 6"/>
          <p:cNvSpPr>
            <a:spLocks noGrp="1"/>
          </p:cNvSpPr>
          <p:nvPr>
            <p:ph sz="quarter" idx="16"/>
          </p:nvPr>
        </p:nvSpPr>
        <p:spPr>
          <a:xfrm>
            <a:off x="457200" y="4548249"/>
            <a:ext cx="1941616" cy="1144526"/>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1110</a:t>
            </a:r>
          </a:p>
          <a:p>
            <a:pPr lvl="1" eaLnBrk="1" hangingPunct="1">
              <a:buFontTx/>
              <a:buNone/>
            </a:pPr>
            <a:r>
              <a:rPr lang="en-US" altLang="en-US" sz="1800" b="1" dirty="0">
                <a:latin typeface="Courier New" panose="02070309020205020404" pitchFamily="49" charset="0"/>
                <a:cs typeface="Courier New" panose="02070309020205020404" pitchFamily="49" charset="0"/>
              </a:rPr>
              <a:t>e</a:t>
            </a:r>
          </a:p>
          <a:p>
            <a:pPr lvl="1" eaLnBrk="1" hangingPunct="1">
              <a:buFontTx/>
              <a:buNone/>
            </a:pPr>
            <a:r>
              <a:rPr lang="en-US" altLang="en-US" sz="1800" b="1" dirty="0">
                <a:latin typeface="Courier New" panose="02070309020205020404" pitchFamily="49" charset="0"/>
                <a:cs typeface="Courier New" panose="02070309020205020404" pitchFamily="49" charset="0"/>
              </a:rPr>
              <a:t>16</a:t>
            </a:r>
          </a:p>
        </p:txBody>
      </p:sp>
    </p:spTree>
    <p:extLst>
      <p:ext uri="{BB962C8B-B14F-4D97-AF65-F5344CB8AC3E}">
        <p14:creationId xmlns:p14="http://schemas.microsoft.com/office/powerpoint/2010/main" val="3957232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Parse</a:t>
            </a:r>
            <a:r>
              <a:rPr lang="en-US" altLang="en-US" dirty="0"/>
              <a:t> Methods </a:t>
            </a:r>
            <a:r>
              <a:rPr lang="en-US" altLang="en-US" sz="2000" b="0" dirty="0"/>
              <a:t>(1 of 2)</a:t>
            </a:r>
            <a:endParaRPr lang="en-IN" sz="2000" b="0" dirty="0"/>
          </a:p>
        </p:txBody>
      </p:sp>
      <p:sp>
        <p:nvSpPr>
          <p:cNvPr id="3" name="Content Placeholder 2"/>
          <p:cNvSpPr>
            <a:spLocks noGrp="1"/>
          </p:cNvSpPr>
          <p:nvPr>
            <p:ph sz="quarter" idx="13"/>
          </p:nvPr>
        </p:nvSpPr>
        <p:spPr>
          <a:xfrm>
            <a:off x="457200" y="1556326"/>
            <a:ext cx="8045532" cy="4788911"/>
          </a:xfrm>
        </p:spPr>
        <p:txBody>
          <a:bodyPr/>
          <a:lstStyle/>
          <a:p>
            <a:pPr eaLnBrk="1" hangingPunct="1"/>
            <a:r>
              <a:rPr lang="en-US" altLang="en-US" dirty="0"/>
              <a:t>Any string containing a number, such as “127.89”, can be converted to a numeric data type.</a:t>
            </a:r>
          </a:p>
          <a:p>
            <a:pPr eaLnBrk="1" hangingPunct="1"/>
            <a:r>
              <a:rPr lang="en-US" altLang="en-US" dirty="0"/>
              <a:t>Each of the numeric wrapper classes has a static method that converts a string to a number.</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Integer</a:t>
            </a:r>
            <a:r>
              <a:rPr lang="en-US" altLang="en-US" dirty="0"/>
              <a:t> class has a method that converts a </a:t>
            </a:r>
            <a:r>
              <a:rPr lang="en-US" altLang="en-US" dirty="0">
                <a:latin typeface="Courier New" panose="02070309020205020404" pitchFamily="49" charset="0"/>
                <a:cs typeface="Courier New" panose="02070309020205020404" pitchFamily="49" charset="0"/>
              </a:rPr>
              <a:t>String</a:t>
            </a:r>
            <a:r>
              <a:rPr lang="en-US" altLang="en-US" dirty="0"/>
              <a:t> to an </a:t>
            </a:r>
            <a:r>
              <a:rPr lang="en-US" altLang="en-US" dirty="0" err="1">
                <a:latin typeface="Courier New" panose="02070309020205020404" pitchFamily="49" charset="0"/>
                <a:cs typeface="Courier New" panose="02070309020205020404" pitchFamily="49" charset="0"/>
              </a:rPr>
              <a:t>int</a:t>
            </a:r>
            <a:r>
              <a:rPr lang="en-US" altLang="en-US" dirty="0"/>
              <a: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Double</a:t>
            </a:r>
            <a:r>
              <a:rPr lang="en-US" altLang="en-US" dirty="0"/>
              <a:t> class has a method that converts a </a:t>
            </a:r>
            <a:r>
              <a:rPr lang="en-US" altLang="en-US" dirty="0">
                <a:latin typeface="Courier New" panose="02070309020205020404" pitchFamily="49" charset="0"/>
                <a:cs typeface="Courier New" panose="02070309020205020404" pitchFamily="49" charset="0"/>
              </a:rPr>
              <a:t>String</a:t>
            </a:r>
            <a:r>
              <a:rPr lang="en-US" altLang="en-US" dirty="0"/>
              <a:t> to a </a:t>
            </a:r>
            <a:r>
              <a:rPr lang="en-US" altLang="en-US" dirty="0">
                <a:latin typeface="Courier New" panose="02070309020205020404" pitchFamily="49" charset="0"/>
                <a:cs typeface="Courier New" panose="02070309020205020404" pitchFamily="49" charset="0"/>
              </a:rPr>
              <a:t>double</a:t>
            </a:r>
            <a:r>
              <a:rPr lang="en-US" altLang="en-US" dirty="0"/>
              <a:t>,</a:t>
            </a:r>
          </a:p>
          <a:p>
            <a:pPr lvl="1" eaLnBrk="1" hangingPunct="1"/>
            <a:r>
              <a:rPr lang="en-US" altLang="en-US" dirty="0"/>
              <a:t>etc.</a:t>
            </a:r>
          </a:p>
          <a:p>
            <a:pPr eaLnBrk="1" hangingPunct="1"/>
            <a:r>
              <a:rPr lang="en-US" altLang="en-US" dirty="0"/>
              <a:t>These methods are known as </a:t>
            </a:r>
            <a:r>
              <a:rPr lang="en-US" altLang="en-US" b="1" dirty="0"/>
              <a:t>parse methods</a:t>
            </a:r>
            <a:r>
              <a:rPr lang="en-US" altLang="en-US" i="1" dirty="0"/>
              <a:t> </a:t>
            </a:r>
            <a:r>
              <a:rPr lang="en-US" altLang="en-US" dirty="0"/>
              <a:t>because their names begin with the word “parse.”</a:t>
            </a:r>
          </a:p>
        </p:txBody>
      </p:sp>
    </p:spTree>
    <p:extLst>
      <p:ext uri="{BB962C8B-B14F-4D97-AF65-F5344CB8AC3E}">
        <p14:creationId xmlns:p14="http://schemas.microsoft.com/office/powerpoint/2010/main" val="1301434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Parse</a:t>
            </a:r>
            <a:r>
              <a:rPr lang="en-US" altLang="en-US" dirty="0"/>
              <a:t> Methods </a:t>
            </a:r>
            <a:r>
              <a:rPr lang="en-US" altLang="en-US" sz="2000" b="0" dirty="0"/>
              <a:t>(2 of 2)</a:t>
            </a:r>
            <a:endParaRPr lang="en-IN" dirty="0"/>
          </a:p>
        </p:txBody>
      </p:sp>
      <p:sp>
        <p:nvSpPr>
          <p:cNvPr id="4" name="Content Placeholder 3"/>
          <p:cNvSpPr>
            <a:spLocks noGrp="1"/>
          </p:cNvSpPr>
          <p:nvPr>
            <p:ph sz="quarter" idx="13"/>
          </p:nvPr>
        </p:nvSpPr>
        <p:spPr>
          <a:xfrm>
            <a:off x="457200" y="1556326"/>
            <a:ext cx="8229600" cy="3123249"/>
          </a:xfrm>
        </p:spPr>
        <p:txBody>
          <a:bodyPr/>
          <a:lstStyle/>
          <a:p>
            <a:pPr indent="0">
              <a:spcBef>
                <a:spcPts val="0"/>
              </a:spcBef>
              <a:buNone/>
            </a:pPr>
            <a:r>
              <a:rPr lang="en-US" altLang="en-US" sz="1600" b="1" dirty="0">
                <a:latin typeface="Courier New" panose="02070309020205020404" pitchFamily="49" charset="0"/>
                <a:cs typeface="Courier New" panose="02070309020205020404" pitchFamily="49" charset="0"/>
              </a:rPr>
              <a:t>// Store 1 in </a:t>
            </a:r>
            <a:r>
              <a:rPr lang="en-US" altLang="en-US" sz="1600" b="1" dirty="0" err="1">
                <a:latin typeface="Courier New" panose="02070309020205020404" pitchFamily="49" charset="0"/>
                <a:cs typeface="Courier New" panose="02070309020205020404" pitchFamily="49" charset="0"/>
              </a:rPr>
              <a:t>bVar</a:t>
            </a:r>
            <a:r>
              <a:rPr lang="en-US" altLang="en-US" sz="1600" b="1" dirty="0">
                <a:latin typeface="Courier New" panose="02070309020205020404" pitchFamily="49" charset="0"/>
                <a:cs typeface="Courier New" panose="02070309020205020404" pitchFamily="49" charset="0"/>
              </a:rPr>
              <a:t>. </a:t>
            </a:r>
          </a:p>
          <a:p>
            <a:pPr indent="0">
              <a:spcBef>
                <a:spcPts val="0"/>
              </a:spcBef>
              <a:buNone/>
            </a:pPr>
            <a:r>
              <a:rPr lang="en-US" altLang="en-US" sz="1600" b="1" dirty="0">
                <a:latin typeface="Courier New" panose="02070309020205020404" pitchFamily="49" charset="0"/>
                <a:cs typeface="Courier New" panose="02070309020205020404" pitchFamily="49" charset="0"/>
              </a:rPr>
              <a:t>byte </a:t>
            </a:r>
            <a:r>
              <a:rPr lang="en-US" altLang="en-US" sz="1600" b="1" dirty="0" err="1">
                <a:latin typeface="Courier New" panose="02070309020205020404" pitchFamily="49" charset="0"/>
                <a:cs typeface="Courier New" panose="02070309020205020404" pitchFamily="49" charset="0"/>
              </a:rPr>
              <a:t>bVar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Byte.parseByte</a:t>
            </a:r>
            <a:r>
              <a:rPr lang="en-US" altLang="en-US" sz="1600" b="1" dirty="0">
                <a:latin typeface="Courier New" panose="02070309020205020404" pitchFamily="49" charset="0"/>
                <a:cs typeface="Courier New" panose="02070309020205020404" pitchFamily="49" charset="0"/>
              </a:rPr>
              <a:t>("1");</a:t>
            </a:r>
          </a:p>
          <a:p>
            <a:pPr indent="0">
              <a:spcBef>
                <a:spcPts val="0"/>
              </a:spcBef>
              <a:buNone/>
            </a:pPr>
            <a:r>
              <a:rPr lang="en-US" altLang="en-US" sz="1600" b="1" dirty="0">
                <a:latin typeface="Courier New" panose="02070309020205020404" pitchFamily="49" charset="0"/>
                <a:cs typeface="Courier New" panose="02070309020205020404" pitchFamily="49" charset="0"/>
              </a:rPr>
              <a:t>// Store 2599 in </a:t>
            </a:r>
            <a:r>
              <a:rPr lang="en-US" altLang="en-US" sz="1600" b="1" dirty="0" err="1">
                <a:latin typeface="Courier New" panose="02070309020205020404" pitchFamily="49" charset="0"/>
                <a:cs typeface="Courier New" panose="02070309020205020404" pitchFamily="49" charset="0"/>
              </a:rPr>
              <a:t>iVar</a:t>
            </a:r>
            <a:r>
              <a:rPr lang="en-US" altLang="en-US" sz="1600" b="1" dirty="0">
                <a:latin typeface="Courier New" panose="02070309020205020404" pitchFamily="49" charset="0"/>
                <a:cs typeface="Courier New" panose="02070309020205020404" pitchFamily="49" charset="0"/>
              </a:rPr>
              <a:t>.</a:t>
            </a:r>
          </a:p>
          <a:p>
            <a:pPr indent="0">
              <a:spcBef>
                <a:spcPts val="0"/>
              </a:spcBef>
              <a:buNone/>
            </a:pP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Integer.parseInt</a:t>
            </a:r>
            <a:r>
              <a:rPr lang="en-US" altLang="en-US" sz="1600" b="1" dirty="0">
                <a:latin typeface="Courier New" panose="02070309020205020404" pitchFamily="49" charset="0"/>
                <a:cs typeface="Courier New" panose="02070309020205020404" pitchFamily="49" charset="0"/>
              </a:rPr>
              <a:t>("2599");</a:t>
            </a:r>
          </a:p>
          <a:p>
            <a:pPr indent="0">
              <a:spcBef>
                <a:spcPts val="0"/>
              </a:spcBef>
              <a:buNone/>
            </a:pPr>
            <a:r>
              <a:rPr lang="en-US" altLang="en-US" sz="1600" b="1" dirty="0">
                <a:latin typeface="Courier New" panose="02070309020205020404" pitchFamily="49" charset="0"/>
                <a:cs typeface="Courier New" panose="02070309020205020404" pitchFamily="49" charset="0"/>
              </a:rPr>
              <a:t>// Store 10 in </a:t>
            </a:r>
            <a:r>
              <a:rPr lang="en-US" altLang="en-US" sz="1600" b="1" dirty="0" err="1">
                <a:latin typeface="Courier New" panose="02070309020205020404" pitchFamily="49" charset="0"/>
                <a:cs typeface="Courier New" panose="02070309020205020404" pitchFamily="49" charset="0"/>
              </a:rPr>
              <a:t>sVar</a:t>
            </a:r>
            <a:r>
              <a:rPr lang="en-US" altLang="en-US" sz="1600" b="1" dirty="0">
                <a:latin typeface="Courier New" panose="02070309020205020404" pitchFamily="49" charset="0"/>
                <a:cs typeface="Courier New" panose="02070309020205020404" pitchFamily="49" charset="0"/>
              </a:rPr>
              <a:t>.</a:t>
            </a:r>
          </a:p>
          <a:p>
            <a:pPr indent="0">
              <a:spcBef>
                <a:spcPts val="0"/>
              </a:spcBef>
              <a:buNone/>
            </a:pPr>
            <a:r>
              <a:rPr lang="en-US" altLang="en-US" sz="1600" b="1" dirty="0">
                <a:latin typeface="Courier New" panose="02070309020205020404" pitchFamily="49" charset="0"/>
                <a:cs typeface="Courier New" panose="02070309020205020404" pitchFamily="49" charset="0"/>
              </a:rPr>
              <a:t>short </a:t>
            </a:r>
            <a:r>
              <a:rPr lang="en-US" altLang="en-US" sz="1600" b="1" dirty="0" err="1">
                <a:latin typeface="Courier New" panose="02070309020205020404" pitchFamily="49" charset="0"/>
                <a:cs typeface="Courier New" panose="02070309020205020404" pitchFamily="49" charset="0"/>
              </a:rPr>
              <a:t>sVar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Short.parseShort</a:t>
            </a:r>
            <a:r>
              <a:rPr lang="en-US" altLang="en-US" sz="1600" b="1" dirty="0">
                <a:latin typeface="Courier New" panose="02070309020205020404" pitchFamily="49" charset="0"/>
                <a:cs typeface="Courier New" panose="02070309020205020404" pitchFamily="49" charset="0"/>
              </a:rPr>
              <a:t>("10");</a:t>
            </a:r>
          </a:p>
          <a:p>
            <a:pPr indent="0">
              <a:spcBef>
                <a:spcPts val="0"/>
              </a:spcBef>
              <a:buNone/>
            </a:pPr>
            <a:r>
              <a:rPr lang="en-US" altLang="en-US" sz="1600" b="1" dirty="0">
                <a:latin typeface="Courier New" panose="02070309020205020404" pitchFamily="49" charset="0"/>
                <a:cs typeface="Courier New" panose="02070309020205020404" pitchFamily="49" charset="0"/>
              </a:rPr>
              <a:t>// Store 15908 in </a:t>
            </a:r>
            <a:r>
              <a:rPr lang="en-US" altLang="en-US" sz="1600" b="1" dirty="0" err="1">
                <a:latin typeface="Courier New" panose="02070309020205020404" pitchFamily="49" charset="0"/>
                <a:cs typeface="Courier New" panose="02070309020205020404" pitchFamily="49" charset="0"/>
              </a:rPr>
              <a:t>lVar</a:t>
            </a:r>
            <a:r>
              <a:rPr lang="en-US" altLang="en-US" sz="1600" b="1" dirty="0">
                <a:latin typeface="Courier New" panose="02070309020205020404" pitchFamily="49" charset="0"/>
                <a:cs typeface="Courier New" panose="02070309020205020404" pitchFamily="49" charset="0"/>
              </a:rPr>
              <a:t>.</a:t>
            </a:r>
          </a:p>
          <a:p>
            <a:pPr indent="0">
              <a:spcBef>
                <a:spcPts val="0"/>
              </a:spcBef>
              <a:buNone/>
            </a:pPr>
            <a:r>
              <a:rPr lang="en-US" altLang="en-US" sz="1600" b="1" dirty="0">
                <a:latin typeface="Courier New" panose="02070309020205020404" pitchFamily="49" charset="0"/>
                <a:cs typeface="Courier New" panose="02070309020205020404" pitchFamily="49" charset="0"/>
              </a:rPr>
              <a:t>long </a:t>
            </a:r>
            <a:r>
              <a:rPr lang="en-US" altLang="en-US" sz="1600" b="1" dirty="0" err="1">
                <a:latin typeface="Courier New" panose="02070309020205020404" pitchFamily="49" charset="0"/>
                <a:cs typeface="Courier New" panose="02070309020205020404" pitchFamily="49" charset="0"/>
              </a:rPr>
              <a:t>lVar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Long.parseLong</a:t>
            </a:r>
            <a:r>
              <a:rPr lang="en-US" altLang="en-US" sz="1600" b="1" dirty="0">
                <a:latin typeface="Courier New" panose="02070309020205020404" pitchFamily="49" charset="0"/>
                <a:cs typeface="Courier New" panose="02070309020205020404" pitchFamily="49" charset="0"/>
              </a:rPr>
              <a:t>("15908");</a:t>
            </a:r>
          </a:p>
          <a:p>
            <a:pPr indent="0">
              <a:spcBef>
                <a:spcPts val="0"/>
              </a:spcBef>
              <a:buNone/>
            </a:pPr>
            <a:r>
              <a:rPr lang="en-US" altLang="en-US" sz="1600" b="1" dirty="0">
                <a:latin typeface="Courier New" panose="02070309020205020404" pitchFamily="49" charset="0"/>
                <a:cs typeface="Courier New" panose="02070309020205020404" pitchFamily="49" charset="0"/>
              </a:rPr>
              <a:t>// Store 12.3 in </a:t>
            </a:r>
            <a:r>
              <a:rPr lang="en-US" altLang="en-US" sz="1600" b="1" dirty="0" err="1">
                <a:latin typeface="Courier New" panose="02070309020205020404" pitchFamily="49" charset="0"/>
                <a:cs typeface="Courier New" panose="02070309020205020404" pitchFamily="49" charset="0"/>
              </a:rPr>
              <a:t>fVar</a:t>
            </a:r>
            <a:r>
              <a:rPr lang="en-US" altLang="en-US" sz="1600" b="1" dirty="0">
                <a:latin typeface="Courier New" panose="02070309020205020404" pitchFamily="49" charset="0"/>
                <a:cs typeface="Courier New" panose="02070309020205020404" pitchFamily="49" charset="0"/>
              </a:rPr>
              <a:t>.</a:t>
            </a:r>
          </a:p>
          <a:p>
            <a:pPr indent="0">
              <a:spcBef>
                <a:spcPts val="0"/>
              </a:spcBef>
              <a:buNone/>
            </a:pPr>
            <a:r>
              <a:rPr lang="en-US" altLang="en-US" sz="1600" b="1" dirty="0">
                <a:latin typeface="Courier New" panose="02070309020205020404" pitchFamily="49" charset="0"/>
                <a:cs typeface="Courier New" panose="02070309020205020404" pitchFamily="49" charset="0"/>
              </a:rPr>
              <a:t>float </a:t>
            </a:r>
            <a:r>
              <a:rPr lang="en-US" altLang="en-US" sz="1600" b="1" dirty="0" err="1">
                <a:latin typeface="Courier New" panose="02070309020205020404" pitchFamily="49" charset="0"/>
                <a:cs typeface="Courier New" panose="02070309020205020404" pitchFamily="49" charset="0"/>
              </a:rPr>
              <a:t>fVar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Float.parseFloat</a:t>
            </a:r>
            <a:r>
              <a:rPr lang="en-US" altLang="en-US" sz="1600" b="1" dirty="0">
                <a:latin typeface="Courier New" panose="02070309020205020404" pitchFamily="49" charset="0"/>
                <a:cs typeface="Courier New" panose="02070309020205020404" pitchFamily="49" charset="0"/>
              </a:rPr>
              <a:t>("12.3");</a:t>
            </a:r>
          </a:p>
          <a:p>
            <a:pPr indent="0">
              <a:spcBef>
                <a:spcPts val="0"/>
              </a:spcBef>
              <a:buNone/>
            </a:pPr>
            <a:r>
              <a:rPr lang="en-US" altLang="en-US" sz="1600" b="1" dirty="0">
                <a:latin typeface="Courier New" panose="02070309020205020404" pitchFamily="49" charset="0"/>
                <a:cs typeface="Courier New" panose="02070309020205020404" pitchFamily="49" charset="0"/>
              </a:rPr>
              <a:t>// Store 7945.6 in </a:t>
            </a:r>
            <a:r>
              <a:rPr lang="en-US" altLang="en-US" sz="1600" b="1" dirty="0" err="1">
                <a:latin typeface="Courier New" panose="02070309020205020404" pitchFamily="49" charset="0"/>
                <a:cs typeface="Courier New" panose="02070309020205020404" pitchFamily="49" charset="0"/>
              </a:rPr>
              <a:t>dVar</a:t>
            </a:r>
            <a:r>
              <a:rPr lang="en-US" altLang="en-US" sz="1600" b="1" dirty="0">
                <a:latin typeface="Courier New" panose="02070309020205020404" pitchFamily="49" charset="0"/>
                <a:cs typeface="Courier New" panose="02070309020205020404" pitchFamily="49" charset="0"/>
              </a:rPr>
              <a:t>.</a:t>
            </a:r>
          </a:p>
          <a:p>
            <a:pPr indent="0">
              <a:spcBef>
                <a:spcPts val="0"/>
              </a:spcBef>
              <a:buNone/>
            </a:pPr>
            <a:r>
              <a:rPr lang="en-US" altLang="en-US" sz="1600" b="1" dirty="0">
                <a:latin typeface="Courier New" panose="02070309020205020404" pitchFamily="49" charset="0"/>
                <a:cs typeface="Courier New" panose="02070309020205020404" pitchFamily="49" charset="0"/>
              </a:rPr>
              <a:t>double </a:t>
            </a:r>
            <a:r>
              <a:rPr lang="en-US" altLang="en-US" sz="1600" b="1" dirty="0" err="1">
                <a:latin typeface="Courier New" panose="02070309020205020404" pitchFamily="49" charset="0"/>
                <a:cs typeface="Courier New" panose="02070309020205020404" pitchFamily="49" charset="0"/>
              </a:rPr>
              <a:t>dVar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Double.parseDouble</a:t>
            </a:r>
            <a:r>
              <a:rPr lang="en-US" altLang="en-US" sz="1600" b="1" dirty="0">
                <a:latin typeface="Courier New" panose="02070309020205020404" pitchFamily="49" charset="0"/>
                <a:cs typeface="Courier New" panose="02070309020205020404" pitchFamily="49" charset="0"/>
              </a:rPr>
              <a:t>("7945.6");</a:t>
            </a:r>
            <a:endParaRPr lang="en-IN" sz="16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4"/>
          </p:nvPr>
        </p:nvSpPr>
        <p:spPr>
          <a:xfrm>
            <a:off x="457200" y="4785756"/>
            <a:ext cx="8229600" cy="748145"/>
          </a:xfrm>
        </p:spPr>
        <p:txBody>
          <a:bodyPr/>
          <a:lstStyle/>
          <a:p>
            <a:pPr eaLnBrk="1" hangingPunct="1">
              <a:lnSpc>
                <a:spcPct val="80000"/>
              </a:lnSpc>
            </a:pPr>
            <a:r>
              <a:rPr lang="en-US" altLang="en-US" sz="2200" dirty="0"/>
              <a:t>The parse methods all throw a </a:t>
            </a:r>
            <a:r>
              <a:rPr lang="en-US" altLang="en-US" sz="2200" dirty="0" err="1">
                <a:latin typeface="Courier New" panose="02070309020205020404" pitchFamily="49" charset="0"/>
                <a:cs typeface="Courier New" panose="02070309020205020404" pitchFamily="49" charset="0"/>
              </a:rPr>
              <a:t>NumberFormatException</a:t>
            </a:r>
            <a:r>
              <a:rPr lang="en-US" altLang="en-US" sz="2200" dirty="0"/>
              <a:t> if the </a:t>
            </a:r>
            <a:r>
              <a:rPr lang="en-US" altLang="en-US" sz="2200" dirty="0">
                <a:latin typeface="Courier New" panose="02070309020205020404" pitchFamily="49" charset="0"/>
                <a:cs typeface="Courier New" panose="02070309020205020404" pitchFamily="49" charset="0"/>
              </a:rPr>
              <a:t>String</a:t>
            </a:r>
            <a:r>
              <a:rPr lang="en-US" altLang="en-US" sz="2200" dirty="0"/>
              <a:t> object does not represent a numeric value.</a:t>
            </a:r>
          </a:p>
        </p:txBody>
      </p:sp>
    </p:spTree>
    <p:extLst>
      <p:ext uri="{BB962C8B-B14F-4D97-AF65-F5344CB8AC3E}">
        <p14:creationId xmlns:p14="http://schemas.microsoft.com/office/powerpoint/2010/main" val="1645666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MIN_VALUE</a:t>
            </a:r>
            <a:r>
              <a:rPr lang="en-US" altLang="en-US" dirty="0"/>
              <a:t> and </a:t>
            </a:r>
            <a:r>
              <a:rPr lang="en-US" altLang="en-US" dirty="0">
                <a:latin typeface="Courier New" panose="02070309020205020404" pitchFamily="49" charset="0"/>
                <a:cs typeface="Courier New" panose="02070309020205020404" pitchFamily="49" charset="0"/>
              </a:rPr>
              <a:t>MAX_VALUE</a:t>
            </a:r>
            <a:endParaRPr lang="en-IN"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13"/>
          </p:nvPr>
        </p:nvSpPr>
        <p:spPr>
          <a:xfrm>
            <a:off x="457200" y="1556327"/>
            <a:ext cx="8229600" cy="2326904"/>
          </a:xfrm>
        </p:spPr>
        <p:txBody>
          <a:bodyPr/>
          <a:lstStyle/>
          <a:p>
            <a:pPr eaLnBrk="1" hangingPunct="1">
              <a:lnSpc>
                <a:spcPct val="90000"/>
              </a:lnSpc>
            </a:pPr>
            <a:r>
              <a:rPr lang="en-US" altLang="en-US" sz="2200" dirty="0"/>
              <a:t>The numeric wrapper classes each have a set of static final variables</a:t>
            </a:r>
          </a:p>
          <a:p>
            <a:pPr lvl="1" eaLnBrk="1" hangingPunct="1">
              <a:lnSpc>
                <a:spcPct val="90000"/>
              </a:lnSpc>
            </a:pPr>
            <a:r>
              <a:rPr lang="en-US" altLang="en-US" sz="2200" dirty="0">
                <a:latin typeface="Courier New" panose="02070309020205020404" pitchFamily="49" charset="0"/>
                <a:cs typeface="Courier New" panose="02070309020205020404" pitchFamily="49" charset="0"/>
              </a:rPr>
              <a:t>MIN_VALUE</a:t>
            </a:r>
            <a:r>
              <a:rPr lang="en-US" altLang="en-US" sz="2200" dirty="0"/>
              <a:t> and</a:t>
            </a:r>
          </a:p>
          <a:p>
            <a:pPr lvl="1" eaLnBrk="1" hangingPunct="1">
              <a:lnSpc>
                <a:spcPct val="90000"/>
              </a:lnSpc>
            </a:pPr>
            <a:r>
              <a:rPr lang="en-US" altLang="en-US" sz="2200" dirty="0">
                <a:latin typeface="Courier New" panose="02070309020205020404" pitchFamily="49" charset="0"/>
                <a:cs typeface="Courier New" panose="02070309020205020404" pitchFamily="49" charset="0"/>
              </a:rPr>
              <a:t>MAX_VALUE</a:t>
            </a:r>
            <a:r>
              <a:rPr lang="en-US" altLang="en-US" sz="2200" dirty="0"/>
              <a:t>.</a:t>
            </a:r>
          </a:p>
          <a:p>
            <a:pPr eaLnBrk="1" hangingPunct="1">
              <a:lnSpc>
                <a:spcPct val="90000"/>
              </a:lnSpc>
            </a:pPr>
            <a:r>
              <a:rPr lang="en-US" altLang="en-US" sz="2200" dirty="0"/>
              <a:t>These variables hold the minimum and maximum values for a particular data type.</a:t>
            </a:r>
          </a:p>
        </p:txBody>
      </p:sp>
      <p:sp>
        <p:nvSpPr>
          <p:cNvPr id="5" name="Content Placeholder 4"/>
          <p:cNvSpPr>
            <a:spLocks noGrp="1"/>
          </p:cNvSpPr>
          <p:nvPr>
            <p:ph sz="quarter" idx="14"/>
          </p:nvPr>
        </p:nvSpPr>
        <p:spPr/>
        <p:txBody>
          <a:bodyPr/>
          <a:lstStyle/>
          <a:p>
            <a:pPr lvl="1" eaLnBrk="1" hangingPunct="1">
              <a:spcBef>
                <a:spcPts val="400"/>
              </a:spcBef>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("The minimum value for an "</a:t>
            </a:r>
          </a:p>
          <a:p>
            <a:pPr lvl="1" eaLnBrk="1" hangingPunct="1">
              <a:spcBef>
                <a:spcPts val="400"/>
              </a:spcBef>
              <a:buFontTx/>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is "</a:t>
            </a:r>
          </a:p>
          <a:p>
            <a:pPr lvl="1" eaLnBrk="1" hangingPunct="1">
              <a:spcBef>
                <a:spcPts val="400"/>
              </a:spcBef>
              <a:buFontTx/>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Integer.MIN_VALUE</a:t>
            </a:r>
            <a:r>
              <a:rPr lang="en-US" altLang="en-US" sz="18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("The maximum value for an "</a:t>
            </a:r>
          </a:p>
          <a:p>
            <a:pPr lvl="1" eaLnBrk="1" hangingPunct="1">
              <a:spcBef>
                <a:spcPts val="400"/>
              </a:spcBef>
              <a:buFontTx/>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is "</a:t>
            </a:r>
          </a:p>
          <a:p>
            <a:pPr lvl="1" eaLnBrk="1" hangingPunct="1">
              <a:spcBef>
                <a:spcPts val="400"/>
              </a:spcBef>
              <a:buFontTx/>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Integer.MAX_VALUE</a:t>
            </a:r>
            <a:r>
              <a:rPr lang="en-US" alt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5124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Autoboxing and Unboxing </a:t>
            </a:r>
            <a:r>
              <a:rPr lang="en-US" altLang="en-US" sz="2000" b="0" dirty="0"/>
              <a:t>(1 of 2)</a:t>
            </a:r>
            <a:endParaRPr lang="en-IN" sz="2000" b="0" dirty="0"/>
          </a:p>
        </p:txBody>
      </p:sp>
      <p:sp>
        <p:nvSpPr>
          <p:cNvPr id="4" name="Content Placeholder 3"/>
          <p:cNvSpPr>
            <a:spLocks noGrp="1"/>
          </p:cNvSpPr>
          <p:nvPr>
            <p:ph sz="quarter" idx="13"/>
          </p:nvPr>
        </p:nvSpPr>
        <p:spPr>
          <a:xfrm>
            <a:off x="457200" y="1552574"/>
            <a:ext cx="8229600" cy="466231"/>
          </a:xfrm>
        </p:spPr>
        <p:txBody>
          <a:bodyPr/>
          <a:lstStyle/>
          <a:p>
            <a:pPr eaLnBrk="1" hangingPunct="1">
              <a:lnSpc>
                <a:spcPct val="90000"/>
              </a:lnSpc>
            </a:pPr>
            <a:r>
              <a:rPr lang="en-US" altLang="en-US" sz="2200" dirty="0"/>
              <a:t>You can declare a wrapper class variable and assign a value:</a:t>
            </a:r>
          </a:p>
        </p:txBody>
      </p:sp>
      <p:sp>
        <p:nvSpPr>
          <p:cNvPr id="5" name="Content Placeholder 4"/>
          <p:cNvSpPr>
            <a:spLocks noGrp="1"/>
          </p:cNvSpPr>
          <p:nvPr>
            <p:ph sz="quarter" idx="14"/>
          </p:nvPr>
        </p:nvSpPr>
        <p:spPr>
          <a:xfrm>
            <a:off x="457200" y="2086147"/>
            <a:ext cx="7463642" cy="799560"/>
          </a:xfrm>
        </p:spPr>
        <p:txBody>
          <a:bodyPr/>
          <a:lstStyle/>
          <a:p>
            <a:pPr indent="0"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Integer number;</a:t>
            </a:r>
          </a:p>
          <a:p>
            <a:pPr indent="0" eaLnBrk="1" hangingPunct="1">
              <a:spcBef>
                <a:spcPts val="400"/>
              </a:spcBef>
              <a:buFontTx/>
              <a:buNone/>
            </a:pPr>
            <a:r>
              <a:rPr lang="en-US" altLang="en-US" sz="2000" b="1" dirty="0">
                <a:latin typeface="Courier New" panose="02070309020205020404" pitchFamily="49" charset="0"/>
                <a:cs typeface="Courier New" panose="02070309020205020404" pitchFamily="49" charset="0"/>
              </a:rPr>
              <a:t>number = 7; </a:t>
            </a:r>
            <a:endParaRPr lang="en-IN" sz="20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2981187"/>
            <a:ext cx="8229600" cy="1238513"/>
          </a:xfrm>
        </p:spPr>
        <p:txBody>
          <a:bodyPr/>
          <a:lstStyle/>
          <a:p>
            <a:pPr eaLnBrk="1" hangingPunct="1">
              <a:lnSpc>
                <a:spcPct val="90000"/>
              </a:lnSpc>
            </a:pPr>
            <a:r>
              <a:rPr lang="en-US" altLang="en-US" sz="2200" dirty="0"/>
              <a:t>You nay think this is an error, but because number is a wrapper class variable, </a:t>
            </a:r>
            <a:r>
              <a:rPr lang="en-US" altLang="en-US" sz="2200" b="1" dirty="0" err="1"/>
              <a:t>autoboxing</a:t>
            </a:r>
            <a:r>
              <a:rPr lang="en-US" altLang="en-US" sz="2200" dirty="0"/>
              <a:t> occurs.</a:t>
            </a:r>
          </a:p>
          <a:p>
            <a:pPr eaLnBrk="1" hangingPunct="1">
              <a:lnSpc>
                <a:spcPct val="90000"/>
              </a:lnSpc>
            </a:pPr>
            <a:r>
              <a:rPr lang="en-US" altLang="en-US" sz="2200" b="1" dirty="0"/>
              <a:t>Unboxing</a:t>
            </a:r>
            <a:r>
              <a:rPr lang="en-US" altLang="en-US" sz="2200" dirty="0"/>
              <a:t> does the opposite with wrapper class variables:</a:t>
            </a:r>
          </a:p>
        </p:txBody>
      </p:sp>
      <p:sp>
        <p:nvSpPr>
          <p:cNvPr id="7" name="Content Placeholder 6"/>
          <p:cNvSpPr>
            <a:spLocks noGrp="1"/>
          </p:cNvSpPr>
          <p:nvPr>
            <p:ph sz="quarter" idx="16"/>
          </p:nvPr>
        </p:nvSpPr>
        <p:spPr>
          <a:xfrm>
            <a:off x="457200" y="4301325"/>
            <a:ext cx="8229600" cy="1155388"/>
          </a:xfrm>
        </p:spPr>
        <p:txBody>
          <a:bodyPr/>
          <a:lstStyle/>
          <a:p>
            <a:pPr lvl="1" indent="0" eaLnBrk="1" hangingPunct="1">
              <a:buFontTx/>
              <a:buNone/>
            </a:pPr>
            <a:r>
              <a:rPr lang="en-US" altLang="en-US" sz="1800" b="1" dirty="0">
                <a:latin typeface="Courier New" panose="02070309020205020404" pitchFamily="49" charset="0"/>
                <a:cs typeface="Courier New" panose="02070309020205020404" pitchFamily="49" charset="0"/>
              </a:rPr>
              <a:t>Integer </a:t>
            </a:r>
            <a:r>
              <a:rPr lang="en-US" altLang="en-US" sz="1800" b="1" dirty="0" err="1">
                <a:latin typeface="Courier New" panose="02070309020205020404" pitchFamily="49" charset="0"/>
                <a:cs typeface="Courier New" panose="02070309020205020404" pitchFamily="49" charset="0"/>
              </a:rPr>
              <a:t>myInt</a:t>
            </a:r>
            <a:r>
              <a:rPr lang="en-US" altLang="en-US" sz="1800" b="1" dirty="0">
                <a:latin typeface="Courier New" panose="02070309020205020404" pitchFamily="49" charset="0"/>
                <a:cs typeface="Courier New" panose="02070309020205020404" pitchFamily="49" charset="0"/>
              </a:rPr>
              <a:t> = 5;        // </a:t>
            </a:r>
            <a:r>
              <a:rPr lang="en-US" altLang="en-US" sz="1800" b="1" dirty="0" err="1">
                <a:latin typeface="Courier New" panose="02070309020205020404" pitchFamily="49" charset="0"/>
                <a:cs typeface="Courier New" panose="02070309020205020404" pitchFamily="49" charset="0"/>
              </a:rPr>
              <a:t>Autoboxes</a:t>
            </a:r>
            <a:r>
              <a:rPr lang="en-US" altLang="en-US" sz="1800" b="1" dirty="0">
                <a:latin typeface="Courier New" panose="02070309020205020404" pitchFamily="49" charset="0"/>
                <a:cs typeface="Courier New" panose="02070309020205020404" pitchFamily="49" charset="0"/>
              </a:rPr>
              <a:t> the value 5</a:t>
            </a:r>
          </a:p>
          <a:p>
            <a:pPr lvl="1" indent="0" eaLnBrk="1" hangingPunct="1">
              <a:buFontTx/>
              <a:buNone/>
            </a:pP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primitiveNumber</a:t>
            </a:r>
            <a:r>
              <a:rPr lang="en-US" altLang="en-US" sz="1800" b="1" dirty="0">
                <a:latin typeface="Courier New" panose="02070309020205020404" pitchFamily="49" charset="0"/>
                <a:cs typeface="Courier New" panose="02070309020205020404" pitchFamily="49" charset="0"/>
              </a:rPr>
              <a:t>;</a:t>
            </a:r>
          </a:p>
          <a:p>
            <a:pPr lvl="1" indent="0" eaLnBrk="1" hangingPunct="1">
              <a:buFontTx/>
              <a:buNone/>
            </a:pPr>
            <a:r>
              <a:rPr lang="en-US" altLang="en-US" sz="1800" b="1" dirty="0" err="1">
                <a:latin typeface="Courier New" panose="02070309020205020404" pitchFamily="49" charset="0"/>
                <a:cs typeface="Courier New" panose="02070309020205020404" pitchFamily="49" charset="0"/>
              </a:rPr>
              <a:t>primitiveNumber</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myInt</a:t>
            </a:r>
            <a:r>
              <a:rPr lang="en-US" altLang="en-US" sz="1800" b="1" dirty="0">
                <a:latin typeface="Courier New" panose="02070309020205020404" pitchFamily="49" charset="0"/>
                <a:cs typeface="Courier New" panose="02070309020205020404" pitchFamily="49" charset="0"/>
              </a:rPr>
              <a:t>;  // unboxing</a:t>
            </a:r>
          </a:p>
        </p:txBody>
      </p:sp>
    </p:spTree>
    <p:extLst>
      <p:ext uri="{BB962C8B-B14F-4D97-AF65-F5344CB8AC3E}">
        <p14:creationId xmlns:p14="http://schemas.microsoft.com/office/powerpoint/2010/main" val="318218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Autoboxing and Unboxing </a:t>
            </a:r>
            <a:r>
              <a:rPr lang="en-US" altLang="en-US" sz="2000" b="0" dirty="0"/>
              <a:t>(2 of 2)</a:t>
            </a:r>
            <a:endParaRPr lang="en-IN" dirty="0"/>
          </a:p>
        </p:txBody>
      </p:sp>
      <p:sp>
        <p:nvSpPr>
          <p:cNvPr id="4" name="Content Placeholder 3"/>
          <p:cNvSpPr>
            <a:spLocks noGrp="1"/>
          </p:cNvSpPr>
          <p:nvPr>
            <p:ph sz="quarter" idx="13"/>
          </p:nvPr>
        </p:nvSpPr>
        <p:spPr>
          <a:xfrm>
            <a:off x="457200" y="1552574"/>
            <a:ext cx="7938655" cy="1713139"/>
          </a:xfrm>
        </p:spPr>
        <p:txBody>
          <a:bodyPr/>
          <a:lstStyle/>
          <a:p>
            <a:pPr eaLnBrk="1" hangingPunct="1"/>
            <a:r>
              <a:rPr lang="en-US" altLang="en-US" sz="2200" dirty="0"/>
              <a:t>You rarely need to declare numeric wrapper class objects, but they can be useful when you need to work with primitives in a context where primitives are not permitted</a:t>
            </a:r>
          </a:p>
          <a:p>
            <a:pPr eaLnBrk="1" hangingPunct="1"/>
            <a:r>
              <a:rPr lang="en-US" altLang="en-US" sz="2200" dirty="0"/>
              <a:t>Recall the </a:t>
            </a:r>
            <a:r>
              <a:rPr lang="en-US" altLang="en-US" sz="2200" dirty="0">
                <a:latin typeface="Courier New" panose="02070309020205020404" pitchFamily="49" charset="0"/>
                <a:cs typeface="Courier New" panose="02070309020205020404" pitchFamily="49" charset="0"/>
              </a:rPr>
              <a:t>ArrayList</a:t>
            </a:r>
            <a:r>
              <a:rPr lang="en-US" altLang="en-US" sz="2200" dirty="0"/>
              <a:t> class, which works only with objects.</a:t>
            </a:r>
            <a:endParaRPr lang="en-IN" sz="2200" dirty="0"/>
          </a:p>
        </p:txBody>
      </p:sp>
      <p:sp>
        <p:nvSpPr>
          <p:cNvPr id="5" name="Content Placeholder 4"/>
          <p:cNvSpPr>
            <a:spLocks noGrp="1"/>
          </p:cNvSpPr>
          <p:nvPr>
            <p:ph sz="quarter" idx="14"/>
          </p:nvPr>
        </p:nvSpPr>
        <p:spPr>
          <a:xfrm>
            <a:off x="457199" y="3336963"/>
            <a:ext cx="8496795" cy="736270"/>
          </a:xfrm>
        </p:spPr>
        <p:txBody>
          <a:bodyPr/>
          <a:lstStyle/>
          <a:p>
            <a:pPr lvl="1" indent="0" eaLnBrk="1" hangingPunct="1">
              <a:buFontTx/>
              <a:buNone/>
            </a:pPr>
            <a:r>
              <a:rPr lang="en-US" altLang="en-US" sz="1600" dirty="0">
                <a:latin typeface="Courier New" panose="02070309020205020404" pitchFamily="49" charset="0"/>
                <a:cs typeface="Courier New" panose="02070309020205020404" pitchFamily="49" charset="0"/>
              </a:rPr>
              <a:t>ArrayList&lt;int&gt; list = new ArrayList&lt;int&gt;();         // Error!</a:t>
            </a:r>
          </a:p>
          <a:p>
            <a:pPr lvl="1" indent="0" eaLnBrk="1" hangingPunct="1">
              <a:buFontTx/>
              <a:buNone/>
            </a:pPr>
            <a:r>
              <a:rPr lang="en-US" altLang="en-US" sz="1600" dirty="0">
                <a:latin typeface="Courier New" panose="02070309020205020404" pitchFamily="49" charset="0"/>
                <a:cs typeface="Courier New" panose="02070309020205020404" pitchFamily="49" charset="0"/>
              </a:rPr>
              <a:t>ArrayList&lt;Integer&gt; list = new ArrayList&lt;Integer&gt;(); // OK!</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4132610"/>
            <a:ext cx="7938655" cy="869696"/>
          </a:xfrm>
        </p:spPr>
        <p:txBody>
          <a:bodyPr/>
          <a:lstStyle/>
          <a:p>
            <a:pPr eaLnBrk="1" hangingPunct="1"/>
            <a:r>
              <a:rPr lang="en-US" altLang="en-US" sz="2200" dirty="0"/>
              <a:t>Autoboxing and unboxing allow you to conveniently use </a:t>
            </a:r>
            <a:r>
              <a:rPr lang="en-US" altLang="en-US" sz="2200" dirty="0">
                <a:latin typeface="Courier New" panose="02070309020205020404" pitchFamily="49" charset="0"/>
                <a:cs typeface="Courier New" panose="02070309020205020404" pitchFamily="49" charset="0"/>
              </a:rPr>
              <a:t>ArrayLists</a:t>
            </a:r>
            <a:r>
              <a:rPr lang="en-US" altLang="en-US" sz="2200" dirty="0"/>
              <a:t> with primitives.</a:t>
            </a:r>
          </a:p>
        </p:txBody>
      </p:sp>
    </p:spTree>
    <p:extLst>
      <p:ext uri="{BB962C8B-B14F-4D97-AF65-F5344CB8AC3E}">
        <p14:creationId xmlns:p14="http://schemas.microsoft.com/office/powerpoint/2010/main" val="3448505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Solving</a:t>
            </a:r>
            <a:endParaRPr lang="en-IN" dirty="0"/>
          </a:p>
        </p:txBody>
      </p:sp>
      <p:sp>
        <p:nvSpPr>
          <p:cNvPr id="3" name="Content Placeholder 2"/>
          <p:cNvSpPr>
            <a:spLocks noGrp="1"/>
          </p:cNvSpPr>
          <p:nvPr>
            <p:ph sz="quarter" idx="13"/>
          </p:nvPr>
        </p:nvSpPr>
        <p:spPr>
          <a:xfrm>
            <a:off x="457200" y="1556327"/>
            <a:ext cx="8229600" cy="2896920"/>
          </a:xfrm>
        </p:spPr>
        <p:txBody>
          <a:bodyPr/>
          <a:lstStyle/>
          <a:p>
            <a:pPr eaLnBrk="1" hangingPunct="1"/>
            <a:r>
              <a:rPr lang="en-US" altLang="en-US" dirty="0"/>
              <a:t>Dr. Harrison keeps student scores in an Excel file. This can be exported as a comma separated text file. Each student’s data will be on one line. We want to write a Java program that will find the average for each student. (The number of students changes each year.)</a:t>
            </a:r>
          </a:p>
          <a:p>
            <a:pPr eaLnBrk="1" hangingPunct="1"/>
            <a:r>
              <a:rPr lang="en-US" altLang="en-US" dirty="0"/>
              <a:t>Solution: TestScoreReader.java, TestAverages.java</a:t>
            </a:r>
          </a:p>
        </p:txBody>
      </p:sp>
    </p:spTree>
    <p:extLst>
      <p:ext uri="{BB962C8B-B14F-4D97-AF65-F5344CB8AC3E}">
        <p14:creationId xmlns:p14="http://schemas.microsoft.com/office/powerpoint/2010/main" val="21666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altLang="en-US" sz="3200" dirty="0"/>
              <a:t>Character Testing and Conversion With The </a:t>
            </a:r>
            <a:r>
              <a:rPr lang="en-US" altLang="en-US" sz="3200" dirty="0">
                <a:latin typeface="Courier New" panose="02070309020205020404" pitchFamily="49" charset="0"/>
                <a:cs typeface="Courier New" panose="02070309020205020404" pitchFamily="49" charset="0"/>
              </a:rPr>
              <a:t>Character</a:t>
            </a:r>
            <a:r>
              <a:rPr lang="en-US" altLang="en-US" sz="3200" dirty="0"/>
              <a:t> Class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12C97827-3688-4AF6-934D-8F57DD0AE12A}"/>
              </a:ext>
            </a:extLst>
          </p:cNvPr>
          <p:cNvSpPr>
            <a:spLocks noGrp="1"/>
          </p:cNvSpPr>
          <p:nvPr>
            <p:ph sz="quarter" idx="13"/>
          </p:nvPr>
        </p:nvSpPr>
        <p:spPr>
          <a:xfrm>
            <a:off x="457200" y="1556327"/>
            <a:ext cx="8229600" cy="1958769"/>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Character</a:t>
            </a:r>
            <a:r>
              <a:rPr lang="en-US" altLang="en-US" dirty="0"/>
              <a:t> class allows a char data type to be </a:t>
            </a:r>
            <a:r>
              <a:rPr lang="en-US" altLang="en-US" b="1" dirty="0"/>
              <a:t>wrapped</a:t>
            </a:r>
            <a:r>
              <a:rPr lang="en-US" altLang="en-US" dirty="0"/>
              <a:t> in an object.</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Character</a:t>
            </a:r>
            <a:r>
              <a:rPr lang="en-US" altLang="en-US" dirty="0"/>
              <a:t> class provides methods that allow easy testing, processing, and conversion of character data.</a:t>
            </a:r>
          </a:p>
        </p:txBody>
      </p:sp>
    </p:spTree>
    <p:extLst>
      <p:ext uri="{BB962C8B-B14F-4D97-AF65-F5344CB8AC3E}">
        <p14:creationId xmlns:p14="http://schemas.microsoft.com/office/powerpoint/2010/main" val="304329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sz="3000" dirty="0"/>
              <a:t>The </a:t>
            </a:r>
            <a:r>
              <a:rPr lang="en-US" altLang="en-US" sz="3000" dirty="0">
                <a:latin typeface="Courier New" panose="02070309020205020404" pitchFamily="49" charset="0"/>
                <a:cs typeface="Courier New" panose="02070309020205020404" pitchFamily="49" charset="0"/>
              </a:rPr>
              <a:t>Character</a:t>
            </a:r>
            <a:r>
              <a:rPr lang="en-US" altLang="en-US" sz="3000" dirty="0"/>
              <a:t> Class Static Methods </a:t>
            </a:r>
            <a:r>
              <a:rPr lang="en-US" altLang="en-US" sz="2000" b="0" dirty="0"/>
              <a:t>(1 of 2)</a:t>
            </a:r>
            <a:endParaRPr lang="en-US" sz="2000" b="0" dirty="0"/>
          </a:p>
        </p:txBody>
      </p:sp>
      <p:sp>
        <p:nvSpPr>
          <p:cNvPr id="3" name="Content Placeholder 2">
            <a:extLst>
              <a:ext uri="{FF2B5EF4-FFF2-40B4-BE49-F238E27FC236}">
                <a16:creationId xmlns:a16="http://schemas.microsoft.com/office/drawing/2014/main" id="{1D389875-24F4-4713-9CC1-C2466C7234CB}"/>
              </a:ext>
            </a:extLst>
          </p:cNvPr>
          <p:cNvSpPr>
            <a:spLocks noGrp="1"/>
          </p:cNvSpPr>
          <p:nvPr>
            <p:ph sz="quarter" idx="13"/>
          </p:nvPr>
        </p:nvSpPr>
        <p:spPr>
          <a:xfrm>
            <a:off x="457200" y="1556327"/>
            <a:ext cx="8229600" cy="4595092"/>
          </a:xfrm>
        </p:spPr>
        <p:txBody>
          <a:bodyPr/>
          <a:lstStyle/>
          <a:p>
            <a:pPr marL="432" indent="0" fontAlgn="t">
              <a:buNone/>
            </a:pP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Character.isDigit</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pPr marL="432" indent="0" fontAlgn="t">
              <a:buNone/>
            </a:pPr>
            <a:r>
              <a:rPr lang="en-US" sz="1600" dirty="0"/>
              <a:t>Returns </a:t>
            </a:r>
            <a:r>
              <a:rPr lang="en-US" sz="1600" dirty="0">
                <a:latin typeface="Courier New" panose="02070309020205020404" pitchFamily="49" charset="0"/>
                <a:cs typeface="Courier New" panose="02070309020205020404" pitchFamily="49" charset="0"/>
              </a:rPr>
              <a:t>true</a:t>
            </a:r>
            <a:r>
              <a:rPr lang="en-US" sz="1600" dirty="0"/>
              <a:t> if the argument passed into </a:t>
            </a:r>
            <a:r>
              <a:rPr lang="en-US" sz="1600" i="1" dirty="0" err="1">
                <a:latin typeface="Courier New" panose="02070309020205020404" pitchFamily="49" charset="0"/>
                <a:cs typeface="Courier New" panose="02070309020205020404" pitchFamily="49" charset="0"/>
              </a:rPr>
              <a:t>ch</a:t>
            </a:r>
            <a:r>
              <a:rPr lang="en-US" sz="1600" dirty="0"/>
              <a:t> is a digit from 0 through 9. Otherwise returns </a:t>
            </a:r>
            <a:r>
              <a:rPr lang="en-US" sz="1600" dirty="0">
                <a:latin typeface="Courier New" panose="02070309020205020404" pitchFamily="49" charset="0"/>
                <a:cs typeface="Courier New" panose="02070309020205020404" pitchFamily="49" charset="0"/>
              </a:rPr>
              <a:t>false</a:t>
            </a:r>
            <a:r>
              <a:rPr lang="en-US" sz="1600" dirty="0"/>
              <a:t>.</a:t>
            </a:r>
          </a:p>
          <a:p>
            <a:pPr marL="432" indent="0" fontAlgn="t">
              <a:buNone/>
            </a:pP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Character.isLetter</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pPr marL="432" indent="0" fontAlgn="t">
              <a:buNone/>
            </a:pPr>
            <a:r>
              <a:rPr lang="en-US" sz="1600" dirty="0"/>
              <a:t>Returns </a:t>
            </a:r>
            <a:r>
              <a:rPr lang="en-US" sz="1600" dirty="0">
                <a:latin typeface="Courier New" panose="02070309020205020404" pitchFamily="49" charset="0"/>
                <a:cs typeface="Courier New" panose="02070309020205020404" pitchFamily="49" charset="0"/>
              </a:rPr>
              <a:t>true</a:t>
            </a:r>
            <a:r>
              <a:rPr lang="en-US" sz="1600" dirty="0"/>
              <a:t> if the argument passed into </a:t>
            </a:r>
            <a:r>
              <a:rPr lang="en-US" sz="1600" i="1" dirty="0" err="1">
                <a:latin typeface="Courier New" panose="02070309020205020404" pitchFamily="49" charset="0"/>
                <a:cs typeface="Courier New" panose="02070309020205020404" pitchFamily="49" charset="0"/>
              </a:rPr>
              <a:t>ch</a:t>
            </a:r>
            <a:r>
              <a:rPr lang="en-US" sz="1600" dirty="0"/>
              <a:t> is an alphabetic letter. Otherwise returns </a:t>
            </a:r>
            <a:r>
              <a:rPr lang="en-US" sz="1600" dirty="0">
                <a:latin typeface="Courier New" panose="02070309020205020404" pitchFamily="49" charset="0"/>
                <a:cs typeface="Courier New" panose="02070309020205020404" pitchFamily="49" charset="0"/>
              </a:rPr>
              <a:t>false</a:t>
            </a:r>
            <a:r>
              <a:rPr lang="en-US" sz="1600" dirty="0"/>
              <a:t>.</a:t>
            </a:r>
          </a:p>
          <a:p>
            <a:pPr marL="432" indent="0" fontAlgn="t">
              <a:buNone/>
            </a:pP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Character.isLetterOrDigit</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pPr marL="432" indent="0" fontAlgn="t">
              <a:buNone/>
            </a:pPr>
            <a:r>
              <a:rPr lang="en-US" sz="1600" dirty="0"/>
              <a:t>Returns </a:t>
            </a:r>
            <a:r>
              <a:rPr lang="en-US" sz="1600" dirty="0">
                <a:latin typeface="Courier New" panose="02070309020205020404" pitchFamily="49" charset="0"/>
                <a:cs typeface="Courier New" panose="02070309020205020404" pitchFamily="49" charset="0"/>
              </a:rPr>
              <a:t>true</a:t>
            </a:r>
            <a:r>
              <a:rPr lang="en-US" sz="1600" dirty="0"/>
              <a:t> if the argument passed into </a:t>
            </a:r>
            <a:r>
              <a:rPr lang="en-US" sz="1600" i="1" dirty="0" err="1">
                <a:latin typeface="Courier New" panose="02070309020205020404" pitchFamily="49" charset="0"/>
                <a:cs typeface="Courier New" panose="02070309020205020404" pitchFamily="49" charset="0"/>
              </a:rPr>
              <a:t>ch</a:t>
            </a:r>
            <a:r>
              <a:rPr lang="en-US" sz="1600" dirty="0"/>
              <a:t> contains a digit from 0 through 9 or an alphabetic letter. Otherwise returns </a:t>
            </a:r>
            <a:r>
              <a:rPr lang="en-US" sz="1600" dirty="0">
                <a:latin typeface="Courier New" panose="02070309020205020404" pitchFamily="49" charset="0"/>
                <a:cs typeface="Courier New" panose="02070309020205020404" pitchFamily="49" charset="0"/>
              </a:rPr>
              <a:t>false</a:t>
            </a:r>
            <a:r>
              <a:rPr lang="en-US" sz="1600" dirty="0"/>
              <a:t>.</a:t>
            </a:r>
          </a:p>
          <a:p>
            <a:pPr marL="432" indent="0" fontAlgn="t">
              <a:buNone/>
            </a:pP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Character.isLowerCase</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pPr marL="432" indent="0" fontAlgn="t">
              <a:buNone/>
            </a:pPr>
            <a:r>
              <a:rPr lang="en-US" sz="1600" dirty="0"/>
              <a:t>Returns </a:t>
            </a:r>
            <a:r>
              <a:rPr lang="en-US" sz="1600" dirty="0">
                <a:latin typeface="Courier New" panose="02070309020205020404" pitchFamily="49" charset="0"/>
                <a:cs typeface="Courier New" panose="02070309020205020404" pitchFamily="49" charset="0"/>
              </a:rPr>
              <a:t>true</a:t>
            </a:r>
            <a:r>
              <a:rPr lang="en-US" sz="1600" dirty="0"/>
              <a:t> if the argument passed into </a:t>
            </a:r>
            <a:r>
              <a:rPr lang="en-US" sz="1600" i="1" dirty="0" err="1">
                <a:latin typeface="Courier New" panose="02070309020205020404" pitchFamily="49" charset="0"/>
                <a:cs typeface="Courier New" panose="02070309020205020404" pitchFamily="49" charset="0"/>
              </a:rPr>
              <a:t>ch</a:t>
            </a:r>
            <a:r>
              <a:rPr lang="en-US" sz="1600" dirty="0"/>
              <a:t> is a lowercase letter. Otherwise returns </a:t>
            </a:r>
            <a:r>
              <a:rPr lang="en-US" sz="1600" dirty="0">
                <a:latin typeface="Courier New" panose="02070309020205020404" pitchFamily="49" charset="0"/>
                <a:cs typeface="Courier New" panose="02070309020205020404" pitchFamily="49" charset="0"/>
              </a:rPr>
              <a:t>false</a:t>
            </a:r>
            <a:r>
              <a:rPr lang="en-US" sz="1600" dirty="0"/>
              <a:t>.</a:t>
            </a:r>
          </a:p>
        </p:txBody>
      </p:sp>
    </p:spTree>
    <p:extLst>
      <p:ext uri="{BB962C8B-B14F-4D97-AF65-F5344CB8AC3E}">
        <p14:creationId xmlns:p14="http://schemas.microsoft.com/office/powerpoint/2010/main" val="181878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sz="3000" dirty="0"/>
              <a:t>The </a:t>
            </a:r>
            <a:r>
              <a:rPr lang="en-US" altLang="en-US" sz="3000" dirty="0">
                <a:latin typeface="Courier New" panose="02070309020205020404" pitchFamily="49" charset="0"/>
                <a:cs typeface="Courier New" panose="02070309020205020404" pitchFamily="49" charset="0"/>
              </a:rPr>
              <a:t>Character</a:t>
            </a:r>
            <a:r>
              <a:rPr lang="en-US" altLang="en-US" sz="3000" dirty="0"/>
              <a:t> Class Static Methods </a:t>
            </a:r>
            <a:r>
              <a:rPr lang="en-US" altLang="en-US" sz="2000" b="0" dirty="0"/>
              <a:t>(2 of 2)</a:t>
            </a:r>
            <a:endParaRPr lang="en-US" sz="2000" b="0" dirty="0"/>
          </a:p>
        </p:txBody>
      </p:sp>
      <p:sp>
        <p:nvSpPr>
          <p:cNvPr id="3" name="Content Placeholder 2">
            <a:extLst>
              <a:ext uri="{FF2B5EF4-FFF2-40B4-BE49-F238E27FC236}">
                <a16:creationId xmlns:a16="http://schemas.microsoft.com/office/drawing/2014/main" id="{1D389875-24F4-4713-9CC1-C2466C7234CB}"/>
              </a:ext>
            </a:extLst>
          </p:cNvPr>
          <p:cNvSpPr>
            <a:spLocks noGrp="1"/>
          </p:cNvSpPr>
          <p:nvPr>
            <p:ph sz="quarter" idx="13"/>
          </p:nvPr>
        </p:nvSpPr>
        <p:spPr/>
        <p:txBody>
          <a:bodyPr/>
          <a:lstStyle/>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Character.isUpperCase</a:t>
            </a: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 </a:t>
            </a:r>
          </a:p>
          <a:p>
            <a:pPr marL="432" indent="0" fontAlgn="t">
              <a:buNone/>
            </a:pPr>
            <a:r>
              <a:rPr lang="en-US" sz="2000" dirty="0"/>
              <a:t>Returns </a:t>
            </a:r>
            <a:r>
              <a:rPr lang="en-US" sz="2000" dirty="0">
                <a:latin typeface="Courier New" panose="02070309020205020404" pitchFamily="49" charset="0"/>
                <a:cs typeface="Courier New" panose="02070309020205020404" pitchFamily="49" charset="0"/>
              </a:rPr>
              <a:t>true</a:t>
            </a:r>
            <a:r>
              <a:rPr lang="en-US" sz="2000" dirty="0"/>
              <a:t> if the argument passed into </a:t>
            </a:r>
            <a:r>
              <a:rPr lang="en-US" sz="2000" i="1" dirty="0" err="1">
                <a:latin typeface="Courier New" panose="02070309020205020404" pitchFamily="49" charset="0"/>
                <a:cs typeface="Courier New" panose="02070309020205020404" pitchFamily="49" charset="0"/>
              </a:rPr>
              <a:t>ch</a:t>
            </a:r>
            <a:r>
              <a:rPr lang="en-US" sz="2000" dirty="0"/>
              <a:t> is an uppercase letter. Otherwise returns </a:t>
            </a:r>
            <a:r>
              <a:rPr lang="en-US" sz="2000" dirty="0">
                <a:latin typeface="Courier New" panose="02070309020205020404" pitchFamily="49" charset="0"/>
                <a:cs typeface="Courier New" panose="02070309020205020404" pitchFamily="49" charset="0"/>
              </a:rPr>
              <a:t>false</a:t>
            </a:r>
            <a:r>
              <a:rPr lang="en-US" sz="2000" dirty="0"/>
              <a:t>.</a:t>
            </a:r>
          </a:p>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Character.isSpaceChar</a:t>
            </a: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 </a:t>
            </a:r>
          </a:p>
          <a:p>
            <a:pPr marL="432" indent="0" fontAlgn="t">
              <a:buNone/>
            </a:pPr>
            <a:r>
              <a:rPr lang="en-US" sz="2000" dirty="0"/>
              <a:t>Returns </a:t>
            </a:r>
            <a:r>
              <a:rPr lang="en-US" sz="2000" dirty="0">
                <a:latin typeface="Courier New" panose="02070309020205020404" pitchFamily="49" charset="0"/>
                <a:cs typeface="Courier New" panose="02070309020205020404" pitchFamily="49" charset="0"/>
              </a:rPr>
              <a:t>true</a:t>
            </a:r>
            <a:r>
              <a:rPr lang="en-US" sz="2000" dirty="0"/>
              <a:t> if the argument passed into </a:t>
            </a:r>
            <a:r>
              <a:rPr lang="en-US" sz="2000" i="1" dirty="0" err="1">
                <a:latin typeface="Courier New" panose="02070309020205020404" pitchFamily="49" charset="0"/>
                <a:cs typeface="Courier New" panose="02070309020205020404" pitchFamily="49" charset="0"/>
              </a:rPr>
              <a:t>ch</a:t>
            </a:r>
            <a:r>
              <a:rPr lang="en-US" sz="2000" dirty="0"/>
              <a:t> is a space character. Otherwise returns </a:t>
            </a:r>
            <a:r>
              <a:rPr lang="en-US" sz="2000" dirty="0">
                <a:latin typeface="Courier New" panose="02070309020205020404" pitchFamily="49" charset="0"/>
                <a:cs typeface="Courier New" panose="02070309020205020404" pitchFamily="49" charset="0"/>
              </a:rPr>
              <a:t>false</a:t>
            </a:r>
            <a:r>
              <a:rPr lang="en-US" sz="2000" dirty="0"/>
              <a:t>.</a:t>
            </a:r>
          </a:p>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Character.isWhiteSpace</a:t>
            </a: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 </a:t>
            </a:r>
          </a:p>
          <a:p>
            <a:pPr marL="432" indent="0" fontAlgn="t">
              <a:buNone/>
            </a:pPr>
            <a:r>
              <a:rPr lang="en-US" sz="2000" dirty="0"/>
              <a:t>Returns </a:t>
            </a:r>
            <a:r>
              <a:rPr lang="en-US" sz="2000" dirty="0">
                <a:latin typeface="Courier New" panose="02070309020205020404" pitchFamily="49" charset="0"/>
                <a:cs typeface="Courier New" panose="02070309020205020404" pitchFamily="49" charset="0"/>
              </a:rPr>
              <a:t>true</a:t>
            </a:r>
            <a:r>
              <a:rPr lang="en-US" sz="2000" dirty="0"/>
              <a:t> if the argument passed into </a:t>
            </a:r>
            <a:r>
              <a:rPr lang="en-US" sz="2000" i="1" dirty="0" err="1">
                <a:latin typeface="Courier New" panose="02070309020205020404" pitchFamily="49" charset="0"/>
                <a:cs typeface="Courier New" panose="02070309020205020404" pitchFamily="49" charset="0"/>
              </a:rPr>
              <a:t>ch</a:t>
            </a:r>
            <a:r>
              <a:rPr lang="en-US" sz="2000" dirty="0"/>
              <a:t> contains a whitespace character (a space, tab, or newline character). Otherwise returns </a:t>
            </a:r>
            <a:r>
              <a:rPr lang="en-US" sz="2000" dirty="0">
                <a:latin typeface="Courier New" panose="02070309020205020404" pitchFamily="49" charset="0"/>
                <a:cs typeface="Courier New" panose="02070309020205020404" pitchFamily="49" charset="0"/>
              </a:rPr>
              <a:t>false</a:t>
            </a:r>
            <a:r>
              <a:rPr lang="en-US" sz="2000" dirty="0"/>
              <a:t>.</a:t>
            </a:r>
          </a:p>
        </p:txBody>
      </p:sp>
    </p:spTree>
    <p:extLst>
      <p:ext uri="{BB962C8B-B14F-4D97-AF65-F5344CB8AC3E}">
        <p14:creationId xmlns:p14="http://schemas.microsoft.com/office/powerpoint/2010/main" val="121061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sz="3200" dirty="0"/>
              <a:t>Character Testing and Conversion With The </a:t>
            </a:r>
            <a:r>
              <a:rPr lang="en-US" altLang="en-US" sz="3200" dirty="0">
                <a:latin typeface="Courier New" panose="02070309020205020404" pitchFamily="49" charset="0"/>
                <a:cs typeface="Courier New" panose="02070309020205020404" pitchFamily="49" charset="0"/>
              </a:rPr>
              <a:t>Character</a:t>
            </a:r>
            <a:r>
              <a:rPr lang="en-US" altLang="en-US" sz="3200" dirty="0"/>
              <a:t> Class </a:t>
            </a:r>
            <a:r>
              <a:rPr lang="en-US" altLang="en-US" sz="2000" b="0" dirty="0"/>
              <a:t>(2 of 2)</a:t>
            </a:r>
            <a:endParaRPr lang="en-US" sz="2000" b="0" dirty="0"/>
          </a:p>
        </p:txBody>
      </p:sp>
      <p:sp>
        <p:nvSpPr>
          <p:cNvPr id="4" name="Content Placeholder 3"/>
          <p:cNvSpPr>
            <a:spLocks noGrp="1"/>
          </p:cNvSpPr>
          <p:nvPr>
            <p:ph sz="quarter" idx="13"/>
          </p:nvPr>
        </p:nvSpPr>
        <p:spPr>
          <a:xfrm>
            <a:off x="457200" y="1552576"/>
            <a:ext cx="8229600" cy="2045648"/>
          </a:xfrm>
        </p:spPr>
        <p:txBody>
          <a:bodyPr/>
          <a:lstStyle/>
          <a:p>
            <a:r>
              <a:rPr lang="en-US" altLang="en-US" sz="2000" dirty="0"/>
              <a:t>Example: </a:t>
            </a:r>
          </a:p>
          <a:p>
            <a:pPr lvl="1"/>
            <a:r>
              <a:rPr lang="en-US" altLang="en-US" sz="2000" dirty="0"/>
              <a:t>CharacterTest.java</a:t>
            </a:r>
          </a:p>
          <a:p>
            <a:pPr lvl="1"/>
            <a:r>
              <a:rPr lang="en-US" altLang="en-US" sz="2000" dirty="0"/>
              <a:t>CustomerNumber.java</a:t>
            </a:r>
          </a:p>
          <a:p>
            <a:r>
              <a:rPr lang="en-US" altLang="en-US" sz="2000" dirty="0"/>
              <a:t>The </a:t>
            </a:r>
            <a:r>
              <a:rPr lang="en-US" altLang="en-US" sz="2000" dirty="0">
                <a:latin typeface="Courier New" panose="02070309020205020404" pitchFamily="49" charset="0"/>
                <a:cs typeface="Courier New" panose="02070309020205020404" pitchFamily="49" charset="0"/>
              </a:rPr>
              <a:t>Character</a:t>
            </a:r>
            <a:r>
              <a:rPr lang="en-US" altLang="en-US" sz="2000" dirty="0"/>
              <a:t> class provides two methods that will change the case of a character.</a:t>
            </a:r>
          </a:p>
        </p:txBody>
      </p:sp>
      <p:sp>
        <p:nvSpPr>
          <p:cNvPr id="5" name="Content Placeholder 4"/>
          <p:cNvSpPr>
            <a:spLocks noGrp="1"/>
          </p:cNvSpPr>
          <p:nvPr>
            <p:ph sz="quarter" idx="14"/>
          </p:nvPr>
        </p:nvSpPr>
        <p:spPr>
          <a:xfrm>
            <a:off x="457200" y="3688444"/>
            <a:ext cx="8229600" cy="1964210"/>
          </a:xfrm>
        </p:spPr>
        <p:txBody>
          <a:bodyPr/>
          <a:lstStyle/>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Character.toLowerCase</a:t>
            </a: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a:t>
            </a:r>
          </a:p>
          <a:p>
            <a:pPr marL="432" indent="0" fontAlgn="t">
              <a:buNone/>
            </a:pPr>
            <a:r>
              <a:rPr lang="en-US" sz="2000" dirty="0"/>
              <a:t>Returns the lowercase equivalent of the argument passed into </a:t>
            </a:r>
            <a:r>
              <a:rPr lang="en-US" sz="2000" i="1" dirty="0" err="1">
                <a:latin typeface="Courier New" panose="02070309020205020404" pitchFamily="49" charset="0"/>
                <a:cs typeface="Courier New" panose="02070309020205020404" pitchFamily="49" charset="0"/>
              </a:rPr>
              <a:t>ch</a:t>
            </a:r>
            <a:r>
              <a:rPr lang="en-US" sz="2000" dirty="0" err="1"/>
              <a:t>.</a:t>
            </a:r>
            <a:endParaRPr lang="en-US" sz="2000" dirty="0"/>
          </a:p>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Character.toUpperCase</a:t>
            </a:r>
            <a:r>
              <a:rPr lang="en-US" sz="2000" dirty="0">
                <a:latin typeface="Courier New" panose="02070309020205020404" pitchFamily="49" charset="0"/>
                <a:cs typeface="Courier New" panose="02070309020205020404" pitchFamily="49" charset="0"/>
              </a:rPr>
              <a:t>(char </a:t>
            </a:r>
            <a:r>
              <a:rPr lang="en-US" sz="2000" dirty="0" err="1">
                <a:latin typeface="Courier New" panose="02070309020205020404" pitchFamily="49" charset="0"/>
                <a:cs typeface="Courier New" panose="02070309020205020404" pitchFamily="49" charset="0"/>
              </a:rPr>
              <a:t>ch</a:t>
            </a:r>
            <a:r>
              <a:rPr lang="en-US" sz="2000" dirty="0">
                <a:latin typeface="Courier New" panose="02070309020205020404" pitchFamily="49" charset="0"/>
                <a:cs typeface="Courier New" panose="02070309020205020404" pitchFamily="49" charset="0"/>
              </a:rPr>
              <a:t>)</a:t>
            </a:r>
          </a:p>
          <a:p>
            <a:pPr marL="432" indent="0" fontAlgn="t">
              <a:buNone/>
            </a:pPr>
            <a:r>
              <a:rPr lang="en-US" sz="2000" dirty="0"/>
              <a:t>Returns the uppercase equivalent of the argument passed into </a:t>
            </a:r>
            <a:r>
              <a:rPr lang="en-US" sz="2000" i="1" dirty="0" err="1">
                <a:latin typeface="Courier New" panose="02070309020205020404" pitchFamily="49" charset="0"/>
                <a:cs typeface="Courier New" panose="02070309020205020404" pitchFamily="49" charset="0"/>
              </a:rPr>
              <a:t>ch</a:t>
            </a:r>
            <a:r>
              <a:rPr lang="en-US" sz="2000" dirty="0" err="1"/>
              <a:t>.</a:t>
            </a:r>
            <a:endParaRPr lang="en-US" sz="2000" dirty="0"/>
          </a:p>
        </p:txBody>
      </p:sp>
      <p:sp>
        <p:nvSpPr>
          <p:cNvPr id="6" name="Content Placeholder 5"/>
          <p:cNvSpPr>
            <a:spLocks noGrp="1"/>
          </p:cNvSpPr>
          <p:nvPr>
            <p:ph sz="quarter" idx="15"/>
          </p:nvPr>
        </p:nvSpPr>
        <p:spPr>
          <a:xfrm>
            <a:off x="457200" y="5742874"/>
            <a:ext cx="3912919" cy="467921"/>
          </a:xfrm>
        </p:spPr>
        <p:txBody>
          <a:bodyPr/>
          <a:lstStyle/>
          <a:p>
            <a:pPr indent="0" eaLnBrk="1" hangingPunct="1">
              <a:spcBef>
                <a:spcPct val="0"/>
              </a:spcBef>
              <a:buClrTx/>
              <a:buFontTx/>
              <a:buNone/>
            </a:pPr>
            <a:r>
              <a:rPr lang="en-US" altLang="en-US" sz="2000" dirty="0"/>
              <a:t>See example: CircleArea.java</a:t>
            </a:r>
          </a:p>
        </p:txBody>
      </p:sp>
    </p:spTree>
    <p:extLst>
      <p:ext uri="{BB962C8B-B14F-4D97-AF65-F5344CB8AC3E}">
        <p14:creationId xmlns:p14="http://schemas.microsoft.com/office/powerpoint/2010/main" val="268923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dirty="0"/>
              <a:t>Detecting Empty and Blank Strings</a:t>
            </a:r>
            <a:endParaRPr lang="en-US" dirty="0"/>
          </a:p>
        </p:txBody>
      </p:sp>
      <p:sp>
        <p:nvSpPr>
          <p:cNvPr id="4" name="Content Placeholder 3"/>
          <p:cNvSpPr>
            <a:spLocks noGrp="1"/>
          </p:cNvSpPr>
          <p:nvPr>
            <p:ph sz="quarter" idx="13"/>
          </p:nvPr>
        </p:nvSpPr>
        <p:spPr>
          <a:xfrm>
            <a:off x="457200" y="1556327"/>
            <a:ext cx="8271164" cy="2089398"/>
          </a:xfrm>
        </p:spPr>
        <p:txBody>
          <a:bodyPr/>
          <a:lstStyle/>
          <a:p>
            <a:pPr eaLnBrk="1" hangingPunct="1"/>
            <a:r>
              <a:rPr lang="en-US" altLang="en-US" sz="2000" dirty="0"/>
              <a:t>An empty string has a length of 0, which means it contains no characters. </a:t>
            </a:r>
          </a:p>
          <a:p>
            <a:pPr eaLnBrk="1" hangingPunct="1"/>
            <a:r>
              <a:rPr lang="en-US" altLang="en-US" sz="2000" dirty="0"/>
              <a:t>A blank string is either empty or contains only whitespace characters.</a:t>
            </a:r>
          </a:p>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String</a:t>
            </a:r>
            <a:r>
              <a:rPr lang="en-US" altLang="en-US" sz="2000" dirty="0"/>
              <a:t> class provides methods for detecting empty and blank strings:</a:t>
            </a:r>
          </a:p>
        </p:txBody>
      </p:sp>
      <p:sp>
        <p:nvSpPr>
          <p:cNvPr id="5" name="Content Placeholder 4"/>
          <p:cNvSpPr>
            <a:spLocks noGrp="1"/>
          </p:cNvSpPr>
          <p:nvPr>
            <p:ph sz="quarter" idx="14"/>
          </p:nvPr>
        </p:nvSpPr>
        <p:spPr>
          <a:xfrm>
            <a:off x="457200" y="3776353"/>
            <a:ext cx="8229600" cy="2300597"/>
          </a:xfrm>
        </p:spPr>
        <p:txBody>
          <a:bodyPr/>
          <a:lstStyle/>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isBlank</a:t>
            </a:r>
            <a:r>
              <a:rPr lang="en-US" sz="2000" dirty="0">
                <a:latin typeface="Courier New" panose="02070309020205020404" pitchFamily="49" charset="0"/>
                <a:cs typeface="Courier New" panose="02070309020205020404" pitchFamily="49" charset="0"/>
              </a:rPr>
              <a:t>()</a:t>
            </a:r>
          </a:p>
          <a:p>
            <a:pPr marL="432" indent="0" fontAlgn="t">
              <a:buNone/>
            </a:pPr>
            <a:r>
              <a:rPr lang="en-US" sz="2000" dirty="0"/>
              <a:t>Returns true if the calling string is empty (its length is 0) or it contains only whitespace characters.</a:t>
            </a:r>
          </a:p>
          <a:p>
            <a:pPr marL="432" indent="0" fontAlgn="t">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a:t>
            </a:r>
          </a:p>
          <a:p>
            <a:pPr marL="432" indent="0" fontAlgn="t">
              <a:buNone/>
            </a:pPr>
            <a:r>
              <a:rPr lang="en-US" sz="2000" dirty="0"/>
              <a:t>Returns true if the length of the calling string is 0.</a:t>
            </a:r>
          </a:p>
        </p:txBody>
      </p:sp>
    </p:spTree>
    <p:extLst>
      <p:ext uri="{BB962C8B-B14F-4D97-AF65-F5344CB8AC3E}">
        <p14:creationId xmlns:p14="http://schemas.microsoft.com/office/powerpoint/2010/main" val="76737666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147966</TotalTime>
  <Words>4259</Words>
  <Application>Microsoft Office PowerPoint</Application>
  <PresentationFormat>On-screen Show (4:3)</PresentationFormat>
  <Paragraphs>438</Paragraphs>
  <Slides>50</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0" baseType="lpstr">
      <vt:lpstr>Noto Sans Symbols</vt:lpstr>
      <vt:lpstr>Consolas</vt:lpstr>
      <vt:lpstr>Arial</vt:lpstr>
      <vt:lpstr>Courier New</vt:lpstr>
      <vt:lpstr>Times New Roman</vt:lpstr>
      <vt:lpstr>Verdana</vt:lpstr>
      <vt:lpstr> Arial</vt:lpstr>
      <vt:lpstr>USHE</vt:lpstr>
      <vt:lpstr>USHE_slide options</vt:lpstr>
      <vt:lpstr>Equation</vt:lpstr>
      <vt:lpstr>Starting Out with Java Control Structures Through Objects</vt:lpstr>
      <vt:lpstr>Chapter Topics</vt:lpstr>
      <vt:lpstr>Introduction to Wrapper Classes</vt:lpstr>
      <vt:lpstr>Wrapper Classes</vt:lpstr>
      <vt:lpstr>Character Testing and Conversion With The Character Class (1 of 2)</vt:lpstr>
      <vt:lpstr>The Character Class Static Methods (1 of 2)</vt:lpstr>
      <vt:lpstr>The Character Class Static Methods (2 of 2)</vt:lpstr>
      <vt:lpstr>Character Testing and Conversion With The Character Class (2 of 2)</vt:lpstr>
      <vt:lpstr>Detecting Empty and Blank Strings</vt:lpstr>
      <vt:lpstr>Substrings</vt:lpstr>
      <vt:lpstr>Searching Strings (1 of 6)</vt:lpstr>
      <vt:lpstr>Searching Strings (2 of 6)</vt:lpstr>
      <vt:lpstr>Searching Strings (3 of 6)</vt:lpstr>
      <vt:lpstr>Searching Strings (4 of 6)</vt:lpstr>
      <vt:lpstr>Searching Strings (5 of 6)</vt:lpstr>
      <vt:lpstr>Searching Strings (6 of 6)</vt:lpstr>
      <vt:lpstr>String Methods For Getting Character Or Substring Location (1 of 2)</vt:lpstr>
      <vt:lpstr>String Methods For Getting Character Or Substring Location (2 of 2)</vt:lpstr>
      <vt:lpstr>Extracting Substrings (1 of 2)</vt:lpstr>
      <vt:lpstr>Extracting Substrings (2 of 2)</vt:lpstr>
      <vt:lpstr>Extracting Characters to Arrays</vt:lpstr>
      <vt:lpstr>Manipulating Strings (1 of 3)</vt:lpstr>
      <vt:lpstr>Manipulating Strings (2 of 3)</vt:lpstr>
      <vt:lpstr>Manipulating Strings (3 of 3)</vt:lpstr>
      <vt:lpstr>Calling String Methods on String Literals</vt:lpstr>
      <vt:lpstr>TheStatic valueOf Methods</vt:lpstr>
      <vt:lpstr>The valueOf Methods</vt:lpstr>
      <vt:lpstr>The StringBuilder Class</vt:lpstr>
      <vt:lpstr>StringBuilder Constructors</vt:lpstr>
      <vt:lpstr>Other StringBuilder Methods</vt:lpstr>
      <vt:lpstr>Appending to a StringBuilder Object (1 of 4)</vt:lpstr>
      <vt:lpstr>Appending to a StringBuilder Object (2 of 4)</vt:lpstr>
      <vt:lpstr>Appending to a StringBuilder Object (3 of 4)</vt:lpstr>
      <vt:lpstr>Appending to a StringBuilder Object (4 of 4)</vt:lpstr>
      <vt:lpstr>Replacing a Substring in a StringBuilder Object (1 of 2)</vt:lpstr>
      <vt:lpstr>Replacing a Substring in a StringBuilder Object (2 of 2)</vt:lpstr>
      <vt:lpstr>Other StringBuilder Methods (1 of 2)</vt:lpstr>
      <vt:lpstr>Other StringBuilder Methods (2 of 2)</vt:lpstr>
      <vt:lpstr>Tokenizing Strings</vt:lpstr>
      <vt:lpstr>Numeric Data Type Wrappers</vt:lpstr>
      <vt:lpstr>Creating a Wrapper Object</vt:lpstr>
      <vt:lpstr>The toString Methods</vt:lpstr>
      <vt:lpstr>The toBinaryString, toHexString, and toOctalString Methods</vt:lpstr>
      <vt:lpstr>The Parse Methods (1 of 2)</vt:lpstr>
      <vt:lpstr>The Parse Methods (2 of 2)</vt:lpstr>
      <vt:lpstr>MIN_VALUE and MAX_VALUE</vt:lpstr>
      <vt:lpstr>Autoboxing and Unboxing (1 of 2)</vt:lpstr>
      <vt:lpstr>Autoboxing and Unboxing (2 of 2)</vt:lpstr>
      <vt:lpstr>Problem Solving</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9, Text Processing and Wrapper Classes</dc:title>
  <dc:subject>Computer Science</dc:subject>
  <dc:creator>Gaddis</dc:creator>
  <cp:keywords>Starting Out with Java Control Structures Through Objects</cp:keywords>
  <dc:description>Long description alt-text is inserted in the notes pane; Alt text for images/math equations within table cells have been placed behind the object intentionally to provide a better screen reader user experience; This deck contains code snippets and screen reader users may need to increase verbosity levels.</dc:description>
  <cp:lastModifiedBy>Chellapandi Murugan</cp:lastModifiedBy>
  <cp:revision>1014</cp:revision>
  <dcterms:modified xsi:type="dcterms:W3CDTF">2022-01-05T06:16:05Z</dcterms:modified>
</cp:coreProperties>
</file>