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6"/>
  </p:notesMasterIdLst>
  <p:handoutMasterIdLst>
    <p:handoutMasterId r:id="rId67"/>
  </p:handoutMasterIdLst>
  <p:sldIdLst>
    <p:sldId id="330" r:id="rId3"/>
    <p:sldId id="331" r:id="rId4"/>
    <p:sldId id="336" r:id="rId5"/>
    <p:sldId id="342" r:id="rId6"/>
    <p:sldId id="343" r:id="rId7"/>
    <p:sldId id="353" r:id="rId8"/>
    <p:sldId id="344" r:id="rId9"/>
    <p:sldId id="345" r:id="rId10"/>
    <p:sldId id="346" r:id="rId11"/>
    <p:sldId id="354" r:id="rId12"/>
    <p:sldId id="347" r:id="rId13"/>
    <p:sldId id="348" r:id="rId14"/>
    <p:sldId id="349" r:id="rId15"/>
    <p:sldId id="350" r:id="rId16"/>
    <p:sldId id="351" r:id="rId17"/>
    <p:sldId id="355" r:id="rId18"/>
    <p:sldId id="356" r:id="rId19"/>
    <p:sldId id="357" r:id="rId20"/>
    <p:sldId id="352" r:id="rId21"/>
    <p:sldId id="358" r:id="rId22"/>
    <p:sldId id="391" r:id="rId23"/>
    <p:sldId id="359" r:id="rId24"/>
    <p:sldId id="360" r:id="rId25"/>
    <p:sldId id="361" r:id="rId26"/>
    <p:sldId id="362" r:id="rId27"/>
    <p:sldId id="392" r:id="rId28"/>
    <p:sldId id="363" r:id="rId29"/>
    <p:sldId id="364" r:id="rId30"/>
    <p:sldId id="365" r:id="rId31"/>
    <p:sldId id="366" r:id="rId32"/>
    <p:sldId id="367" r:id="rId33"/>
    <p:sldId id="368" r:id="rId34"/>
    <p:sldId id="369" r:id="rId35"/>
    <p:sldId id="393" r:id="rId36"/>
    <p:sldId id="370" r:id="rId37"/>
    <p:sldId id="394" r:id="rId38"/>
    <p:sldId id="371" r:id="rId39"/>
    <p:sldId id="395" r:id="rId40"/>
    <p:sldId id="397" r:id="rId41"/>
    <p:sldId id="398" r:id="rId42"/>
    <p:sldId id="373" r:id="rId43"/>
    <p:sldId id="374" r:id="rId44"/>
    <p:sldId id="375" r:id="rId45"/>
    <p:sldId id="376" r:id="rId46"/>
    <p:sldId id="399" r:id="rId47"/>
    <p:sldId id="400" r:id="rId48"/>
    <p:sldId id="377" r:id="rId49"/>
    <p:sldId id="401" r:id="rId50"/>
    <p:sldId id="402" r:id="rId51"/>
    <p:sldId id="378" r:id="rId52"/>
    <p:sldId id="403" r:id="rId53"/>
    <p:sldId id="406" r:id="rId54"/>
    <p:sldId id="405" r:id="rId55"/>
    <p:sldId id="379" r:id="rId56"/>
    <p:sldId id="407" r:id="rId57"/>
    <p:sldId id="408" r:id="rId58"/>
    <p:sldId id="380" r:id="rId59"/>
    <p:sldId id="409" r:id="rId60"/>
    <p:sldId id="410" r:id="rId61"/>
    <p:sldId id="411" r:id="rId62"/>
    <p:sldId id="414" r:id="rId63"/>
    <p:sldId id="415" r:id="rId64"/>
    <p:sldId id="298" r:id="rId65"/>
  </p:sldIdLst>
  <p:sldSz cx="9144000" cy="6858000" type="screen4x3"/>
  <p:notesSz cx="6858000" cy="9144000"/>
  <p:embeddedFontLst>
    <p:embeddedFont>
      <p:font typeface="Consolas" panose="020B0609020204030204" pitchFamily="49" charset="0"/>
      <p:regular r:id="rId68"/>
      <p:bold r:id="rId69"/>
      <p:italic r:id="rId70"/>
      <p:boldItalic r:id="rId71"/>
    </p:embeddedFont>
    <p:embeddedFont>
      <p:font typeface="Noto Sans Symbols" panose="020B0604020202020204" charset="0"/>
      <p:regular r:id="rId72"/>
      <p:bold r:id="rId73"/>
      <p:italic r:id="rId74"/>
      <p:boldItalic r:id="rId75"/>
    </p:embeddedFont>
    <p:embeddedFont>
      <p:font typeface="Verdana" panose="020B0604030504040204"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201" userDrawn="1">
          <p15:clr>
            <a:srgbClr val="A4A3A4"/>
          </p15:clr>
        </p15:guide>
        <p15:guide id="4" orient="horz" pos="119" userDrawn="1">
          <p15:clr>
            <a:srgbClr val="A4A3A4"/>
          </p15:clr>
        </p15:guide>
        <p15:guide id="6" orient="horz" pos="981" userDrawn="1">
          <p15:clr>
            <a:srgbClr val="A4A3A4"/>
          </p15:clr>
        </p15:guide>
        <p15:guide id="10" orient="horz" pos="4042"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6486" autoAdjust="0"/>
  </p:normalViewPr>
  <p:slideViewPr>
    <p:cSldViewPr snapToGrid="0" snapToObjects="1">
      <p:cViewPr varScale="1">
        <p:scale>
          <a:sx n="95" d="100"/>
          <a:sy n="95" d="100"/>
        </p:scale>
        <p:origin x="1956" y="78"/>
      </p:cViewPr>
      <p:guideLst>
        <p:guide orient="horz" pos="3997"/>
        <p:guide pos="295"/>
        <p:guide orient="horz" pos="4201"/>
        <p:guide orient="horz" pos="119"/>
        <p:guide orient="horz" pos="981"/>
        <p:guide orient="horz" pos="4042"/>
        <p:guide orient="horz" pos="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1.fntdata"/><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Arrows from Bumblebee and grasshopper extend to the insect. Insect is labeled, contains those attributes and methods that are shared by all insects. Bumblebee is labeled, contains those attributes and methods that are specific to a Bumblebee. Grasshopper is labeled, contains those attributes and methods that are specific to a Grasshopper.</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62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final exam, is placed under the class, graded activity. Arrow from Final exam extends to the graded activity. The class, graded activity includes the data as follows. Minus sign score colon double, + Grade Activity left parenthesis right parenthesis + set score left parenthesis s colon double right parenthesis colon void + get score left parenthesis right parenthesis colon double + get Grade left parenthesis right parenthesis colon c h a r. The class, final exam includes the data as follows. Minus sign score n u m Questions colon I n t, minus sign n u m missed colon I n t + final exam left parenthesis questions colon I n t, missed colon I n t right parenthesis. Graded activity is labeled, contains those attributes and methods that are shared by all graded activities. Final exam is labeled, contains those attributes and methods that are specific to the final exam class. Inherits all non private attributes and methods from the graded activity class.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3200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class, curved activity, is placed under the class, graded activity. Arrow from curved activity extends to the graded activity. The class, graded activity includes the data as follows. Minus sign score colon double, + Grade Activity left parenthesis right parenthesis, + set score left parenthesis s colon double right parenthesis colon void, + get score left parenthesis right parenthesis colon double, + get Grade left parenthesis right parenthesis colon c h a r. The class, curved activity includes the data as follows. Minus sign raw score colon double, minus sign percentage colon double, + curved activity left parenthesis percent colon double right parenthesis colon, + set score left parenthesis s colon double right parenthesis colon void, + get raw score left parenthesis right parenthesis colon double, + get percentage left parenthesis right parenthesis colon double. + set score left parenthesis s colon double right parenthesis colon void is labeled, this method is a more specialized version of the set score method in the superclass, grade activity.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419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classes, final exam and pass fail activity are placed under the other Graded activity. The class, pass fail exam is placed under the pass fail activity. Arrows from fail exam and pass fail activity extend to graded activity. Up arrow extends from pass fail exam to pass fail activity.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09344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class, final exam 3 is placed under graded activity. Up Arrow extends from fail exam 3 to graded activity. A dashed arrow extends from final exam 3 to relatable. Dashed line is labeled, a dashed line with an arrow indicates implementation of an interface.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5163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is as follows. Line 1. I n t calculator square = new I n t calculator left parenthesis right parenthesis left brace. In line 1, square is labeled, interface reference variable and new I n t calculator left parenthesis right parenthesis is labeled, this creates an instance of an anonymous class that implements I n t calculator. Line 2. Indented once, public I n t calculate left parenthesis I n t number right parenthesis. Line 3. Indented once, left brace. Line 4. Indented twice, return number times number semicolon. Line 5. Indented once, right brace right brace semicolon. Lines 2 to 5 are together labeled, method in the anonymous class. In line 5, the semicolon is also labeled.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7162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63</a:t>
            </a:fld>
            <a:endParaRPr lang="en-US" dirty="0"/>
          </a:p>
        </p:txBody>
      </p:sp>
    </p:spTree>
    <p:extLst>
      <p:ext uri="{BB962C8B-B14F-4D97-AF65-F5344CB8AC3E}">
        <p14:creationId xmlns:p14="http://schemas.microsoft.com/office/powerpoint/2010/main" val="12440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204980"/>
            <a:ext cx="8229600" cy="920558"/>
          </a:xfrm>
        </p:spPr>
        <p:txBody>
          <a:bodyPr anchor="ctr"/>
          <a:lstStyle/>
          <a:p>
            <a:pPr>
              <a:lnSpc>
                <a:spcPct val="90000"/>
              </a:lnSpc>
              <a:spcBef>
                <a:spcPts val="600"/>
              </a:spcBef>
              <a:spcAft>
                <a:spcPts val="125"/>
              </a:spcAft>
            </a:pPr>
            <a:r>
              <a:rPr lang="en-US" sz="3200" dirty="0">
                <a:solidFill>
                  <a:schemeClr val="tx2"/>
                </a:solidFill>
              </a:rPr>
              <a:t>Starting Out with Java Control Structures Through Objects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97091"/>
            <a:ext cx="8229600" cy="403109"/>
          </a:xfrm>
        </p:spPr>
        <p:txBody>
          <a:bodyPr anchor="ctr"/>
          <a:lstStyle/>
          <a:p>
            <a:r>
              <a:rPr lang="en-US" dirty="0">
                <a:solidFill>
                  <a:schemeClr val="tx2"/>
                </a:solidFill>
              </a:rPr>
              <a:t>Eighth Edition</a:t>
            </a:r>
          </a:p>
        </p:txBody>
      </p:sp>
      <p:pic>
        <p:nvPicPr>
          <p:cNvPr id="9" name="Picture 8" descr="Front Cover: Starting Out with Java Control Structures Through Objects, Eighth Edition by Gaddis.">
            <a:extLst>
              <a:ext uri="{FF2B5EF4-FFF2-40B4-BE49-F238E27FC236}">
                <a16:creationId xmlns:a16="http://schemas.microsoft.com/office/drawing/2014/main" id="{037B4E2D-7AC7-4FE4-842B-780018579E17}"/>
              </a:ext>
            </a:extLst>
          </p:cNvPr>
          <p:cNvPicPr>
            <a:picLocks noChangeAspect="1"/>
          </p:cNvPicPr>
          <p:nvPr/>
        </p:nvPicPr>
        <p:blipFill>
          <a:blip r:embed="rId3"/>
          <a:stretch>
            <a:fillRect/>
          </a:stretch>
        </p:blipFill>
        <p:spPr>
          <a:xfrm>
            <a:off x="572683" y="1693219"/>
            <a:ext cx="3675550" cy="4594437"/>
          </a:xfrm>
          <a:prstGeom prst="rect">
            <a:avLst/>
          </a:prstGeom>
          <a:ln w="9525">
            <a:solidFill>
              <a:schemeClr val="tx1"/>
            </a:solidFill>
          </a:ln>
          <a:effectLst/>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417044" y="2078182"/>
            <a:ext cx="2992583" cy="1014267"/>
          </a:xfrm>
        </p:spPr>
        <p:txBody>
          <a:bodyPr/>
          <a:lstStyle/>
          <a:p>
            <a:pPr marL="0" algn="ctr"/>
            <a:r>
              <a:rPr lang="en-US" b="1" dirty="0">
                <a:solidFill>
                  <a:schemeClr val="tx1"/>
                </a:solidFill>
                <a:latin typeface="+mn-lt"/>
              </a:rPr>
              <a:t>Chapter 10</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417045" y="3315134"/>
            <a:ext cx="2992582" cy="1506248"/>
          </a:xfrm>
        </p:spPr>
        <p:txBody>
          <a:bodyPr/>
          <a:lstStyle/>
          <a:p>
            <a:r>
              <a:rPr lang="en-US" dirty="0">
                <a:solidFill>
                  <a:schemeClr val="tx1"/>
                </a:solidFill>
              </a:rPr>
              <a:t>Inheritance</a:t>
            </a: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288" y="6413500"/>
            <a:ext cx="6589712" cy="228600"/>
          </a:xfrm>
        </p:spPr>
        <p:txBody>
          <a:bodyPr/>
          <a:lstStyle/>
          <a:p>
            <a:pPr marL="0" indent="0"/>
            <a:r>
              <a:rPr lang="en-US" altLang="en-US" sz="1200" b="0" dirty="0">
                <a:latin typeface="Verdana"/>
                <a:cs typeface="Verdana" panose="020B0604030504040204" pitchFamily="34" charset="0"/>
              </a:rPr>
              <a:t>Copyright © </a:t>
            </a:r>
            <a:r>
              <a:rPr lang="en-US" dirty="0"/>
              <a:t>2022 </a:t>
            </a:r>
            <a:r>
              <a:rPr lang="en-US" altLang="en-US" sz="1200" b="0" dirty="0">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dirty="0"/>
              <a:t>Inheritance, Fields and Methods </a:t>
            </a:r>
            <a:r>
              <a:rPr lang="en-US" altLang="en-US" sz="2000" b="0" dirty="0"/>
              <a:t>(2 of 2)</a:t>
            </a:r>
            <a:endParaRPr lang="en-IN" sz="2000" b="0" dirty="0"/>
          </a:p>
        </p:txBody>
      </p:sp>
      <p:sp>
        <p:nvSpPr>
          <p:cNvPr id="4" name="Content Placeholder 3"/>
          <p:cNvSpPr>
            <a:spLocks noGrp="1"/>
          </p:cNvSpPr>
          <p:nvPr>
            <p:ph sz="quarter" idx="13"/>
          </p:nvPr>
        </p:nvSpPr>
        <p:spPr>
          <a:xfrm>
            <a:off x="457200" y="1552574"/>
            <a:ext cx="8229600" cy="1261877"/>
          </a:xfrm>
        </p:spPr>
        <p:txBody>
          <a:bodyPr/>
          <a:lstStyle/>
          <a:p>
            <a:r>
              <a:rPr lang="en-US" altLang="en-US" dirty="0"/>
              <a:t>When an instance of the subclass is created, the non-private methods of the superclass are available through the subclass object.</a:t>
            </a:r>
            <a:endParaRPr lang="en-IN" dirty="0"/>
          </a:p>
        </p:txBody>
      </p:sp>
      <p:sp>
        <p:nvSpPr>
          <p:cNvPr id="5" name="Content Placeholder 4"/>
          <p:cNvSpPr>
            <a:spLocks noGrp="1"/>
          </p:cNvSpPr>
          <p:nvPr>
            <p:ph sz="quarter" idx="14"/>
          </p:nvPr>
        </p:nvSpPr>
        <p:spPr>
          <a:xfrm>
            <a:off x="457200" y="2882227"/>
            <a:ext cx="8229600" cy="1212836"/>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FinalExam exam = new FinalExam();</a:t>
            </a:r>
          </a:p>
          <a:p>
            <a:pPr lvl="1" eaLnBrk="1" hangingPunct="1">
              <a:buFontTx/>
              <a:buNone/>
            </a:pPr>
            <a:r>
              <a:rPr lang="en-US" altLang="en-US" sz="2000" b="1" dirty="0" err="1">
                <a:solidFill>
                  <a:srgbClr val="C00000"/>
                </a:solidFill>
                <a:latin typeface="Courier New" panose="02070309020205020404" pitchFamily="49" charset="0"/>
                <a:cs typeface="Courier New" panose="02070309020205020404" pitchFamily="49" charset="0"/>
              </a:rPr>
              <a:t>exam.setScore</a:t>
            </a:r>
            <a:r>
              <a:rPr lang="en-US" altLang="en-US" sz="2000" b="1" dirty="0">
                <a:solidFill>
                  <a:srgbClr val="C00000"/>
                </a:solidFill>
                <a:latin typeface="Courier New" panose="02070309020205020404" pitchFamily="49" charset="0"/>
                <a:cs typeface="Courier New" panose="02070309020205020404" pitchFamily="49" charset="0"/>
              </a:rPr>
              <a:t>(85.0);</a:t>
            </a:r>
          </a:p>
          <a:p>
            <a:pPr lvl="1" eaLnBrk="1" hangingPunct="1">
              <a:buFontTx/>
              <a:buNone/>
            </a:pPr>
            <a:r>
              <a:rPr lang="en-US" altLang="en-US" sz="2000" b="1" dirty="0" err="1">
                <a:latin typeface="Courier New" panose="02070309020205020404" pitchFamily="49" charset="0"/>
                <a:cs typeface="Courier New" panose="02070309020205020404" pitchFamily="49" charset="0"/>
              </a:rPr>
              <a:t>System.out.println</a:t>
            </a:r>
            <a:r>
              <a:rPr lang="en-US" altLang="en-US" sz="2000" b="1" dirty="0">
                <a:latin typeface="Courier New" panose="02070309020205020404" pitchFamily="49" charset="0"/>
                <a:cs typeface="Courier New" panose="02070309020205020404" pitchFamily="49" charset="0"/>
              </a:rPr>
              <a:t>("Score = " + </a:t>
            </a:r>
            <a:r>
              <a:rPr lang="en-US" altLang="en-US" sz="2000" b="1" dirty="0" err="1">
                <a:solidFill>
                  <a:srgbClr val="C00000"/>
                </a:solidFill>
                <a:latin typeface="Courier New" panose="02070309020205020404" pitchFamily="49" charset="0"/>
                <a:cs typeface="Courier New" panose="02070309020205020404" pitchFamily="49" charset="0"/>
              </a:rPr>
              <a:t>exam.getScore</a:t>
            </a:r>
            <a:r>
              <a:rPr lang="en-US" altLang="en-US" sz="2000" b="1" dirty="0">
                <a:solidFill>
                  <a:srgbClr val="C0000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4166313"/>
            <a:ext cx="7891153" cy="843838"/>
          </a:xfrm>
        </p:spPr>
        <p:txBody>
          <a:bodyPr/>
          <a:lstStyle/>
          <a:p>
            <a:r>
              <a:rPr lang="en-US" altLang="en-US" sz="2200" dirty="0"/>
              <a:t>Non-private methods and fields of the superclass are available in the subclass.</a:t>
            </a:r>
            <a:endParaRPr lang="en-IN" sz="2200" dirty="0"/>
          </a:p>
        </p:txBody>
      </p:sp>
      <p:sp>
        <p:nvSpPr>
          <p:cNvPr id="7" name="Content Placeholder 6"/>
          <p:cNvSpPr>
            <a:spLocks noGrp="1"/>
          </p:cNvSpPr>
          <p:nvPr>
            <p:ph sz="quarter" idx="16"/>
          </p:nvPr>
        </p:nvSpPr>
        <p:spPr>
          <a:xfrm>
            <a:off x="457200" y="5081401"/>
            <a:ext cx="7891153" cy="488126"/>
          </a:xfrm>
        </p:spPr>
        <p:txBody>
          <a:bodyPr/>
          <a:lstStyle/>
          <a:p>
            <a:pPr marL="741600" lvl="1">
              <a:buNone/>
            </a:pPr>
            <a:r>
              <a:rPr lang="en-US" altLang="en-US" sz="2000" b="1" dirty="0" err="1">
                <a:latin typeface="Courier New" panose="02070309020205020404" pitchFamily="49" charset="0"/>
                <a:cs typeface="Courier New" panose="02070309020205020404" pitchFamily="49" charset="0"/>
              </a:rPr>
              <a:t>setScore</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newScore</a:t>
            </a:r>
            <a:r>
              <a:rPr lang="en-US"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27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p:txBody>
          <a:bodyPr/>
          <a:lstStyle/>
          <a:p>
            <a:r>
              <a:rPr lang="en-US" altLang="en-US" dirty="0"/>
              <a:t>Inheritance and Constructors</a:t>
            </a:r>
            <a:endParaRPr lang="en-IN" dirty="0"/>
          </a:p>
        </p:txBody>
      </p:sp>
      <p:sp>
        <p:nvSpPr>
          <p:cNvPr id="3" name="Content Placeholder 2">
            <a:extLst>
              <a:ext uri="{FF2B5EF4-FFF2-40B4-BE49-F238E27FC236}">
                <a16:creationId xmlns:a16="http://schemas.microsoft.com/office/drawing/2014/main" id="{638583C2-A594-4513-A146-E7745B34D1BF}"/>
              </a:ext>
            </a:extLst>
          </p:cNvPr>
          <p:cNvSpPr>
            <a:spLocks noGrp="1"/>
          </p:cNvSpPr>
          <p:nvPr>
            <p:ph sz="quarter" idx="13"/>
          </p:nvPr>
        </p:nvSpPr>
        <p:spPr>
          <a:xfrm>
            <a:off x="457200" y="1556327"/>
            <a:ext cx="8229600" cy="3799444"/>
          </a:xfrm>
        </p:spPr>
        <p:txBody>
          <a:bodyPr/>
          <a:lstStyle/>
          <a:p>
            <a:pPr eaLnBrk="1" hangingPunct="1"/>
            <a:r>
              <a:rPr lang="en-US" altLang="en-US" dirty="0"/>
              <a:t>Constructors are not inherited.</a:t>
            </a:r>
          </a:p>
          <a:p>
            <a:pPr eaLnBrk="1" hangingPunct="1"/>
            <a:r>
              <a:rPr lang="en-US" altLang="en-US" dirty="0"/>
              <a:t>When a subclass is instantiated, the superclass default constructor is executed first.</a:t>
            </a:r>
          </a:p>
          <a:p>
            <a:pPr eaLnBrk="1" hangingPunct="1"/>
            <a:r>
              <a:rPr lang="en-US" altLang="en-US" dirty="0"/>
              <a:t>Example: </a:t>
            </a:r>
          </a:p>
          <a:p>
            <a:pPr lvl="1" eaLnBrk="1" hangingPunct="1"/>
            <a:r>
              <a:rPr lang="en-US" altLang="en-US" dirty="0"/>
              <a:t>SuperClass1.java </a:t>
            </a:r>
          </a:p>
          <a:p>
            <a:pPr lvl="1" eaLnBrk="1" hangingPunct="1"/>
            <a:r>
              <a:rPr lang="en-US" altLang="en-US" dirty="0"/>
              <a:t>SubClass1.java</a:t>
            </a:r>
          </a:p>
          <a:p>
            <a:pPr lvl="1" eaLnBrk="1" hangingPunct="1"/>
            <a:r>
              <a:rPr lang="en-US" altLang="en-US" dirty="0"/>
              <a:t>ConstructorDemo1.java</a:t>
            </a:r>
          </a:p>
        </p:txBody>
      </p:sp>
    </p:spTree>
    <p:extLst>
      <p:ext uri="{BB962C8B-B14F-4D97-AF65-F5344CB8AC3E}">
        <p14:creationId xmlns:p14="http://schemas.microsoft.com/office/powerpoint/2010/main" val="321762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The Superclass’s Constructor</a:t>
            </a:r>
            <a:endParaRPr lang="en-IN" dirty="0"/>
          </a:p>
        </p:txBody>
      </p:sp>
      <p:sp>
        <p:nvSpPr>
          <p:cNvPr id="3" name="Content Placeholder 2">
            <a:extLst>
              <a:ext uri="{FF2B5EF4-FFF2-40B4-BE49-F238E27FC236}">
                <a16:creationId xmlns:a16="http://schemas.microsoft.com/office/drawing/2014/main" id="{DBBF2654-B30B-413D-8CE2-CC36D2506711}"/>
              </a:ext>
            </a:extLst>
          </p:cNvPr>
          <p:cNvSpPr>
            <a:spLocks noGrp="1"/>
          </p:cNvSpPr>
          <p:nvPr>
            <p:ph sz="quarter" idx="13"/>
          </p:nvPr>
        </p:nvSpPr>
        <p:spPr>
          <a:xfrm>
            <a:off x="457200" y="1556327"/>
            <a:ext cx="8229600" cy="3870696"/>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super</a:t>
            </a:r>
            <a:r>
              <a:rPr lang="en-US" altLang="en-US" dirty="0"/>
              <a:t> keyword refers to an object’s superclass.</a:t>
            </a:r>
          </a:p>
          <a:p>
            <a:pPr eaLnBrk="1" hangingPunct="1"/>
            <a:r>
              <a:rPr lang="en-US" altLang="en-US" dirty="0"/>
              <a:t>The superclass constructor can be explicitly called from the subclass by using the </a:t>
            </a:r>
            <a:r>
              <a:rPr lang="en-US" altLang="en-US" dirty="0">
                <a:latin typeface="Courier New" panose="02070309020205020404" pitchFamily="49" charset="0"/>
                <a:cs typeface="Courier New" panose="02070309020205020404" pitchFamily="49" charset="0"/>
              </a:rPr>
              <a:t>super</a:t>
            </a:r>
            <a:r>
              <a:rPr lang="en-US" altLang="en-US" dirty="0"/>
              <a:t> keyword.</a:t>
            </a:r>
          </a:p>
          <a:p>
            <a:pPr eaLnBrk="1" hangingPunct="1"/>
            <a:r>
              <a:rPr lang="en-US" altLang="en-US" dirty="0"/>
              <a:t>Example:</a:t>
            </a:r>
          </a:p>
          <a:p>
            <a:pPr lvl="1" eaLnBrk="1" hangingPunct="1"/>
            <a:r>
              <a:rPr lang="en-US" altLang="en-US" dirty="0"/>
              <a:t>SuperClass2.java, SubClass2.java, ConstructorDemo2.java</a:t>
            </a:r>
          </a:p>
          <a:p>
            <a:pPr lvl="1" eaLnBrk="1" hangingPunct="1"/>
            <a:r>
              <a:rPr lang="en-US" altLang="en-US" dirty="0"/>
              <a:t>Rectangle.java, Cube.java, CubeDemo.java</a:t>
            </a:r>
          </a:p>
        </p:txBody>
      </p:sp>
    </p:spTree>
    <p:extLst>
      <p:ext uri="{BB962C8B-B14F-4D97-AF65-F5344CB8AC3E}">
        <p14:creationId xmlns:p14="http://schemas.microsoft.com/office/powerpoint/2010/main" val="149192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dirty="0"/>
              <a:t>Calling the Superclass Constructor</a:t>
            </a:r>
            <a:endParaRPr lang="en-IN" dirty="0"/>
          </a:p>
        </p:txBody>
      </p:sp>
      <p:sp>
        <p:nvSpPr>
          <p:cNvPr id="3" name="Content Placeholder 2">
            <a:extLst>
              <a:ext uri="{FF2B5EF4-FFF2-40B4-BE49-F238E27FC236}">
                <a16:creationId xmlns:a16="http://schemas.microsoft.com/office/drawing/2014/main" id="{50FDA076-319C-4980-8679-4FA40AA7FF27}"/>
              </a:ext>
            </a:extLst>
          </p:cNvPr>
          <p:cNvSpPr>
            <a:spLocks noGrp="1"/>
          </p:cNvSpPr>
          <p:nvPr>
            <p:ph sz="quarter" idx="13"/>
          </p:nvPr>
        </p:nvSpPr>
        <p:spPr/>
        <p:txBody>
          <a:bodyPr/>
          <a:lstStyle/>
          <a:p>
            <a:pPr eaLnBrk="1" hangingPunct="1"/>
            <a:r>
              <a:rPr lang="en-US" altLang="en-US" dirty="0"/>
              <a:t>If a parameterized constructor is defined in the superclass,</a:t>
            </a:r>
          </a:p>
          <a:p>
            <a:pPr lvl="1" eaLnBrk="1" hangingPunct="1"/>
            <a:r>
              <a:rPr lang="en-US" altLang="en-US" dirty="0"/>
              <a:t>the superclass must provide a no-</a:t>
            </a:r>
            <a:r>
              <a:rPr lang="en-US" altLang="en-US" dirty="0" err="1"/>
              <a:t>arg</a:t>
            </a:r>
            <a:r>
              <a:rPr lang="en-US" altLang="en-US" dirty="0"/>
              <a:t> constructor, or</a:t>
            </a:r>
          </a:p>
          <a:p>
            <a:pPr lvl="2" eaLnBrk="1" hangingPunct="1"/>
            <a:r>
              <a:rPr lang="en-US" altLang="en-US" dirty="0"/>
              <a:t>subclasses must provide a constructor, and</a:t>
            </a:r>
          </a:p>
          <a:p>
            <a:pPr lvl="2" eaLnBrk="1" hangingPunct="1"/>
            <a:r>
              <a:rPr lang="en-US" altLang="en-US" dirty="0"/>
              <a:t>subclasses must call a superclass constructor.</a:t>
            </a:r>
          </a:p>
          <a:p>
            <a:pPr eaLnBrk="1" hangingPunct="1"/>
            <a:r>
              <a:rPr lang="en-US" altLang="en-US" dirty="0"/>
              <a:t>Calls to a superclass constructor must be the first java statement in the subclass constructors.</a:t>
            </a:r>
          </a:p>
        </p:txBody>
      </p:sp>
    </p:spTree>
    <p:extLst>
      <p:ext uri="{BB962C8B-B14F-4D97-AF65-F5344CB8AC3E}">
        <p14:creationId xmlns:p14="http://schemas.microsoft.com/office/powerpoint/2010/main" val="129847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01-29F9-418A-B9EB-1CE8BDF3B8FB}"/>
              </a:ext>
            </a:extLst>
          </p:cNvPr>
          <p:cNvSpPr>
            <a:spLocks noGrp="1"/>
          </p:cNvSpPr>
          <p:nvPr>
            <p:ph type="title"/>
          </p:nvPr>
        </p:nvSpPr>
        <p:spPr/>
        <p:txBody>
          <a:bodyPr/>
          <a:lstStyle/>
          <a:p>
            <a:r>
              <a:rPr lang="en-US" altLang="en-US" dirty="0"/>
              <a:t>Overriding Superclass Methods </a:t>
            </a:r>
            <a:r>
              <a:rPr lang="en-US" altLang="en-US" sz="2000" b="0" dirty="0"/>
              <a:t>(1 of 5)</a:t>
            </a:r>
            <a:endParaRPr lang="en-IN" sz="2000" b="0" dirty="0"/>
          </a:p>
        </p:txBody>
      </p:sp>
      <p:sp>
        <p:nvSpPr>
          <p:cNvPr id="3" name="Content Placeholder 2">
            <a:extLst>
              <a:ext uri="{FF2B5EF4-FFF2-40B4-BE49-F238E27FC236}">
                <a16:creationId xmlns:a16="http://schemas.microsoft.com/office/drawing/2014/main" id="{9F3F67C3-F397-498A-84D3-78714C19DEB5}"/>
              </a:ext>
            </a:extLst>
          </p:cNvPr>
          <p:cNvSpPr>
            <a:spLocks noGrp="1"/>
          </p:cNvSpPr>
          <p:nvPr>
            <p:ph sz="quarter" idx="13"/>
          </p:nvPr>
        </p:nvSpPr>
        <p:spPr>
          <a:xfrm>
            <a:off x="457200" y="1556327"/>
            <a:ext cx="8229600" cy="3716317"/>
          </a:xfrm>
        </p:spPr>
        <p:txBody>
          <a:bodyPr/>
          <a:lstStyle/>
          <a:p>
            <a:pPr eaLnBrk="1" hangingPunct="1"/>
            <a:r>
              <a:rPr lang="en-US" altLang="en-US" dirty="0"/>
              <a:t>A subclass may have a method with the same signature as a superclass method.</a:t>
            </a:r>
          </a:p>
          <a:p>
            <a:pPr eaLnBrk="1" hangingPunct="1"/>
            <a:r>
              <a:rPr lang="en-US" altLang="en-US" dirty="0"/>
              <a:t>The subclass method overrides the superclass method.</a:t>
            </a:r>
          </a:p>
          <a:p>
            <a:pPr eaLnBrk="1" hangingPunct="1"/>
            <a:r>
              <a:rPr lang="en-US" altLang="en-US" dirty="0"/>
              <a:t>This is known as </a:t>
            </a:r>
            <a:r>
              <a:rPr lang="en-US" altLang="en-US" b="1" dirty="0"/>
              <a:t>method overriding</a:t>
            </a:r>
            <a:r>
              <a:rPr lang="en-US" altLang="en-US" dirty="0"/>
              <a:t>.</a:t>
            </a:r>
          </a:p>
          <a:p>
            <a:pPr eaLnBrk="1" hangingPunct="1"/>
            <a:r>
              <a:rPr lang="en-US" altLang="en-US" dirty="0"/>
              <a:t>Example:</a:t>
            </a:r>
          </a:p>
          <a:p>
            <a:pPr lvl="1" eaLnBrk="1" hangingPunct="1"/>
            <a:r>
              <a:rPr lang="en-US" altLang="en-US" dirty="0"/>
              <a:t>GradedActivity.java, CurvedActivity.java, CurvedActivityDemo.java </a:t>
            </a:r>
          </a:p>
        </p:txBody>
      </p:sp>
    </p:spTree>
    <p:extLst>
      <p:ext uri="{BB962C8B-B14F-4D97-AF65-F5344CB8AC3E}">
        <p14:creationId xmlns:p14="http://schemas.microsoft.com/office/powerpoint/2010/main" val="755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Overriding Superclass Methods </a:t>
            </a:r>
            <a:r>
              <a:rPr lang="en-US" altLang="en-US" sz="2000" b="0" dirty="0"/>
              <a:t>(2 of 5)</a:t>
            </a:r>
            <a:endParaRPr lang="en-IN" dirty="0"/>
          </a:p>
        </p:txBody>
      </p:sp>
      <p:pic>
        <p:nvPicPr>
          <p:cNvPr id="4" name="Content Placeholder 3" descr="A flowchart depicts the inheritance of the Graded Activity. For long description in Notes pane, press F6."/>
          <p:cNvPicPr>
            <a:picLocks noGrp="1" noChangeAspect="1"/>
          </p:cNvPicPr>
          <p:nvPr>
            <p:ph sz="quarter" idx="13"/>
          </p:nvPr>
        </p:nvPicPr>
        <p:blipFill>
          <a:blip r:embed="rId3"/>
          <a:stretch>
            <a:fillRect/>
          </a:stretch>
        </p:blipFill>
        <p:spPr>
          <a:xfrm>
            <a:off x="533960" y="1555750"/>
            <a:ext cx="8076079" cy="4587875"/>
          </a:xfrm>
          <a:prstGeom prst="rect">
            <a:avLst/>
          </a:prstGeom>
        </p:spPr>
      </p:pic>
    </p:spTree>
    <p:extLst>
      <p:ext uri="{BB962C8B-B14F-4D97-AF65-F5344CB8AC3E}">
        <p14:creationId xmlns:p14="http://schemas.microsoft.com/office/powerpoint/2010/main" val="326178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Overriding Superclass Methods </a:t>
            </a:r>
            <a:r>
              <a:rPr lang="en-US" altLang="en-US" sz="2000" b="0" dirty="0"/>
              <a:t>(3 of 5)</a:t>
            </a:r>
            <a:endParaRPr lang="en-IN" dirty="0"/>
          </a:p>
        </p:txBody>
      </p:sp>
      <p:sp>
        <p:nvSpPr>
          <p:cNvPr id="3" name="Content Placeholder 2">
            <a:extLst>
              <a:ext uri="{FF2B5EF4-FFF2-40B4-BE49-F238E27FC236}">
                <a16:creationId xmlns:a16="http://schemas.microsoft.com/office/drawing/2014/main" id="{C785AAD9-88DD-4587-B96B-264CABC8BB86}"/>
              </a:ext>
            </a:extLst>
          </p:cNvPr>
          <p:cNvSpPr>
            <a:spLocks noGrp="1"/>
          </p:cNvSpPr>
          <p:nvPr>
            <p:ph sz="quarter" idx="13"/>
          </p:nvPr>
        </p:nvSpPr>
        <p:spPr>
          <a:xfrm>
            <a:off x="457200" y="1556326"/>
            <a:ext cx="8229600" cy="4678219"/>
          </a:xfrm>
        </p:spPr>
        <p:txBody>
          <a:bodyPr/>
          <a:lstStyle/>
          <a:p>
            <a:pPr eaLnBrk="1" hangingPunct="1"/>
            <a:r>
              <a:rPr lang="en-US" altLang="en-US" sz="2000" dirty="0"/>
              <a:t>Recall that a method’s </a:t>
            </a:r>
            <a:r>
              <a:rPr lang="en-US" altLang="en-US" sz="2000" b="1" dirty="0"/>
              <a:t>signature</a:t>
            </a:r>
            <a:r>
              <a:rPr lang="en-US" altLang="en-US" sz="2000" i="1" dirty="0"/>
              <a:t> </a:t>
            </a:r>
            <a:r>
              <a:rPr lang="en-US" altLang="en-US" sz="2000" dirty="0"/>
              <a:t>consists of:</a:t>
            </a:r>
          </a:p>
          <a:p>
            <a:pPr lvl="1" eaLnBrk="1" hangingPunct="1"/>
            <a:r>
              <a:rPr lang="en-US" altLang="en-US" sz="2000" dirty="0"/>
              <a:t>the method’s name</a:t>
            </a:r>
          </a:p>
          <a:p>
            <a:pPr lvl="1" eaLnBrk="1" hangingPunct="1"/>
            <a:r>
              <a:rPr lang="en-US" altLang="en-US" sz="2000" dirty="0"/>
              <a:t>the data types method’s parameters in the order that they appear.</a:t>
            </a:r>
          </a:p>
          <a:p>
            <a:pPr eaLnBrk="1" hangingPunct="1"/>
            <a:r>
              <a:rPr lang="en-US" altLang="en-US" sz="2000" dirty="0"/>
              <a:t>A subclass method that overrides a superclass method must have the same signature as the superclass method.</a:t>
            </a:r>
          </a:p>
          <a:p>
            <a:pPr eaLnBrk="1" hangingPunct="1"/>
            <a:r>
              <a:rPr lang="en-US" altLang="en-US" sz="2000" dirty="0"/>
              <a:t>An object of the subclass. invokes the subclass’s version of the method, not the superclass’s</a:t>
            </a:r>
          </a:p>
          <a:p>
            <a:pPr eaLnBrk="1" hangingPunct="1"/>
            <a:r>
              <a:rPr lang="en-US" altLang="en-US" sz="2000" dirty="0"/>
              <a:t>The </a:t>
            </a:r>
            <a:r>
              <a:rPr lang="en-US" altLang="en-US" sz="2000" dirty="0">
                <a:latin typeface="Courier New" panose="02070309020205020404" pitchFamily="49" charset="0"/>
                <a:cs typeface="Courier New" panose="02070309020205020404" pitchFamily="49" charset="0"/>
              </a:rPr>
              <a:t>@Override</a:t>
            </a:r>
            <a:r>
              <a:rPr lang="en-US" altLang="en-US" sz="2000" dirty="0"/>
              <a:t> annotation should be used just before the subclass method declaration.</a:t>
            </a:r>
          </a:p>
          <a:p>
            <a:pPr lvl="1" eaLnBrk="1" hangingPunct="1"/>
            <a:r>
              <a:rPr lang="en-US" altLang="en-US" sz="2000" dirty="0"/>
              <a:t>This causes the compiler to display a error message if the method fails to correctly override a method in the superclass.</a:t>
            </a:r>
          </a:p>
        </p:txBody>
      </p:sp>
    </p:spTree>
    <p:extLst>
      <p:ext uri="{BB962C8B-B14F-4D97-AF65-F5344CB8AC3E}">
        <p14:creationId xmlns:p14="http://schemas.microsoft.com/office/powerpoint/2010/main" val="255996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Overriding Superclass Methods </a:t>
            </a:r>
            <a:r>
              <a:rPr lang="en-US" altLang="en-US" sz="2000" b="0" dirty="0"/>
              <a:t>(4 of 5)</a:t>
            </a:r>
            <a:endParaRPr lang="en-IN" dirty="0"/>
          </a:p>
        </p:txBody>
      </p:sp>
      <p:sp>
        <p:nvSpPr>
          <p:cNvPr id="4" name="Content Placeholder 3"/>
          <p:cNvSpPr>
            <a:spLocks noGrp="1"/>
          </p:cNvSpPr>
          <p:nvPr>
            <p:ph sz="quarter" idx="13"/>
          </p:nvPr>
        </p:nvSpPr>
        <p:spPr>
          <a:xfrm>
            <a:off x="457200" y="1552575"/>
            <a:ext cx="8229600" cy="905618"/>
          </a:xfrm>
        </p:spPr>
        <p:txBody>
          <a:bodyPr/>
          <a:lstStyle/>
          <a:p>
            <a:r>
              <a:rPr lang="en-US" altLang="en-US" dirty="0"/>
              <a:t>An subclass method can call the overridden superclass method via the super keyword.</a:t>
            </a:r>
            <a:endParaRPr lang="en-IN" dirty="0"/>
          </a:p>
        </p:txBody>
      </p:sp>
      <p:sp>
        <p:nvSpPr>
          <p:cNvPr id="5" name="Content Placeholder 4"/>
          <p:cNvSpPr>
            <a:spLocks noGrp="1"/>
          </p:cNvSpPr>
          <p:nvPr>
            <p:ph sz="quarter" idx="14"/>
          </p:nvPr>
        </p:nvSpPr>
        <p:spPr>
          <a:xfrm>
            <a:off x="457200" y="2576945"/>
            <a:ext cx="8229600" cy="546265"/>
          </a:xfrm>
        </p:spPr>
        <p:txBody>
          <a:bodyPr/>
          <a:lstStyle/>
          <a:p>
            <a:pPr marL="741600" lvl="1" indent="0">
              <a:buNone/>
            </a:pPr>
            <a:r>
              <a:rPr lang="en-US" altLang="en-US" b="1" dirty="0">
                <a:latin typeface="Courier New" panose="02070309020205020404" pitchFamily="49" charset="0"/>
                <a:cs typeface="Courier New" panose="02070309020205020404" pitchFamily="49" charset="0"/>
              </a:rPr>
              <a:t>super.setScore(</a:t>
            </a:r>
            <a:r>
              <a:rPr lang="en-US" altLang="en-US" b="1" dirty="0" err="1">
                <a:latin typeface="Courier New" panose="02070309020205020404" pitchFamily="49" charset="0"/>
                <a:cs typeface="Courier New" panose="02070309020205020404" pitchFamily="49" charset="0"/>
              </a:rPr>
              <a:t>rawScore</a:t>
            </a:r>
            <a:r>
              <a:rPr lang="en-US" altLang="en-US" b="1" dirty="0">
                <a:latin typeface="Courier New" panose="02070309020205020404" pitchFamily="49" charset="0"/>
                <a:cs typeface="Courier New" panose="02070309020205020404" pitchFamily="49" charset="0"/>
              </a:rPr>
              <a:t> * percentage);</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199" y="3241963"/>
            <a:ext cx="8318665" cy="2838204"/>
          </a:xfrm>
        </p:spPr>
        <p:txBody>
          <a:bodyPr/>
          <a:lstStyle/>
          <a:p>
            <a:pPr eaLnBrk="1" hangingPunct="1"/>
            <a:r>
              <a:rPr lang="en-US" altLang="en-US" dirty="0"/>
              <a:t>There is a distinction between overloading a method and overriding a method.</a:t>
            </a:r>
          </a:p>
          <a:p>
            <a:pPr eaLnBrk="1" hangingPunct="1"/>
            <a:r>
              <a:rPr lang="en-US" altLang="en-US" dirty="0"/>
              <a:t>Overloading is when a method has the same name as one or more other methods, but with a different signature.</a:t>
            </a:r>
          </a:p>
          <a:p>
            <a:pPr eaLnBrk="1" hangingPunct="1"/>
            <a:r>
              <a:rPr lang="en-US" altLang="en-US" dirty="0"/>
              <a:t>When a method overrides another method, however, they both have the same signature.</a:t>
            </a:r>
          </a:p>
        </p:txBody>
      </p:sp>
    </p:spTree>
    <p:extLst>
      <p:ext uri="{BB962C8B-B14F-4D97-AF65-F5344CB8AC3E}">
        <p14:creationId xmlns:p14="http://schemas.microsoft.com/office/powerpoint/2010/main" val="219862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Overriding Superclass Methods </a:t>
            </a:r>
            <a:r>
              <a:rPr lang="en-US" altLang="en-US" sz="2000" b="0" dirty="0"/>
              <a:t>(5 of 5)</a:t>
            </a:r>
            <a:endParaRPr lang="en-IN" dirty="0"/>
          </a:p>
        </p:txBody>
      </p:sp>
      <p:sp>
        <p:nvSpPr>
          <p:cNvPr id="3" name="Content Placeholder 2">
            <a:extLst>
              <a:ext uri="{FF2B5EF4-FFF2-40B4-BE49-F238E27FC236}">
                <a16:creationId xmlns:a16="http://schemas.microsoft.com/office/drawing/2014/main" id="{C785AAD9-88DD-4587-B96B-264CABC8BB86}"/>
              </a:ext>
            </a:extLst>
          </p:cNvPr>
          <p:cNvSpPr>
            <a:spLocks noGrp="1"/>
          </p:cNvSpPr>
          <p:nvPr>
            <p:ph sz="quarter" idx="13"/>
          </p:nvPr>
        </p:nvSpPr>
        <p:spPr/>
        <p:txBody>
          <a:bodyPr/>
          <a:lstStyle/>
          <a:p>
            <a:pPr eaLnBrk="1" hangingPunct="1"/>
            <a:r>
              <a:rPr lang="en-US" altLang="en-US" dirty="0"/>
              <a:t>Both overloading and overriding can take place in an inheritance relationship.</a:t>
            </a:r>
          </a:p>
          <a:p>
            <a:pPr eaLnBrk="1" hangingPunct="1"/>
            <a:r>
              <a:rPr lang="en-US" altLang="en-US" dirty="0"/>
              <a:t>Overriding can only take place in an inheritance relationship.</a:t>
            </a:r>
          </a:p>
          <a:p>
            <a:pPr eaLnBrk="1" hangingPunct="1"/>
            <a:r>
              <a:rPr lang="en-US" altLang="en-US" dirty="0"/>
              <a:t>Example:</a:t>
            </a:r>
          </a:p>
          <a:p>
            <a:pPr lvl="1" eaLnBrk="1" hangingPunct="1"/>
            <a:r>
              <a:rPr lang="en-US" altLang="en-US" dirty="0"/>
              <a:t>SuperClass3.java,</a:t>
            </a:r>
          </a:p>
          <a:p>
            <a:pPr lvl="1" eaLnBrk="1" hangingPunct="1"/>
            <a:r>
              <a:rPr lang="en-US" altLang="en-US" dirty="0"/>
              <a:t>SubClass3.java,</a:t>
            </a:r>
          </a:p>
          <a:p>
            <a:pPr lvl="1" eaLnBrk="1" hangingPunct="1"/>
            <a:r>
              <a:rPr lang="en-US" altLang="en-US" dirty="0"/>
              <a:t>ShowValueDemo.java</a:t>
            </a:r>
          </a:p>
        </p:txBody>
      </p:sp>
    </p:spTree>
    <p:extLst>
      <p:ext uri="{BB962C8B-B14F-4D97-AF65-F5344CB8AC3E}">
        <p14:creationId xmlns:p14="http://schemas.microsoft.com/office/powerpoint/2010/main" val="40557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Preventing a Method from Being Overridden</a:t>
            </a:r>
            <a:endParaRPr lang="en-IN" sz="3200" dirty="0"/>
          </a:p>
        </p:txBody>
      </p:sp>
      <p:sp>
        <p:nvSpPr>
          <p:cNvPr id="4" name="Content Placeholder 3"/>
          <p:cNvSpPr>
            <a:spLocks noGrp="1"/>
          </p:cNvSpPr>
          <p:nvPr>
            <p:ph sz="quarter" idx="13"/>
          </p:nvPr>
        </p:nvSpPr>
        <p:spPr>
          <a:xfrm>
            <a:off x="457200" y="1552574"/>
            <a:ext cx="8229600" cy="893743"/>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final</a:t>
            </a:r>
            <a:r>
              <a:rPr lang="en-US" altLang="en-US" dirty="0"/>
              <a:t> modifier will prevent the  overriding of a superclass method in a subclass.</a:t>
            </a:r>
            <a:endParaRPr lang="en-IN" dirty="0"/>
          </a:p>
        </p:txBody>
      </p:sp>
      <p:sp>
        <p:nvSpPr>
          <p:cNvPr id="5" name="Content Placeholder 4"/>
          <p:cNvSpPr>
            <a:spLocks noGrp="1"/>
          </p:cNvSpPr>
          <p:nvPr>
            <p:ph sz="quarter" idx="14"/>
          </p:nvPr>
        </p:nvSpPr>
        <p:spPr>
          <a:xfrm>
            <a:off x="457200" y="2541320"/>
            <a:ext cx="8229600" cy="534390"/>
          </a:xfrm>
        </p:spPr>
        <p:txBody>
          <a:bodyPr/>
          <a:lstStyle/>
          <a:p>
            <a:pPr marL="741600" lvl="1" indent="0">
              <a:buNone/>
            </a:pPr>
            <a:r>
              <a:rPr lang="en-US" altLang="en-US" b="1" dirty="0">
                <a:latin typeface="Courier New" panose="02070309020205020404" pitchFamily="49" charset="0"/>
                <a:cs typeface="Courier New" panose="02070309020205020404" pitchFamily="49" charset="0"/>
              </a:rPr>
              <a:t>public final void message()</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170713"/>
            <a:ext cx="8229600" cy="1839437"/>
          </a:xfrm>
        </p:spPr>
        <p:txBody>
          <a:bodyPr/>
          <a:lstStyle/>
          <a:p>
            <a:pPr eaLnBrk="1" hangingPunct="1"/>
            <a:r>
              <a:rPr lang="en-US" altLang="en-US" dirty="0"/>
              <a:t>If a subclass attempts to override a final method, the compiler generates an error.</a:t>
            </a:r>
          </a:p>
          <a:p>
            <a:pPr eaLnBrk="1" hangingPunct="1"/>
            <a:r>
              <a:rPr lang="en-US" altLang="en-US" dirty="0"/>
              <a:t>This ensures that a particular superclass method is used by subclasses rather than a modified version of it.</a:t>
            </a:r>
          </a:p>
        </p:txBody>
      </p:sp>
    </p:spTree>
    <p:extLst>
      <p:ext uri="{BB962C8B-B14F-4D97-AF65-F5344CB8AC3E}">
        <p14:creationId xmlns:p14="http://schemas.microsoft.com/office/powerpoint/2010/main" val="54880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Chapter Topics</a:t>
            </a:r>
            <a:endParaRPr lang="en-IN" dirty="0"/>
          </a:p>
        </p:txBody>
      </p:sp>
      <p:sp>
        <p:nvSpPr>
          <p:cNvPr id="4" name="Content Placeholder 3"/>
          <p:cNvSpPr>
            <a:spLocks noGrp="1"/>
          </p:cNvSpPr>
          <p:nvPr>
            <p:ph sz="quarter" idx="13"/>
          </p:nvPr>
        </p:nvSpPr>
        <p:spPr>
          <a:xfrm>
            <a:off x="457200" y="1556327"/>
            <a:ext cx="8229600" cy="4696990"/>
          </a:xfrm>
        </p:spPr>
        <p:txBody>
          <a:bodyPr/>
          <a:lstStyle/>
          <a:p>
            <a:r>
              <a:rPr lang="en-US" altLang="en-US" sz="2000" dirty="0"/>
              <a:t>Chapter 10 discusses the following main topics:</a:t>
            </a:r>
          </a:p>
          <a:p>
            <a:pPr lvl="1"/>
            <a:r>
              <a:rPr lang="en-US" altLang="en-US" sz="2000" dirty="0"/>
              <a:t>What Is Inheritance?</a:t>
            </a:r>
          </a:p>
          <a:p>
            <a:pPr lvl="1"/>
            <a:r>
              <a:rPr lang="en-US" altLang="en-US" sz="2000" dirty="0"/>
              <a:t>Calling the Superclass Constructor</a:t>
            </a:r>
          </a:p>
          <a:p>
            <a:pPr lvl="1"/>
            <a:r>
              <a:rPr lang="en-US" altLang="en-US" sz="2000" dirty="0"/>
              <a:t>Overriding Superclass Methods</a:t>
            </a:r>
          </a:p>
          <a:p>
            <a:pPr lvl="1"/>
            <a:r>
              <a:rPr lang="en-US" altLang="en-US" sz="2000" dirty="0"/>
              <a:t>Protected Members</a:t>
            </a:r>
          </a:p>
          <a:p>
            <a:pPr lvl="1"/>
            <a:r>
              <a:rPr lang="en-US" altLang="en-US" sz="2000" dirty="0"/>
              <a:t>Chains of Inheritance</a:t>
            </a:r>
          </a:p>
          <a:p>
            <a:pPr lvl="1"/>
            <a:r>
              <a:rPr lang="en-US" altLang="en-US" sz="2000" dirty="0"/>
              <a:t>The </a:t>
            </a:r>
            <a:r>
              <a:rPr lang="en-US" altLang="en-US" sz="2000" dirty="0">
                <a:latin typeface="Courier New" panose="02070309020205020404" pitchFamily="49" charset="0"/>
                <a:cs typeface="Courier New" panose="02070309020205020404" pitchFamily="49" charset="0"/>
              </a:rPr>
              <a:t>Object</a:t>
            </a:r>
            <a:r>
              <a:rPr lang="en-US" altLang="en-US" sz="2000" dirty="0"/>
              <a:t> Class</a:t>
            </a:r>
          </a:p>
          <a:p>
            <a:pPr lvl="1"/>
            <a:r>
              <a:rPr lang="en-US" altLang="en-US" sz="2000" dirty="0"/>
              <a:t>Polymorphism</a:t>
            </a:r>
          </a:p>
          <a:p>
            <a:pPr lvl="1"/>
            <a:r>
              <a:rPr lang="en-US" altLang="en-US" sz="2000" dirty="0"/>
              <a:t>Abstract Classes and Abstract Methods</a:t>
            </a:r>
          </a:p>
          <a:p>
            <a:pPr lvl="1"/>
            <a:r>
              <a:rPr lang="en-US" altLang="en-US" sz="2000" dirty="0"/>
              <a:t>Interfaces</a:t>
            </a:r>
          </a:p>
          <a:p>
            <a:pPr lvl="1"/>
            <a:r>
              <a:rPr lang="en-US" altLang="en-US" sz="2000" dirty="0"/>
              <a:t>Anonymous Classes</a:t>
            </a:r>
          </a:p>
          <a:p>
            <a:pPr lvl="1"/>
            <a:r>
              <a:rPr lang="en-US" altLang="en-US" sz="2000" dirty="0"/>
              <a:t>Functional Interfaces and Lambda Expressions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Protected Members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lnSpc>
                <a:spcPct val="90000"/>
              </a:lnSpc>
            </a:pPr>
            <a:r>
              <a:rPr lang="en-US" altLang="en-US" dirty="0"/>
              <a:t>Protected members of class:</a:t>
            </a:r>
          </a:p>
          <a:p>
            <a:pPr lvl="1" eaLnBrk="1" hangingPunct="1">
              <a:lnSpc>
                <a:spcPct val="90000"/>
              </a:lnSpc>
            </a:pPr>
            <a:r>
              <a:rPr lang="en-US" altLang="en-US" dirty="0"/>
              <a:t>may be accessed by methods in a subclass, and</a:t>
            </a:r>
          </a:p>
          <a:p>
            <a:pPr lvl="1" eaLnBrk="1" hangingPunct="1">
              <a:lnSpc>
                <a:spcPct val="90000"/>
              </a:lnSpc>
            </a:pPr>
            <a:r>
              <a:rPr lang="en-US" altLang="en-US" dirty="0"/>
              <a:t>by methods in the same package as the class.</a:t>
            </a:r>
          </a:p>
          <a:p>
            <a:pPr eaLnBrk="1" hangingPunct="1">
              <a:lnSpc>
                <a:spcPct val="90000"/>
              </a:lnSpc>
            </a:pPr>
            <a:r>
              <a:rPr lang="en-US" altLang="en-US" dirty="0"/>
              <a:t>Java provides a third access specification, </a:t>
            </a:r>
            <a:r>
              <a:rPr lang="en-US" altLang="en-US" dirty="0">
                <a:latin typeface="Courier New" panose="02070309020205020404" pitchFamily="49" charset="0"/>
                <a:cs typeface="Courier New" panose="02070309020205020404" pitchFamily="49" charset="0"/>
              </a:rPr>
              <a:t>protected</a:t>
            </a:r>
            <a:r>
              <a:rPr lang="en-US" altLang="en-US" dirty="0"/>
              <a:t>.</a:t>
            </a:r>
          </a:p>
          <a:p>
            <a:pPr eaLnBrk="1" hangingPunct="1">
              <a:lnSpc>
                <a:spcPct val="90000"/>
              </a:lnSpc>
            </a:pPr>
            <a:r>
              <a:rPr lang="en-US" altLang="en-US" dirty="0"/>
              <a:t>A </a:t>
            </a:r>
            <a:r>
              <a:rPr lang="en-US" altLang="en-US" b="1" dirty="0"/>
              <a:t>protected</a:t>
            </a:r>
            <a:r>
              <a:rPr lang="en-US" altLang="en-US" dirty="0"/>
              <a:t> member’s access is somewhere between </a:t>
            </a:r>
            <a:r>
              <a:rPr lang="en-US" altLang="en-US" b="1" dirty="0"/>
              <a:t>private</a:t>
            </a:r>
            <a:r>
              <a:rPr lang="en-US" altLang="en-US" dirty="0"/>
              <a:t> and </a:t>
            </a:r>
            <a:r>
              <a:rPr lang="en-US" altLang="en-US" b="1" dirty="0"/>
              <a:t>public</a:t>
            </a:r>
            <a:r>
              <a:rPr lang="en-US" altLang="en-US" dirty="0"/>
              <a:t>.</a:t>
            </a:r>
          </a:p>
          <a:p>
            <a:pPr eaLnBrk="1" hangingPunct="1">
              <a:lnSpc>
                <a:spcPct val="90000"/>
              </a:lnSpc>
            </a:pPr>
            <a:r>
              <a:rPr lang="en-US" altLang="en-US" dirty="0"/>
              <a:t>Example: </a:t>
            </a:r>
          </a:p>
          <a:p>
            <a:pPr lvl="1" eaLnBrk="1" hangingPunct="1">
              <a:lnSpc>
                <a:spcPct val="90000"/>
              </a:lnSpc>
            </a:pPr>
            <a:r>
              <a:rPr lang="en-US" altLang="en-US" dirty="0"/>
              <a:t>GradedActivity2.java</a:t>
            </a:r>
          </a:p>
          <a:p>
            <a:pPr lvl="1" eaLnBrk="1" hangingPunct="1">
              <a:lnSpc>
                <a:spcPct val="90000"/>
              </a:lnSpc>
            </a:pPr>
            <a:r>
              <a:rPr lang="en-US" altLang="en-US" dirty="0"/>
              <a:t>FinalExam2.java</a:t>
            </a:r>
          </a:p>
          <a:p>
            <a:pPr lvl="1" eaLnBrk="1" hangingPunct="1">
              <a:lnSpc>
                <a:spcPct val="90000"/>
              </a:lnSpc>
            </a:pPr>
            <a:r>
              <a:rPr lang="en-US" altLang="en-US" dirty="0"/>
              <a:t>ProtectedDemo.java</a:t>
            </a:r>
          </a:p>
        </p:txBody>
      </p:sp>
    </p:spTree>
    <p:extLst>
      <p:ext uri="{BB962C8B-B14F-4D97-AF65-F5344CB8AC3E}">
        <p14:creationId xmlns:p14="http://schemas.microsoft.com/office/powerpoint/2010/main" val="229515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Protected Members </a:t>
            </a:r>
            <a:r>
              <a:rPr lang="en-US" altLang="en-US" sz="2000" b="0" dirty="0"/>
              <a:t>(2 of 2)</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788911"/>
          </a:xfrm>
        </p:spPr>
        <p:txBody>
          <a:bodyPr/>
          <a:lstStyle/>
          <a:p>
            <a:pPr eaLnBrk="1" hangingPunct="1">
              <a:spcBef>
                <a:spcPts val="1000"/>
              </a:spcBef>
            </a:pPr>
            <a:r>
              <a:rPr lang="en-US" altLang="en-US" dirty="0"/>
              <a:t>Using </a:t>
            </a:r>
            <a:r>
              <a:rPr lang="en-US" altLang="en-US" dirty="0">
                <a:latin typeface="Courier New" panose="02070309020205020404" pitchFamily="49" charset="0"/>
                <a:cs typeface="Courier New" panose="02070309020205020404" pitchFamily="49" charset="0"/>
              </a:rPr>
              <a:t>protected</a:t>
            </a:r>
            <a:r>
              <a:rPr lang="en-US" altLang="en-US" dirty="0"/>
              <a:t> instead of </a:t>
            </a:r>
            <a:r>
              <a:rPr lang="en-US" altLang="en-US" dirty="0">
                <a:latin typeface="Courier New" panose="02070309020205020404" pitchFamily="49" charset="0"/>
                <a:cs typeface="Courier New" panose="02070309020205020404" pitchFamily="49" charset="0"/>
              </a:rPr>
              <a:t>private</a:t>
            </a:r>
            <a:r>
              <a:rPr lang="en-US" altLang="en-US" dirty="0"/>
              <a:t> makes some tasks easier.</a:t>
            </a:r>
          </a:p>
          <a:p>
            <a:pPr eaLnBrk="1" hangingPunct="1">
              <a:spcBef>
                <a:spcPts val="1000"/>
              </a:spcBef>
            </a:pPr>
            <a:r>
              <a:rPr lang="en-US" altLang="en-US" dirty="0"/>
              <a:t>However, any class that is derived from the class, or is in the same package, has unrestricted access to the protected member.</a:t>
            </a:r>
          </a:p>
          <a:p>
            <a:pPr eaLnBrk="1" hangingPunct="1">
              <a:spcBef>
                <a:spcPts val="1000"/>
              </a:spcBef>
            </a:pPr>
            <a:r>
              <a:rPr lang="en-US" altLang="en-US" dirty="0"/>
              <a:t>It is always better to make all fields </a:t>
            </a:r>
            <a:r>
              <a:rPr lang="en-US" altLang="en-US" dirty="0">
                <a:latin typeface="Courier New" panose="02070309020205020404" pitchFamily="49" charset="0"/>
                <a:cs typeface="Courier New" panose="02070309020205020404" pitchFamily="49" charset="0"/>
              </a:rPr>
              <a:t>private</a:t>
            </a:r>
            <a:r>
              <a:rPr lang="en-US" altLang="en-US" dirty="0"/>
              <a:t> and then provide </a:t>
            </a:r>
            <a:r>
              <a:rPr lang="en-US" altLang="en-US" dirty="0">
                <a:latin typeface="Courier New" panose="02070309020205020404" pitchFamily="49" charset="0"/>
                <a:cs typeface="Courier New" panose="02070309020205020404" pitchFamily="49" charset="0"/>
              </a:rPr>
              <a:t>public</a:t>
            </a:r>
            <a:r>
              <a:rPr lang="en-US" altLang="en-US" dirty="0"/>
              <a:t> methods for accessing those fields.</a:t>
            </a:r>
          </a:p>
          <a:p>
            <a:pPr eaLnBrk="1" hangingPunct="1">
              <a:spcBef>
                <a:spcPts val="1000"/>
              </a:spcBef>
            </a:pPr>
            <a:r>
              <a:rPr lang="en-US" altLang="en-US" dirty="0"/>
              <a:t>If no access specifier for a class member is provided, the class member is given </a:t>
            </a:r>
            <a:r>
              <a:rPr lang="en-US" altLang="en-US" b="1" dirty="0"/>
              <a:t>package</a:t>
            </a:r>
            <a:r>
              <a:rPr lang="en-US" altLang="en-US" i="1" dirty="0"/>
              <a:t> </a:t>
            </a:r>
            <a:r>
              <a:rPr lang="en-US" altLang="en-US" b="1" dirty="0"/>
              <a:t>access</a:t>
            </a:r>
            <a:r>
              <a:rPr lang="en-US" altLang="en-US" i="1" dirty="0"/>
              <a:t> </a:t>
            </a:r>
            <a:r>
              <a:rPr lang="en-US" altLang="en-US" dirty="0"/>
              <a:t>by default.</a:t>
            </a:r>
          </a:p>
          <a:p>
            <a:pPr eaLnBrk="1" hangingPunct="1">
              <a:spcBef>
                <a:spcPts val="1000"/>
              </a:spcBef>
            </a:pPr>
            <a:r>
              <a:rPr lang="en-US" altLang="en-US" dirty="0"/>
              <a:t>Any method in the same package may access the member.</a:t>
            </a:r>
          </a:p>
        </p:txBody>
      </p:sp>
    </p:spTree>
    <p:extLst>
      <p:ext uri="{BB962C8B-B14F-4D97-AF65-F5344CB8AC3E}">
        <p14:creationId xmlns:p14="http://schemas.microsoft.com/office/powerpoint/2010/main" val="112428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Access Specifiers</a:t>
            </a:r>
            <a:endParaRPr lang="en-IN"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433595273"/>
              </p:ext>
            </p:extLst>
          </p:nvPr>
        </p:nvGraphicFramePr>
        <p:xfrm>
          <a:off x="457200" y="1555750"/>
          <a:ext cx="8229600" cy="2163760"/>
        </p:xfrm>
        <a:graphic>
          <a:graphicData uri="http://schemas.openxmlformats.org/drawingml/2006/table">
            <a:tbl>
              <a:tblPr firstRow="1" bandRow="1">
                <a:tableStyleId>{2D5ABB26-0587-4C30-8999-92F81FD0307C}</a:tableStyleId>
              </a:tblPr>
              <a:tblGrid>
                <a:gridCol w="2737262">
                  <a:extLst>
                    <a:ext uri="{9D8B030D-6E8A-4147-A177-3AD203B41FA5}">
                      <a16:colId xmlns:a16="http://schemas.microsoft.com/office/drawing/2014/main" val="75464440"/>
                    </a:ext>
                  </a:extLst>
                </a:gridCol>
                <a:gridCol w="2749138">
                  <a:extLst>
                    <a:ext uri="{9D8B030D-6E8A-4147-A177-3AD203B41FA5}">
                      <a16:colId xmlns:a16="http://schemas.microsoft.com/office/drawing/2014/main" val="2658640764"/>
                    </a:ext>
                  </a:extLst>
                </a:gridCol>
                <a:gridCol w="2743200">
                  <a:extLst>
                    <a:ext uri="{9D8B030D-6E8A-4147-A177-3AD203B41FA5}">
                      <a16:colId xmlns:a16="http://schemas.microsoft.com/office/drawing/2014/main" val="2441108489"/>
                    </a:ext>
                  </a:extLst>
                </a:gridCol>
              </a:tblGrid>
              <a:tr h="219151">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dirty="0">
                          <a:ln>
                            <a:noFill/>
                          </a:ln>
                          <a:solidFill>
                            <a:schemeClr val="tx1"/>
                          </a:solidFill>
                          <a:effectLst/>
                          <a:latin typeface="+mn-lt"/>
                          <a:cs typeface="Arial" pitchFamily="34" charset="0"/>
                        </a:rPr>
                        <a:t>Access Modifier</a:t>
                      </a:r>
                    </a:p>
                  </a:txBody>
                  <a:tcPr marT="45688" marB="4568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dirty="0">
                          <a:ln>
                            <a:noFill/>
                          </a:ln>
                          <a:solidFill>
                            <a:schemeClr val="tx1"/>
                          </a:solidFill>
                          <a:effectLst/>
                          <a:latin typeface="+mn-lt"/>
                          <a:cs typeface="Arial" pitchFamily="34" charset="0"/>
                        </a:rPr>
                        <a:t>Accessible to a subclass inside the same package?</a:t>
                      </a:r>
                    </a:p>
                  </a:txBody>
                  <a:tcPr marT="45688" marB="4568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dirty="0">
                          <a:ln>
                            <a:noFill/>
                          </a:ln>
                          <a:solidFill>
                            <a:schemeClr val="tx1"/>
                          </a:solidFill>
                          <a:effectLst/>
                          <a:latin typeface="+mn-lt"/>
                          <a:cs typeface="Arial" pitchFamily="34" charset="0"/>
                        </a:rPr>
                        <a:t>Accessible to all other classes inside the same package?</a:t>
                      </a:r>
                    </a:p>
                  </a:txBody>
                  <a:tcPr marT="45688" marB="4568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3203544"/>
                  </a:ext>
                </a:extLst>
              </a:tr>
              <a:tr h="154213">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default (no modifier)</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755264"/>
                  </a:ext>
                </a:extLst>
              </a:tr>
              <a:tr h="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Public</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8835625"/>
                  </a:ext>
                </a:extLst>
              </a:tr>
              <a:tr h="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Protected</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274266"/>
                  </a:ext>
                </a:extLst>
              </a:tr>
              <a:tr h="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Private</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No</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No</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4362877"/>
                  </a:ext>
                </a:extLst>
              </a:tr>
            </a:tbl>
          </a:graphicData>
        </a:graphic>
      </p:graphicFrame>
      <p:graphicFrame>
        <p:nvGraphicFramePr>
          <p:cNvPr id="7" name="Content Placeholder 6"/>
          <p:cNvGraphicFramePr>
            <a:graphicFrameLocks noGrp="1"/>
          </p:cNvGraphicFramePr>
          <p:nvPr>
            <p:ph sz="quarter" idx="14"/>
            <p:extLst>
              <p:ext uri="{D42A27DB-BD31-4B8C-83A1-F6EECF244321}">
                <p14:modId xmlns:p14="http://schemas.microsoft.com/office/powerpoint/2010/main" val="3447712579"/>
              </p:ext>
            </p:extLst>
          </p:nvPr>
        </p:nvGraphicFramePr>
        <p:xfrm>
          <a:off x="457200" y="3971925"/>
          <a:ext cx="8229600" cy="2306256"/>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3970527537"/>
                    </a:ext>
                  </a:extLst>
                </a:gridCol>
                <a:gridCol w="2743200">
                  <a:extLst>
                    <a:ext uri="{9D8B030D-6E8A-4147-A177-3AD203B41FA5}">
                      <a16:colId xmlns:a16="http://schemas.microsoft.com/office/drawing/2014/main" val="1177930512"/>
                    </a:ext>
                  </a:extLst>
                </a:gridCol>
                <a:gridCol w="2743200">
                  <a:extLst>
                    <a:ext uri="{9D8B030D-6E8A-4147-A177-3AD203B41FA5}">
                      <a16:colId xmlns:a16="http://schemas.microsoft.com/office/drawing/2014/main" val="1687953505"/>
                    </a:ext>
                  </a:extLst>
                </a:gridCol>
              </a:tblGrid>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dirty="0">
                          <a:ln>
                            <a:noFill/>
                          </a:ln>
                          <a:solidFill>
                            <a:schemeClr val="tx1"/>
                          </a:solidFill>
                          <a:effectLst/>
                          <a:latin typeface="+mn-lt"/>
                          <a:cs typeface="Arial" pitchFamily="34" charset="0"/>
                        </a:rPr>
                        <a:t>Access Modifier</a:t>
                      </a:r>
                    </a:p>
                  </a:txBody>
                  <a:tcPr marT="45688" marB="4568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dirty="0">
                          <a:ln>
                            <a:noFill/>
                          </a:ln>
                          <a:solidFill>
                            <a:schemeClr val="tx1"/>
                          </a:solidFill>
                          <a:effectLst/>
                          <a:latin typeface="+mn-lt"/>
                          <a:cs typeface="Arial" pitchFamily="34" charset="0"/>
                        </a:rPr>
                        <a:t>Accessible to a subclass outside the package?</a:t>
                      </a:r>
                    </a:p>
                  </a:txBody>
                  <a:tcPr marT="45688" marB="4568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dirty="0">
                          <a:ln>
                            <a:noFill/>
                          </a:ln>
                          <a:solidFill>
                            <a:schemeClr val="tx1"/>
                          </a:solidFill>
                          <a:effectLst/>
                          <a:latin typeface="+mn-lt"/>
                          <a:cs typeface="Arial" pitchFamily="34" charset="0"/>
                        </a:rPr>
                        <a:t>Accessible to all other classes outside the package?</a:t>
                      </a:r>
                    </a:p>
                  </a:txBody>
                  <a:tcPr marT="45688" marB="4568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425145"/>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default (no modifier)</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No</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No</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926900"/>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Public</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014438"/>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Protected</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Yes</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No</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2203280"/>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Private</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No</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dirty="0">
                          <a:ln>
                            <a:noFill/>
                          </a:ln>
                          <a:solidFill>
                            <a:schemeClr val="tx1"/>
                          </a:solidFill>
                          <a:effectLst/>
                          <a:latin typeface="+mn-lt"/>
                          <a:cs typeface="Arial" pitchFamily="34" charset="0"/>
                        </a:rPr>
                        <a:t>No</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1286167"/>
                  </a:ext>
                </a:extLst>
              </a:tr>
            </a:tbl>
          </a:graphicData>
        </a:graphic>
      </p:graphicFrame>
    </p:spTree>
    <p:extLst>
      <p:ext uri="{BB962C8B-B14F-4D97-AF65-F5344CB8AC3E}">
        <p14:creationId xmlns:p14="http://schemas.microsoft.com/office/powerpoint/2010/main" val="4011876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Chains of Inheritance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8229600" cy="513731"/>
          </a:xfrm>
        </p:spPr>
        <p:txBody>
          <a:bodyPr/>
          <a:lstStyle/>
          <a:p>
            <a:pPr eaLnBrk="1" hangingPunct="1"/>
            <a:r>
              <a:rPr lang="en-US" altLang="en-US" dirty="0"/>
              <a:t>A superclass can also be derived from another class.</a:t>
            </a:r>
          </a:p>
        </p:txBody>
      </p:sp>
      <p:sp>
        <p:nvSpPr>
          <p:cNvPr id="5" name="Content Placeholder 4"/>
          <p:cNvSpPr>
            <a:spLocks noGrp="1"/>
          </p:cNvSpPr>
          <p:nvPr>
            <p:ph sz="quarter" idx="14"/>
          </p:nvPr>
        </p:nvSpPr>
        <p:spPr>
          <a:xfrm>
            <a:off x="457200" y="2216772"/>
            <a:ext cx="4011769" cy="2105846"/>
          </a:xfrm>
        </p:spPr>
        <p:txBody>
          <a:bodyPr/>
          <a:lstStyle/>
          <a:p>
            <a:pPr marL="255600">
              <a:buClr>
                <a:schemeClr val="tx2"/>
              </a:buClr>
              <a:buNone/>
            </a:pPr>
            <a:r>
              <a:rPr lang="en-US" altLang="en-US" dirty="0"/>
              <a:t>Example:</a:t>
            </a:r>
            <a:br>
              <a:rPr lang="en-US" altLang="en-US" dirty="0"/>
            </a:br>
            <a:r>
              <a:rPr lang="en-US" altLang="en-US" dirty="0"/>
              <a:t>GradedActivity.java</a:t>
            </a:r>
            <a:br>
              <a:rPr lang="en-US" altLang="en-US" dirty="0"/>
            </a:br>
            <a:r>
              <a:rPr lang="en-US" altLang="en-US" dirty="0"/>
              <a:t>PassFailActivity.java</a:t>
            </a:r>
            <a:br>
              <a:rPr lang="en-US" altLang="en-US" dirty="0"/>
            </a:br>
            <a:r>
              <a:rPr lang="en-US" altLang="en-US" dirty="0"/>
              <a:t>PassFailExam.java</a:t>
            </a:r>
            <a:br>
              <a:rPr lang="en-US" altLang="en-US" dirty="0"/>
            </a:br>
            <a:r>
              <a:rPr lang="en-US" altLang="en-US" dirty="0"/>
              <a:t>PassFailExamDemo.java</a:t>
            </a:r>
          </a:p>
        </p:txBody>
      </p:sp>
      <p:pic>
        <p:nvPicPr>
          <p:cNvPr id="18" name="Content Placeholder 17" descr="A flowchart depicts the chains of inheritance. The classes are placed one below the other as follows. Object, graded activity, pass fail activity, pass fail exam. Up arrows extend from each class to the previous class."/>
          <p:cNvPicPr>
            <a:picLocks noGrp="1" noChangeAspect="1"/>
          </p:cNvPicPr>
          <p:nvPr>
            <p:ph sz="quarter" idx="15"/>
          </p:nvPr>
        </p:nvPicPr>
        <p:blipFill>
          <a:blip r:embed="rId2"/>
          <a:stretch>
            <a:fillRect/>
          </a:stretch>
        </p:blipFill>
        <p:spPr>
          <a:xfrm>
            <a:off x="5340370" y="2311121"/>
            <a:ext cx="2340632" cy="3776672"/>
          </a:xfrm>
          <a:prstGeom prst="rect">
            <a:avLst/>
          </a:prstGeom>
        </p:spPr>
      </p:pic>
    </p:spTree>
    <p:extLst>
      <p:ext uri="{BB962C8B-B14F-4D97-AF65-F5344CB8AC3E}">
        <p14:creationId xmlns:p14="http://schemas.microsoft.com/office/powerpoint/2010/main" val="291117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Chains of Inheritance </a:t>
            </a:r>
            <a:r>
              <a:rPr lang="en-US" altLang="en-US" sz="2000" b="0" dirty="0"/>
              <a:t>(2 of 2)</a:t>
            </a:r>
            <a:endParaRPr lang="en-IN" dirty="0"/>
          </a:p>
        </p:txBody>
      </p:sp>
      <p:sp>
        <p:nvSpPr>
          <p:cNvPr id="4" name="Content Placeholder 3"/>
          <p:cNvSpPr>
            <a:spLocks noGrp="1"/>
          </p:cNvSpPr>
          <p:nvPr>
            <p:ph sz="quarter" idx="13"/>
          </p:nvPr>
        </p:nvSpPr>
        <p:spPr>
          <a:xfrm>
            <a:off x="457200" y="1556327"/>
            <a:ext cx="8229600" cy="1697512"/>
          </a:xfrm>
        </p:spPr>
        <p:txBody>
          <a:bodyPr/>
          <a:lstStyle/>
          <a:p>
            <a:pPr eaLnBrk="1" hangingPunct="1">
              <a:lnSpc>
                <a:spcPct val="90000"/>
              </a:lnSpc>
            </a:pPr>
            <a:r>
              <a:rPr lang="en-US" altLang="en-US" dirty="0"/>
              <a:t>Classes often are depicted graphically in a </a:t>
            </a:r>
            <a:r>
              <a:rPr lang="en-US" altLang="en-US" b="1" dirty="0"/>
              <a:t>class hierarchy</a:t>
            </a:r>
            <a:r>
              <a:rPr lang="en-US" altLang="en-US" dirty="0"/>
              <a:t>.</a:t>
            </a:r>
          </a:p>
          <a:p>
            <a:pPr eaLnBrk="1" hangingPunct="1">
              <a:lnSpc>
                <a:spcPct val="90000"/>
              </a:lnSpc>
            </a:pPr>
            <a:r>
              <a:rPr lang="en-US" altLang="en-US" dirty="0"/>
              <a:t>A class hierarchy shows the inheritance relationships between classes.</a:t>
            </a:r>
          </a:p>
        </p:txBody>
      </p:sp>
      <p:pic>
        <p:nvPicPr>
          <p:cNvPr id="6" name="Content Placeholder 5" descr="A flowchart depicts the chains of inheritance. For long description in Notes pane, press F6."/>
          <p:cNvPicPr>
            <a:picLocks noGrp="1" noChangeAspect="1"/>
          </p:cNvPicPr>
          <p:nvPr>
            <p:ph sz="quarter" idx="14"/>
          </p:nvPr>
        </p:nvPicPr>
        <p:blipFill>
          <a:blip r:embed="rId3"/>
          <a:stretch>
            <a:fillRect/>
          </a:stretch>
        </p:blipFill>
        <p:spPr>
          <a:xfrm>
            <a:off x="2247005" y="3616675"/>
            <a:ext cx="4649988" cy="2383188"/>
          </a:xfrm>
          <a:prstGeom prst="rect">
            <a:avLst/>
          </a:prstGeom>
        </p:spPr>
      </p:pic>
    </p:spTree>
    <p:extLst>
      <p:ext uri="{BB962C8B-B14F-4D97-AF65-F5344CB8AC3E}">
        <p14:creationId xmlns:p14="http://schemas.microsoft.com/office/powerpoint/2010/main" val="94088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Object</a:t>
            </a:r>
            <a:r>
              <a:rPr lang="en-US" altLang="en-US" dirty="0"/>
              <a:t> Class </a:t>
            </a:r>
            <a:r>
              <a:rPr lang="en-US" altLang="en-US" sz="2000" b="0" dirty="0"/>
              <a:t>(1 of 2)</a:t>
            </a:r>
            <a:endParaRPr lang="en-IN" sz="2000" b="0" dirty="0"/>
          </a:p>
        </p:txBody>
      </p:sp>
      <p:sp>
        <p:nvSpPr>
          <p:cNvPr id="4" name="Content Placeholder 3"/>
          <p:cNvSpPr>
            <a:spLocks noGrp="1"/>
          </p:cNvSpPr>
          <p:nvPr>
            <p:ph sz="quarter" idx="13"/>
          </p:nvPr>
        </p:nvSpPr>
        <p:spPr>
          <a:xfrm>
            <a:off x="457200" y="1552574"/>
            <a:ext cx="8229600" cy="2188153"/>
          </a:xfrm>
        </p:spPr>
        <p:txBody>
          <a:bodyPr/>
          <a:lstStyle/>
          <a:p>
            <a:pPr eaLnBrk="1" hangingPunct="1">
              <a:lnSpc>
                <a:spcPct val="90000"/>
              </a:lnSpc>
            </a:pPr>
            <a:r>
              <a:rPr lang="en-US" altLang="en-US" dirty="0"/>
              <a:t>All Java classes are directly or indirectly derived from a class named </a:t>
            </a:r>
            <a:r>
              <a:rPr lang="en-US" altLang="en-US" dirty="0">
                <a:latin typeface="Courier New" panose="02070309020205020404" pitchFamily="49" charset="0"/>
                <a:cs typeface="Courier New" panose="02070309020205020404" pitchFamily="49" charset="0"/>
              </a:rPr>
              <a:t>Object</a:t>
            </a:r>
            <a:r>
              <a:rPr lang="en-US" altLang="en-US" dirty="0"/>
              <a:t>.</a:t>
            </a:r>
          </a:p>
          <a:p>
            <a:pPr eaLnBrk="1" hangingPunct="1">
              <a:lnSpc>
                <a:spcPct val="90000"/>
              </a:lnSpc>
            </a:pPr>
            <a:r>
              <a:rPr lang="en-US" altLang="en-US" dirty="0">
                <a:latin typeface="Courier New" panose="02070309020205020404" pitchFamily="49" charset="0"/>
                <a:cs typeface="Courier New" panose="02070309020205020404" pitchFamily="49" charset="0"/>
              </a:rPr>
              <a:t>Object</a:t>
            </a:r>
            <a:r>
              <a:rPr lang="en-US" altLang="en-US" dirty="0"/>
              <a:t> is in the </a:t>
            </a:r>
            <a:r>
              <a:rPr lang="en-US" altLang="en-US" dirty="0" err="1">
                <a:latin typeface="Courier New" panose="02070309020205020404" pitchFamily="49" charset="0"/>
                <a:cs typeface="Courier New" panose="02070309020205020404" pitchFamily="49" charset="0"/>
              </a:rPr>
              <a:t>java.lang</a:t>
            </a:r>
            <a:r>
              <a:rPr lang="en-US" altLang="en-US" dirty="0"/>
              <a:t> package.</a:t>
            </a:r>
          </a:p>
          <a:p>
            <a:pPr eaLnBrk="1" hangingPunct="1">
              <a:lnSpc>
                <a:spcPct val="90000"/>
              </a:lnSpc>
            </a:pPr>
            <a:r>
              <a:rPr lang="en-US" altLang="en-US" dirty="0"/>
              <a:t>Any class that does not specify the </a:t>
            </a:r>
            <a:r>
              <a:rPr lang="en-US" altLang="en-US" dirty="0">
                <a:latin typeface="Consolas" panose="020B0609020204030204" pitchFamily="49" charset="0"/>
              </a:rPr>
              <a:t>extends</a:t>
            </a:r>
            <a:r>
              <a:rPr lang="en-US" altLang="en-US" dirty="0"/>
              <a:t> keyword is automatically derived from the </a:t>
            </a:r>
            <a:r>
              <a:rPr lang="en-US" altLang="en-US" dirty="0">
                <a:latin typeface="Courier New" panose="02070309020205020404" pitchFamily="49" charset="0"/>
                <a:cs typeface="Courier New" panose="02070309020205020404" pitchFamily="49" charset="0"/>
              </a:rPr>
              <a:t>Object</a:t>
            </a:r>
            <a:r>
              <a:rPr lang="en-US" altLang="en-US" dirty="0"/>
              <a:t> class.</a:t>
            </a:r>
            <a:endParaRPr lang="en-IN" dirty="0"/>
          </a:p>
        </p:txBody>
      </p:sp>
      <p:sp>
        <p:nvSpPr>
          <p:cNvPr id="5" name="Content Placeholder 4"/>
          <p:cNvSpPr>
            <a:spLocks noGrp="1"/>
          </p:cNvSpPr>
          <p:nvPr>
            <p:ph sz="quarter" idx="14"/>
          </p:nvPr>
        </p:nvSpPr>
        <p:spPr>
          <a:xfrm>
            <a:off x="457200" y="3823856"/>
            <a:ext cx="8229600" cy="1496290"/>
          </a:xfrm>
        </p:spPr>
        <p:txBody>
          <a:bodyPr/>
          <a:lstStyle/>
          <a:p>
            <a:pPr marL="741600" lvl="1" indent="0"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public class </a:t>
            </a:r>
            <a:r>
              <a:rPr lang="en-US" altLang="en-US" sz="2000" b="1" dirty="0" err="1">
                <a:latin typeface="Courier New" panose="02070309020205020404" pitchFamily="49" charset="0"/>
                <a:cs typeface="Courier New" panose="02070309020205020404" pitchFamily="49" charset="0"/>
              </a:rPr>
              <a:t>MyClass</a:t>
            </a:r>
            <a:endParaRPr lang="en-US" altLang="en-US" sz="2000" b="1" dirty="0">
              <a:latin typeface="Courier New" panose="02070309020205020404" pitchFamily="49" charset="0"/>
              <a:cs typeface="Courier New" panose="02070309020205020404" pitchFamily="49" charset="0"/>
            </a:endParaRPr>
          </a:p>
          <a:p>
            <a:pPr marL="741600" lvl="1" indent="0"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a:t>
            </a:r>
          </a:p>
          <a:p>
            <a:pPr marL="741600" lvl="2" indent="0" eaLnBrk="1" hangingPunct="1">
              <a:lnSpc>
                <a:spcPct val="90000"/>
              </a:lnSpc>
              <a:buFontTx/>
              <a:buNone/>
            </a:pPr>
            <a:r>
              <a:rPr lang="en-US" altLang="en-US" sz="1800" b="1" i="1" dirty="0">
                <a:latin typeface="Courier New" panose="02070309020205020404" pitchFamily="49" charset="0"/>
                <a:cs typeface="Courier New" panose="02070309020205020404" pitchFamily="49" charset="0"/>
              </a:rPr>
              <a:t>// This class is derived from Object.</a:t>
            </a:r>
          </a:p>
          <a:p>
            <a:pPr marL="741600" lvl="1" indent="0"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5403275"/>
            <a:ext cx="8229600" cy="510637"/>
          </a:xfrm>
        </p:spPr>
        <p:txBody>
          <a:bodyPr/>
          <a:lstStyle/>
          <a:p>
            <a:pPr eaLnBrk="1" hangingPunct="1">
              <a:lnSpc>
                <a:spcPct val="90000"/>
              </a:lnSpc>
            </a:pPr>
            <a:r>
              <a:rPr lang="en-US" altLang="en-US" dirty="0"/>
              <a:t>Ultimately, every class is derived from the </a:t>
            </a:r>
            <a:r>
              <a:rPr lang="en-US" altLang="en-US" dirty="0">
                <a:latin typeface="Courier New" panose="02070309020205020404" pitchFamily="49" charset="0"/>
                <a:cs typeface="Courier New" panose="02070309020205020404" pitchFamily="49" charset="0"/>
              </a:rPr>
              <a:t>Object</a:t>
            </a:r>
            <a:r>
              <a:rPr lang="en-US" altLang="en-US" dirty="0"/>
              <a:t> class.</a:t>
            </a:r>
          </a:p>
        </p:txBody>
      </p:sp>
    </p:spTree>
    <p:extLst>
      <p:ext uri="{BB962C8B-B14F-4D97-AF65-F5344CB8AC3E}">
        <p14:creationId xmlns:p14="http://schemas.microsoft.com/office/powerpoint/2010/main" val="319731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Object</a:t>
            </a:r>
            <a:r>
              <a:rPr lang="en-US" altLang="en-US" dirty="0"/>
              <a:t> Class </a:t>
            </a:r>
            <a:r>
              <a:rPr lang="en-US" altLang="en-US" sz="2000" b="0" dirty="0"/>
              <a:t>(2 of 2)</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788911"/>
          </a:xfrm>
        </p:spPr>
        <p:txBody>
          <a:bodyPr/>
          <a:lstStyle/>
          <a:p>
            <a:pPr eaLnBrk="1" hangingPunct="1"/>
            <a:r>
              <a:rPr lang="en-US" altLang="en-US" sz="2200" dirty="0"/>
              <a:t>Because every class is directly or indirectly derived from the </a:t>
            </a:r>
            <a:r>
              <a:rPr lang="en-US" altLang="en-US" sz="2200" dirty="0">
                <a:latin typeface="Courier New" panose="02070309020205020404" pitchFamily="49" charset="0"/>
                <a:cs typeface="Courier New" panose="02070309020205020404" pitchFamily="49" charset="0"/>
              </a:rPr>
              <a:t>Object</a:t>
            </a:r>
            <a:r>
              <a:rPr lang="en-US" altLang="en-US" sz="2200" dirty="0"/>
              <a:t> class:</a:t>
            </a:r>
          </a:p>
          <a:p>
            <a:pPr lvl="1" eaLnBrk="1" hangingPunct="1"/>
            <a:r>
              <a:rPr lang="en-US" altLang="en-US" sz="2200" dirty="0"/>
              <a:t>every class inherits the </a:t>
            </a:r>
            <a:r>
              <a:rPr lang="en-US" altLang="en-US" sz="2200" dirty="0">
                <a:latin typeface="Courier New" panose="02070309020205020404" pitchFamily="49" charset="0"/>
                <a:cs typeface="Courier New" panose="02070309020205020404" pitchFamily="49" charset="0"/>
              </a:rPr>
              <a:t>Object</a:t>
            </a:r>
            <a:r>
              <a:rPr lang="en-US" altLang="en-US" sz="2200" dirty="0"/>
              <a:t> class’s members.</a:t>
            </a:r>
          </a:p>
          <a:p>
            <a:pPr lvl="2" eaLnBrk="1" hangingPunct="1"/>
            <a:r>
              <a:rPr lang="en-US" altLang="en-US" sz="2200" dirty="0"/>
              <a:t>example: </a:t>
            </a:r>
            <a:r>
              <a:rPr lang="en-US" altLang="en-US" sz="2200" dirty="0" err="1">
                <a:latin typeface="Courier New" panose="02070309020205020404" pitchFamily="49" charset="0"/>
                <a:cs typeface="Courier New" panose="02070309020205020404" pitchFamily="49" charset="0"/>
              </a:rPr>
              <a:t>toString</a:t>
            </a:r>
            <a:r>
              <a:rPr lang="en-US" altLang="en-US" sz="2200" dirty="0">
                <a:latin typeface="Courier New" panose="02070309020205020404" pitchFamily="49" charset="0"/>
                <a:cs typeface="Courier New" panose="02070309020205020404" pitchFamily="49" charset="0"/>
              </a:rPr>
              <a:t> </a:t>
            </a:r>
            <a:r>
              <a:rPr lang="en-US" altLang="en-US" sz="2200" dirty="0">
                <a:cs typeface="Courier New" panose="02070309020205020404" pitchFamily="49" charset="0"/>
              </a:rPr>
              <a:t>and</a:t>
            </a:r>
            <a:r>
              <a:rPr lang="en-US" altLang="en-US" sz="2200" dirty="0">
                <a:latin typeface="Courier New" panose="02070309020205020404" pitchFamily="49" charset="0"/>
                <a:cs typeface="Courier New" panose="02070309020205020404" pitchFamily="49" charset="0"/>
              </a:rPr>
              <a:t> equals.</a:t>
            </a:r>
          </a:p>
          <a:p>
            <a:pPr eaLnBrk="1" hangingPunct="1"/>
            <a:r>
              <a:rPr lang="en-US" altLang="en-US" sz="2200" dirty="0"/>
              <a:t>In the </a:t>
            </a:r>
            <a:r>
              <a:rPr lang="en-US" altLang="en-US" sz="2200" dirty="0">
                <a:latin typeface="Courier New" panose="02070309020205020404" pitchFamily="49" charset="0"/>
                <a:cs typeface="Courier New" panose="02070309020205020404" pitchFamily="49" charset="0"/>
              </a:rPr>
              <a:t>Object</a:t>
            </a:r>
            <a:r>
              <a:rPr lang="en-US" altLang="en-US" sz="2200" dirty="0"/>
              <a:t> class, the </a:t>
            </a:r>
            <a:r>
              <a:rPr lang="en-US" altLang="en-US" sz="2200" dirty="0" err="1">
                <a:latin typeface="Courier New" panose="02070309020205020404" pitchFamily="49" charset="0"/>
                <a:cs typeface="Courier New" panose="02070309020205020404" pitchFamily="49" charset="0"/>
              </a:rPr>
              <a:t>toString</a:t>
            </a:r>
            <a:r>
              <a:rPr lang="en-US" altLang="en-US" sz="2200" dirty="0"/>
              <a:t> method returns a string containing the object’s class name and a hash of its memory address.</a:t>
            </a:r>
          </a:p>
          <a:p>
            <a:pPr eaLnBrk="1" hangingPunct="1"/>
            <a:r>
              <a:rPr lang="en-US" altLang="en-US" sz="2200" dirty="0"/>
              <a:t>The </a:t>
            </a:r>
            <a:r>
              <a:rPr lang="en-US" altLang="en-US" sz="2200" dirty="0">
                <a:latin typeface="Courier New" panose="02070309020205020404" pitchFamily="49" charset="0"/>
                <a:cs typeface="Courier New" panose="02070309020205020404" pitchFamily="49" charset="0"/>
              </a:rPr>
              <a:t>equals</a:t>
            </a:r>
            <a:r>
              <a:rPr lang="en-US" altLang="en-US" sz="2200" dirty="0"/>
              <a:t> method accepts the address of an object as its argument and returns true if it is the same as the calling object’s address.</a:t>
            </a:r>
          </a:p>
          <a:p>
            <a:pPr eaLnBrk="1" hangingPunct="1"/>
            <a:r>
              <a:rPr lang="en-US" altLang="en-US" sz="2200" dirty="0"/>
              <a:t>Example: ObjectMethods.java</a:t>
            </a:r>
          </a:p>
        </p:txBody>
      </p:sp>
    </p:spTree>
    <p:extLst>
      <p:ext uri="{BB962C8B-B14F-4D97-AF65-F5344CB8AC3E}">
        <p14:creationId xmlns:p14="http://schemas.microsoft.com/office/powerpoint/2010/main" val="2261269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 </a:t>
            </a:r>
            <a:r>
              <a:rPr lang="en-US" altLang="en-US" sz="2000" b="0" dirty="0"/>
              <a:t>(1 of 3)</a:t>
            </a:r>
            <a:endParaRPr lang="en-IN" sz="2000" b="0" dirty="0"/>
          </a:p>
        </p:txBody>
      </p:sp>
      <p:sp>
        <p:nvSpPr>
          <p:cNvPr id="4" name="Content Placeholder 3"/>
          <p:cNvSpPr>
            <a:spLocks noGrp="1"/>
          </p:cNvSpPr>
          <p:nvPr>
            <p:ph sz="quarter" idx="13"/>
          </p:nvPr>
        </p:nvSpPr>
        <p:spPr>
          <a:xfrm>
            <a:off x="457200" y="1552575"/>
            <a:ext cx="8229600" cy="763114"/>
          </a:xfrm>
        </p:spPr>
        <p:txBody>
          <a:bodyPr/>
          <a:lstStyle/>
          <a:p>
            <a:pPr eaLnBrk="1" hangingPunct="1"/>
            <a:r>
              <a:rPr lang="en-US" altLang="en-US" sz="2000" dirty="0"/>
              <a:t>A reference variable can reference objects of classes that are derived from the variable’s class.</a:t>
            </a:r>
          </a:p>
        </p:txBody>
      </p:sp>
      <p:sp>
        <p:nvSpPr>
          <p:cNvPr id="5" name="Content Placeholder 4"/>
          <p:cNvSpPr>
            <a:spLocks noGrp="1"/>
          </p:cNvSpPr>
          <p:nvPr>
            <p:ph sz="quarter" idx="14"/>
          </p:nvPr>
        </p:nvSpPr>
        <p:spPr>
          <a:xfrm>
            <a:off x="457201" y="2375064"/>
            <a:ext cx="4257304" cy="463138"/>
          </a:xfrm>
        </p:spPr>
        <p:txBody>
          <a:bodyPr/>
          <a:lstStyle/>
          <a:p>
            <a:pPr marL="741600" lvl="1" indent="0">
              <a:buNone/>
            </a:pPr>
            <a:r>
              <a:rPr lang="en-US" altLang="en-US" sz="2000" b="1" dirty="0">
                <a:latin typeface="Courier New" panose="02070309020205020404" pitchFamily="49" charset="0"/>
                <a:cs typeface="Courier New" panose="02070309020205020404" pitchFamily="49" charset="0"/>
              </a:rPr>
              <a:t>GradedActivity exam;</a:t>
            </a:r>
            <a:endParaRPr lang="en-IN" sz="20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2905977"/>
            <a:ext cx="8229600" cy="775376"/>
          </a:xfrm>
        </p:spPr>
        <p:txBody>
          <a:bodyPr/>
          <a:lstStyle/>
          <a:p>
            <a:pPr eaLnBrk="1" hangingPunct="1"/>
            <a:r>
              <a:rPr lang="en-US" altLang="en-US" sz="2000" dirty="0"/>
              <a:t>We can use the exam variable to reference a </a:t>
            </a:r>
            <a:r>
              <a:rPr lang="en-US" altLang="en-US" sz="2000" dirty="0">
                <a:latin typeface="Courier New" panose="02070309020205020404" pitchFamily="49" charset="0"/>
                <a:cs typeface="Courier New" panose="02070309020205020404" pitchFamily="49" charset="0"/>
              </a:rPr>
              <a:t>GradedActivity</a:t>
            </a:r>
            <a:r>
              <a:rPr lang="en-US" altLang="en-US" sz="2000" dirty="0"/>
              <a:t> object.</a:t>
            </a:r>
          </a:p>
        </p:txBody>
      </p:sp>
      <p:sp>
        <p:nvSpPr>
          <p:cNvPr id="7" name="Content Placeholder 6"/>
          <p:cNvSpPr>
            <a:spLocks noGrp="1"/>
          </p:cNvSpPr>
          <p:nvPr>
            <p:ph sz="quarter" idx="16"/>
          </p:nvPr>
        </p:nvSpPr>
        <p:spPr>
          <a:xfrm>
            <a:off x="457200" y="3761003"/>
            <a:ext cx="7974281" cy="419114"/>
          </a:xfrm>
        </p:spPr>
        <p:txBody>
          <a:bodyPr/>
          <a:lstStyle/>
          <a:p>
            <a:pPr marL="741600" lvl="1" indent="0">
              <a:buNone/>
            </a:pPr>
            <a:r>
              <a:rPr lang="en-US" altLang="en-US" sz="2000" b="1" dirty="0">
                <a:latin typeface="Courier New" panose="02070309020205020404" pitchFamily="49" charset="0"/>
                <a:cs typeface="Courier New" panose="02070309020205020404" pitchFamily="49" charset="0"/>
              </a:rPr>
              <a:t>exam = new GradedActivity();</a:t>
            </a:r>
            <a:endParaRPr lang="en-IN" sz="20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quarter" idx="17"/>
          </p:nvPr>
        </p:nvSpPr>
        <p:spPr>
          <a:xfrm>
            <a:off x="457200" y="4281675"/>
            <a:ext cx="8229600" cy="1339850"/>
          </a:xfrm>
        </p:spPr>
        <p:txBody>
          <a:bodyPr/>
          <a:lstStyle/>
          <a:p>
            <a:pPr eaLnBrk="1" hangingPunct="1"/>
            <a:r>
              <a:rPr lang="en-US" altLang="en-US" sz="2000" dirty="0"/>
              <a:t>The </a:t>
            </a:r>
            <a:r>
              <a:rPr lang="en-US" altLang="en-US" sz="2000" dirty="0">
                <a:latin typeface="Courier New" panose="02070309020205020404" pitchFamily="49" charset="0"/>
                <a:cs typeface="Courier New" panose="02070309020205020404" pitchFamily="49" charset="0"/>
              </a:rPr>
              <a:t>GradedActivity</a:t>
            </a:r>
            <a:r>
              <a:rPr lang="en-US" altLang="en-US" sz="2000" dirty="0"/>
              <a:t> class is also used as the superclass for the </a:t>
            </a:r>
            <a:r>
              <a:rPr lang="en-US" altLang="en-US" sz="2000" dirty="0">
                <a:latin typeface="Courier New" panose="02070309020205020404" pitchFamily="49" charset="0"/>
                <a:cs typeface="Courier New" panose="02070309020205020404" pitchFamily="49" charset="0"/>
              </a:rPr>
              <a:t>FinalExam</a:t>
            </a:r>
            <a:r>
              <a:rPr lang="en-US" altLang="en-US" sz="2000" dirty="0"/>
              <a:t> class.</a:t>
            </a:r>
          </a:p>
          <a:p>
            <a:pPr eaLnBrk="1" hangingPunct="1"/>
            <a:r>
              <a:rPr lang="en-US" altLang="en-US" sz="2000" dirty="0"/>
              <a:t>An object of the </a:t>
            </a:r>
            <a:r>
              <a:rPr lang="en-US" altLang="en-US" sz="2000" dirty="0">
                <a:latin typeface="Courier New" panose="02070309020205020404" pitchFamily="49" charset="0"/>
                <a:cs typeface="Courier New" panose="02070309020205020404" pitchFamily="49" charset="0"/>
              </a:rPr>
              <a:t>FinalExam</a:t>
            </a:r>
            <a:r>
              <a:rPr lang="en-US" altLang="en-US" sz="2000" dirty="0"/>
              <a:t> class </a:t>
            </a:r>
            <a:r>
              <a:rPr lang="en-US" altLang="en-US" sz="2000" b="1" dirty="0"/>
              <a:t>is a</a:t>
            </a:r>
            <a:r>
              <a:rPr lang="en-US" altLang="en-US" sz="2000" dirty="0"/>
              <a:t> </a:t>
            </a:r>
            <a:r>
              <a:rPr lang="en-US" altLang="en-US" sz="2000" dirty="0">
                <a:latin typeface="Courier New" panose="02070309020205020404" pitchFamily="49" charset="0"/>
                <a:cs typeface="Courier New" panose="02070309020205020404" pitchFamily="49" charset="0"/>
              </a:rPr>
              <a:t>GradedActivity</a:t>
            </a:r>
            <a:r>
              <a:rPr lang="en-US" altLang="en-US" sz="2000" dirty="0"/>
              <a:t> object.</a:t>
            </a:r>
          </a:p>
        </p:txBody>
      </p:sp>
    </p:spTree>
    <p:extLst>
      <p:ext uri="{BB962C8B-B14F-4D97-AF65-F5344CB8AC3E}">
        <p14:creationId xmlns:p14="http://schemas.microsoft.com/office/powerpoint/2010/main" val="278330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 </a:t>
            </a:r>
            <a:r>
              <a:rPr lang="en-US" altLang="en-US" sz="2000" b="0" dirty="0"/>
              <a:t>(2 of 3)</a:t>
            </a:r>
            <a:endParaRPr lang="en-IN" dirty="0"/>
          </a:p>
        </p:txBody>
      </p:sp>
      <p:sp>
        <p:nvSpPr>
          <p:cNvPr id="4" name="Content Placeholder 3"/>
          <p:cNvSpPr>
            <a:spLocks noGrp="1"/>
          </p:cNvSpPr>
          <p:nvPr>
            <p:ph sz="quarter" idx="13"/>
          </p:nvPr>
        </p:nvSpPr>
        <p:spPr>
          <a:xfrm>
            <a:off x="457200" y="1552575"/>
            <a:ext cx="8229600" cy="846241"/>
          </a:xfrm>
        </p:spPr>
        <p:txBody>
          <a:bodyPr/>
          <a:lstStyle/>
          <a:p>
            <a:pPr eaLnBrk="1" hangingPunct="1"/>
            <a:r>
              <a:rPr lang="en-US" altLang="en-US" sz="2200" dirty="0"/>
              <a:t>A </a:t>
            </a:r>
            <a:r>
              <a:rPr lang="en-US" altLang="en-US" sz="2200" dirty="0">
                <a:latin typeface="Courier New" panose="02070309020205020404" pitchFamily="49" charset="0"/>
                <a:cs typeface="Courier New" panose="02070309020205020404" pitchFamily="49" charset="0"/>
              </a:rPr>
              <a:t>GradedActivity</a:t>
            </a:r>
            <a:r>
              <a:rPr lang="en-US" altLang="en-US" sz="2200" dirty="0"/>
              <a:t> variable can be used to reference a </a:t>
            </a:r>
            <a:r>
              <a:rPr lang="en-US" altLang="en-US" sz="2200" dirty="0">
                <a:latin typeface="Courier New" panose="02070309020205020404" pitchFamily="49" charset="0"/>
                <a:cs typeface="Courier New" panose="02070309020205020404" pitchFamily="49" charset="0"/>
              </a:rPr>
              <a:t>FinalExam</a:t>
            </a:r>
            <a:r>
              <a:rPr lang="en-US" altLang="en-US" sz="2200" dirty="0"/>
              <a:t> object.</a:t>
            </a:r>
          </a:p>
        </p:txBody>
      </p:sp>
      <p:sp>
        <p:nvSpPr>
          <p:cNvPr id="5" name="Content Placeholder 4"/>
          <p:cNvSpPr>
            <a:spLocks noGrp="1"/>
          </p:cNvSpPr>
          <p:nvPr>
            <p:ph sz="quarter" idx="14"/>
          </p:nvPr>
        </p:nvSpPr>
        <p:spPr>
          <a:xfrm>
            <a:off x="457200" y="2493818"/>
            <a:ext cx="8229600" cy="459659"/>
          </a:xfrm>
        </p:spPr>
        <p:txBody>
          <a:bodyPr/>
          <a:lstStyle/>
          <a:p>
            <a:pPr marL="458550" lvl="1" indent="0">
              <a:buNone/>
            </a:pPr>
            <a:r>
              <a:rPr lang="en-US" altLang="en-US" sz="2000" b="1" dirty="0">
                <a:latin typeface="Courier New" panose="02070309020205020404" pitchFamily="49" charset="0"/>
                <a:cs typeface="Courier New" panose="02070309020205020404" pitchFamily="49" charset="0"/>
              </a:rPr>
              <a:t>GradedActivity exam = new FinalExam(50, 7);</a:t>
            </a:r>
            <a:endParaRPr lang="en-IN" sz="20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199" y="3048479"/>
            <a:ext cx="8354291" cy="3211034"/>
          </a:xfrm>
        </p:spPr>
        <p:txBody>
          <a:bodyPr/>
          <a:lstStyle/>
          <a:p>
            <a:pPr eaLnBrk="1" hangingPunct="1"/>
            <a:r>
              <a:rPr lang="en-US" altLang="en-US" sz="2200" dirty="0"/>
              <a:t>This statement creates a </a:t>
            </a:r>
            <a:r>
              <a:rPr lang="en-US" altLang="en-US" sz="2200" dirty="0">
                <a:latin typeface="Courier New" panose="02070309020205020404" pitchFamily="49" charset="0"/>
                <a:cs typeface="Courier New" panose="02070309020205020404" pitchFamily="49" charset="0"/>
              </a:rPr>
              <a:t>FinalExam</a:t>
            </a:r>
            <a:r>
              <a:rPr lang="en-US" altLang="en-US" sz="2200" dirty="0"/>
              <a:t> object and stores the object’s address in the exam variable.</a:t>
            </a:r>
          </a:p>
          <a:p>
            <a:pPr eaLnBrk="1" hangingPunct="1"/>
            <a:r>
              <a:rPr lang="en-US" altLang="en-US" sz="2200" dirty="0"/>
              <a:t>This is an example of polymorphism.</a:t>
            </a:r>
          </a:p>
          <a:p>
            <a:pPr eaLnBrk="1" hangingPunct="1"/>
            <a:r>
              <a:rPr lang="en-US" altLang="en-US" sz="2200" dirty="0"/>
              <a:t>The term </a:t>
            </a:r>
            <a:r>
              <a:rPr lang="en-US" altLang="en-US" sz="2200" b="1" dirty="0"/>
              <a:t>polymorphism</a:t>
            </a:r>
            <a:r>
              <a:rPr lang="en-US" altLang="en-US" sz="2200" i="1" dirty="0"/>
              <a:t> </a:t>
            </a:r>
            <a:r>
              <a:rPr lang="en-US" altLang="en-US" sz="2200" dirty="0"/>
              <a:t>means the ability to take many forms.</a:t>
            </a:r>
          </a:p>
          <a:p>
            <a:pPr eaLnBrk="1" hangingPunct="1"/>
            <a:r>
              <a:rPr lang="en-US" altLang="en-US" sz="2200" dirty="0"/>
              <a:t>In Java, a reference variable is </a:t>
            </a:r>
            <a:r>
              <a:rPr lang="en-US" altLang="en-US" sz="2200" b="1" dirty="0"/>
              <a:t>polymorphic</a:t>
            </a:r>
            <a:r>
              <a:rPr lang="en-US" altLang="en-US" sz="2200" i="1" dirty="0"/>
              <a:t> </a:t>
            </a:r>
            <a:r>
              <a:rPr lang="en-US" altLang="en-US" sz="2200" dirty="0"/>
              <a:t>because it can reference objects of types different from its own, as long as those types are subclasses of its type.</a:t>
            </a:r>
          </a:p>
        </p:txBody>
      </p:sp>
    </p:spTree>
    <p:extLst>
      <p:ext uri="{BB962C8B-B14F-4D97-AF65-F5344CB8AC3E}">
        <p14:creationId xmlns:p14="http://schemas.microsoft.com/office/powerpoint/2010/main" val="308191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 </a:t>
            </a:r>
            <a:r>
              <a:rPr lang="en-US" altLang="en-US" sz="2000" b="0" dirty="0"/>
              <a:t>(3 of 3)</a:t>
            </a:r>
            <a:endParaRPr lang="en-IN" dirty="0"/>
          </a:p>
        </p:txBody>
      </p:sp>
      <p:sp>
        <p:nvSpPr>
          <p:cNvPr id="4" name="Content Placeholder 3"/>
          <p:cNvSpPr>
            <a:spLocks noGrp="1"/>
          </p:cNvSpPr>
          <p:nvPr>
            <p:ph sz="quarter" idx="13"/>
          </p:nvPr>
        </p:nvSpPr>
        <p:spPr>
          <a:xfrm>
            <a:off x="457200" y="1552575"/>
            <a:ext cx="4839195" cy="469408"/>
          </a:xfrm>
        </p:spPr>
        <p:txBody>
          <a:bodyPr/>
          <a:lstStyle/>
          <a:p>
            <a:pPr eaLnBrk="1" hangingPunct="1"/>
            <a:r>
              <a:rPr lang="en-US" altLang="en-US" sz="2000" dirty="0"/>
              <a:t>Other legal polymorphic references:</a:t>
            </a:r>
          </a:p>
        </p:txBody>
      </p:sp>
      <p:sp>
        <p:nvSpPr>
          <p:cNvPr id="5" name="Content Placeholder 4"/>
          <p:cNvSpPr>
            <a:spLocks noGrp="1"/>
          </p:cNvSpPr>
          <p:nvPr>
            <p:ph sz="quarter" idx="14"/>
          </p:nvPr>
        </p:nvSpPr>
        <p:spPr>
          <a:xfrm>
            <a:off x="457200" y="2086146"/>
            <a:ext cx="8229600" cy="1132071"/>
          </a:xfrm>
        </p:spPr>
        <p:txBody>
          <a:bodyPr/>
          <a:lstStyle/>
          <a:p>
            <a:pPr lvl="1" indent="0" eaLnBrk="1" hangingPunct="1">
              <a:buFontTx/>
              <a:buNone/>
            </a:pPr>
            <a:r>
              <a:rPr lang="en-US" altLang="en-US" sz="1800" b="1" dirty="0">
                <a:latin typeface="Courier New" panose="02070309020205020404" pitchFamily="49" charset="0"/>
                <a:cs typeface="Courier New" panose="02070309020205020404" pitchFamily="49" charset="0"/>
              </a:rPr>
              <a:t>GradedActivity exam1 = new FinalExam(50, 7);</a:t>
            </a:r>
          </a:p>
          <a:p>
            <a:pPr lvl="1" indent="0" eaLnBrk="1" hangingPunct="1">
              <a:buFontTx/>
              <a:buNone/>
            </a:pPr>
            <a:r>
              <a:rPr lang="en-US" altLang="en-US" sz="1800" b="1" dirty="0">
                <a:latin typeface="Courier New" panose="02070309020205020404" pitchFamily="49" charset="0"/>
                <a:cs typeface="Courier New" panose="02070309020205020404" pitchFamily="49" charset="0"/>
              </a:rPr>
              <a:t>GradedActivity exam2 = new </a:t>
            </a:r>
            <a:r>
              <a:rPr lang="en-US" altLang="en-US" sz="1800" b="1" dirty="0" err="1">
                <a:latin typeface="Courier New" panose="02070309020205020404" pitchFamily="49" charset="0"/>
                <a:cs typeface="Courier New" panose="02070309020205020404" pitchFamily="49" charset="0"/>
              </a:rPr>
              <a:t>PassFailActivity</a:t>
            </a:r>
            <a:r>
              <a:rPr lang="en-US" altLang="en-US" sz="1800" b="1" dirty="0">
                <a:latin typeface="Courier New" panose="02070309020205020404" pitchFamily="49" charset="0"/>
                <a:cs typeface="Courier New" panose="02070309020205020404" pitchFamily="49" charset="0"/>
              </a:rPr>
              <a:t>(70);</a:t>
            </a:r>
          </a:p>
          <a:p>
            <a:pPr lvl="1" indent="0" eaLnBrk="1" hangingPunct="1">
              <a:buFontTx/>
              <a:buNone/>
            </a:pPr>
            <a:r>
              <a:rPr lang="en-US" altLang="en-US" sz="1800" b="1" dirty="0">
                <a:latin typeface="Courier New" panose="02070309020205020404" pitchFamily="49" charset="0"/>
                <a:cs typeface="Courier New" panose="02070309020205020404" pitchFamily="49" charset="0"/>
              </a:rPr>
              <a:t>GradedActivity exam3 = new </a:t>
            </a:r>
            <a:r>
              <a:rPr lang="en-US" altLang="en-US" sz="1800" b="1" dirty="0" err="1">
                <a:latin typeface="Courier New" panose="02070309020205020404" pitchFamily="49" charset="0"/>
                <a:cs typeface="Courier New" panose="02070309020205020404" pitchFamily="49" charset="0"/>
              </a:rPr>
              <a:t>PassFailExam</a:t>
            </a:r>
            <a:r>
              <a:rPr lang="en-US" altLang="en-US" sz="1800" b="1" dirty="0">
                <a:latin typeface="Courier New" panose="02070309020205020404" pitchFamily="49" charset="0"/>
                <a:cs typeface="Courier New" panose="02070309020205020404" pitchFamily="49" charset="0"/>
              </a:rPr>
              <a:t>(100, 10, 70);</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282380"/>
            <a:ext cx="8229600" cy="1546796"/>
          </a:xfrm>
        </p:spPr>
        <p:txBody>
          <a:bodyPr/>
          <a:lstStyle/>
          <a:p>
            <a:pPr eaLnBrk="1" hangingPunct="1"/>
            <a:r>
              <a:rPr lang="en-US" altLang="en-US" sz="2000" dirty="0"/>
              <a:t>The </a:t>
            </a:r>
            <a:r>
              <a:rPr lang="en-US" altLang="en-US" sz="2000" dirty="0">
                <a:latin typeface="Courier New" panose="02070309020205020404" pitchFamily="49" charset="0"/>
                <a:cs typeface="Courier New" panose="02070309020205020404" pitchFamily="49" charset="0"/>
              </a:rPr>
              <a:t>GradedActivity</a:t>
            </a:r>
            <a:r>
              <a:rPr lang="en-US" altLang="en-US" sz="2000" dirty="0"/>
              <a:t> class has three methods: </a:t>
            </a:r>
            <a:r>
              <a:rPr lang="en-US" altLang="en-US" sz="2000" dirty="0" err="1">
                <a:latin typeface="Courier New" panose="02070309020205020404" pitchFamily="49" charset="0"/>
                <a:cs typeface="Courier New" panose="02070309020205020404" pitchFamily="49" charset="0"/>
              </a:rPr>
              <a:t>setScore</a:t>
            </a:r>
            <a:r>
              <a:rPr lang="en-US" altLang="en-US" sz="2000" dirty="0"/>
              <a:t>, </a:t>
            </a:r>
            <a:r>
              <a:rPr lang="en-US" altLang="en-US" sz="2000" dirty="0" err="1">
                <a:latin typeface="Courier New" panose="02070309020205020404" pitchFamily="49" charset="0"/>
                <a:cs typeface="Courier New" panose="02070309020205020404" pitchFamily="49" charset="0"/>
              </a:rPr>
              <a:t>getScore</a:t>
            </a:r>
            <a:r>
              <a:rPr lang="en-US" altLang="en-US" sz="2000" dirty="0"/>
              <a:t>, and </a:t>
            </a:r>
            <a:r>
              <a:rPr lang="en-US" altLang="en-US" sz="2000" dirty="0" err="1">
                <a:latin typeface="Courier New" panose="02070309020205020404" pitchFamily="49" charset="0"/>
                <a:cs typeface="Courier New" panose="02070309020205020404" pitchFamily="49" charset="0"/>
              </a:rPr>
              <a:t>getGrade</a:t>
            </a:r>
            <a:r>
              <a:rPr lang="en-US" altLang="en-US" sz="2000" dirty="0"/>
              <a:t>.</a:t>
            </a:r>
          </a:p>
          <a:p>
            <a:pPr eaLnBrk="1" hangingPunct="1"/>
            <a:r>
              <a:rPr lang="en-US" altLang="en-US" sz="2000" dirty="0"/>
              <a:t>A </a:t>
            </a:r>
            <a:r>
              <a:rPr lang="en-US" altLang="en-US" sz="2000" dirty="0">
                <a:latin typeface="Courier New" panose="02070309020205020404" pitchFamily="49" charset="0"/>
                <a:cs typeface="Courier New" panose="02070309020205020404" pitchFamily="49" charset="0"/>
              </a:rPr>
              <a:t>GradedActivity</a:t>
            </a:r>
            <a:r>
              <a:rPr lang="en-US" altLang="en-US" sz="2000" dirty="0"/>
              <a:t> variable can be used to call only those three methods.</a:t>
            </a:r>
          </a:p>
        </p:txBody>
      </p:sp>
      <p:sp>
        <p:nvSpPr>
          <p:cNvPr id="7" name="Content Placeholder 6"/>
          <p:cNvSpPr>
            <a:spLocks noGrp="1"/>
          </p:cNvSpPr>
          <p:nvPr>
            <p:ph sz="quarter" idx="16"/>
          </p:nvPr>
        </p:nvSpPr>
        <p:spPr>
          <a:xfrm>
            <a:off x="457200" y="4893339"/>
            <a:ext cx="8229600" cy="1451899"/>
          </a:xfrm>
        </p:spPr>
        <p:txBody>
          <a:bodyPr/>
          <a:lstStyle/>
          <a:p>
            <a:pPr lvl="1" indent="0" eaLnBrk="1" hangingPunct="1">
              <a:buFontTx/>
              <a:buNone/>
            </a:pPr>
            <a:r>
              <a:rPr lang="en-US" altLang="en-US" sz="1600" b="1" dirty="0">
                <a:latin typeface="Courier New" panose="02070309020205020404" pitchFamily="49" charset="0"/>
                <a:cs typeface="Courier New" panose="02070309020205020404" pitchFamily="49" charset="0"/>
              </a:rPr>
              <a:t>GradedActivity exam = new </a:t>
            </a:r>
            <a:r>
              <a:rPr lang="en-US" altLang="en-US" sz="1600" b="1" dirty="0" err="1">
                <a:latin typeface="Courier New" panose="02070309020205020404" pitchFamily="49" charset="0"/>
                <a:cs typeface="Courier New" panose="02070309020205020404" pitchFamily="49" charset="0"/>
              </a:rPr>
              <a:t>PassFailExam</a:t>
            </a:r>
            <a:r>
              <a:rPr lang="en-US" altLang="en-US" sz="1600" b="1" dirty="0">
                <a:latin typeface="Courier New" panose="02070309020205020404" pitchFamily="49" charset="0"/>
                <a:cs typeface="Courier New" panose="02070309020205020404" pitchFamily="49" charset="0"/>
              </a:rPr>
              <a:t>(100, 10, 70);</a:t>
            </a:r>
          </a:p>
          <a:p>
            <a:pPr lvl="1" indent="0" eaLnBrk="1" hangingPunct="1">
              <a:buFontTx/>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exam.getScore</a:t>
            </a:r>
            <a:r>
              <a:rPr lang="en-US" altLang="en-US" sz="1600" b="1" dirty="0">
                <a:latin typeface="Courier New" panose="02070309020205020404" pitchFamily="49" charset="0"/>
                <a:cs typeface="Courier New" panose="02070309020205020404" pitchFamily="49" charset="0"/>
              </a:rPr>
              <a:t>()); // This works.</a:t>
            </a:r>
          </a:p>
          <a:p>
            <a:pPr lvl="1" indent="0" eaLnBrk="1" hangingPunct="1">
              <a:buFontTx/>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exam.getGrade</a:t>
            </a:r>
            <a:r>
              <a:rPr lang="en-US" altLang="en-US" sz="1600" b="1" dirty="0">
                <a:latin typeface="Courier New" panose="02070309020205020404" pitchFamily="49" charset="0"/>
                <a:cs typeface="Courier New" panose="02070309020205020404" pitchFamily="49" charset="0"/>
              </a:rPr>
              <a:t>()); // This works.</a:t>
            </a:r>
          </a:p>
          <a:p>
            <a:pPr lvl="1" indent="0" eaLnBrk="1" hangingPunct="1">
              <a:buFontTx/>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exam.getPointsEach</a:t>
            </a:r>
            <a:r>
              <a:rPr lang="en-US" altLang="en-US" sz="1600" b="1" dirty="0">
                <a:latin typeface="Courier New" panose="02070309020205020404" pitchFamily="49" charset="0"/>
                <a:cs typeface="Courier New" panose="02070309020205020404" pitchFamily="49" charset="0"/>
              </a:rPr>
              <a:t>()); // ERROR!</a:t>
            </a:r>
          </a:p>
        </p:txBody>
      </p:sp>
    </p:spTree>
    <p:extLst>
      <p:ext uri="{BB962C8B-B14F-4D97-AF65-F5344CB8AC3E}">
        <p14:creationId xmlns:p14="http://schemas.microsoft.com/office/powerpoint/2010/main" val="309507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altLang="en-US" sz="3200" dirty="0"/>
              <a:t>What is Inheritance?</a:t>
            </a:r>
            <a:br>
              <a:rPr lang="en-US" altLang="en-US" sz="3200" dirty="0"/>
            </a:br>
            <a:r>
              <a:rPr lang="en-US" altLang="en-US" sz="3200" dirty="0"/>
              <a:t>Generalization v</a:t>
            </a:r>
            <a:r>
              <a:rPr lang="en-US" altLang="en-US" sz="100" dirty="0"/>
              <a:t>ersu</a:t>
            </a:r>
            <a:r>
              <a:rPr lang="en-US" altLang="en-US" sz="3200" dirty="0"/>
              <a:t>s Specialization</a:t>
            </a:r>
            <a:endParaRPr lang="en-IN" sz="3200" dirty="0"/>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8229600" cy="4747492"/>
          </a:xfrm>
        </p:spPr>
        <p:txBody>
          <a:bodyPr/>
          <a:lstStyle/>
          <a:p>
            <a:pPr eaLnBrk="1" hangingPunct="1"/>
            <a:r>
              <a:rPr lang="en-US" altLang="en-US" sz="2200" dirty="0"/>
              <a:t>Real-life objects are typically specialized versions of other more general objects.</a:t>
            </a:r>
          </a:p>
          <a:p>
            <a:pPr eaLnBrk="1" hangingPunct="1"/>
            <a:r>
              <a:rPr lang="en-US" altLang="en-US" sz="2200" dirty="0"/>
              <a:t>The term “insect” describes a very general type of creature with numerous characteristics.</a:t>
            </a:r>
          </a:p>
          <a:p>
            <a:pPr eaLnBrk="1" hangingPunct="1"/>
            <a:r>
              <a:rPr lang="en-US" altLang="en-US" sz="2200" dirty="0"/>
              <a:t>Grasshoppers and bumblebees are insects</a:t>
            </a:r>
          </a:p>
          <a:p>
            <a:pPr lvl="1" eaLnBrk="1" hangingPunct="1"/>
            <a:r>
              <a:rPr lang="en-US" altLang="en-US" sz="2200" dirty="0"/>
              <a:t>They share the general characteristics of an insect.</a:t>
            </a:r>
          </a:p>
          <a:p>
            <a:pPr lvl="1" eaLnBrk="1" hangingPunct="1"/>
            <a:r>
              <a:rPr lang="en-US" altLang="en-US" sz="2200" dirty="0"/>
              <a:t>However, they have special characteristics of their own.</a:t>
            </a:r>
          </a:p>
          <a:p>
            <a:pPr lvl="2" eaLnBrk="1" hangingPunct="1"/>
            <a:r>
              <a:rPr lang="en-US" altLang="en-US" sz="2200" dirty="0"/>
              <a:t>grasshoppers have a jumping ability, and</a:t>
            </a:r>
          </a:p>
          <a:p>
            <a:pPr lvl="2" eaLnBrk="1" hangingPunct="1"/>
            <a:r>
              <a:rPr lang="en-US" altLang="en-US" sz="2200" dirty="0"/>
              <a:t>bumblebees have a stinger.</a:t>
            </a:r>
          </a:p>
          <a:p>
            <a:pPr eaLnBrk="1" hangingPunct="1"/>
            <a:r>
              <a:rPr lang="en-US" altLang="en-US" sz="2200" dirty="0"/>
              <a:t>Grasshoppers and bumblebees are specialized versions of an insect.</a:t>
            </a:r>
          </a:p>
        </p:txBody>
      </p:sp>
    </p:spTree>
    <p:extLst>
      <p:ext uri="{BB962C8B-B14F-4D97-AF65-F5344CB8AC3E}">
        <p14:creationId xmlns:p14="http://schemas.microsoft.com/office/powerpoint/2010/main" val="199068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 and Dynamic Binding</a:t>
            </a:r>
            <a:endParaRPr lang="en-IN" dirty="0"/>
          </a:p>
        </p:txBody>
      </p:sp>
      <p:sp>
        <p:nvSpPr>
          <p:cNvPr id="4" name="Content Placeholder 3"/>
          <p:cNvSpPr>
            <a:spLocks noGrp="1"/>
          </p:cNvSpPr>
          <p:nvPr>
            <p:ph sz="quarter" idx="13"/>
          </p:nvPr>
        </p:nvSpPr>
        <p:spPr>
          <a:xfrm>
            <a:off x="457200" y="1552573"/>
            <a:ext cx="7637318" cy="1481572"/>
          </a:xfrm>
        </p:spPr>
        <p:txBody>
          <a:bodyPr/>
          <a:lstStyle/>
          <a:p>
            <a:pPr eaLnBrk="1" hangingPunct="1"/>
            <a:r>
              <a:rPr lang="en-US" altLang="en-US" sz="2000" dirty="0"/>
              <a:t>If the object of the subclass has overridden a method in the superclass:</a:t>
            </a:r>
          </a:p>
          <a:p>
            <a:pPr lvl="1" eaLnBrk="1" hangingPunct="1"/>
            <a:r>
              <a:rPr lang="en-US" altLang="en-US" sz="2000" dirty="0"/>
              <a:t>If the variable makes a call to that method the subclass’s version of the method will be run.</a:t>
            </a:r>
          </a:p>
        </p:txBody>
      </p:sp>
      <p:sp>
        <p:nvSpPr>
          <p:cNvPr id="5" name="Content Placeholder 4"/>
          <p:cNvSpPr>
            <a:spLocks noGrp="1"/>
          </p:cNvSpPr>
          <p:nvPr>
            <p:ph sz="quarter" idx="14"/>
          </p:nvPr>
        </p:nvSpPr>
        <p:spPr>
          <a:xfrm>
            <a:off x="457200" y="3152406"/>
            <a:ext cx="8081158" cy="1118257"/>
          </a:xfrm>
        </p:spPr>
        <p:txBody>
          <a:bodyPr/>
          <a:lstStyle/>
          <a:p>
            <a:pPr lvl="1">
              <a:lnSpc>
                <a:spcPct val="90000"/>
              </a:lnSpc>
              <a:buFontTx/>
              <a:buNone/>
            </a:pPr>
            <a:r>
              <a:rPr lang="en-US" altLang="en-US" sz="1800" b="1" dirty="0">
                <a:latin typeface="Courier New" panose="02070309020205020404" pitchFamily="49" charset="0"/>
                <a:cs typeface="Courier New" panose="02070309020205020404" pitchFamily="49" charset="0"/>
              </a:rPr>
              <a:t>GradedActivity exam = new </a:t>
            </a:r>
            <a:r>
              <a:rPr lang="en-US" altLang="en-US" sz="1800" b="1" dirty="0" err="1">
                <a:latin typeface="Courier New" panose="02070309020205020404" pitchFamily="49" charset="0"/>
                <a:cs typeface="Courier New" panose="02070309020205020404" pitchFamily="49" charset="0"/>
              </a:rPr>
              <a:t>PassFailActivity</a:t>
            </a:r>
            <a:r>
              <a:rPr lang="en-US" altLang="en-US" sz="1800" b="1" dirty="0">
                <a:latin typeface="Courier New" panose="02070309020205020404" pitchFamily="49" charset="0"/>
                <a:cs typeface="Courier New" panose="02070309020205020404" pitchFamily="49" charset="0"/>
              </a:rPr>
              <a:t>(60);</a:t>
            </a:r>
          </a:p>
          <a:p>
            <a:pPr lvl="1">
              <a:lnSpc>
                <a:spcPct val="90000"/>
              </a:lnSpc>
              <a:buFontTx/>
              <a:buNone/>
            </a:pPr>
            <a:r>
              <a:rPr lang="en-US" altLang="en-US" sz="1800" b="1" dirty="0" err="1">
                <a:latin typeface="Courier New" panose="02070309020205020404" pitchFamily="49" charset="0"/>
                <a:cs typeface="Courier New" panose="02070309020205020404" pitchFamily="49" charset="0"/>
              </a:rPr>
              <a:t>exam.setScore</a:t>
            </a:r>
            <a:r>
              <a:rPr lang="en-US" altLang="en-US" sz="1800" b="1" dirty="0">
                <a:latin typeface="Courier New" panose="02070309020205020404" pitchFamily="49" charset="0"/>
                <a:cs typeface="Courier New" panose="02070309020205020404" pitchFamily="49" charset="0"/>
              </a:rPr>
              <a:t>(70);</a:t>
            </a:r>
          </a:p>
          <a:p>
            <a:pPr lvl="1">
              <a:lnSpc>
                <a:spcPct val="90000"/>
              </a:lnSpc>
              <a:buFontTx/>
              <a:buNone/>
            </a:pP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exam.getGrade</a:t>
            </a:r>
            <a:r>
              <a:rPr lang="en-US" altLang="en-US" sz="1800"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4341987"/>
            <a:ext cx="7897091" cy="1653568"/>
          </a:xfrm>
        </p:spPr>
        <p:txBody>
          <a:bodyPr/>
          <a:lstStyle/>
          <a:p>
            <a:pPr eaLnBrk="1" hangingPunct="1"/>
            <a:r>
              <a:rPr lang="en-US" altLang="en-US" sz="2000" dirty="0"/>
              <a:t>Java performs </a:t>
            </a:r>
            <a:r>
              <a:rPr lang="en-US" altLang="en-US" sz="2000" b="1" dirty="0"/>
              <a:t>dynamic binding</a:t>
            </a:r>
            <a:r>
              <a:rPr lang="en-US" altLang="en-US" sz="2000" i="1" dirty="0"/>
              <a:t> </a:t>
            </a:r>
            <a:r>
              <a:rPr lang="en-US" altLang="en-US" sz="2000" dirty="0"/>
              <a:t>or </a:t>
            </a:r>
            <a:r>
              <a:rPr lang="en-US" altLang="en-US" sz="2000" b="1" dirty="0"/>
              <a:t>late binding</a:t>
            </a:r>
            <a:r>
              <a:rPr lang="en-US" altLang="en-US" sz="2000" i="1" dirty="0"/>
              <a:t> </a:t>
            </a:r>
            <a:r>
              <a:rPr lang="en-US" altLang="en-US" sz="2000" dirty="0"/>
              <a:t>when a variable contains a polymorphic reference.</a:t>
            </a:r>
          </a:p>
          <a:p>
            <a:pPr eaLnBrk="1" hangingPunct="1"/>
            <a:r>
              <a:rPr lang="en-US" altLang="en-US" sz="2000" dirty="0"/>
              <a:t>The Java Virtual Machine determines at runtime which method to call, depending on the type of object that the variable references.</a:t>
            </a:r>
          </a:p>
        </p:txBody>
      </p:sp>
    </p:spTree>
    <p:extLst>
      <p:ext uri="{BB962C8B-B14F-4D97-AF65-F5344CB8AC3E}">
        <p14:creationId xmlns:p14="http://schemas.microsoft.com/office/powerpoint/2010/main" val="920826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r>
              <a:rPr lang="en-US" altLang="en-US" dirty="0"/>
              <a:t>It is the object’s type, rather than the reference type, that determines which method is called.</a:t>
            </a:r>
          </a:p>
          <a:p>
            <a:pPr eaLnBrk="1" hangingPunct="1"/>
            <a:r>
              <a:rPr lang="en-US" altLang="en-US" dirty="0"/>
              <a:t>Example:</a:t>
            </a:r>
          </a:p>
          <a:p>
            <a:pPr lvl="1" eaLnBrk="1" hangingPunct="1"/>
            <a:r>
              <a:rPr lang="en-US" altLang="en-US" dirty="0"/>
              <a:t>Polymorphic.java</a:t>
            </a:r>
          </a:p>
          <a:p>
            <a:pPr eaLnBrk="1" hangingPunct="1"/>
            <a:r>
              <a:rPr lang="en-US" altLang="en-US" dirty="0"/>
              <a:t>You cannot assign a superclass object to a subclass reference variable.</a:t>
            </a:r>
          </a:p>
        </p:txBody>
      </p:sp>
    </p:spTree>
    <p:extLst>
      <p:ext uri="{BB962C8B-B14F-4D97-AF65-F5344CB8AC3E}">
        <p14:creationId xmlns:p14="http://schemas.microsoft.com/office/powerpoint/2010/main" val="1683398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Abstract Classes</a:t>
            </a:r>
            <a:endParaRPr lang="en-IN" dirty="0"/>
          </a:p>
        </p:txBody>
      </p:sp>
      <p:sp>
        <p:nvSpPr>
          <p:cNvPr id="4" name="Content Placeholder 3"/>
          <p:cNvSpPr>
            <a:spLocks noGrp="1"/>
          </p:cNvSpPr>
          <p:nvPr>
            <p:ph sz="quarter" idx="13"/>
          </p:nvPr>
        </p:nvSpPr>
        <p:spPr>
          <a:xfrm>
            <a:off x="457200" y="1556326"/>
            <a:ext cx="8229600" cy="3680691"/>
          </a:xfrm>
        </p:spPr>
        <p:txBody>
          <a:bodyPr/>
          <a:lstStyle/>
          <a:p>
            <a:pPr eaLnBrk="1" hangingPunct="1"/>
            <a:r>
              <a:rPr lang="en-US" altLang="en-US" dirty="0"/>
              <a:t>An abstract class cannot be instantiated, but other classes are derived from it.</a:t>
            </a:r>
          </a:p>
          <a:p>
            <a:pPr eaLnBrk="1" hangingPunct="1"/>
            <a:r>
              <a:rPr lang="en-US" altLang="en-US" dirty="0"/>
              <a:t>An </a:t>
            </a:r>
            <a:r>
              <a:rPr lang="en-US" altLang="en-US" b="1" dirty="0"/>
              <a:t>Abstract class</a:t>
            </a:r>
            <a:r>
              <a:rPr lang="en-US" altLang="en-US" i="1" dirty="0"/>
              <a:t> </a:t>
            </a:r>
            <a:r>
              <a:rPr lang="en-US" altLang="en-US" dirty="0"/>
              <a:t>serves as a superclass for other classes.</a:t>
            </a:r>
          </a:p>
          <a:p>
            <a:pPr eaLnBrk="1" hangingPunct="1"/>
            <a:r>
              <a:rPr lang="en-US" altLang="en-US" dirty="0"/>
              <a:t>The abstract class represents the generic or abstract form of all the classes that are derived from it.</a:t>
            </a:r>
          </a:p>
          <a:p>
            <a:pPr eaLnBrk="1" hangingPunct="1"/>
            <a:r>
              <a:rPr lang="en-US" altLang="en-US" dirty="0"/>
              <a:t>A class becomes abstract when you place the abstract key word in the class definition.</a:t>
            </a:r>
            <a:endParaRPr lang="en-IN" dirty="0"/>
          </a:p>
        </p:txBody>
      </p:sp>
      <p:sp>
        <p:nvSpPr>
          <p:cNvPr id="5" name="Content Placeholder 4"/>
          <p:cNvSpPr>
            <a:spLocks noGrp="1"/>
          </p:cNvSpPr>
          <p:nvPr>
            <p:ph sz="quarter" idx="14"/>
          </p:nvPr>
        </p:nvSpPr>
        <p:spPr>
          <a:xfrm>
            <a:off x="457200" y="5343896"/>
            <a:ext cx="8229600" cy="546265"/>
          </a:xfrm>
        </p:spPr>
        <p:txBody>
          <a:bodyPr/>
          <a:lstStyle/>
          <a:p>
            <a:pPr lvl="1" indent="0" eaLnBrk="1" hangingPunct="1">
              <a:buFontTx/>
              <a:buNone/>
            </a:pPr>
            <a:r>
              <a:rPr lang="en-US" altLang="en-US" b="1" dirty="0">
                <a:latin typeface="Courier New" panose="02070309020205020404" pitchFamily="49" charset="0"/>
                <a:cs typeface="Courier New" panose="02070309020205020404" pitchFamily="49" charset="0"/>
              </a:rPr>
              <a:t>public </a:t>
            </a:r>
            <a:r>
              <a:rPr lang="en-US" altLang="en-US" b="1" i="1" dirty="0">
                <a:latin typeface="Courier New" panose="02070309020205020404" pitchFamily="49" charset="0"/>
                <a:cs typeface="Courier New" panose="02070309020205020404" pitchFamily="49" charset="0"/>
              </a:rPr>
              <a:t>abstract</a:t>
            </a:r>
            <a:r>
              <a:rPr lang="en-US" altLang="en-US" b="1" dirty="0">
                <a:latin typeface="Courier New" panose="02070309020205020404" pitchFamily="49" charset="0"/>
                <a:cs typeface="Courier New" panose="02070309020205020404" pitchFamily="49" charset="0"/>
              </a:rPr>
              <a:t> class ClassName</a:t>
            </a:r>
          </a:p>
        </p:txBody>
      </p:sp>
    </p:spTree>
    <p:extLst>
      <p:ext uri="{BB962C8B-B14F-4D97-AF65-F5344CB8AC3E}">
        <p14:creationId xmlns:p14="http://schemas.microsoft.com/office/powerpoint/2010/main" val="46261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Abstract Methods </a:t>
            </a:r>
            <a:r>
              <a:rPr lang="en-US" altLang="en-US" sz="2000" b="0" dirty="0"/>
              <a:t>(1 of 2)</a:t>
            </a:r>
            <a:endParaRPr lang="en-IN" sz="2000" b="0" dirty="0"/>
          </a:p>
        </p:txBody>
      </p:sp>
      <p:sp>
        <p:nvSpPr>
          <p:cNvPr id="4" name="Content Placeholder 3"/>
          <p:cNvSpPr>
            <a:spLocks noGrp="1"/>
          </p:cNvSpPr>
          <p:nvPr>
            <p:ph sz="quarter" idx="13"/>
          </p:nvPr>
        </p:nvSpPr>
        <p:spPr>
          <a:xfrm>
            <a:off x="457199" y="1552575"/>
            <a:ext cx="7998737" cy="2390034"/>
          </a:xfrm>
        </p:spPr>
        <p:txBody>
          <a:bodyPr/>
          <a:lstStyle/>
          <a:p>
            <a:pPr eaLnBrk="1" hangingPunct="1"/>
            <a:r>
              <a:rPr lang="en-US" altLang="en-US" dirty="0"/>
              <a:t>An abstract method has no body and must be overridden in a subclass.</a:t>
            </a:r>
          </a:p>
          <a:p>
            <a:pPr eaLnBrk="1" hangingPunct="1"/>
            <a:r>
              <a:rPr lang="en-US" altLang="en-US" dirty="0"/>
              <a:t>An </a:t>
            </a:r>
            <a:r>
              <a:rPr lang="en-US" altLang="en-US" b="1" dirty="0"/>
              <a:t>abstract method</a:t>
            </a:r>
            <a:r>
              <a:rPr lang="en-US" altLang="en-US" i="1" dirty="0"/>
              <a:t> </a:t>
            </a:r>
            <a:r>
              <a:rPr lang="en-US" altLang="en-US" dirty="0"/>
              <a:t>is a method that appears in a superclass, but expects to be overridden in a subclass.</a:t>
            </a:r>
          </a:p>
          <a:p>
            <a:pPr eaLnBrk="1" hangingPunct="1"/>
            <a:r>
              <a:rPr lang="en-US" altLang="en-US" dirty="0"/>
              <a:t>An abstract method has only a header and no body.</a:t>
            </a:r>
          </a:p>
        </p:txBody>
      </p:sp>
      <p:sp>
        <p:nvSpPr>
          <p:cNvPr id="5" name="Content Placeholder 4"/>
          <p:cNvSpPr>
            <a:spLocks noGrp="1"/>
          </p:cNvSpPr>
          <p:nvPr>
            <p:ph sz="quarter" idx="14"/>
          </p:nvPr>
        </p:nvSpPr>
        <p:spPr>
          <a:xfrm>
            <a:off x="457199" y="4013861"/>
            <a:ext cx="8360875" cy="415636"/>
          </a:xfrm>
        </p:spPr>
        <p:txBody>
          <a:bodyPr/>
          <a:lstStyle/>
          <a:p>
            <a:pPr lvl="1" eaLnBrk="1" hangingPunct="1">
              <a:buFontTx/>
              <a:buNone/>
            </a:pPr>
            <a:r>
              <a:rPr lang="en-US" altLang="en-US" sz="1600" b="1" dirty="0" err="1">
                <a:latin typeface="Courier New" panose="02070309020205020404" pitchFamily="49" charset="0"/>
                <a:cs typeface="Courier New" panose="02070309020205020404" pitchFamily="49" charset="0"/>
              </a:rPr>
              <a:t>AccessSpecifier</a:t>
            </a:r>
            <a:r>
              <a:rPr lang="en-US" altLang="en-US" sz="1600" b="1" dirty="0">
                <a:latin typeface="Courier New" panose="02070309020205020404" pitchFamily="49" charset="0"/>
                <a:cs typeface="Courier New" panose="02070309020205020404" pitchFamily="49" charset="0"/>
              </a:rPr>
              <a:t> </a:t>
            </a:r>
            <a:r>
              <a:rPr lang="en-US" altLang="en-US" sz="1600" b="1" i="1" dirty="0">
                <a:latin typeface="Courier New" panose="02070309020205020404" pitchFamily="49" charset="0"/>
                <a:cs typeface="Courier New" panose="02070309020205020404" pitchFamily="49" charset="0"/>
              </a:rPr>
              <a:t>abstract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ReturnType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MethodName</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ParameterList</a:t>
            </a:r>
            <a:r>
              <a:rPr lang="en-US" altLang="en-US" sz="16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4500749"/>
            <a:ext cx="8093034" cy="1413163"/>
          </a:xfrm>
        </p:spPr>
        <p:txBody>
          <a:bodyPr/>
          <a:lstStyle/>
          <a:p>
            <a:pPr eaLnBrk="1" hangingPunct="1"/>
            <a:r>
              <a:rPr lang="en-US" altLang="en-US" dirty="0"/>
              <a:t>Example:</a:t>
            </a:r>
          </a:p>
          <a:p>
            <a:pPr lvl="1"/>
            <a:r>
              <a:rPr lang="en-US" altLang="en-US" dirty="0"/>
              <a:t>Student.java, CompSciStudent.java, CompSciStudentDemo.java</a:t>
            </a:r>
          </a:p>
        </p:txBody>
      </p:sp>
    </p:spTree>
    <p:extLst>
      <p:ext uri="{BB962C8B-B14F-4D97-AF65-F5344CB8AC3E}">
        <p14:creationId xmlns:p14="http://schemas.microsoft.com/office/powerpoint/2010/main" val="125504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Abstract Methods </a:t>
            </a:r>
            <a:r>
              <a:rPr lang="en-US" altLang="en-US" sz="2000" b="0" dirty="0"/>
              <a:t>(2 of 2)</a:t>
            </a:r>
            <a:endParaRPr lang="en-IN" sz="2000" b="0" dirty="0"/>
          </a:p>
        </p:txBody>
      </p:sp>
      <p:sp>
        <p:nvSpPr>
          <p:cNvPr id="4" name="Content Placeholder 3"/>
          <p:cNvSpPr>
            <a:spLocks noGrp="1"/>
          </p:cNvSpPr>
          <p:nvPr>
            <p:ph sz="quarter" idx="13"/>
          </p:nvPr>
        </p:nvSpPr>
        <p:spPr>
          <a:xfrm>
            <a:off x="457200" y="1552575"/>
            <a:ext cx="8229600" cy="917493"/>
          </a:xfrm>
        </p:spPr>
        <p:txBody>
          <a:bodyPr/>
          <a:lstStyle/>
          <a:p>
            <a:r>
              <a:rPr lang="en-US" altLang="en-US" dirty="0"/>
              <a:t>Notice that the key word </a:t>
            </a:r>
            <a:r>
              <a:rPr lang="en-US" altLang="en-US" dirty="0">
                <a:latin typeface="Courier New" panose="02070309020205020404" pitchFamily="49" charset="0"/>
                <a:cs typeface="Courier New" panose="02070309020205020404" pitchFamily="49" charset="0"/>
              </a:rPr>
              <a:t>abstract</a:t>
            </a:r>
            <a:r>
              <a:rPr lang="en-US" altLang="en-US" dirty="0"/>
              <a:t> appears in the header, and that the header ends with a semicolon.</a:t>
            </a:r>
            <a:endParaRPr lang="en-IN" dirty="0"/>
          </a:p>
        </p:txBody>
      </p:sp>
      <p:sp>
        <p:nvSpPr>
          <p:cNvPr id="5" name="Content Placeholder 4"/>
          <p:cNvSpPr>
            <a:spLocks noGrp="1"/>
          </p:cNvSpPr>
          <p:nvPr>
            <p:ph sz="quarter" idx="14"/>
          </p:nvPr>
        </p:nvSpPr>
        <p:spPr>
          <a:xfrm>
            <a:off x="457200" y="2541318"/>
            <a:ext cx="7641771" cy="483409"/>
          </a:xfrm>
        </p:spPr>
        <p:txBody>
          <a:bodyPr/>
          <a:lstStyle/>
          <a:p>
            <a:pPr marL="741600" lvl="1" indent="0">
              <a:buNone/>
            </a:pPr>
            <a:r>
              <a:rPr lang="en-US" altLang="en-US" sz="2000" b="1" dirty="0">
                <a:latin typeface="Courier New" panose="02070309020205020404" pitchFamily="49" charset="0"/>
                <a:cs typeface="Courier New" panose="02070309020205020404" pitchFamily="49" charset="0"/>
              </a:rPr>
              <a:t>public abstract void setValue(int value);</a:t>
            </a:r>
            <a:endParaRPr lang="en-IN" sz="20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095977"/>
            <a:ext cx="8229600" cy="2960438"/>
          </a:xfrm>
        </p:spPr>
        <p:txBody>
          <a:bodyPr/>
          <a:lstStyle/>
          <a:p>
            <a:pPr eaLnBrk="1" hangingPunct="1"/>
            <a:r>
              <a:rPr lang="en-US" altLang="en-US" dirty="0"/>
              <a:t>Any class that contains an abstract method is automatically abstract.</a:t>
            </a:r>
          </a:p>
          <a:p>
            <a:pPr eaLnBrk="1" hangingPunct="1"/>
            <a:r>
              <a:rPr lang="en-US" altLang="en-US" dirty="0"/>
              <a:t>If a subclass fails to override an abstract method, a compiler error will result.</a:t>
            </a:r>
          </a:p>
          <a:p>
            <a:pPr eaLnBrk="1" hangingPunct="1"/>
            <a:r>
              <a:rPr lang="en-US" altLang="en-US" dirty="0"/>
              <a:t>Abstract methods are used to ensure that a subclass implements the method.</a:t>
            </a:r>
          </a:p>
        </p:txBody>
      </p:sp>
    </p:spTree>
    <p:extLst>
      <p:ext uri="{BB962C8B-B14F-4D97-AF65-F5344CB8AC3E}">
        <p14:creationId xmlns:p14="http://schemas.microsoft.com/office/powerpoint/2010/main" val="1729624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final</a:t>
            </a:r>
            <a:r>
              <a:rPr lang="en-US" altLang="en-US" dirty="0"/>
              <a:t> Classes</a:t>
            </a:r>
            <a:endParaRPr lang="en-IN" dirty="0"/>
          </a:p>
        </p:txBody>
      </p:sp>
      <p:sp>
        <p:nvSpPr>
          <p:cNvPr id="4" name="Content Placeholder 3"/>
          <p:cNvSpPr>
            <a:spLocks noGrp="1"/>
          </p:cNvSpPr>
          <p:nvPr>
            <p:ph sz="quarter" idx="13"/>
          </p:nvPr>
        </p:nvSpPr>
        <p:spPr>
          <a:xfrm>
            <a:off x="457200" y="1552574"/>
            <a:ext cx="6038603" cy="525607"/>
          </a:xfrm>
        </p:spPr>
        <p:txBody>
          <a:bodyPr/>
          <a:lstStyle/>
          <a:p>
            <a:r>
              <a:rPr lang="en-US" altLang="en-US" dirty="0"/>
              <a:t>A </a:t>
            </a:r>
            <a:r>
              <a:rPr lang="en-US" altLang="en-US" dirty="0">
                <a:latin typeface="Courier New" panose="02070309020205020404" pitchFamily="49" charset="0"/>
                <a:cs typeface="Courier New" panose="02070309020205020404" pitchFamily="49" charset="0"/>
              </a:rPr>
              <a:t>final</a:t>
            </a:r>
            <a:r>
              <a:rPr lang="en-US" altLang="en-US" dirty="0"/>
              <a:t> class cannot be inherited from</a:t>
            </a:r>
            <a:endParaRPr lang="en-IN" dirty="0"/>
          </a:p>
        </p:txBody>
      </p:sp>
      <p:sp>
        <p:nvSpPr>
          <p:cNvPr id="5" name="Content Placeholder 4"/>
          <p:cNvSpPr>
            <a:spLocks noGrp="1"/>
          </p:cNvSpPr>
          <p:nvPr>
            <p:ph sz="quarter" idx="14"/>
          </p:nvPr>
        </p:nvSpPr>
        <p:spPr>
          <a:xfrm>
            <a:off x="457200" y="2145522"/>
            <a:ext cx="8229600" cy="1262073"/>
          </a:xfrm>
        </p:spPr>
        <p:txBody>
          <a:bodyPr/>
          <a:lstStyle/>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public final class </a:t>
            </a:r>
            <a:r>
              <a:rPr lang="en-US" altLang="en-US" sz="1800" dirty="0" err="1">
                <a:latin typeface="Courier New" panose="02070309020205020404" pitchFamily="49" charset="0"/>
                <a:ea typeface="Calibri" panose="020F0502020204030204" pitchFamily="34" charset="0"/>
                <a:cs typeface="Courier New" panose="02070309020205020404" pitchFamily="49" charset="0"/>
              </a:rPr>
              <a:t>YourClass</a:t>
            </a:r>
            <a:endParaRPr lang="en-US" altLang="en-US" sz="1800" dirty="0">
              <a:latin typeface="Courier New" panose="02070309020205020404" pitchFamily="49" charset="0"/>
              <a:ea typeface="Calibri" panose="020F0502020204030204" pitchFamily="34" charset="0"/>
              <a:cs typeface="Courier New" panose="02070309020205020404" pitchFamily="49" charset="0"/>
            </a:endParaRP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 Member declarations</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a:t>
            </a:r>
          </a:p>
        </p:txBody>
      </p:sp>
      <p:sp>
        <p:nvSpPr>
          <p:cNvPr id="6" name="Content Placeholder 5"/>
          <p:cNvSpPr>
            <a:spLocks noGrp="1"/>
          </p:cNvSpPr>
          <p:nvPr>
            <p:ph sz="quarter" idx="15"/>
          </p:nvPr>
        </p:nvSpPr>
        <p:spPr>
          <a:xfrm>
            <a:off x="457200" y="3491348"/>
            <a:ext cx="8093034" cy="1840674"/>
          </a:xfrm>
        </p:spPr>
        <p:txBody>
          <a:bodyPr/>
          <a:lstStyle/>
          <a:p>
            <a:pPr eaLnBrk="1" hangingPunct="1">
              <a:defRPr/>
            </a:pPr>
            <a:r>
              <a:rPr lang="en-US" altLang="en-US" dirty="0"/>
              <a:t>A compiler error will occur if any other class tries to inherit from a </a:t>
            </a:r>
            <a:r>
              <a:rPr lang="en-US" altLang="en-US" dirty="0">
                <a:latin typeface="Courier New" panose="02070309020205020404" pitchFamily="49" charset="0"/>
                <a:cs typeface="Courier New" panose="02070309020205020404" pitchFamily="49" charset="0"/>
              </a:rPr>
              <a:t>final</a:t>
            </a:r>
            <a:r>
              <a:rPr lang="en-US" altLang="en-US" dirty="0"/>
              <a:t> class.</a:t>
            </a:r>
          </a:p>
          <a:p>
            <a:pPr eaLnBrk="1" hangingPunct="1">
              <a:defRPr/>
            </a:pPr>
            <a:r>
              <a:rPr lang="en-US" altLang="en-US" dirty="0"/>
              <a:t>Although a </a:t>
            </a:r>
            <a:r>
              <a:rPr lang="en-US" altLang="en-US" dirty="0">
                <a:latin typeface="Courier New" panose="02070309020205020404" pitchFamily="49" charset="0"/>
                <a:cs typeface="Courier New" panose="02070309020205020404" pitchFamily="49" charset="0"/>
              </a:rPr>
              <a:t>final</a:t>
            </a:r>
            <a:r>
              <a:rPr lang="en-US" altLang="en-US" dirty="0"/>
              <a:t> class cannot be inherited from, it can inherit from a base class.</a:t>
            </a:r>
            <a:endParaRPr lang="en-US" altLang="en-US" dirty="0">
              <a:latin typeface="Minion-Regular" charset="0"/>
            </a:endParaRPr>
          </a:p>
        </p:txBody>
      </p:sp>
    </p:spTree>
    <p:extLst>
      <p:ext uri="{BB962C8B-B14F-4D97-AF65-F5344CB8AC3E}">
        <p14:creationId xmlns:p14="http://schemas.microsoft.com/office/powerpoint/2010/main" val="785382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final</a:t>
            </a:r>
            <a:r>
              <a:rPr lang="en-US" altLang="en-US" dirty="0"/>
              <a:t> Methods</a:t>
            </a:r>
            <a:endParaRPr lang="en-IN" dirty="0"/>
          </a:p>
        </p:txBody>
      </p:sp>
      <p:sp>
        <p:nvSpPr>
          <p:cNvPr id="4" name="Content Placeholder 3"/>
          <p:cNvSpPr>
            <a:spLocks noGrp="1"/>
          </p:cNvSpPr>
          <p:nvPr>
            <p:ph sz="quarter" idx="13"/>
          </p:nvPr>
        </p:nvSpPr>
        <p:spPr>
          <a:xfrm>
            <a:off x="457201" y="1552574"/>
            <a:ext cx="7238010" cy="525607"/>
          </a:xfrm>
        </p:spPr>
        <p:txBody>
          <a:bodyPr/>
          <a:lstStyle/>
          <a:p>
            <a:pPr eaLnBrk="1" hangingPunct="1">
              <a:defRPr/>
            </a:pPr>
            <a:r>
              <a:rPr lang="en-US" altLang="en-US" sz="2200" dirty="0"/>
              <a:t>A </a:t>
            </a:r>
            <a:r>
              <a:rPr lang="en-US" altLang="en-US" sz="2200" dirty="0">
                <a:latin typeface="Courier New" panose="02070309020205020404" pitchFamily="49" charset="0"/>
                <a:cs typeface="Courier New" panose="02070309020205020404" pitchFamily="49" charset="0"/>
              </a:rPr>
              <a:t>final</a:t>
            </a:r>
            <a:r>
              <a:rPr lang="en-US" altLang="en-US" sz="2200" dirty="0"/>
              <a:t> method cannot be overridden in a subclass.</a:t>
            </a:r>
          </a:p>
        </p:txBody>
      </p:sp>
      <p:sp>
        <p:nvSpPr>
          <p:cNvPr id="5" name="Content Placeholder 4"/>
          <p:cNvSpPr>
            <a:spLocks noGrp="1"/>
          </p:cNvSpPr>
          <p:nvPr>
            <p:ph sz="quarter" idx="14"/>
          </p:nvPr>
        </p:nvSpPr>
        <p:spPr>
          <a:xfrm>
            <a:off x="457200" y="2145522"/>
            <a:ext cx="8229600" cy="2111357"/>
          </a:xfrm>
        </p:spPr>
        <p:txBody>
          <a:bodyPr/>
          <a:lstStyle/>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public class </a:t>
            </a:r>
            <a:r>
              <a:rPr lang="en-US" altLang="en-US" sz="1800" dirty="0" err="1">
                <a:latin typeface="Courier New" panose="02070309020205020404" pitchFamily="49" charset="0"/>
                <a:ea typeface="Calibri" panose="020F0502020204030204" pitchFamily="34" charset="0"/>
                <a:cs typeface="Courier New" panose="02070309020205020404" pitchFamily="49" charset="0"/>
              </a:rPr>
              <a:t>MyClass</a:t>
            </a:r>
            <a:endParaRPr lang="en-US" altLang="en-US" sz="1800" dirty="0">
              <a:latin typeface="Courier New" panose="02070309020205020404" pitchFamily="49" charset="0"/>
              <a:ea typeface="Calibri" panose="020F0502020204030204" pitchFamily="34" charset="0"/>
              <a:cs typeface="Courier New" panose="02070309020205020404" pitchFamily="49" charset="0"/>
            </a:endParaRP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public final void message()</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 Code goes here</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a:t>
            </a:r>
          </a:p>
        </p:txBody>
      </p:sp>
      <p:sp>
        <p:nvSpPr>
          <p:cNvPr id="6" name="Content Placeholder 5"/>
          <p:cNvSpPr>
            <a:spLocks noGrp="1"/>
          </p:cNvSpPr>
          <p:nvPr>
            <p:ph sz="quarter" idx="15"/>
          </p:nvPr>
        </p:nvSpPr>
        <p:spPr>
          <a:xfrm>
            <a:off x="457200" y="4324220"/>
            <a:ext cx="8081158" cy="2021018"/>
          </a:xfrm>
        </p:spPr>
        <p:txBody>
          <a:bodyPr/>
          <a:lstStyle/>
          <a:p>
            <a:pPr eaLnBrk="1" hangingPunct="1">
              <a:defRPr/>
            </a:pPr>
            <a:r>
              <a:rPr lang="en-US" altLang="en-US" sz="2200" dirty="0"/>
              <a:t>In this example, the </a:t>
            </a:r>
            <a:r>
              <a:rPr lang="en-US" altLang="en-US" sz="2200" dirty="0">
                <a:latin typeface="Courier New" panose="02070309020205020404" pitchFamily="49" charset="0"/>
                <a:cs typeface="Courier New" panose="02070309020205020404" pitchFamily="49" charset="0"/>
              </a:rPr>
              <a:t>message</a:t>
            </a:r>
            <a:r>
              <a:rPr lang="en-US" altLang="en-US" sz="2200" dirty="0"/>
              <a:t> method is </a:t>
            </a:r>
            <a:r>
              <a:rPr lang="en-US" altLang="en-US" sz="2200" dirty="0">
                <a:latin typeface="Courier New" panose="02070309020205020404" pitchFamily="49" charset="0"/>
                <a:cs typeface="Courier New" panose="02070309020205020404" pitchFamily="49" charset="0"/>
              </a:rPr>
              <a:t>final</a:t>
            </a:r>
            <a:r>
              <a:rPr lang="en-US" altLang="en-US" sz="2200" dirty="0"/>
              <a:t>, so it cannot be overridden in any class that inherits from </a:t>
            </a:r>
            <a:r>
              <a:rPr lang="en-US" altLang="en-US" sz="2200" dirty="0" err="1">
                <a:latin typeface="Courier New" panose="02070309020205020404" pitchFamily="49" charset="0"/>
                <a:cs typeface="Courier New" panose="02070309020205020404" pitchFamily="49" charset="0"/>
              </a:rPr>
              <a:t>MyClass</a:t>
            </a:r>
            <a:r>
              <a:rPr lang="en-US" altLang="en-US" sz="2200" dirty="0"/>
              <a:t>. </a:t>
            </a:r>
          </a:p>
          <a:p>
            <a:pPr eaLnBrk="1" hangingPunct="1">
              <a:defRPr/>
            </a:pPr>
            <a:r>
              <a:rPr lang="en-US" altLang="en-US" sz="2200" dirty="0"/>
              <a:t>This technique can be used to make sure that a superclass method is used by subclasses and not a modified version of it.</a:t>
            </a:r>
          </a:p>
        </p:txBody>
      </p:sp>
    </p:spTree>
    <p:extLst>
      <p:ext uri="{BB962C8B-B14F-4D97-AF65-F5344CB8AC3E}">
        <p14:creationId xmlns:p14="http://schemas.microsoft.com/office/powerpoint/2010/main" val="1061289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Interfaces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43345" y="1556326"/>
            <a:ext cx="8229600" cy="4788911"/>
          </a:xfrm>
        </p:spPr>
        <p:txBody>
          <a:bodyPr/>
          <a:lstStyle/>
          <a:p>
            <a:pPr eaLnBrk="1" hangingPunct="1">
              <a:spcBef>
                <a:spcPts val="600"/>
              </a:spcBef>
            </a:pPr>
            <a:r>
              <a:rPr lang="en-US" altLang="en-US" sz="2000" dirty="0"/>
              <a:t>An </a:t>
            </a:r>
            <a:r>
              <a:rPr lang="en-US" altLang="en-US" sz="2000" b="1" dirty="0"/>
              <a:t>interface</a:t>
            </a:r>
            <a:r>
              <a:rPr lang="en-US" altLang="en-US" sz="2000" i="1" dirty="0"/>
              <a:t> </a:t>
            </a:r>
            <a:r>
              <a:rPr lang="en-US" altLang="en-US" sz="2000" dirty="0"/>
              <a:t>is similar to an abstract class that has all abstract methods.</a:t>
            </a:r>
          </a:p>
          <a:p>
            <a:pPr lvl="1" eaLnBrk="1" hangingPunct="1"/>
            <a:r>
              <a:rPr lang="en-US" altLang="en-US" sz="2000" dirty="0"/>
              <a:t>It cannot be instantiated, and</a:t>
            </a:r>
          </a:p>
          <a:p>
            <a:pPr lvl="1" eaLnBrk="1" hangingPunct="1"/>
            <a:r>
              <a:rPr lang="en-US" altLang="en-US" sz="2000" dirty="0"/>
              <a:t>all of the methods listed in an interface must be written elsewhere.</a:t>
            </a:r>
          </a:p>
          <a:p>
            <a:pPr eaLnBrk="1" hangingPunct="1">
              <a:spcBef>
                <a:spcPts val="600"/>
              </a:spcBef>
            </a:pPr>
            <a:r>
              <a:rPr lang="en-US" altLang="en-US" sz="2000" dirty="0"/>
              <a:t>The purpose of an interface is to specify behavior for other classes.</a:t>
            </a:r>
          </a:p>
          <a:p>
            <a:pPr eaLnBrk="1" hangingPunct="1">
              <a:spcBef>
                <a:spcPts val="600"/>
              </a:spcBef>
            </a:pPr>
            <a:r>
              <a:rPr lang="en-US" altLang="en-US" sz="2000" dirty="0"/>
              <a:t>It is often said that an interface is like a “contract,” and when a class implements an interface it must adhere to the contract. </a:t>
            </a:r>
          </a:p>
          <a:p>
            <a:pPr eaLnBrk="1" hangingPunct="1">
              <a:spcBef>
                <a:spcPts val="600"/>
              </a:spcBef>
            </a:pPr>
            <a:r>
              <a:rPr lang="en-US" altLang="en-US" sz="2000" dirty="0"/>
              <a:t>An interface looks similar to a class, except:</a:t>
            </a:r>
          </a:p>
          <a:p>
            <a:pPr lvl="1" eaLnBrk="1" hangingPunct="1"/>
            <a:r>
              <a:rPr lang="en-US" altLang="en-US" sz="2000" dirty="0"/>
              <a:t>the keyword </a:t>
            </a:r>
            <a:r>
              <a:rPr lang="en-US" altLang="en-US" sz="2000" dirty="0">
                <a:latin typeface="Courier New" panose="02070309020205020404" pitchFamily="49" charset="0"/>
                <a:cs typeface="Courier New" panose="02070309020205020404" pitchFamily="49" charset="0"/>
              </a:rPr>
              <a:t>interface</a:t>
            </a:r>
            <a:r>
              <a:rPr lang="en-US" altLang="en-US" sz="2000" dirty="0"/>
              <a:t> is used instead of the keyword </a:t>
            </a:r>
            <a:r>
              <a:rPr lang="en-US" altLang="en-US" sz="2000" dirty="0">
                <a:latin typeface="Courier New" panose="02070309020205020404" pitchFamily="49" charset="0"/>
                <a:cs typeface="Courier New" panose="02070309020205020404" pitchFamily="49" charset="0"/>
              </a:rPr>
              <a:t>class</a:t>
            </a:r>
            <a:r>
              <a:rPr lang="en-US" altLang="en-US" sz="2000" dirty="0"/>
              <a:t>, and</a:t>
            </a:r>
          </a:p>
          <a:p>
            <a:pPr lvl="1" eaLnBrk="1" hangingPunct="1"/>
            <a:r>
              <a:rPr lang="en-US" altLang="en-US" sz="2000" dirty="0"/>
              <a:t>the methods that are specified in an interface have no bodies, only headers that are terminated by semicolons.</a:t>
            </a:r>
          </a:p>
        </p:txBody>
      </p:sp>
    </p:spTree>
    <p:extLst>
      <p:ext uri="{BB962C8B-B14F-4D97-AF65-F5344CB8AC3E}">
        <p14:creationId xmlns:p14="http://schemas.microsoft.com/office/powerpoint/2010/main" val="3667164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Interfaces </a:t>
            </a:r>
            <a:r>
              <a:rPr lang="en-US" altLang="en-US" sz="2000" b="0" dirty="0"/>
              <a:t>(2 of 3)</a:t>
            </a:r>
            <a:endParaRPr lang="en-IN" sz="2000" b="0" dirty="0"/>
          </a:p>
        </p:txBody>
      </p:sp>
      <p:sp>
        <p:nvSpPr>
          <p:cNvPr id="4" name="Content Placeholder 3"/>
          <p:cNvSpPr>
            <a:spLocks noGrp="1"/>
          </p:cNvSpPr>
          <p:nvPr>
            <p:ph sz="quarter" idx="13"/>
          </p:nvPr>
        </p:nvSpPr>
        <p:spPr>
          <a:xfrm>
            <a:off x="457200" y="1552575"/>
            <a:ext cx="7653647" cy="537482"/>
          </a:xfrm>
        </p:spPr>
        <p:txBody>
          <a:bodyPr/>
          <a:lstStyle/>
          <a:p>
            <a:r>
              <a:rPr lang="en-US" altLang="en-US" dirty="0"/>
              <a:t>The general format of an interface definition:</a:t>
            </a:r>
            <a:endParaRPr lang="en-IN" dirty="0"/>
          </a:p>
        </p:txBody>
      </p:sp>
      <p:sp>
        <p:nvSpPr>
          <p:cNvPr id="5" name="Content Placeholder 4"/>
          <p:cNvSpPr>
            <a:spLocks noGrp="1"/>
          </p:cNvSpPr>
          <p:nvPr>
            <p:ph sz="quarter" idx="14"/>
          </p:nvPr>
        </p:nvSpPr>
        <p:spPr>
          <a:xfrm>
            <a:off x="457200" y="2181147"/>
            <a:ext cx="7950530" cy="1607084"/>
          </a:xfrm>
        </p:spPr>
        <p:txBody>
          <a:bodyPr/>
          <a:lstStyle/>
          <a:p>
            <a:pPr lvl="1" indent="0" eaLnBrk="1" hangingPunct="1">
              <a:buFontTx/>
              <a:buNone/>
            </a:pPr>
            <a:r>
              <a:rPr lang="en-US" altLang="en-US" sz="2000" b="1" dirty="0">
                <a:latin typeface="Courier New" panose="02070309020205020404" pitchFamily="49" charset="0"/>
                <a:cs typeface="Courier New" panose="02070309020205020404" pitchFamily="49" charset="0"/>
              </a:rPr>
              <a:t>public interface </a:t>
            </a:r>
            <a:r>
              <a:rPr lang="en-US" altLang="en-US" sz="2000" b="1" i="1" dirty="0" err="1">
                <a:latin typeface="Courier New" panose="02070309020205020404" pitchFamily="49" charset="0"/>
                <a:cs typeface="Courier New" panose="02070309020205020404" pitchFamily="49" charset="0"/>
              </a:rPr>
              <a:t>InterfaceName</a:t>
            </a:r>
            <a:endParaRPr lang="en-US" altLang="en-US" sz="2000" b="1" i="1" dirty="0">
              <a:latin typeface="Courier New" panose="02070309020205020404" pitchFamily="49" charset="0"/>
              <a:cs typeface="Courier New" panose="02070309020205020404" pitchFamily="49" charset="0"/>
            </a:endParaRPr>
          </a:p>
          <a:p>
            <a:pPr lvl="1" indent="0" eaLnBrk="1" hangingPunct="1">
              <a:buFontTx/>
              <a:buNone/>
            </a:pPr>
            <a:r>
              <a:rPr lang="en-US" altLang="en-US" sz="2000" b="1" dirty="0">
                <a:latin typeface="Courier New" panose="02070309020205020404" pitchFamily="49" charset="0"/>
                <a:cs typeface="Courier New" panose="02070309020205020404" pitchFamily="49" charset="0"/>
              </a:rPr>
              <a:t>{</a:t>
            </a:r>
          </a:p>
          <a:p>
            <a:pPr lvl="1" indent="0" eaLnBrk="1" hangingPunct="1">
              <a:buFontTx/>
              <a:buNone/>
            </a:pPr>
            <a:r>
              <a:rPr lang="en-US" altLang="en-US" sz="2000" b="1" i="1" dirty="0">
                <a:latin typeface="Courier New" panose="02070309020205020404" pitchFamily="49" charset="0"/>
                <a:cs typeface="Courier New" panose="02070309020205020404" pitchFamily="49" charset="0"/>
              </a:rPr>
              <a:t>  (Method headers...)</a:t>
            </a:r>
          </a:p>
          <a:p>
            <a:pPr lvl="1" indent="0" eaLnBrk="1" hangingPunct="1">
              <a:buFontTx/>
              <a:buNone/>
            </a:pPr>
            <a:r>
              <a:rPr lang="en-US" altLang="en-US" sz="20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3879321"/>
            <a:ext cx="8229600" cy="1452700"/>
          </a:xfrm>
        </p:spPr>
        <p:txBody>
          <a:bodyPr/>
          <a:lstStyle/>
          <a:p>
            <a:pPr eaLnBrk="1" hangingPunct="1"/>
            <a:r>
              <a:rPr lang="en-US" altLang="en-US" dirty="0"/>
              <a:t>All methods specified by an interface are public by default.</a:t>
            </a:r>
          </a:p>
          <a:p>
            <a:pPr eaLnBrk="1" hangingPunct="1"/>
            <a:r>
              <a:rPr lang="en-US" altLang="en-US" dirty="0"/>
              <a:t>A class can implement one or more interfaces</a:t>
            </a:r>
            <a:endParaRPr lang="en-IN" dirty="0"/>
          </a:p>
        </p:txBody>
      </p:sp>
    </p:spTree>
    <p:extLst>
      <p:ext uri="{BB962C8B-B14F-4D97-AF65-F5344CB8AC3E}">
        <p14:creationId xmlns:p14="http://schemas.microsoft.com/office/powerpoint/2010/main" val="699816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Interfaces </a:t>
            </a:r>
            <a:r>
              <a:rPr lang="en-US" altLang="en-US" sz="2000" b="0" dirty="0"/>
              <a:t>(3 of 3)</a:t>
            </a:r>
            <a:endParaRPr lang="en-IN" sz="2000" b="0" dirty="0"/>
          </a:p>
        </p:txBody>
      </p:sp>
      <p:sp>
        <p:nvSpPr>
          <p:cNvPr id="4" name="Content Placeholder 3"/>
          <p:cNvSpPr>
            <a:spLocks noGrp="1"/>
          </p:cNvSpPr>
          <p:nvPr>
            <p:ph sz="quarter" idx="13"/>
          </p:nvPr>
        </p:nvSpPr>
        <p:spPr>
          <a:xfrm>
            <a:off x="457200" y="1552575"/>
            <a:ext cx="7653647" cy="893742"/>
          </a:xfrm>
        </p:spPr>
        <p:txBody>
          <a:bodyPr/>
          <a:lstStyle/>
          <a:p>
            <a:r>
              <a:rPr lang="en-US" altLang="en-US" dirty="0"/>
              <a:t>If a class implements an interface, it uses the </a:t>
            </a:r>
            <a:r>
              <a:rPr lang="en-US" altLang="en-US" dirty="0">
                <a:latin typeface="Courier New" panose="02070309020205020404" pitchFamily="49" charset="0"/>
                <a:cs typeface="Courier New" panose="02070309020205020404" pitchFamily="49" charset="0"/>
              </a:rPr>
              <a:t>implements</a:t>
            </a:r>
            <a:r>
              <a:rPr lang="en-US" altLang="en-US" dirty="0"/>
              <a:t> keyword in the class header.</a:t>
            </a:r>
            <a:endParaRPr lang="en-IN" dirty="0"/>
          </a:p>
        </p:txBody>
      </p:sp>
      <p:sp>
        <p:nvSpPr>
          <p:cNvPr id="5" name="Content Placeholder 4"/>
          <p:cNvSpPr>
            <a:spLocks noGrp="1"/>
          </p:cNvSpPr>
          <p:nvPr>
            <p:ph sz="quarter" idx="14"/>
          </p:nvPr>
        </p:nvSpPr>
        <p:spPr>
          <a:xfrm>
            <a:off x="457200" y="2553195"/>
            <a:ext cx="7950530" cy="783771"/>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public class FinalExam3 extends GradedActivity implements Relatable</a:t>
            </a:r>
          </a:p>
        </p:txBody>
      </p:sp>
      <p:sp>
        <p:nvSpPr>
          <p:cNvPr id="6" name="Content Placeholder 5"/>
          <p:cNvSpPr>
            <a:spLocks noGrp="1"/>
          </p:cNvSpPr>
          <p:nvPr>
            <p:ph sz="quarter" idx="15"/>
          </p:nvPr>
        </p:nvSpPr>
        <p:spPr>
          <a:xfrm>
            <a:off x="457200" y="3443844"/>
            <a:ext cx="8229600" cy="2363190"/>
          </a:xfrm>
        </p:spPr>
        <p:txBody>
          <a:bodyPr/>
          <a:lstStyle/>
          <a:p>
            <a:pPr eaLnBrk="1" hangingPunct="1"/>
            <a:r>
              <a:rPr lang="en-US" altLang="en-US" dirty="0"/>
              <a:t>Example:</a:t>
            </a:r>
          </a:p>
          <a:p>
            <a:pPr lvl="1" eaLnBrk="1" hangingPunct="1"/>
            <a:r>
              <a:rPr lang="en-US" altLang="en-US" dirty="0"/>
              <a:t>GradedActivity.java</a:t>
            </a:r>
          </a:p>
          <a:p>
            <a:pPr lvl="1" eaLnBrk="1" hangingPunct="1"/>
            <a:r>
              <a:rPr lang="en-US" altLang="en-US" dirty="0"/>
              <a:t>Relatable.java</a:t>
            </a:r>
          </a:p>
          <a:p>
            <a:pPr lvl="1" eaLnBrk="1" hangingPunct="1"/>
            <a:r>
              <a:rPr lang="en-US" altLang="en-US" dirty="0"/>
              <a:t>FinalExam3.java</a:t>
            </a:r>
          </a:p>
          <a:p>
            <a:pPr lvl="1" eaLnBrk="1" hangingPunct="1"/>
            <a:r>
              <a:rPr lang="en-US" altLang="en-US" dirty="0"/>
              <a:t>InterfaceDemo.java</a:t>
            </a:r>
          </a:p>
        </p:txBody>
      </p:sp>
    </p:spTree>
    <p:extLst>
      <p:ext uri="{BB962C8B-B14F-4D97-AF65-F5344CB8AC3E}">
        <p14:creationId xmlns:p14="http://schemas.microsoft.com/office/powerpoint/2010/main" val="297098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Inheritance </a:t>
            </a:r>
            <a:r>
              <a:rPr lang="en-US" altLang="en-US" sz="2000" b="0" dirty="0"/>
              <a:t>(1 of 2)</a:t>
            </a:r>
            <a:endParaRPr lang="en-IN" sz="2000" b="0" dirty="0"/>
          </a:p>
        </p:txBody>
      </p:sp>
      <p:pic>
        <p:nvPicPr>
          <p:cNvPr id="4" name="Content Placeholder 3" descr="A flowchart depicts the inheritance of the insect. Bumblebee and grasshopper are placed under the insect. For long description in Notes pane, press F6."/>
          <p:cNvPicPr>
            <a:picLocks noGrp="1" noChangeAspect="1"/>
          </p:cNvPicPr>
          <p:nvPr>
            <p:ph sz="quarter" idx="13"/>
          </p:nvPr>
        </p:nvPicPr>
        <p:blipFill>
          <a:blip r:embed="rId3"/>
          <a:stretch>
            <a:fillRect/>
          </a:stretch>
        </p:blipFill>
        <p:spPr>
          <a:xfrm>
            <a:off x="831273" y="1849386"/>
            <a:ext cx="7481455" cy="4063667"/>
          </a:xfrm>
          <a:prstGeom prst="rect">
            <a:avLst/>
          </a:prstGeom>
        </p:spPr>
      </p:pic>
    </p:spTree>
    <p:extLst>
      <p:ext uri="{BB962C8B-B14F-4D97-AF65-F5344CB8AC3E}">
        <p14:creationId xmlns:p14="http://schemas.microsoft.com/office/powerpoint/2010/main" val="1111460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Fields in Interfaces</a:t>
            </a:r>
            <a:endParaRPr lang="en-IN" sz="2000" b="0" dirty="0"/>
          </a:p>
        </p:txBody>
      </p:sp>
      <p:sp>
        <p:nvSpPr>
          <p:cNvPr id="4" name="Content Placeholder 3"/>
          <p:cNvSpPr>
            <a:spLocks noGrp="1"/>
          </p:cNvSpPr>
          <p:nvPr>
            <p:ph sz="quarter" idx="13"/>
          </p:nvPr>
        </p:nvSpPr>
        <p:spPr>
          <a:xfrm>
            <a:off x="457200" y="1552575"/>
            <a:ext cx="7653647" cy="1523134"/>
          </a:xfrm>
        </p:spPr>
        <p:txBody>
          <a:bodyPr/>
          <a:lstStyle/>
          <a:p>
            <a:pPr eaLnBrk="1" hangingPunct="1">
              <a:lnSpc>
                <a:spcPct val="90000"/>
              </a:lnSpc>
            </a:pPr>
            <a:r>
              <a:rPr lang="en-US" altLang="en-US" sz="2000" dirty="0"/>
              <a:t>An interface can contain field declarations:</a:t>
            </a:r>
          </a:p>
          <a:p>
            <a:pPr lvl="1" eaLnBrk="1" hangingPunct="1">
              <a:lnSpc>
                <a:spcPct val="90000"/>
              </a:lnSpc>
            </a:pPr>
            <a:r>
              <a:rPr lang="en-US" altLang="en-US" sz="2000" dirty="0"/>
              <a:t>all fields in an interface are treated as </a:t>
            </a:r>
            <a:r>
              <a:rPr lang="en-US" altLang="en-US" sz="2000" dirty="0">
                <a:latin typeface="Courier New" panose="02070309020205020404" pitchFamily="49" charset="0"/>
                <a:cs typeface="Courier New" panose="02070309020205020404" pitchFamily="49" charset="0"/>
              </a:rPr>
              <a:t>final</a:t>
            </a:r>
            <a:r>
              <a:rPr lang="en-US" altLang="en-US" sz="2000" dirty="0"/>
              <a:t> and </a:t>
            </a:r>
            <a:r>
              <a:rPr lang="en-US" altLang="en-US" sz="2000" dirty="0">
                <a:latin typeface="Courier New" panose="02070309020205020404" pitchFamily="49" charset="0"/>
                <a:cs typeface="Courier New" panose="02070309020205020404" pitchFamily="49" charset="0"/>
              </a:rPr>
              <a:t>static</a:t>
            </a:r>
            <a:r>
              <a:rPr lang="en-US" altLang="en-US" sz="2000" dirty="0"/>
              <a:t>. </a:t>
            </a:r>
          </a:p>
          <a:p>
            <a:pPr eaLnBrk="1" hangingPunct="1">
              <a:lnSpc>
                <a:spcPct val="90000"/>
              </a:lnSpc>
            </a:pPr>
            <a:r>
              <a:rPr lang="en-US" altLang="en-US" sz="2000" dirty="0"/>
              <a:t>Because they automatically become </a:t>
            </a:r>
            <a:r>
              <a:rPr lang="en-US" altLang="en-US" sz="2000" dirty="0">
                <a:latin typeface="Courier New" panose="02070309020205020404" pitchFamily="49" charset="0"/>
                <a:cs typeface="Courier New" panose="02070309020205020404" pitchFamily="49" charset="0"/>
              </a:rPr>
              <a:t>final</a:t>
            </a:r>
            <a:r>
              <a:rPr lang="en-US" altLang="en-US" sz="2000" dirty="0"/>
              <a:t>, you must provide an initialization value.</a:t>
            </a:r>
          </a:p>
        </p:txBody>
      </p:sp>
      <p:sp>
        <p:nvSpPr>
          <p:cNvPr id="5" name="Content Placeholder 4"/>
          <p:cNvSpPr>
            <a:spLocks noGrp="1"/>
          </p:cNvSpPr>
          <p:nvPr>
            <p:ph sz="quarter" idx="14"/>
          </p:nvPr>
        </p:nvSpPr>
        <p:spPr>
          <a:xfrm>
            <a:off x="457200" y="3141449"/>
            <a:ext cx="7950530" cy="1656182"/>
          </a:xfrm>
        </p:spPr>
        <p:txBody>
          <a:bodyPr/>
          <a:lstStyle/>
          <a:p>
            <a:pPr lvl="1" indent="0" eaLnBrk="1" hangingPunct="1">
              <a:buFontTx/>
              <a:buNone/>
            </a:pPr>
            <a:r>
              <a:rPr lang="en-US" altLang="en-US" sz="1600" b="1" dirty="0">
                <a:latin typeface="Courier New" panose="02070309020205020404" pitchFamily="49" charset="0"/>
                <a:cs typeface="Courier New" panose="02070309020205020404" pitchFamily="49" charset="0"/>
              </a:rPr>
              <a:t>public interface Doable</a:t>
            </a:r>
          </a:p>
          <a:p>
            <a:pPr lvl="1" indent="0" eaLnBrk="1" hangingPunct="1">
              <a:buFontTx/>
              <a:buNone/>
            </a:pPr>
            <a:r>
              <a:rPr lang="en-US" altLang="en-US" sz="1600" b="1" dirty="0">
                <a:latin typeface="Courier New" panose="02070309020205020404" pitchFamily="49" charset="0"/>
                <a:cs typeface="Courier New" panose="02070309020205020404" pitchFamily="49" charset="0"/>
              </a:rPr>
              <a:t>{</a:t>
            </a:r>
          </a:p>
          <a:p>
            <a:pPr lvl="1" indent="0" eaLnBrk="1" hangingPunct="1">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FIELD1 = 1, FIELD2 = 2;</a:t>
            </a:r>
          </a:p>
          <a:p>
            <a:pPr lvl="1" indent="0" eaLnBrk="1" hangingPunct="1">
              <a:buFontTx/>
              <a:buNone/>
            </a:pPr>
            <a:r>
              <a:rPr lang="en-US" altLang="en-US" sz="1600" b="1" i="1" dirty="0">
                <a:latin typeface="Courier New" panose="02070309020205020404" pitchFamily="49" charset="0"/>
                <a:cs typeface="Courier New" panose="02070309020205020404" pitchFamily="49" charset="0"/>
              </a:rPr>
              <a:t>  (Method headers...)</a:t>
            </a:r>
          </a:p>
          <a:p>
            <a:pPr lvl="1" indent="0" eaLnBrk="1" hangingPunct="1">
              <a:buFontTx/>
              <a:buNone/>
            </a:pPr>
            <a:r>
              <a:rPr lang="en-US" altLang="en-US" sz="16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4904508"/>
            <a:ext cx="8229600" cy="1440729"/>
          </a:xfrm>
        </p:spPr>
        <p:txBody>
          <a:bodyPr/>
          <a:lstStyle/>
          <a:p>
            <a:pPr eaLnBrk="1" hangingPunct="1">
              <a:lnSpc>
                <a:spcPct val="90000"/>
              </a:lnSpc>
            </a:pPr>
            <a:r>
              <a:rPr lang="en-US" altLang="en-US" sz="2000" dirty="0"/>
              <a:t>In this interface,</a:t>
            </a:r>
            <a:r>
              <a:rPr lang="en-US" altLang="en-US" sz="2000" dirty="0">
                <a:latin typeface="Minion-Regular" charset="0"/>
              </a:rPr>
              <a:t> </a:t>
            </a:r>
            <a:r>
              <a:rPr lang="en-US" altLang="en-US" sz="2000" dirty="0">
                <a:latin typeface="Courier New" panose="02070309020205020404" pitchFamily="49" charset="0"/>
                <a:cs typeface="Courier New" panose="02070309020205020404" pitchFamily="49" charset="0"/>
              </a:rPr>
              <a:t>FIELD1</a:t>
            </a:r>
            <a:r>
              <a:rPr lang="en-US" altLang="en-US" sz="2000" dirty="0"/>
              <a:t> and </a:t>
            </a:r>
            <a:r>
              <a:rPr lang="en-US" altLang="en-US" sz="2000" dirty="0">
                <a:latin typeface="Courier New" panose="02070309020205020404" pitchFamily="49" charset="0"/>
                <a:cs typeface="Courier New" panose="02070309020205020404" pitchFamily="49" charset="0"/>
              </a:rPr>
              <a:t>FIELD2</a:t>
            </a:r>
            <a:r>
              <a:rPr lang="en-US" altLang="en-US" sz="2000" dirty="0"/>
              <a:t> are </a:t>
            </a:r>
            <a:r>
              <a:rPr lang="en-US" altLang="en-US" sz="2000" dirty="0">
                <a:latin typeface="Courier New" panose="02070309020205020404" pitchFamily="49" charset="0"/>
                <a:cs typeface="Courier New" panose="02070309020205020404" pitchFamily="49" charset="0"/>
              </a:rPr>
              <a:t>final</a:t>
            </a:r>
            <a:r>
              <a:rPr lang="en-US" altLang="en-US" sz="2000" dirty="0">
                <a:latin typeface="Consolas" panose="020B0609020204030204" pitchFamily="49" charset="0"/>
              </a:rPr>
              <a:t> </a:t>
            </a:r>
            <a:r>
              <a:rPr lang="en-US" altLang="en-US" sz="2000" dirty="0">
                <a:latin typeface="Courier New" panose="02070309020205020404" pitchFamily="49" charset="0"/>
                <a:cs typeface="Courier New" panose="02070309020205020404" pitchFamily="49" charset="0"/>
              </a:rPr>
              <a:t>static</a:t>
            </a:r>
            <a:r>
              <a:rPr lang="en-US" altLang="en-US" sz="2000" dirty="0">
                <a:latin typeface="Consolas" panose="020B0609020204030204" pitchFamily="49" charset="0"/>
              </a:rPr>
              <a:t> </a:t>
            </a:r>
            <a:r>
              <a:rPr lang="en-US" altLang="en-US" sz="2000" dirty="0" err="1">
                <a:latin typeface="Courier New" panose="02070309020205020404" pitchFamily="49" charset="0"/>
                <a:cs typeface="Courier New" panose="02070309020205020404" pitchFamily="49" charset="0"/>
              </a:rPr>
              <a:t>int</a:t>
            </a:r>
            <a:r>
              <a:rPr lang="en-US" altLang="en-US" sz="2000" dirty="0"/>
              <a:t> variables.</a:t>
            </a:r>
            <a:r>
              <a:rPr lang="en-US" altLang="en-US" sz="2000" dirty="0">
                <a:latin typeface="Minion-Regular" charset="0"/>
              </a:rPr>
              <a:t> </a:t>
            </a:r>
          </a:p>
          <a:p>
            <a:pPr eaLnBrk="1" hangingPunct="1">
              <a:lnSpc>
                <a:spcPct val="90000"/>
              </a:lnSpc>
            </a:pPr>
            <a:r>
              <a:rPr lang="en-US" altLang="en-US" sz="2000" dirty="0"/>
              <a:t>Any class that implements this interface has access to these variables.</a:t>
            </a:r>
          </a:p>
        </p:txBody>
      </p:sp>
    </p:spTree>
    <p:extLst>
      <p:ext uri="{BB962C8B-B14F-4D97-AF65-F5344CB8AC3E}">
        <p14:creationId xmlns:p14="http://schemas.microsoft.com/office/powerpoint/2010/main" val="989373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Implementing Multiple Interfaces</a:t>
            </a:r>
            <a:endParaRPr lang="en-IN" dirty="0"/>
          </a:p>
        </p:txBody>
      </p:sp>
      <p:sp>
        <p:nvSpPr>
          <p:cNvPr id="4" name="Content Placeholder 3"/>
          <p:cNvSpPr>
            <a:spLocks noGrp="1"/>
          </p:cNvSpPr>
          <p:nvPr>
            <p:ph sz="quarter" idx="13"/>
          </p:nvPr>
        </p:nvSpPr>
        <p:spPr>
          <a:xfrm>
            <a:off x="457200" y="1556326"/>
            <a:ext cx="8229600" cy="3051299"/>
          </a:xfrm>
        </p:spPr>
        <p:txBody>
          <a:bodyPr/>
          <a:lstStyle/>
          <a:p>
            <a:pPr eaLnBrk="1" hangingPunct="1">
              <a:lnSpc>
                <a:spcPct val="90000"/>
              </a:lnSpc>
            </a:pPr>
            <a:r>
              <a:rPr lang="en-US" altLang="en-US" dirty="0"/>
              <a:t>A class can be derived from only one superclass.</a:t>
            </a:r>
          </a:p>
          <a:p>
            <a:pPr eaLnBrk="1" hangingPunct="1">
              <a:lnSpc>
                <a:spcPct val="90000"/>
              </a:lnSpc>
            </a:pPr>
            <a:r>
              <a:rPr lang="en-US" altLang="en-US" dirty="0"/>
              <a:t>Java allows a class to implement multiple interfaces.</a:t>
            </a:r>
          </a:p>
          <a:p>
            <a:pPr eaLnBrk="1" hangingPunct="1">
              <a:lnSpc>
                <a:spcPct val="90000"/>
              </a:lnSpc>
            </a:pPr>
            <a:r>
              <a:rPr lang="en-US" altLang="en-US" dirty="0"/>
              <a:t>When a class implements multiple interfaces, it must provide the methods specified by all of them.</a:t>
            </a:r>
          </a:p>
          <a:p>
            <a:pPr eaLnBrk="1" hangingPunct="1">
              <a:lnSpc>
                <a:spcPct val="90000"/>
              </a:lnSpc>
            </a:pPr>
            <a:r>
              <a:rPr lang="en-US" altLang="en-US" dirty="0"/>
              <a:t>To specify multiple interfaces in a class definition, simply list the names of the interfaces, separated by commas, after the implements key word.</a:t>
            </a:r>
            <a:endParaRPr lang="en-IN" dirty="0"/>
          </a:p>
        </p:txBody>
      </p:sp>
      <p:sp>
        <p:nvSpPr>
          <p:cNvPr id="5" name="Content Placeholder 4"/>
          <p:cNvSpPr>
            <a:spLocks noGrp="1"/>
          </p:cNvSpPr>
          <p:nvPr>
            <p:ph sz="quarter" idx="14"/>
          </p:nvPr>
        </p:nvSpPr>
        <p:spPr>
          <a:xfrm>
            <a:off x="457200" y="4714504"/>
            <a:ext cx="8229600" cy="1362446"/>
          </a:xfrm>
        </p:spPr>
        <p:txBody>
          <a:bodyPr/>
          <a:lstStyle/>
          <a:p>
            <a:pPr lvl="1" indent="0" eaLnBrk="1" hangingPunct="1">
              <a:buFontTx/>
              <a:buNone/>
            </a:pPr>
            <a:r>
              <a:rPr lang="en-US" altLang="en-US" sz="2000" b="1" dirty="0">
                <a:latin typeface="Courier New" panose="02070309020205020404" pitchFamily="49" charset="0"/>
                <a:cs typeface="Courier New" panose="02070309020205020404" pitchFamily="49" charset="0"/>
              </a:rPr>
              <a:t>public class </a:t>
            </a:r>
            <a:r>
              <a:rPr lang="en-US" altLang="en-US" sz="2000" b="1" dirty="0" err="1">
                <a:latin typeface="Courier New" panose="02070309020205020404" pitchFamily="49" charset="0"/>
                <a:cs typeface="Courier New" panose="02070309020205020404" pitchFamily="49" charset="0"/>
              </a:rPr>
              <a:t>MyClass</a:t>
            </a:r>
            <a:r>
              <a:rPr lang="en-US" altLang="en-US" sz="2000" b="1" dirty="0">
                <a:latin typeface="Courier New" panose="02070309020205020404" pitchFamily="49" charset="0"/>
                <a:cs typeface="Courier New" panose="02070309020205020404" pitchFamily="49" charset="0"/>
              </a:rPr>
              <a:t> implements Interface1,</a:t>
            </a:r>
          </a:p>
          <a:p>
            <a:pPr lvl="1" indent="0" eaLnBrk="1" hangingPunct="1">
              <a:buFontTx/>
              <a:buNone/>
            </a:pPr>
            <a:r>
              <a:rPr lang="en-US" altLang="en-US" sz="2000" b="1" dirty="0">
                <a:latin typeface="Courier New" panose="02070309020205020404" pitchFamily="49" charset="0"/>
                <a:cs typeface="Courier New" panose="02070309020205020404" pitchFamily="49" charset="0"/>
              </a:rPr>
              <a:t>                                Interface2,</a:t>
            </a:r>
          </a:p>
          <a:p>
            <a:pPr lvl="1" indent="0" eaLnBrk="1" hangingPunct="1">
              <a:buFontTx/>
              <a:buNone/>
            </a:pPr>
            <a:r>
              <a:rPr lang="en-US" altLang="en-US" sz="2000" b="1" dirty="0">
                <a:latin typeface="Courier New" panose="02070309020205020404" pitchFamily="49" charset="0"/>
                <a:cs typeface="Courier New" panose="02070309020205020404" pitchFamily="49" charset="0"/>
              </a:rPr>
              <a:t>                                Interface3</a:t>
            </a:r>
          </a:p>
        </p:txBody>
      </p:sp>
    </p:spTree>
    <p:extLst>
      <p:ext uri="{BB962C8B-B14F-4D97-AF65-F5344CB8AC3E}">
        <p14:creationId xmlns:p14="http://schemas.microsoft.com/office/powerpoint/2010/main" val="352720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Interfaces in U</a:t>
            </a:r>
            <a:r>
              <a:rPr lang="en-US" altLang="en-US" sz="100" dirty="0"/>
              <a:t> </a:t>
            </a:r>
            <a:r>
              <a:rPr lang="en-US" altLang="en-US" dirty="0"/>
              <a:t>M</a:t>
            </a:r>
            <a:r>
              <a:rPr lang="en-US" altLang="en-US" sz="100" dirty="0"/>
              <a:t> </a:t>
            </a:r>
            <a:r>
              <a:rPr lang="en-US" altLang="en-US" dirty="0"/>
              <a:t>L</a:t>
            </a:r>
            <a:endParaRPr lang="en-IN" dirty="0"/>
          </a:p>
        </p:txBody>
      </p:sp>
      <p:pic>
        <p:nvPicPr>
          <p:cNvPr id="4" name="Content Placeholder 3" descr="A flowchart depicts the interfaces in U M L. For long description in Notes pane, press F6."/>
          <p:cNvPicPr>
            <a:picLocks noGrp="1" noChangeAspect="1"/>
          </p:cNvPicPr>
          <p:nvPr>
            <p:ph sz="quarter" idx="13"/>
          </p:nvPr>
        </p:nvPicPr>
        <p:blipFill>
          <a:blip r:embed="rId3"/>
          <a:stretch>
            <a:fillRect/>
          </a:stretch>
        </p:blipFill>
        <p:spPr>
          <a:xfrm>
            <a:off x="1176233" y="1697820"/>
            <a:ext cx="6791533" cy="2237426"/>
          </a:xfrm>
          <a:prstGeom prst="rect">
            <a:avLst/>
          </a:prstGeom>
        </p:spPr>
      </p:pic>
    </p:spTree>
    <p:extLst>
      <p:ext uri="{BB962C8B-B14F-4D97-AF65-F5344CB8AC3E}">
        <p14:creationId xmlns:p14="http://schemas.microsoft.com/office/powerpoint/2010/main" val="1693093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Default Methods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788911"/>
          </a:xfrm>
        </p:spPr>
        <p:txBody>
          <a:bodyPr/>
          <a:lstStyle/>
          <a:p>
            <a:r>
              <a:rPr lang="en-US" altLang="en-US" dirty="0"/>
              <a:t>Beginning in Java 8, interfaces may have </a:t>
            </a:r>
            <a:r>
              <a:rPr lang="en-US" altLang="en-US" b="1" dirty="0"/>
              <a:t>default methods</a:t>
            </a:r>
            <a:r>
              <a:rPr lang="en-US" altLang="en-US" dirty="0"/>
              <a:t>.</a:t>
            </a:r>
          </a:p>
          <a:p>
            <a:r>
              <a:rPr lang="en-US" altLang="en-US" dirty="0"/>
              <a:t>A default method is an interface method that has a body.</a:t>
            </a:r>
          </a:p>
          <a:p>
            <a:r>
              <a:rPr lang="en-US" altLang="en-US" dirty="0"/>
              <a:t>You can add new methods to an existing interface without causing errors in the classes that already implement the interface.</a:t>
            </a:r>
          </a:p>
          <a:p>
            <a:pPr eaLnBrk="1" hangingPunct="1"/>
            <a:r>
              <a:rPr lang="en-US" altLang="en-US" dirty="0"/>
              <a:t>Example:</a:t>
            </a:r>
          </a:p>
          <a:p>
            <a:pPr lvl="1" eaLnBrk="1" hangingPunct="1"/>
            <a:r>
              <a:rPr lang="en-US" altLang="en-US" dirty="0"/>
              <a:t>Displayable.java</a:t>
            </a:r>
          </a:p>
          <a:p>
            <a:pPr lvl="1" eaLnBrk="1" hangingPunct="1"/>
            <a:r>
              <a:rPr lang="en-US" altLang="en-US" dirty="0"/>
              <a:t>Person.java</a:t>
            </a:r>
          </a:p>
          <a:p>
            <a:pPr lvl="1" eaLnBrk="1" hangingPunct="1"/>
            <a:r>
              <a:rPr lang="en-US" altLang="en-US" dirty="0"/>
              <a:t>InterfaceDemoDefaultMethod.java</a:t>
            </a:r>
          </a:p>
        </p:txBody>
      </p:sp>
    </p:spTree>
    <p:extLst>
      <p:ext uri="{BB962C8B-B14F-4D97-AF65-F5344CB8AC3E}">
        <p14:creationId xmlns:p14="http://schemas.microsoft.com/office/powerpoint/2010/main" val="1614375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Private Interface Methods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788911"/>
          </a:xfrm>
        </p:spPr>
        <p:txBody>
          <a:bodyPr/>
          <a:lstStyle/>
          <a:p>
            <a:pPr eaLnBrk="1" hangingPunct="1"/>
            <a:r>
              <a:rPr lang="en-US" altLang="en-US" sz="2000" dirty="0"/>
              <a:t>Starting with Java 9, interfaces can have private methods.</a:t>
            </a:r>
          </a:p>
          <a:p>
            <a:pPr eaLnBrk="1" hangingPunct="1"/>
            <a:r>
              <a:rPr lang="en-US" altLang="en-US" sz="2000" dirty="0"/>
              <a:t>Private interface methods are useful in the following situations:</a:t>
            </a:r>
          </a:p>
          <a:p>
            <a:pPr lvl="1" eaLnBrk="1" hangingPunct="1"/>
            <a:r>
              <a:rPr lang="en-US" altLang="en-US" sz="2000" dirty="0"/>
              <a:t>An interface has a default method containing a lot of complex code that should be broken up into smaller methods.</a:t>
            </a:r>
          </a:p>
          <a:p>
            <a:pPr lvl="1" eaLnBrk="1" hangingPunct="1"/>
            <a:r>
              <a:rPr lang="en-US" altLang="en-US" sz="2000" dirty="0"/>
              <a:t>An interface has two or more default methods that use the same code. Instead of duplicating code in each default method, the shared code can be put into a private method that is called by each default method.</a:t>
            </a:r>
          </a:p>
          <a:p>
            <a:pPr eaLnBrk="1" hangingPunct="1"/>
            <a:r>
              <a:rPr lang="en-US" altLang="en-US" sz="2000" dirty="0"/>
              <a:t>An interface's private methods can be accessed only by code in the interface.</a:t>
            </a:r>
          </a:p>
          <a:p>
            <a:pPr eaLnBrk="1" hangingPunct="1"/>
            <a:r>
              <a:rPr lang="en-US" altLang="en-US" sz="2000" dirty="0"/>
              <a:t>They cannot be overridden in classes that implement the interface.</a:t>
            </a:r>
          </a:p>
        </p:txBody>
      </p:sp>
    </p:spTree>
    <p:extLst>
      <p:ext uri="{BB962C8B-B14F-4D97-AF65-F5344CB8AC3E}">
        <p14:creationId xmlns:p14="http://schemas.microsoft.com/office/powerpoint/2010/main" val="3602368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Private Interface Methods </a:t>
            </a:r>
            <a:r>
              <a:rPr lang="en-US" altLang="en-US" sz="2000" b="0" dirty="0"/>
              <a:t>(2 of 3)</a:t>
            </a:r>
            <a:endParaRPr lang="en-IN" sz="2000" b="0" dirty="0"/>
          </a:p>
        </p:txBody>
      </p:sp>
      <p:sp>
        <p:nvSpPr>
          <p:cNvPr id="4" name="Content Placeholder 3"/>
          <p:cNvSpPr>
            <a:spLocks noGrp="1"/>
          </p:cNvSpPr>
          <p:nvPr>
            <p:ph sz="quarter" idx="13"/>
          </p:nvPr>
        </p:nvSpPr>
        <p:spPr>
          <a:xfrm>
            <a:off x="457200" y="1556327"/>
            <a:ext cx="3485408" cy="426852"/>
          </a:xfrm>
        </p:spPr>
        <p:txBody>
          <a:bodyPr/>
          <a:lstStyle/>
          <a:p>
            <a:pPr eaLnBrk="1" hangingPunct="1">
              <a:lnSpc>
                <a:spcPct val="90000"/>
              </a:lnSpc>
            </a:pPr>
            <a:r>
              <a:rPr lang="en-US" altLang="en-US" sz="2000" dirty="0"/>
              <a:t>Example (general format):</a:t>
            </a:r>
          </a:p>
        </p:txBody>
      </p:sp>
      <p:sp>
        <p:nvSpPr>
          <p:cNvPr id="5" name="Content Placeholder 4"/>
          <p:cNvSpPr>
            <a:spLocks noGrp="1"/>
          </p:cNvSpPr>
          <p:nvPr>
            <p:ph sz="quarter" idx="14"/>
          </p:nvPr>
        </p:nvSpPr>
        <p:spPr>
          <a:xfrm>
            <a:off x="457200" y="2101932"/>
            <a:ext cx="5185064" cy="4243305"/>
          </a:xfrm>
        </p:spPr>
        <p:txBody>
          <a:bodyPr/>
          <a:lstStyle/>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public interface </a:t>
            </a:r>
            <a:r>
              <a:rPr lang="en-US" altLang="en-US" sz="1200" i="1" dirty="0" err="1">
                <a:latin typeface="Courier New" panose="02070309020205020404" pitchFamily="49" charset="0"/>
                <a:ea typeface="Calibri" panose="020F0502020204030204" pitchFamily="34" charset="0"/>
                <a:cs typeface="Courier New" panose="02070309020205020404" pitchFamily="49" charset="0"/>
              </a:rPr>
              <a:t>MyInterface</a:t>
            </a:r>
            <a:endParaRPr lang="en-US" altLang="en-US" sz="12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public default void </a:t>
            </a:r>
            <a:r>
              <a:rPr lang="en-US" altLang="en-US" sz="1200" i="1" dirty="0" err="1">
                <a:latin typeface="Courier New" panose="02070309020205020404" pitchFamily="49" charset="0"/>
                <a:ea typeface="Calibri" panose="020F0502020204030204" pitchFamily="34" charset="0"/>
                <a:cs typeface="Courier New" panose="02070309020205020404" pitchFamily="49" charset="0"/>
              </a:rPr>
              <a:t>myDefaultMethod</a:t>
            </a:r>
            <a:r>
              <a:rPr lang="en-US" altLang="en-US" sz="12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myPrivateMethod1</a:t>
            </a:r>
            <a:r>
              <a:rPr lang="en-US" altLang="en-US" sz="12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myPrivateMethod2</a:t>
            </a:r>
            <a:r>
              <a:rPr lang="en-US" altLang="en-US" sz="12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private void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myPrivateMethod1</a:t>
            </a:r>
            <a:r>
              <a:rPr lang="en-US" altLang="en-US" sz="12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statement</a:t>
            </a:r>
            <a:endParaRPr lang="en-US" altLang="en-US" sz="12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statement</a:t>
            </a:r>
            <a:endParaRPr lang="en-US" altLang="en-US" sz="12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statement</a:t>
            </a:r>
            <a:endParaRPr lang="en-US" altLang="en-US" sz="12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private void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myPrivateMethod2</a:t>
            </a:r>
            <a:r>
              <a:rPr lang="en-US" altLang="en-US" sz="12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statement</a:t>
            </a:r>
            <a:endParaRPr lang="en-US" altLang="en-US" sz="12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statement</a:t>
            </a:r>
            <a:endParaRPr lang="en-US" altLang="en-US" sz="12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 </a:t>
            </a:r>
            <a:r>
              <a:rPr lang="en-US" altLang="en-US" sz="1200" i="1" dirty="0">
                <a:latin typeface="Courier New" panose="02070309020205020404" pitchFamily="49" charset="0"/>
                <a:ea typeface="Calibri" panose="020F0502020204030204" pitchFamily="34" charset="0"/>
                <a:cs typeface="Courier New" panose="02070309020205020404" pitchFamily="49" charset="0"/>
              </a:rPr>
              <a:t>statement</a:t>
            </a:r>
            <a:endParaRPr lang="en-US" altLang="en-US" sz="12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200" dirty="0">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2556154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Private Interface Methods </a:t>
            </a:r>
            <a:r>
              <a:rPr lang="en-US" altLang="en-US" sz="2000" b="0" dirty="0"/>
              <a:t>(3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1436255"/>
          </a:xfrm>
        </p:spPr>
        <p:txBody>
          <a:bodyPr/>
          <a:lstStyle/>
          <a:p>
            <a:pPr eaLnBrk="1" hangingPunct="1">
              <a:lnSpc>
                <a:spcPct val="90000"/>
              </a:lnSpc>
            </a:pPr>
            <a:r>
              <a:rPr lang="en-US" altLang="en-US" dirty="0"/>
              <a:t>Private interface methods must have a body.</a:t>
            </a:r>
          </a:p>
          <a:p>
            <a:pPr eaLnBrk="1" hangingPunct="1">
              <a:lnSpc>
                <a:spcPct val="90000"/>
              </a:lnSpc>
            </a:pPr>
            <a:r>
              <a:rPr lang="en-US" altLang="en-US" dirty="0"/>
              <a:t>You do not use the </a:t>
            </a:r>
            <a:r>
              <a:rPr lang="en-US" altLang="en-US" dirty="0">
                <a:latin typeface="Courier New" panose="02070309020205020404" pitchFamily="49" charset="0"/>
                <a:cs typeface="Courier New" panose="02070309020205020404" pitchFamily="49" charset="0"/>
              </a:rPr>
              <a:t>default</a:t>
            </a:r>
            <a:r>
              <a:rPr lang="en-US" altLang="en-US" dirty="0"/>
              <a:t> keyword in the header of a private interface method.</a:t>
            </a:r>
          </a:p>
        </p:txBody>
      </p:sp>
    </p:spTree>
    <p:extLst>
      <p:ext uri="{BB962C8B-B14F-4D97-AF65-F5344CB8AC3E}">
        <p14:creationId xmlns:p14="http://schemas.microsoft.com/office/powerpoint/2010/main" val="1402860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 with Interfaces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553529"/>
          </a:xfrm>
        </p:spPr>
        <p:txBody>
          <a:bodyPr/>
          <a:lstStyle/>
          <a:p>
            <a:pPr eaLnBrk="1" hangingPunct="1"/>
            <a:r>
              <a:rPr lang="en-US" altLang="en-US" sz="2200" dirty="0"/>
              <a:t>Java allows you to create reference variables of an interface type.</a:t>
            </a:r>
          </a:p>
          <a:p>
            <a:pPr eaLnBrk="1" hangingPunct="1"/>
            <a:r>
              <a:rPr lang="en-US" altLang="en-US" sz="2200" dirty="0"/>
              <a:t>An interface reference variable can reference any object that implements that interface, regardless of its class type.</a:t>
            </a:r>
          </a:p>
          <a:p>
            <a:pPr eaLnBrk="1" hangingPunct="1"/>
            <a:r>
              <a:rPr lang="en-US" altLang="en-US" sz="2200" dirty="0"/>
              <a:t>This is another example of polymorphism.</a:t>
            </a:r>
          </a:p>
          <a:p>
            <a:pPr eaLnBrk="1" hangingPunct="1"/>
            <a:r>
              <a:rPr lang="en-US" altLang="en-US" sz="2200" dirty="0"/>
              <a:t>Example:</a:t>
            </a:r>
          </a:p>
          <a:p>
            <a:pPr lvl="1" eaLnBrk="1" hangingPunct="1"/>
            <a:r>
              <a:rPr lang="en-US" altLang="en-US" sz="2200" dirty="0"/>
              <a:t>RetailItem.java</a:t>
            </a:r>
          </a:p>
          <a:p>
            <a:pPr lvl="1" eaLnBrk="1" hangingPunct="1"/>
            <a:r>
              <a:rPr lang="en-US" altLang="en-US" sz="2200" dirty="0"/>
              <a:t>DigitalSong.java</a:t>
            </a:r>
          </a:p>
          <a:p>
            <a:pPr lvl="1" eaLnBrk="1" hangingPunct="1"/>
            <a:r>
              <a:rPr lang="en-US" altLang="en-US" sz="2200" dirty="0"/>
              <a:t>DigitalMovie.java</a:t>
            </a:r>
          </a:p>
          <a:p>
            <a:pPr lvl="1" eaLnBrk="1" hangingPunct="1"/>
            <a:r>
              <a:rPr lang="en-US" altLang="en-US" sz="2200" dirty="0"/>
              <a:t>PolymorphicInterfaceDemo.java</a:t>
            </a:r>
          </a:p>
        </p:txBody>
      </p:sp>
    </p:spTree>
    <p:extLst>
      <p:ext uri="{BB962C8B-B14F-4D97-AF65-F5344CB8AC3E}">
        <p14:creationId xmlns:p14="http://schemas.microsoft.com/office/powerpoint/2010/main" val="1012059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 with Interfaces </a:t>
            </a:r>
            <a:r>
              <a:rPr lang="en-US" altLang="en-US" sz="2000" b="0" dirty="0"/>
              <a:t>(2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81158" cy="4586896"/>
          </a:xfrm>
        </p:spPr>
        <p:txBody>
          <a:bodyPr/>
          <a:lstStyle/>
          <a:p>
            <a:pPr eaLnBrk="1" hangingPunct="1"/>
            <a:r>
              <a:rPr lang="en-US" altLang="en-US" dirty="0"/>
              <a:t>In the example code, a method named </a:t>
            </a:r>
            <a:r>
              <a:rPr lang="en-US" altLang="en-US" dirty="0" err="1">
                <a:latin typeface="Courier New" panose="02070309020205020404" pitchFamily="49" charset="0"/>
                <a:cs typeface="Courier New" panose="02070309020205020404" pitchFamily="49" charset="0"/>
              </a:rPr>
              <a:t>showPrice</a:t>
            </a:r>
            <a:r>
              <a:rPr lang="en-US" altLang="en-US" dirty="0"/>
              <a:t> has a </a:t>
            </a:r>
            <a:r>
              <a:rPr lang="en-US" altLang="en-US" dirty="0" err="1">
                <a:latin typeface="Courier New" panose="02070309020205020404" pitchFamily="49" charset="0"/>
                <a:cs typeface="Courier New" panose="02070309020205020404" pitchFamily="49" charset="0"/>
              </a:rPr>
              <a:t>RetailItem</a:t>
            </a:r>
            <a:r>
              <a:rPr lang="en-US" altLang="en-US" dirty="0"/>
              <a:t> reference variable as its parameter.</a:t>
            </a:r>
          </a:p>
          <a:p>
            <a:pPr eaLnBrk="1" hangingPunct="1"/>
            <a:r>
              <a:rPr lang="en-US" altLang="en-US" dirty="0"/>
              <a:t>Any object that implements the </a:t>
            </a:r>
            <a:r>
              <a:rPr lang="en-US" altLang="en-US" dirty="0" err="1">
                <a:latin typeface="Courier New" panose="02070309020205020404" pitchFamily="49" charset="0"/>
                <a:cs typeface="Courier New" panose="02070309020205020404" pitchFamily="49" charset="0"/>
              </a:rPr>
              <a:t>RetailItem</a:t>
            </a:r>
            <a:r>
              <a:rPr lang="en-US" altLang="en-US" dirty="0"/>
              <a:t> interface can be passed as an argument to the method.</a:t>
            </a:r>
          </a:p>
          <a:p>
            <a:pPr eaLnBrk="1" hangingPunct="1"/>
            <a:r>
              <a:rPr lang="en-US" altLang="en-US" dirty="0"/>
              <a:t>When a class implements an interface, an inheritance relationship known as </a:t>
            </a:r>
            <a:r>
              <a:rPr lang="en-US" altLang="en-US" b="1" dirty="0"/>
              <a:t>interface inheritance</a:t>
            </a:r>
            <a:r>
              <a:rPr lang="en-US" altLang="en-US" i="1" dirty="0"/>
              <a:t> </a:t>
            </a:r>
            <a:r>
              <a:rPr lang="en-US" altLang="en-US" dirty="0"/>
              <a:t>is established.</a:t>
            </a:r>
          </a:p>
          <a:p>
            <a:pPr lvl="1" eaLnBrk="1" hangingPunct="1"/>
            <a:r>
              <a:rPr lang="en-US" altLang="en-US" dirty="0"/>
              <a:t>a </a:t>
            </a:r>
            <a:r>
              <a:rPr lang="en-US" altLang="en-US" dirty="0" err="1">
                <a:latin typeface="Courier New" panose="02070309020205020404" pitchFamily="49" charset="0"/>
                <a:cs typeface="Courier New" panose="02070309020205020404" pitchFamily="49" charset="0"/>
              </a:rPr>
              <a:t>DigitalSong</a:t>
            </a:r>
            <a:r>
              <a:rPr lang="en-US" altLang="en-US" dirty="0"/>
              <a:t> object </a:t>
            </a:r>
            <a:r>
              <a:rPr lang="en-US" altLang="en-US" b="1" dirty="0"/>
              <a:t>is</a:t>
            </a:r>
            <a:r>
              <a:rPr lang="en-US" altLang="en-US" i="1" dirty="0"/>
              <a:t> </a:t>
            </a:r>
            <a:r>
              <a:rPr lang="en-US" altLang="en-US" b="1" dirty="0"/>
              <a:t>a</a:t>
            </a:r>
            <a:r>
              <a:rPr lang="en-US" altLang="en-US" i="1" dirty="0"/>
              <a:t> </a:t>
            </a:r>
            <a:r>
              <a:rPr lang="en-US" altLang="en-US" dirty="0" err="1">
                <a:latin typeface="Courier New" panose="02070309020205020404" pitchFamily="49" charset="0"/>
                <a:cs typeface="Courier New" panose="02070309020205020404" pitchFamily="49" charset="0"/>
              </a:rPr>
              <a:t>RetailItem</a:t>
            </a:r>
            <a:r>
              <a:rPr lang="en-US" altLang="en-US" dirty="0"/>
              <a:t>, and</a:t>
            </a:r>
          </a:p>
          <a:p>
            <a:pPr lvl="1" eaLnBrk="1" hangingPunct="1"/>
            <a:r>
              <a:rPr lang="en-US" altLang="en-US" dirty="0"/>
              <a:t>a </a:t>
            </a:r>
            <a:r>
              <a:rPr lang="en-US" altLang="en-US" dirty="0" err="1">
                <a:latin typeface="Courier New" panose="02070309020205020404" pitchFamily="49" charset="0"/>
                <a:cs typeface="Courier New" panose="02070309020205020404" pitchFamily="49" charset="0"/>
              </a:rPr>
              <a:t>DigitalMovie</a:t>
            </a:r>
            <a:r>
              <a:rPr lang="en-US" altLang="en-US" dirty="0"/>
              <a:t> object </a:t>
            </a:r>
            <a:r>
              <a:rPr lang="en-US" altLang="en-US" b="1" dirty="0"/>
              <a:t>is</a:t>
            </a:r>
            <a:r>
              <a:rPr lang="en-US" altLang="en-US" i="1" dirty="0"/>
              <a:t> </a:t>
            </a:r>
            <a:r>
              <a:rPr lang="en-US" altLang="en-US" b="1" dirty="0"/>
              <a:t>a</a:t>
            </a:r>
            <a:r>
              <a:rPr lang="en-US" altLang="en-US" i="1" dirty="0"/>
              <a:t> </a:t>
            </a:r>
            <a:r>
              <a:rPr lang="en-US" altLang="en-US" dirty="0" err="1">
                <a:latin typeface="Courier New" panose="02070309020205020404" pitchFamily="49" charset="0"/>
                <a:cs typeface="Courier New" panose="02070309020205020404" pitchFamily="49" charset="0"/>
              </a:rPr>
              <a:t>RetailItem</a:t>
            </a:r>
            <a:r>
              <a:rPr lang="en-US" altLang="en-US" dirty="0"/>
              <a:t>.</a:t>
            </a:r>
          </a:p>
        </p:txBody>
      </p:sp>
    </p:spTree>
    <p:extLst>
      <p:ext uri="{BB962C8B-B14F-4D97-AF65-F5344CB8AC3E}">
        <p14:creationId xmlns:p14="http://schemas.microsoft.com/office/powerpoint/2010/main" val="1396044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Polymorphism with Interfaces </a:t>
            </a:r>
            <a:r>
              <a:rPr lang="en-US" altLang="en-US" sz="2000" b="0" dirty="0"/>
              <a:t>(3 of 3)</a:t>
            </a:r>
            <a:endParaRPr lang="en-IN" sz="2000" b="0" dirty="0"/>
          </a:p>
        </p:txBody>
      </p:sp>
      <p:sp>
        <p:nvSpPr>
          <p:cNvPr id="4" name="Content Placeholder 3"/>
          <p:cNvSpPr>
            <a:spLocks noGrp="1"/>
          </p:cNvSpPr>
          <p:nvPr>
            <p:ph sz="quarter" idx="13"/>
          </p:nvPr>
        </p:nvSpPr>
        <p:spPr>
          <a:xfrm>
            <a:off x="457200" y="1552574"/>
            <a:ext cx="8229600" cy="1451883"/>
          </a:xfrm>
        </p:spPr>
        <p:txBody>
          <a:bodyPr/>
          <a:lstStyle/>
          <a:p>
            <a:pPr eaLnBrk="1" hangingPunct="1"/>
            <a:r>
              <a:rPr lang="en-US" altLang="en-US" dirty="0"/>
              <a:t>A reference to an interface can point to any class that implements that interface.</a:t>
            </a:r>
          </a:p>
          <a:p>
            <a:pPr eaLnBrk="1" hangingPunct="1"/>
            <a:r>
              <a:rPr lang="en-US" altLang="en-US" dirty="0"/>
              <a:t>You cannot create an instance of an interface.</a:t>
            </a:r>
            <a:endParaRPr lang="en-IN" dirty="0"/>
          </a:p>
        </p:txBody>
      </p:sp>
      <p:sp>
        <p:nvSpPr>
          <p:cNvPr id="5" name="Content Placeholder 4"/>
          <p:cNvSpPr>
            <a:spLocks noGrp="1"/>
          </p:cNvSpPr>
          <p:nvPr>
            <p:ph sz="quarter" idx="14"/>
          </p:nvPr>
        </p:nvSpPr>
        <p:spPr>
          <a:xfrm>
            <a:off x="457200" y="3099460"/>
            <a:ext cx="8229600" cy="451262"/>
          </a:xfrm>
        </p:spPr>
        <p:txBody>
          <a:bodyPr/>
          <a:lstStyle/>
          <a:p>
            <a:pPr lvl="1" indent="0" eaLnBrk="1" hangingPunct="1">
              <a:buFontTx/>
              <a:buNone/>
            </a:pPr>
            <a:r>
              <a:rPr lang="en-US" altLang="en-US" sz="2000" b="1" dirty="0" err="1">
                <a:latin typeface="Courier New" panose="02070309020205020404" pitchFamily="49" charset="0"/>
                <a:cs typeface="Courier New" panose="02070309020205020404" pitchFamily="49" charset="0"/>
              </a:rPr>
              <a:t>RetailItem</a:t>
            </a:r>
            <a:r>
              <a:rPr lang="en-US" altLang="en-US" sz="2000" b="1" dirty="0">
                <a:latin typeface="Courier New" panose="02070309020205020404" pitchFamily="49" charset="0"/>
                <a:cs typeface="Courier New" panose="02070309020205020404" pitchFamily="49" charset="0"/>
              </a:rPr>
              <a:t> item = new </a:t>
            </a:r>
            <a:r>
              <a:rPr lang="en-US" altLang="en-US" sz="2000" b="1" dirty="0" err="1">
                <a:latin typeface="Courier New" panose="02070309020205020404" pitchFamily="49" charset="0"/>
                <a:cs typeface="Courier New" panose="02070309020205020404" pitchFamily="49" charset="0"/>
              </a:rPr>
              <a:t>RetailItem</a:t>
            </a:r>
            <a:r>
              <a:rPr lang="en-US" altLang="en-US" sz="2000" b="1" dirty="0">
                <a:latin typeface="Courier New" panose="02070309020205020404" pitchFamily="49" charset="0"/>
                <a:cs typeface="Courier New" panose="02070309020205020404" pitchFamily="49" charset="0"/>
              </a:rPr>
              <a:t>(); // ERROR!</a:t>
            </a:r>
          </a:p>
        </p:txBody>
      </p:sp>
      <p:sp>
        <p:nvSpPr>
          <p:cNvPr id="6" name="Content Placeholder 5"/>
          <p:cNvSpPr>
            <a:spLocks noGrp="1"/>
          </p:cNvSpPr>
          <p:nvPr>
            <p:ph sz="quarter" idx="15"/>
          </p:nvPr>
        </p:nvSpPr>
        <p:spPr>
          <a:xfrm>
            <a:off x="457200" y="3645725"/>
            <a:ext cx="8229600" cy="2613788"/>
          </a:xfrm>
        </p:spPr>
        <p:txBody>
          <a:bodyPr/>
          <a:lstStyle/>
          <a:p>
            <a:pPr eaLnBrk="1" hangingPunct="1"/>
            <a:r>
              <a:rPr lang="en-US" altLang="en-US" dirty="0"/>
              <a:t>When an interface variable references an object:</a:t>
            </a:r>
          </a:p>
          <a:p>
            <a:pPr lvl="1" eaLnBrk="1" hangingPunct="1"/>
            <a:r>
              <a:rPr lang="en-US" altLang="en-US" dirty="0"/>
              <a:t>only the methods declared in the interface are available,</a:t>
            </a:r>
          </a:p>
          <a:p>
            <a:pPr lvl="1" eaLnBrk="1" hangingPunct="1"/>
            <a:r>
              <a:rPr lang="en-US" altLang="en-US" dirty="0"/>
              <a:t>explicit type casting is required to access the other methods of an object referenced by an interface reference.</a:t>
            </a:r>
          </a:p>
        </p:txBody>
      </p:sp>
    </p:spTree>
    <p:extLst>
      <p:ext uri="{BB962C8B-B14F-4D97-AF65-F5344CB8AC3E}">
        <p14:creationId xmlns:p14="http://schemas.microsoft.com/office/powerpoint/2010/main" val="56510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altLang="en-US" dirty="0"/>
              <a:t>The “is a” Relationship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12C97827-3688-4AF6-934D-8F57DD0AE12A}"/>
              </a:ext>
            </a:extLst>
          </p:cNvPr>
          <p:cNvSpPr>
            <a:spLocks noGrp="1"/>
          </p:cNvSpPr>
          <p:nvPr>
            <p:ph sz="quarter" idx="13"/>
          </p:nvPr>
        </p:nvSpPr>
        <p:spPr>
          <a:xfrm>
            <a:off x="457200" y="1556326"/>
            <a:ext cx="8229600" cy="4622801"/>
          </a:xfrm>
        </p:spPr>
        <p:txBody>
          <a:bodyPr/>
          <a:lstStyle/>
          <a:p>
            <a:pPr eaLnBrk="1" hangingPunct="1"/>
            <a:r>
              <a:rPr lang="en-US" altLang="en-US" dirty="0"/>
              <a:t>The relationship between a superclass and an inherited class is called an “is a” relationship.</a:t>
            </a:r>
          </a:p>
          <a:p>
            <a:pPr lvl="1" eaLnBrk="1" hangingPunct="1"/>
            <a:r>
              <a:rPr lang="en-US" altLang="en-US" dirty="0"/>
              <a:t>A grasshopper “is a” insect.</a:t>
            </a:r>
          </a:p>
          <a:p>
            <a:pPr lvl="1" eaLnBrk="1" hangingPunct="1"/>
            <a:r>
              <a:rPr lang="en-US" altLang="en-US" dirty="0"/>
              <a:t>A poodle “is a” dog.</a:t>
            </a:r>
          </a:p>
          <a:p>
            <a:pPr lvl="1" eaLnBrk="1" hangingPunct="1"/>
            <a:r>
              <a:rPr lang="en-US" altLang="en-US" dirty="0"/>
              <a:t>A car “is a” vehicle.</a:t>
            </a:r>
          </a:p>
          <a:p>
            <a:pPr eaLnBrk="1" hangingPunct="1"/>
            <a:r>
              <a:rPr lang="en-US" altLang="en-US" dirty="0"/>
              <a:t>A specialized object has:</a:t>
            </a:r>
          </a:p>
          <a:p>
            <a:pPr lvl="1" eaLnBrk="1" hangingPunct="1"/>
            <a:r>
              <a:rPr lang="en-US" altLang="en-US" dirty="0"/>
              <a:t>all of the characteristics of the general object, plus</a:t>
            </a:r>
          </a:p>
          <a:p>
            <a:pPr lvl="1" eaLnBrk="1" hangingPunct="1"/>
            <a:r>
              <a:rPr lang="en-US" altLang="en-US" dirty="0"/>
              <a:t>additional characteristics that make it special.</a:t>
            </a:r>
          </a:p>
          <a:p>
            <a:pPr eaLnBrk="1" hangingPunct="1"/>
            <a:r>
              <a:rPr lang="en-US" altLang="en-US" dirty="0"/>
              <a:t>In object-oriented programming, </a:t>
            </a:r>
            <a:r>
              <a:rPr lang="en-US" altLang="en-US" b="1" dirty="0"/>
              <a:t>inheritance</a:t>
            </a:r>
            <a:r>
              <a:rPr lang="en-US" altLang="en-US" i="1" dirty="0"/>
              <a:t> </a:t>
            </a:r>
            <a:r>
              <a:rPr lang="en-US" altLang="en-US" dirty="0"/>
              <a:t>is used to create an “is a” relationship among classes.</a:t>
            </a:r>
          </a:p>
        </p:txBody>
      </p:sp>
    </p:spTree>
    <p:extLst>
      <p:ext uri="{BB962C8B-B14F-4D97-AF65-F5344CB8AC3E}">
        <p14:creationId xmlns:p14="http://schemas.microsoft.com/office/powerpoint/2010/main" val="304329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Arrays and </a:t>
            </a:r>
            <a:r>
              <a:rPr lang="en-US" altLang="en-US" sz="3200" dirty="0" err="1">
                <a:latin typeface="Courier New" panose="02070309020205020404" pitchFamily="49" charset="0"/>
                <a:cs typeface="Courier New" panose="02070309020205020404" pitchFamily="49" charset="0"/>
              </a:rPr>
              <a:t>ArrayLists</a:t>
            </a:r>
            <a:r>
              <a:rPr lang="en-US" altLang="en-US" sz="3200" dirty="0"/>
              <a:t> of Interface References </a:t>
            </a:r>
            <a:r>
              <a:rPr lang="en-US" altLang="en-US" sz="2000" b="0" dirty="0"/>
              <a:t>(1 of 4)</a:t>
            </a:r>
            <a:endParaRPr lang="en-IN" sz="2000" b="0" dirty="0"/>
          </a:p>
        </p:txBody>
      </p:sp>
      <p:sp>
        <p:nvSpPr>
          <p:cNvPr id="4" name="Content Placeholder 3"/>
          <p:cNvSpPr>
            <a:spLocks noGrp="1"/>
          </p:cNvSpPr>
          <p:nvPr>
            <p:ph sz="quarter" idx="13"/>
          </p:nvPr>
        </p:nvSpPr>
        <p:spPr>
          <a:xfrm>
            <a:off x="457200" y="1552575"/>
            <a:ext cx="7321138" cy="454355"/>
          </a:xfrm>
        </p:spPr>
        <p:txBody>
          <a:bodyPr/>
          <a:lstStyle/>
          <a:p>
            <a:r>
              <a:rPr lang="en-US" altLang="en-US" sz="2000" dirty="0"/>
              <a:t>The following code creates an array of </a:t>
            </a:r>
            <a:r>
              <a:rPr lang="en-US" altLang="en-US" sz="2000" dirty="0" err="1">
                <a:latin typeface="Courier New" panose="02070309020205020404" pitchFamily="49" charset="0"/>
                <a:cs typeface="Courier New" panose="02070309020205020404" pitchFamily="49" charset="0"/>
              </a:rPr>
              <a:t>RetailItem</a:t>
            </a:r>
            <a:r>
              <a:rPr lang="en-US" altLang="en-US" sz="2000" dirty="0"/>
              <a:t> objects:</a:t>
            </a:r>
          </a:p>
        </p:txBody>
      </p:sp>
      <p:sp>
        <p:nvSpPr>
          <p:cNvPr id="5" name="Content Placeholder 4"/>
          <p:cNvSpPr>
            <a:spLocks noGrp="1"/>
          </p:cNvSpPr>
          <p:nvPr>
            <p:ph sz="quarter" idx="14"/>
          </p:nvPr>
        </p:nvSpPr>
        <p:spPr>
          <a:xfrm>
            <a:off x="718450" y="2098021"/>
            <a:ext cx="8229600" cy="3307729"/>
          </a:xfrm>
        </p:spPr>
        <p:txBody>
          <a:bodyPr/>
          <a:lstStyle/>
          <a:p>
            <a:pPr>
              <a:spcBef>
                <a:spcPct val="0"/>
              </a:spcBef>
              <a:buClrTx/>
              <a:buFontTx/>
              <a:buNone/>
            </a:pPr>
            <a:r>
              <a:rPr lang="en-US" altLang="en-US" sz="1600" dirty="0" err="1">
                <a:latin typeface="Courier New" panose="02070309020205020404" pitchFamily="49" charset="0"/>
                <a:ea typeface="Calibri" panose="020F0502020204030204" pitchFamily="34" charset="0"/>
                <a:cs typeface="Courier New" panose="02070309020205020404" pitchFamily="49" charset="0"/>
              </a:rPr>
              <a:t>RetailItem</a:t>
            </a:r>
            <a:r>
              <a:rPr lang="en-US" altLang="en-US" sz="1600" dirty="0">
                <a:latin typeface="Courier New" panose="02070309020205020404" pitchFamily="49" charset="0"/>
                <a:ea typeface="Calibri" panose="020F0502020204030204" pitchFamily="34" charset="0"/>
                <a:cs typeface="Courier New" panose="02070309020205020404" pitchFamily="49" charset="0"/>
              </a:rPr>
              <a:t>[] items = {</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DigitalSong</a:t>
            </a:r>
            <a:r>
              <a:rPr lang="en-US" altLang="en-US" sz="1600" dirty="0">
                <a:latin typeface="Courier New" panose="02070309020205020404" pitchFamily="49" charset="0"/>
                <a:ea typeface="Calibri" panose="020F0502020204030204" pitchFamily="34" charset="0"/>
                <a:cs typeface="Courier New" panose="02070309020205020404" pitchFamily="49" charset="0"/>
              </a:rPr>
              <a:t>("Wipe The Tears From My Eyes",</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"Billy Nelson", 1.00),</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DigitalSong</a:t>
            </a:r>
            <a:r>
              <a:rPr lang="en-US" altLang="en-US" sz="1600" dirty="0">
                <a:latin typeface="Courier New" panose="02070309020205020404" pitchFamily="49" charset="0"/>
                <a:ea typeface="Calibri" panose="020F0502020204030204" pitchFamily="34" charset="0"/>
                <a:cs typeface="Courier New" panose="02070309020205020404" pitchFamily="49" charset="0"/>
              </a:rPr>
              <a:t>("Sunshine On My shoulder",</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"Joe Looney", 0.99),</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DigitalMovie</a:t>
            </a:r>
            <a:r>
              <a:rPr lang="en-US" altLang="en-US" sz="1600" dirty="0">
                <a:latin typeface="Courier New" panose="02070309020205020404" pitchFamily="49" charset="0"/>
                <a:ea typeface="Calibri" panose="020F0502020204030204" pitchFamily="34" charset="0"/>
                <a:cs typeface="Courier New" panose="02070309020205020404" pitchFamily="49" charset="0"/>
              </a:rPr>
              <a:t>("It Came From Planet X",</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102, 4.95),</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DigitalMovie</a:t>
            </a:r>
            <a:r>
              <a:rPr lang="en-US" altLang="en-US" sz="1600" dirty="0">
                <a:latin typeface="Courier New" panose="02070309020205020404" pitchFamily="49" charset="0"/>
                <a:ea typeface="Calibri" panose="020F0502020204030204" pitchFamily="34" charset="0"/>
                <a:cs typeface="Courier New" panose="02070309020205020404" pitchFamily="49" charset="0"/>
              </a:rPr>
              <a:t>("A Night In Paris",</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124, 5.95)</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p>
        </p:txBody>
      </p:sp>
      <p:sp>
        <p:nvSpPr>
          <p:cNvPr id="6" name="Content Placeholder 5"/>
          <p:cNvSpPr>
            <a:spLocks noGrp="1"/>
          </p:cNvSpPr>
          <p:nvPr>
            <p:ph sz="quarter" idx="15"/>
          </p:nvPr>
        </p:nvSpPr>
        <p:spPr>
          <a:xfrm>
            <a:off x="457200" y="5496841"/>
            <a:ext cx="8229600" cy="848396"/>
          </a:xfrm>
        </p:spPr>
        <p:txBody>
          <a:bodyPr/>
          <a:lstStyle/>
          <a:p>
            <a:r>
              <a:rPr lang="en-US" altLang="en-US" sz="2000" dirty="0"/>
              <a:t>Notice that some of the objects are </a:t>
            </a:r>
            <a:r>
              <a:rPr lang="en-US" altLang="en-US" sz="2000" dirty="0" err="1">
                <a:latin typeface="Courier New" panose="02070309020205020404" pitchFamily="49" charset="0"/>
                <a:cs typeface="Courier New" panose="02070309020205020404" pitchFamily="49" charset="0"/>
              </a:rPr>
              <a:t>DigitalSong</a:t>
            </a:r>
            <a:r>
              <a:rPr lang="en-US" altLang="en-US" sz="2000" dirty="0"/>
              <a:t> and some are </a:t>
            </a:r>
            <a:r>
              <a:rPr lang="en-US" altLang="en-US" sz="2000" dirty="0" err="1">
                <a:latin typeface="Courier New" panose="02070309020205020404" pitchFamily="49" charset="0"/>
                <a:cs typeface="Courier New" panose="02070309020205020404" pitchFamily="49" charset="0"/>
              </a:rPr>
              <a:t>DigitalMovie</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5092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Arrays and </a:t>
            </a:r>
            <a:r>
              <a:rPr lang="en-US" altLang="en-US" sz="3200" dirty="0">
                <a:latin typeface="Courier New" panose="02070309020205020404" pitchFamily="49" charset="0"/>
                <a:cs typeface="Courier New" panose="02070309020205020404" pitchFamily="49" charset="0"/>
              </a:rPr>
              <a:t>ArrayLists</a:t>
            </a:r>
            <a:r>
              <a:rPr lang="en-US" altLang="en-US" sz="3200" dirty="0"/>
              <a:t> of Interface References </a:t>
            </a:r>
            <a:r>
              <a:rPr lang="en-US" altLang="en-US" sz="2000" b="0" dirty="0"/>
              <a:t>(2 of 4)</a:t>
            </a:r>
            <a:endParaRPr lang="en-IN" sz="2000" b="0" dirty="0"/>
          </a:p>
        </p:txBody>
      </p:sp>
      <p:sp>
        <p:nvSpPr>
          <p:cNvPr id="4" name="Content Placeholder 3"/>
          <p:cNvSpPr>
            <a:spLocks noGrp="1"/>
          </p:cNvSpPr>
          <p:nvPr>
            <p:ph sz="quarter" idx="13"/>
          </p:nvPr>
        </p:nvSpPr>
        <p:spPr>
          <a:xfrm>
            <a:off x="457200" y="1556327"/>
            <a:ext cx="8229600" cy="913741"/>
          </a:xfrm>
        </p:spPr>
        <p:txBody>
          <a:bodyPr/>
          <a:lstStyle/>
          <a:p>
            <a:r>
              <a:rPr lang="en-US" altLang="en-US" dirty="0"/>
              <a:t>The following code iterates over the previously shown array, displaying each element's retail price:</a:t>
            </a:r>
            <a:endParaRPr lang="en-US" altLang="en-US" sz="2000" dirty="0"/>
          </a:p>
        </p:txBody>
      </p:sp>
      <p:sp>
        <p:nvSpPr>
          <p:cNvPr id="5" name="Content Placeholder 4"/>
          <p:cNvSpPr>
            <a:spLocks noGrp="1"/>
          </p:cNvSpPr>
          <p:nvPr>
            <p:ph sz="quarter" idx="14"/>
          </p:nvPr>
        </p:nvSpPr>
        <p:spPr>
          <a:xfrm>
            <a:off x="457200" y="2576947"/>
            <a:ext cx="8229600" cy="1413164"/>
          </a:xfrm>
        </p:spPr>
        <p:txBody>
          <a:bodyPr/>
          <a:lstStyle/>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for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var</a:t>
            </a:r>
            <a:r>
              <a:rPr lang="en-US" altLang="en-US" sz="2000" dirty="0">
                <a:latin typeface="Courier New" panose="02070309020205020404" pitchFamily="49" charset="0"/>
                <a:ea typeface="Calibri" panose="020F0502020204030204" pitchFamily="34" charset="0"/>
                <a:cs typeface="Courier New" panose="02070309020205020404" pitchFamily="49" charset="0"/>
              </a:rPr>
              <a:t> item : items)</a:t>
            </a:r>
          </a:p>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p>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item.getRetailPrice</a:t>
            </a: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p>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2606924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Arrays and </a:t>
            </a:r>
            <a:r>
              <a:rPr lang="en-US" altLang="en-US" sz="3200" dirty="0" err="1">
                <a:latin typeface="Courier New" panose="02070309020205020404" pitchFamily="49" charset="0"/>
                <a:cs typeface="Courier New" panose="02070309020205020404" pitchFamily="49" charset="0"/>
              </a:rPr>
              <a:t>ArrayLists</a:t>
            </a:r>
            <a:r>
              <a:rPr lang="en-US" altLang="en-US" sz="3200" dirty="0"/>
              <a:t> of Interface References </a:t>
            </a:r>
            <a:r>
              <a:rPr lang="en-US" altLang="en-US" sz="2000" b="0" dirty="0"/>
              <a:t>(3 of 4)</a:t>
            </a:r>
            <a:endParaRPr lang="en-IN" sz="2000" b="0" dirty="0"/>
          </a:p>
        </p:txBody>
      </p:sp>
      <p:sp>
        <p:nvSpPr>
          <p:cNvPr id="4" name="Content Placeholder 3"/>
          <p:cNvSpPr>
            <a:spLocks noGrp="1"/>
          </p:cNvSpPr>
          <p:nvPr>
            <p:ph sz="quarter" idx="13"/>
          </p:nvPr>
        </p:nvSpPr>
        <p:spPr>
          <a:xfrm>
            <a:off x="457199" y="1552575"/>
            <a:ext cx="8128661" cy="454355"/>
          </a:xfrm>
        </p:spPr>
        <p:txBody>
          <a:bodyPr/>
          <a:lstStyle/>
          <a:p>
            <a:r>
              <a:rPr lang="en-US" altLang="en-US" sz="2000" dirty="0"/>
              <a:t>The following code creates an </a:t>
            </a:r>
            <a:r>
              <a:rPr lang="en-US" altLang="en-US" sz="2000" dirty="0" err="1">
                <a:latin typeface="Courier New" panose="02070309020205020404" pitchFamily="49" charset="0"/>
                <a:cs typeface="Courier New" panose="02070309020205020404" pitchFamily="49" charset="0"/>
              </a:rPr>
              <a:t>ArrayList</a:t>
            </a:r>
            <a:r>
              <a:rPr lang="en-US" altLang="en-US" sz="2000" dirty="0"/>
              <a:t> of </a:t>
            </a:r>
            <a:r>
              <a:rPr lang="en-US" altLang="en-US" sz="2000" dirty="0" err="1">
                <a:latin typeface="Courier New" panose="02070309020205020404" pitchFamily="49" charset="0"/>
                <a:cs typeface="Courier New" panose="02070309020205020404" pitchFamily="49" charset="0"/>
              </a:rPr>
              <a:t>RetailItem</a:t>
            </a:r>
            <a:r>
              <a:rPr lang="en-US" altLang="en-US" sz="2000" dirty="0"/>
              <a:t> objects:</a:t>
            </a:r>
          </a:p>
        </p:txBody>
      </p:sp>
      <p:sp>
        <p:nvSpPr>
          <p:cNvPr id="5" name="Content Placeholder 4"/>
          <p:cNvSpPr>
            <a:spLocks noGrp="1"/>
          </p:cNvSpPr>
          <p:nvPr>
            <p:ph sz="quarter" idx="14"/>
          </p:nvPr>
        </p:nvSpPr>
        <p:spPr>
          <a:xfrm>
            <a:off x="718450" y="2098022"/>
            <a:ext cx="7867410" cy="3091496"/>
          </a:xfrm>
        </p:spPr>
        <p:txBody>
          <a:bodyPr/>
          <a:lstStyle/>
          <a:p>
            <a:pPr>
              <a:spcBef>
                <a:spcPct val="0"/>
              </a:spcBef>
              <a:buClrTx/>
              <a:buFontTx/>
              <a:buNone/>
            </a:pPr>
            <a:r>
              <a:rPr lang="en-US" altLang="en-US" sz="1600" dirty="0" err="1">
                <a:latin typeface="Courier New" panose="02070309020205020404" pitchFamily="49" charset="0"/>
                <a:ea typeface="Calibri" panose="020F0502020204030204" pitchFamily="34" charset="0"/>
                <a:cs typeface="Courier New" panose="02070309020205020404" pitchFamily="49" charset="0"/>
              </a:rPr>
              <a:t>var</a:t>
            </a: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itemList</a:t>
            </a:r>
            <a:r>
              <a:rPr lang="en-US" altLang="en-US" sz="1600" dirty="0">
                <a:latin typeface="Courier New" panose="02070309020205020404" pitchFamily="49" charset="0"/>
                <a:ea typeface="Calibri" panose="020F0502020204030204" pitchFamily="34" charset="0"/>
                <a:cs typeface="Courier New" panose="02070309020205020404" pitchFamily="49" charset="0"/>
              </a:rPr>
              <a:t> = 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ArrayList</a:t>
            </a:r>
            <a:r>
              <a:rPr lang="en-US" altLang="en-US" sz="1600" dirty="0">
                <a:latin typeface="Courier New" panose="02070309020205020404" pitchFamily="49" charset="0"/>
                <a:ea typeface="Calibri" panose="020F0502020204030204" pitchFamily="34" charset="0"/>
                <a:cs typeface="Courier New" panose="02070309020205020404" pitchFamily="49" charset="0"/>
              </a:rPr>
              <a:t>&lt;</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RetailItem</a:t>
            </a:r>
            <a:r>
              <a:rPr lang="en-US" altLang="en-US" sz="1600" dirty="0">
                <a:latin typeface="Courier New" panose="02070309020205020404" pitchFamily="49" charset="0"/>
                <a:ea typeface="Calibri" panose="020F0502020204030204" pitchFamily="34" charset="0"/>
                <a:cs typeface="Courier New" panose="02070309020205020404" pitchFamily="49" charset="0"/>
              </a:rPr>
              <a:t>&gt;();</a:t>
            </a:r>
          </a:p>
          <a:p>
            <a:pPr>
              <a:spcBef>
                <a:spcPct val="0"/>
              </a:spcBef>
              <a:buClrTx/>
              <a:buFontTx/>
              <a:buNone/>
            </a:pPr>
            <a:r>
              <a:rPr lang="en-US" altLang="en-US" sz="1600" dirty="0" err="1">
                <a:latin typeface="Courier New" panose="02070309020205020404" pitchFamily="49" charset="0"/>
                <a:ea typeface="Calibri" panose="020F0502020204030204" pitchFamily="34" charset="0"/>
                <a:cs typeface="Courier New" panose="02070309020205020404" pitchFamily="49" charset="0"/>
              </a:rPr>
              <a:t>itemList.add</a:t>
            </a:r>
            <a:r>
              <a:rPr lang="en-US" altLang="en-US" sz="1600" dirty="0">
                <a:latin typeface="Courier New" panose="02070309020205020404" pitchFamily="49" charset="0"/>
                <a:ea typeface="Calibri" panose="020F0502020204030204" pitchFamily="34" charset="0"/>
                <a:cs typeface="Courier New" panose="02070309020205020404" pitchFamily="49" charset="0"/>
              </a:rPr>
              <a:t>(new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DigitalSong</a:t>
            </a:r>
            <a:r>
              <a:rPr lang="en-US" altLang="en-US" sz="1600" dirty="0">
                <a:latin typeface="Courier New" panose="02070309020205020404" pitchFamily="49" charset="0"/>
                <a:ea typeface="Calibri" panose="020F0502020204030204" pitchFamily="34" charset="0"/>
                <a:cs typeface="Courier New" panose="02070309020205020404" pitchFamily="49" charset="0"/>
              </a:rPr>
              <a:t>("Wipe The Tears From My Eyes",</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"Billy Nelson", 1.00));</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600" dirty="0" err="1">
                <a:latin typeface="Courier New" panose="02070309020205020404" pitchFamily="49" charset="0"/>
                <a:ea typeface="Calibri" panose="020F0502020204030204" pitchFamily="34" charset="0"/>
                <a:cs typeface="Courier New" panose="02070309020205020404" pitchFamily="49" charset="0"/>
              </a:rPr>
              <a:t>itemList.add</a:t>
            </a:r>
            <a:r>
              <a:rPr lang="en-US" altLang="en-US" sz="1600" dirty="0">
                <a:latin typeface="Courier New" panose="02070309020205020404" pitchFamily="49" charset="0"/>
                <a:ea typeface="Calibri" panose="020F0502020204030204" pitchFamily="34" charset="0"/>
                <a:cs typeface="Courier New" panose="02070309020205020404" pitchFamily="49" charset="0"/>
              </a:rPr>
              <a:t>(new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DigitalSong</a:t>
            </a:r>
            <a:r>
              <a:rPr lang="en-US" altLang="en-US" sz="1600" dirty="0">
                <a:latin typeface="Courier New" panose="02070309020205020404" pitchFamily="49" charset="0"/>
                <a:ea typeface="Calibri" panose="020F0502020204030204" pitchFamily="34" charset="0"/>
                <a:cs typeface="Courier New" panose="02070309020205020404" pitchFamily="49" charset="0"/>
              </a:rPr>
              <a:t>("Sunshine On My shoulder",</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"Joe Looney", 0.99));</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600" dirty="0" err="1">
                <a:latin typeface="Courier New" panose="02070309020205020404" pitchFamily="49" charset="0"/>
                <a:ea typeface="Calibri" panose="020F0502020204030204" pitchFamily="34" charset="0"/>
                <a:cs typeface="Courier New" panose="02070309020205020404" pitchFamily="49" charset="0"/>
              </a:rPr>
              <a:t>itemList.add</a:t>
            </a:r>
            <a:r>
              <a:rPr lang="en-US" altLang="en-US" sz="1600" dirty="0">
                <a:latin typeface="Courier New" panose="02070309020205020404" pitchFamily="49" charset="0"/>
                <a:ea typeface="Calibri" panose="020F0502020204030204" pitchFamily="34" charset="0"/>
                <a:cs typeface="Courier New" panose="02070309020205020404" pitchFamily="49" charset="0"/>
              </a:rPr>
              <a:t>(new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DigitalMovie</a:t>
            </a:r>
            <a:r>
              <a:rPr lang="en-US" altLang="en-US" sz="1600" dirty="0">
                <a:latin typeface="Courier New" panose="02070309020205020404" pitchFamily="49" charset="0"/>
                <a:ea typeface="Calibri" panose="020F0502020204030204" pitchFamily="34" charset="0"/>
                <a:cs typeface="Courier New" panose="02070309020205020404" pitchFamily="49" charset="0"/>
              </a:rPr>
              <a:t>("It Came From Planet X",</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102, 4.95));</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a:t>
            </a:r>
          </a:p>
          <a:p>
            <a:pPr>
              <a:spcBef>
                <a:spcPct val="0"/>
              </a:spcBef>
              <a:buClrTx/>
              <a:buFontTx/>
              <a:buNone/>
            </a:pPr>
            <a:r>
              <a:rPr lang="en-US" altLang="en-US" sz="1600" dirty="0" err="1">
                <a:latin typeface="Courier New" panose="02070309020205020404" pitchFamily="49" charset="0"/>
                <a:ea typeface="Calibri" panose="020F0502020204030204" pitchFamily="34" charset="0"/>
                <a:cs typeface="Courier New" panose="02070309020205020404" pitchFamily="49" charset="0"/>
              </a:rPr>
              <a:t>itemList.add</a:t>
            </a:r>
            <a:r>
              <a:rPr lang="en-US" altLang="en-US" sz="1600" dirty="0">
                <a:latin typeface="Courier New" panose="02070309020205020404" pitchFamily="49" charset="0"/>
                <a:ea typeface="Calibri" panose="020F0502020204030204" pitchFamily="34" charset="0"/>
                <a:cs typeface="Courier New" panose="02070309020205020404" pitchFamily="49" charset="0"/>
              </a:rPr>
              <a:t>(new </a:t>
            </a:r>
            <a:r>
              <a:rPr lang="en-US" altLang="en-US" sz="1600" dirty="0" err="1">
                <a:latin typeface="Courier New" panose="02070309020205020404" pitchFamily="49" charset="0"/>
                <a:ea typeface="Calibri" panose="020F0502020204030204" pitchFamily="34" charset="0"/>
                <a:cs typeface="Courier New" panose="02070309020205020404" pitchFamily="49" charset="0"/>
              </a:rPr>
              <a:t>DigitalMovie</a:t>
            </a:r>
            <a:r>
              <a:rPr lang="en-US" altLang="en-US" sz="1600" dirty="0">
                <a:latin typeface="Courier New" panose="02070309020205020404" pitchFamily="49" charset="0"/>
                <a:ea typeface="Calibri" panose="020F0502020204030204" pitchFamily="34" charset="0"/>
                <a:cs typeface="Courier New" panose="02070309020205020404" pitchFamily="49" charset="0"/>
              </a:rPr>
              <a:t>("A Night In Paris",</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124, 5.95));</a:t>
            </a:r>
          </a:p>
        </p:txBody>
      </p:sp>
      <p:sp>
        <p:nvSpPr>
          <p:cNvPr id="6" name="Content Placeholder 5"/>
          <p:cNvSpPr>
            <a:spLocks noGrp="1"/>
          </p:cNvSpPr>
          <p:nvPr>
            <p:ph sz="quarter" idx="15"/>
          </p:nvPr>
        </p:nvSpPr>
        <p:spPr>
          <a:xfrm>
            <a:off x="457200" y="5259341"/>
            <a:ext cx="8229600" cy="848396"/>
          </a:xfrm>
        </p:spPr>
        <p:txBody>
          <a:bodyPr/>
          <a:lstStyle/>
          <a:p>
            <a:r>
              <a:rPr lang="en-US" altLang="en-US" sz="2000" dirty="0"/>
              <a:t>Notice that some of the objects are </a:t>
            </a:r>
            <a:r>
              <a:rPr lang="en-US" altLang="en-US" sz="2000" dirty="0" err="1">
                <a:latin typeface="Courier New" panose="02070309020205020404" pitchFamily="49" charset="0"/>
                <a:cs typeface="Courier New" panose="02070309020205020404" pitchFamily="49" charset="0"/>
              </a:rPr>
              <a:t>DigitalSong</a:t>
            </a:r>
            <a:r>
              <a:rPr lang="en-US" altLang="en-US" sz="2000" dirty="0"/>
              <a:t> and some are </a:t>
            </a:r>
            <a:r>
              <a:rPr lang="en-US" altLang="en-US" sz="2000" dirty="0" err="1">
                <a:latin typeface="Courier New" panose="02070309020205020404" pitchFamily="49" charset="0"/>
                <a:cs typeface="Courier New" panose="02070309020205020404" pitchFamily="49" charset="0"/>
              </a:rPr>
              <a:t>DigitalMovie</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007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Arrays and </a:t>
            </a:r>
            <a:r>
              <a:rPr lang="en-US" altLang="en-US" sz="3200" dirty="0" err="1">
                <a:latin typeface="Courier New" panose="02070309020205020404" pitchFamily="49" charset="0"/>
                <a:cs typeface="Courier New" panose="02070309020205020404" pitchFamily="49" charset="0"/>
              </a:rPr>
              <a:t>ArrayLists</a:t>
            </a:r>
            <a:r>
              <a:rPr lang="en-US" altLang="en-US" sz="3200" dirty="0"/>
              <a:t> of Interface References </a:t>
            </a:r>
            <a:r>
              <a:rPr lang="en-US" altLang="en-US" sz="2000" b="0" dirty="0"/>
              <a:t>(4 of 4)</a:t>
            </a:r>
            <a:endParaRPr lang="en-IN" sz="2000" b="0" dirty="0"/>
          </a:p>
        </p:txBody>
      </p:sp>
      <p:sp>
        <p:nvSpPr>
          <p:cNvPr id="4" name="Content Placeholder 3"/>
          <p:cNvSpPr>
            <a:spLocks noGrp="1"/>
          </p:cNvSpPr>
          <p:nvPr>
            <p:ph sz="quarter" idx="13"/>
          </p:nvPr>
        </p:nvSpPr>
        <p:spPr>
          <a:xfrm>
            <a:off x="457200" y="1556327"/>
            <a:ext cx="8229600" cy="925616"/>
          </a:xfrm>
        </p:spPr>
        <p:txBody>
          <a:bodyPr/>
          <a:lstStyle/>
          <a:p>
            <a:r>
              <a:rPr lang="en-US" altLang="en-US" dirty="0"/>
              <a:t>The following code iterates over the previously shown </a:t>
            </a:r>
            <a:r>
              <a:rPr lang="en-US" altLang="en-US" dirty="0" err="1">
                <a:latin typeface="Courier New" panose="02070309020205020404" pitchFamily="49" charset="0"/>
                <a:cs typeface="Courier New" panose="02070309020205020404" pitchFamily="49" charset="0"/>
              </a:rPr>
              <a:t>ArrayList</a:t>
            </a:r>
            <a:r>
              <a:rPr lang="en-US" altLang="en-US" dirty="0"/>
              <a:t>, displaying each element's retail price:</a:t>
            </a:r>
            <a:endParaRPr lang="en-US" altLang="en-US" sz="2000" dirty="0"/>
          </a:p>
        </p:txBody>
      </p:sp>
      <p:sp>
        <p:nvSpPr>
          <p:cNvPr id="5" name="Content Placeholder 4"/>
          <p:cNvSpPr>
            <a:spLocks noGrp="1"/>
          </p:cNvSpPr>
          <p:nvPr>
            <p:ph sz="quarter" idx="14"/>
          </p:nvPr>
        </p:nvSpPr>
        <p:spPr>
          <a:xfrm>
            <a:off x="457200" y="2571246"/>
            <a:ext cx="8229600" cy="1395117"/>
          </a:xfrm>
        </p:spPr>
        <p:txBody>
          <a:bodyPr/>
          <a:lstStyle/>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for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var</a:t>
            </a:r>
            <a:r>
              <a:rPr lang="en-US" altLang="en-US" sz="2000" dirty="0">
                <a:latin typeface="Courier New" panose="02070309020205020404" pitchFamily="49" charset="0"/>
                <a:ea typeface="Calibri" panose="020F0502020204030204" pitchFamily="34" charset="0"/>
                <a:cs typeface="Courier New" panose="02070309020205020404" pitchFamily="49" charset="0"/>
              </a:rPr>
              <a:t> item :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itemList</a:t>
            </a: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p>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p>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item.getRetailPrice</a:t>
            </a: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p>
          <a:p>
            <a:pPr indent="0">
              <a:spcBef>
                <a:spcPct val="0"/>
              </a:spcBef>
              <a:buClrTx/>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230181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Anonymous Inner Classes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a:defRPr/>
            </a:pPr>
            <a:r>
              <a:rPr lang="en-US" sz="2200" dirty="0"/>
              <a:t>An inner class is a class that is defined inside another class.</a:t>
            </a:r>
          </a:p>
          <a:p>
            <a:pPr>
              <a:defRPr/>
            </a:pPr>
            <a:r>
              <a:rPr lang="en-US" sz="2200" dirty="0"/>
              <a:t>An anonymous inner class is an inner class that has no name.</a:t>
            </a:r>
          </a:p>
          <a:p>
            <a:pPr>
              <a:defRPr/>
            </a:pPr>
            <a:r>
              <a:rPr lang="en-US" sz="2200" dirty="0"/>
              <a:t>An anonymous inner class must implement an interface or extend another class.</a:t>
            </a:r>
          </a:p>
          <a:p>
            <a:pPr>
              <a:defRPr/>
            </a:pPr>
            <a:r>
              <a:rPr lang="en-US" sz="2200" dirty="0"/>
              <a:t>Useful when you need a class that is simple, and to be instantiated only once in your code.</a:t>
            </a:r>
          </a:p>
          <a:p>
            <a:pPr eaLnBrk="1" hangingPunct="1">
              <a:defRPr/>
            </a:pPr>
            <a:r>
              <a:rPr lang="en-US" altLang="en-US" sz="2200" dirty="0"/>
              <a:t>Example:</a:t>
            </a:r>
          </a:p>
          <a:p>
            <a:pPr lvl="1" eaLnBrk="1" hangingPunct="1">
              <a:defRPr/>
            </a:pPr>
            <a:r>
              <a:rPr lang="en-US" altLang="en-US" sz="2200" dirty="0"/>
              <a:t>IntCalculator.java</a:t>
            </a:r>
          </a:p>
          <a:p>
            <a:pPr lvl="1" eaLnBrk="1" hangingPunct="1">
              <a:defRPr/>
            </a:pPr>
            <a:r>
              <a:rPr lang="en-US" altLang="en-US" sz="2200" dirty="0"/>
              <a:t>AnonymousClassDemo.java</a:t>
            </a:r>
          </a:p>
        </p:txBody>
      </p:sp>
    </p:spTree>
    <p:extLst>
      <p:ext uri="{BB962C8B-B14F-4D97-AF65-F5344CB8AC3E}">
        <p14:creationId xmlns:p14="http://schemas.microsoft.com/office/powerpoint/2010/main" val="2792287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Anonymous Inner Classes </a:t>
            </a:r>
            <a:r>
              <a:rPr lang="en-US" altLang="en-US" sz="2000" b="0" dirty="0"/>
              <a:t>(2 of 3)</a:t>
            </a:r>
            <a:endParaRPr lang="en-IN" sz="2000" b="0" dirty="0"/>
          </a:p>
        </p:txBody>
      </p:sp>
      <p:sp>
        <p:nvSpPr>
          <p:cNvPr id="6" name="Content Placeholder 5"/>
          <p:cNvSpPr>
            <a:spLocks noGrp="1"/>
          </p:cNvSpPr>
          <p:nvPr>
            <p:ph sz="quarter" idx="13"/>
          </p:nvPr>
        </p:nvSpPr>
        <p:spPr>
          <a:xfrm>
            <a:off x="457200" y="1552575"/>
            <a:ext cx="4898571" cy="537482"/>
          </a:xfrm>
        </p:spPr>
        <p:txBody>
          <a:bodyPr/>
          <a:lstStyle/>
          <a:p>
            <a:r>
              <a:rPr lang="en-US" altLang="en-US" dirty="0"/>
              <a:t>Suppose we have this interface:</a:t>
            </a:r>
          </a:p>
        </p:txBody>
      </p:sp>
      <p:sp>
        <p:nvSpPr>
          <p:cNvPr id="7" name="Content Placeholder 6"/>
          <p:cNvSpPr>
            <a:spLocks noGrp="1"/>
          </p:cNvSpPr>
          <p:nvPr>
            <p:ph sz="quarter" idx="14"/>
          </p:nvPr>
        </p:nvSpPr>
        <p:spPr>
          <a:xfrm>
            <a:off x="457200" y="2157399"/>
            <a:ext cx="5824847" cy="1250819"/>
          </a:xfrm>
        </p:spPr>
        <p:txBody>
          <a:bodyPr/>
          <a:lstStyle/>
          <a:p>
            <a:pPr indent="0">
              <a:spcBef>
                <a:spcPct val="0"/>
              </a:spcBef>
              <a:buClrTx/>
              <a:buFontTx/>
              <a:buNone/>
            </a:pPr>
            <a:r>
              <a:rPr lang="en-US" altLang="en-US" sz="1800" dirty="0">
                <a:latin typeface="Courier New" panose="02070309020205020404" pitchFamily="49" charset="0"/>
                <a:cs typeface="Courier New" panose="02070309020205020404" pitchFamily="49" charset="0"/>
              </a:rPr>
              <a:t>interface </a:t>
            </a:r>
            <a:r>
              <a:rPr lang="en-US" altLang="en-US" sz="1800" dirty="0" err="1">
                <a:latin typeface="Courier New" panose="02070309020205020404" pitchFamily="49" charset="0"/>
                <a:cs typeface="Courier New" panose="02070309020205020404" pitchFamily="49" charset="0"/>
              </a:rPr>
              <a:t>IntCalculator</a:t>
            </a:r>
            <a:endParaRPr lang="en-US" altLang="en-US" sz="1800" dirty="0">
              <a:latin typeface="Courier New" panose="02070309020205020404" pitchFamily="49" charset="0"/>
              <a:cs typeface="Courier New" panose="02070309020205020404" pitchFamily="49" charset="0"/>
            </a:endParaRPr>
          </a:p>
          <a:p>
            <a:pPr indent="0">
              <a:spcBef>
                <a:spcPct val="0"/>
              </a:spcBef>
              <a:buClrTx/>
              <a:buFontTx/>
              <a:buNone/>
            </a:pPr>
            <a:r>
              <a:rPr lang="en-US" altLang="en-US" sz="1800" dirty="0">
                <a:latin typeface="Courier New" panose="02070309020205020404" pitchFamily="49" charset="0"/>
                <a:cs typeface="Courier New" panose="02070309020205020404" pitchFamily="49" charset="0"/>
              </a:rPr>
              <a:t>{</a:t>
            </a:r>
          </a:p>
          <a:p>
            <a:pPr indent="0">
              <a:spcBef>
                <a:spcPct val="0"/>
              </a:spcBef>
              <a:buClrTx/>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calculate(</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number);</a:t>
            </a:r>
          </a:p>
          <a:p>
            <a:pPr indent="0">
              <a:spcBef>
                <a:spcPct val="0"/>
              </a:spcBef>
              <a:buClrTx/>
              <a:buFontTx/>
              <a:buNone/>
            </a:pPr>
            <a:r>
              <a:rPr lang="en-US" altLang="en-US" sz="1800" dirty="0">
                <a:latin typeface="Courier New" panose="02070309020205020404" pitchFamily="49" charset="0"/>
                <a:cs typeface="Courier New" panose="02070309020205020404" pitchFamily="49" charset="0"/>
              </a:rPr>
              <a:t>}</a:t>
            </a:r>
          </a:p>
        </p:txBody>
      </p:sp>
      <p:sp>
        <p:nvSpPr>
          <p:cNvPr id="8" name="Content Placeholder 7"/>
          <p:cNvSpPr>
            <a:spLocks noGrp="1"/>
          </p:cNvSpPr>
          <p:nvPr>
            <p:ph sz="quarter" idx="15"/>
          </p:nvPr>
        </p:nvSpPr>
        <p:spPr>
          <a:xfrm>
            <a:off x="457200" y="3487439"/>
            <a:ext cx="8229600" cy="1234861"/>
          </a:xfrm>
        </p:spPr>
        <p:txBody>
          <a:bodyPr/>
          <a:lstStyle/>
          <a:p>
            <a:r>
              <a:rPr lang="en-US" altLang="en-US" dirty="0"/>
              <a:t>The following defines an anonymous class that implements the </a:t>
            </a:r>
            <a:r>
              <a:rPr lang="en-US" altLang="en-US" dirty="0" err="1">
                <a:latin typeface="Courier New" panose="02070309020205020404" pitchFamily="49" charset="0"/>
                <a:cs typeface="Courier New" panose="02070309020205020404" pitchFamily="49" charset="0"/>
              </a:rPr>
              <a:t>IntCalculator</a:t>
            </a:r>
            <a:r>
              <a:rPr lang="en-US" altLang="en-US" dirty="0"/>
              <a:t> interface and overrides the </a:t>
            </a:r>
            <a:r>
              <a:rPr lang="en-US" altLang="en-US" dirty="0">
                <a:latin typeface="Courier New" panose="02070309020205020404" pitchFamily="49" charset="0"/>
                <a:cs typeface="Courier New" panose="02070309020205020404" pitchFamily="49" charset="0"/>
              </a:rPr>
              <a:t>calculate</a:t>
            </a:r>
            <a:r>
              <a:rPr lang="en-US" altLang="en-US" dirty="0"/>
              <a:t> method:</a:t>
            </a:r>
          </a:p>
        </p:txBody>
      </p:sp>
      <p:sp>
        <p:nvSpPr>
          <p:cNvPr id="9" name="Content Placeholder 8"/>
          <p:cNvSpPr>
            <a:spLocks noGrp="1"/>
          </p:cNvSpPr>
          <p:nvPr>
            <p:ph sz="quarter" idx="16"/>
          </p:nvPr>
        </p:nvSpPr>
        <p:spPr>
          <a:xfrm>
            <a:off x="457200" y="4801521"/>
            <a:ext cx="8229600" cy="1543717"/>
          </a:xfrm>
        </p:spPr>
        <p:txBody>
          <a:bodyPr/>
          <a:lstStyle/>
          <a:p>
            <a:pPr indent="0">
              <a:spcBef>
                <a:spcPct val="0"/>
              </a:spcBef>
              <a:buClrTx/>
              <a:buFontTx/>
              <a:buNone/>
            </a:pPr>
            <a:r>
              <a:rPr lang="en-US" altLang="en-US" sz="1800" dirty="0" err="1">
                <a:latin typeface="Courier New" panose="02070309020205020404" pitchFamily="49" charset="0"/>
                <a:cs typeface="Courier New" panose="02070309020205020404" pitchFamily="49" charset="0"/>
              </a:rPr>
              <a:t>IntCalculator</a:t>
            </a:r>
            <a:r>
              <a:rPr lang="en-US" altLang="en-US" sz="1800" dirty="0">
                <a:latin typeface="Courier New" panose="02070309020205020404" pitchFamily="49" charset="0"/>
                <a:cs typeface="Courier New" panose="02070309020205020404" pitchFamily="49" charset="0"/>
              </a:rPr>
              <a:t> square = new </a:t>
            </a:r>
            <a:r>
              <a:rPr lang="en-US" altLang="en-US" sz="1800" dirty="0" err="1">
                <a:latin typeface="Courier New" panose="02070309020205020404" pitchFamily="49" charset="0"/>
                <a:cs typeface="Courier New" panose="02070309020205020404" pitchFamily="49" charset="0"/>
              </a:rPr>
              <a:t>IntCalculator</a:t>
            </a:r>
            <a:r>
              <a:rPr lang="en-US" altLang="en-US" sz="1800" dirty="0">
                <a:latin typeface="Courier New" panose="02070309020205020404" pitchFamily="49" charset="0"/>
                <a:cs typeface="Courier New" panose="02070309020205020404" pitchFamily="49" charset="0"/>
              </a:rPr>
              <a:t>() {</a:t>
            </a:r>
          </a:p>
          <a:p>
            <a:pPr indent="0">
              <a:spcBef>
                <a:spcPct val="0"/>
              </a:spcBef>
              <a:buClrTx/>
              <a:buFontTx/>
              <a:buNone/>
            </a:pPr>
            <a:r>
              <a:rPr lang="en-US" altLang="en-US" sz="1800" dirty="0">
                <a:latin typeface="Courier New" panose="02070309020205020404" pitchFamily="49" charset="0"/>
                <a:cs typeface="Courier New" panose="02070309020205020404" pitchFamily="49" charset="0"/>
              </a:rPr>
              <a:t>   public </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calculate(</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number)</a:t>
            </a:r>
          </a:p>
          <a:p>
            <a:pPr indent="0">
              <a:spcBef>
                <a:spcPct val="0"/>
              </a:spcBef>
              <a:buClrTx/>
              <a:buFontTx/>
              <a:buNone/>
            </a:pPr>
            <a:r>
              <a:rPr lang="en-US" altLang="en-US" sz="1800" dirty="0">
                <a:latin typeface="Courier New" panose="02070309020205020404" pitchFamily="49" charset="0"/>
                <a:cs typeface="Courier New" panose="02070309020205020404" pitchFamily="49" charset="0"/>
              </a:rPr>
              <a:t>   {</a:t>
            </a:r>
          </a:p>
          <a:p>
            <a:pPr indent="0">
              <a:spcBef>
                <a:spcPct val="0"/>
              </a:spcBef>
              <a:buClrTx/>
              <a:buFontTx/>
              <a:buNone/>
            </a:pPr>
            <a:r>
              <a:rPr lang="en-US" altLang="en-US" sz="1800" dirty="0">
                <a:latin typeface="Courier New" panose="02070309020205020404" pitchFamily="49" charset="0"/>
                <a:cs typeface="Courier New" panose="02070309020205020404" pitchFamily="49" charset="0"/>
              </a:rPr>
              <a:t>      return number * number;</a:t>
            </a:r>
          </a:p>
          <a:p>
            <a:pPr indent="0">
              <a:spcBef>
                <a:spcPct val="0"/>
              </a:spcBef>
              <a:buClrTx/>
              <a:buFontTx/>
              <a:buNone/>
            </a:pPr>
            <a:r>
              <a:rPr lang="en-US" alt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380946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Anonymous Inner Classes </a:t>
            </a:r>
            <a:r>
              <a:rPr lang="en-US" altLang="en-US" sz="2000" b="0" dirty="0"/>
              <a:t>(3 of 3)</a:t>
            </a:r>
            <a:endParaRPr lang="en-IN" sz="2000" b="0" dirty="0"/>
          </a:p>
        </p:txBody>
      </p:sp>
      <p:pic>
        <p:nvPicPr>
          <p:cNvPr id="7" name="Content Placeholder 6" descr="A program code has 5 lines. For long description in Notes pane, press F6."/>
          <p:cNvPicPr>
            <a:picLocks noGrp="1" noChangeAspect="1"/>
          </p:cNvPicPr>
          <p:nvPr>
            <p:ph sz="quarter" idx="13"/>
          </p:nvPr>
        </p:nvPicPr>
        <p:blipFill>
          <a:blip r:embed="rId3"/>
          <a:stretch>
            <a:fillRect/>
          </a:stretch>
        </p:blipFill>
        <p:spPr>
          <a:xfrm>
            <a:off x="1307109" y="1570527"/>
            <a:ext cx="6529782" cy="3221932"/>
          </a:xfrm>
          <a:prstGeom prst="rect">
            <a:avLst/>
          </a:prstGeom>
        </p:spPr>
      </p:pic>
      <p:sp>
        <p:nvSpPr>
          <p:cNvPr id="5" name="Content Placeholder 4"/>
          <p:cNvSpPr>
            <a:spLocks noGrp="1"/>
          </p:cNvSpPr>
          <p:nvPr>
            <p:ph sz="quarter" idx="14"/>
          </p:nvPr>
        </p:nvSpPr>
        <p:spPr>
          <a:xfrm>
            <a:off x="457200" y="4904508"/>
            <a:ext cx="8229600" cy="1440729"/>
          </a:xfrm>
        </p:spPr>
        <p:txBody>
          <a:bodyPr/>
          <a:lstStyle/>
          <a:p>
            <a:pPr eaLnBrk="1" hangingPunct="1">
              <a:defRPr/>
            </a:pPr>
            <a:r>
              <a:rPr lang="en-US" altLang="en-US" dirty="0"/>
              <a:t>See:</a:t>
            </a:r>
          </a:p>
          <a:p>
            <a:pPr lvl="1" eaLnBrk="1" hangingPunct="1">
              <a:defRPr/>
            </a:pPr>
            <a:r>
              <a:rPr lang="en-US" altLang="en-US" dirty="0"/>
              <a:t>IntCalculator.java</a:t>
            </a:r>
          </a:p>
          <a:p>
            <a:pPr lvl="1" eaLnBrk="1" hangingPunct="1">
              <a:defRPr/>
            </a:pPr>
            <a:r>
              <a:rPr lang="en-US" altLang="en-US" dirty="0"/>
              <a:t>AnonymousClassDemo.java</a:t>
            </a:r>
          </a:p>
        </p:txBody>
      </p:sp>
    </p:spTree>
    <p:extLst>
      <p:ext uri="{BB962C8B-B14F-4D97-AF65-F5344CB8AC3E}">
        <p14:creationId xmlns:p14="http://schemas.microsoft.com/office/powerpoint/2010/main" val="716978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Functional Interfaces and Lambda Expressions </a:t>
            </a:r>
            <a:r>
              <a:rPr lang="en-US" altLang="en-US" sz="2000" b="0" dirty="0"/>
              <a:t>(1 of 6)</a:t>
            </a:r>
            <a:endParaRPr lang="en-IN" sz="2000" b="0" dirty="0"/>
          </a:p>
        </p:txBody>
      </p:sp>
      <p:sp>
        <p:nvSpPr>
          <p:cNvPr id="4" name="Content Placeholder 3"/>
          <p:cNvSpPr>
            <a:spLocks noGrp="1"/>
          </p:cNvSpPr>
          <p:nvPr>
            <p:ph sz="quarter" idx="13"/>
          </p:nvPr>
        </p:nvSpPr>
        <p:spPr>
          <a:xfrm>
            <a:off x="457200" y="1556327"/>
            <a:ext cx="7226135" cy="1495631"/>
          </a:xfrm>
        </p:spPr>
        <p:txBody>
          <a:bodyPr/>
          <a:lstStyle/>
          <a:p>
            <a:r>
              <a:rPr lang="en-US" altLang="en-US" dirty="0"/>
              <a:t>A functional interface is an interface that has one abstract method.</a:t>
            </a:r>
          </a:p>
          <a:p>
            <a:r>
              <a:rPr lang="en-US" altLang="en-US" dirty="0"/>
              <a:t>Example:</a:t>
            </a:r>
          </a:p>
        </p:txBody>
      </p:sp>
      <p:sp>
        <p:nvSpPr>
          <p:cNvPr id="5" name="Content Placeholder 4"/>
          <p:cNvSpPr>
            <a:spLocks noGrp="1"/>
          </p:cNvSpPr>
          <p:nvPr>
            <p:ph sz="quarter" idx="14"/>
          </p:nvPr>
        </p:nvSpPr>
        <p:spPr>
          <a:xfrm>
            <a:off x="457200" y="3158837"/>
            <a:ext cx="8229600" cy="1425038"/>
          </a:xfrm>
        </p:spPr>
        <p:txBody>
          <a:bodyPr/>
          <a:lstStyle/>
          <a:p>
            <a:pPr indent="0">
              <a:spcBef>
                <a:spcPct val="0"/>
              </a:spcBef>
              <a:buClrTx/>
              <a:buFontTx/>
              <a:buNone/>
            </a:pPr>
            <a:r>
              <a:rPr lang="en-US" altLang="en-US" sz="2000" dirty="0">
                <a:latin typeface="Courier New" panose="02070309020205020404" pitchFamily="49" charset="0"/>
                <a:cs typeface="Courier New" panose="02070309020205020404" pitchFamily="49" charset="0"/>
              </a:rPr>
              <a:t>interface </a:t>
            </a:r>
            <a:r>
              <a:rPr lang="en-US" altLang="en-US" sz="2000" dirty="0" err="1">
                <a:latin typeface="Courier New" panose="02070309020205020404" pitchFamily="49" charset="0"/>
                <a:cs typeface="Courier New" panose="02070309020205020404" pitchFamily="49" charset="0"/>
              </a:rPr>
              <a:t>IntCalculator</a:t>
            </a:r>
            <a:endParaRPr lang="en-US" altLang="en-US" sz="2000" dirty="0">
              <a:latin typeface="Courier New" panose="02070309020205020404" pitchFamily="49" charset="0"/>
              <a:cs typeface="Courier New" panose="02070309020205020404" pitchFamily="49" charset="0"/>
            </a:endParaRPr>
          </a:p>
          <a:p>
            <a:pPr indent="0">
              <a:spcBef>
                <a:spcPct val="0"/>
              </a:spcBef>
              <a:buClrTx/>
              <a:buFontTx/>
              <a:buNone/>
            </a:pPr>
            <a:r>
              <a:rPr lang="en-US" altLang="en-US" sz="2000" dirty="0">
                <a:latin typeface="Courier New" panose="02070309020205020404" pitchFamily="49" charset="0"/>
                <a:cs typeface="Courier New" panose="02070309020205020404" pitchFamily="49" charset="0"/>
              </a:rPr>
              <a:t>{</a:t>
            </a:r>
          </a:p>
          <a:p>
            <a:pPr indent="0">
              <a:spcBef>
                <a:spcPct val="0"/>
              </a:spcBef>
              <a:buClrTx/>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calculate(</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number);</a:t>
            </a:r>
          </a:p>
          <a:p>
            <a:pPr indent="0">
              <a:spcBef>
                <a:spcPct val="0"/>
              </a:spcBef>
              <a:buClrTx/>
              <a:buFontTx/>
              <a:buNone/>
            </a:pPr>
            <a:r>
              <a:rPr lang="en-US" alt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3144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Functional Interfaces and Lambda Expressions </a:t>
            </a:r>
            <a:r>
              <a:rPr lang="en-US" altLang="en-US" sz="2000" b="0" dirty="0"/>
              <a:t>(2 of 6)</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45532" cy="4586896"/>
          </a:xfrm>
        </p:spPr>
        <p:txBody>
          <a:bodyPr/>
          <a:lstStyle/>
          <a:p>
            <a:r>
              <a:rPr lang="en-US" altLang="en-US" dirty="0"/>
              <a:t>A lambda expression can be used to create an object that implements a functional interface and overrides its abstract method.</a:t>
            </a:r>
          </a:p>
          <a:p>
            <a:r>
              <a:rPr lang="en-US" altLang="en-US" dirty="0"/>
              <a:t>These features work together to simplify code, particularly in situations where you might use anonymous inner classes.</a:t>
            </a:r>
          </a:p>
          <a:p>
            <a:r>
              <a:rPr lang="en-US" altLang="en-US" dirty="0"/>
              <a:t>Think of a lambda expression as an anonymous method, or a method with no name.</a:t>
            </a:r>
          </a:p>
        </p:txBody>
      </p:sp>
    </p:spTree>
    <p:extLst>
      <p:ext uri="{BB962C8B-B14F-4D97-AF65-F5344CB8AC3E}">
        <p14:creationId xmlns:p14="http://schemas.microsoft.com/office/powerpoint/2010/main" val="1437903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Functional Interfaces and Lambda Expressions </a:t>
            </a:r>
            <a:r>
              <a:rPr lang="en-US" altLang="en-US" sz="2000" b="0" dirty="0"/>
              <a:t>(3 of 6)</a:t>
            </a:r>
            <a:endParaRPr lang="en-IN" sz="2000" b="0" dirty="0"/>
          </a:p>
        </p:txBody>
      </p:sp>
      <p:sp>
        <p:nvSpPr>
          <p:cNvPr id="4" name="Content Placeholder 3"/>
          <p:cNvSpPr>
            <a:spLocks noGrp="1"/>
          </p:cNvSpPr>
          <p:nvPr>
            <p:ph sz="quarter" idx="13"/>
          </p:nvPr>
        </p:nvSpPr>
        <p:spPr>
          <a:xfrm>
            <a:off x="457200" y="1552575"/>
            <a:ext cx="8229600" cy="917494"/>
          </a:xfrm>
        </p:spPr>
        <p:txBody>
          <a:bodyPr/>
          <a:lstStyle/>
          <a:p>
            <a:r>
              <a:rPr lang="en-US" altLang="en-US" dirty="0"/>
              <a:t>General format of a lambda expression that accepts one argument and returns a value:</a:t>
            </a:r>
          </a:p>
        </p:txBody>
      </p:sp>
      <p:sp>
        <p:nvSpPr>
          <p:cNvPr id="5" name="Content Placeholder 4"/>
          <p:cNvSpPr>
            <a:spLocks noGrp="1"/>
          </p:cNvSpPr>
          <p:nvPr>
            <p:ph sz="quarter" idx="14"/>
          </p:nvPr>
        </p:nvSpPr>
        <p:spPr>
          <a:xfrm>
            <a:off x="457200" y="2541321"/>
            <a:ext cx="7819901" cy="546266"/>
          </a:xfrm>
        </p:spPr>
        <p:txBody>
          <a:bodyPr/>
          <a:lstStyle/>
          <a:p>
            <a:pPr indent="0">
              <a:spcBef>
                <a:spcPct val="0"/>
              </a:spcBef>
              <a:buClrTx/>
              <a:buFontTx/>
              <a:buNone/>
            </a:pPr>
            <a:r>
              <a:rPr lang="en-US" altLang="en-US" i="1" dirty="0">
                <a:latin typeface="Courier New" panose="02070309020205020404" pitchFamily="49" charset="0"/>
                <a:cs typeface="Courier New" panose="02070309020205020404" pitchFamily="49" charset="0"/>
              </a:rPr>
              <a:t>parameter</a:t>
            </a:r>
            <a:r>
              <a:rPr lang="en-US" altLang="en-US" dirty="0">
                <a:latin typeface="Courier New" panose="02070309020205020404" pitchFamily="49" charset="0"/>
                <a:cs typeface="Courier New" panose="02070309020205020404" pitchFamily="49" charset="0"/>
              </a:rPr>
              <a:t> −&gt; </a:t>
            </a:r>
            <a:r>
              <a:rPr lang="en-US" altLang="en-US" i="1" dirty="0">
                <a:latin typeface="Courier New" panose="02070309020205020404" pitchFamily="49" charset="0"/>
                <a:cs typeface="Courier New" panose="02070309020205020404" pitchFamily="49" charset="0"/>
              </a:rPr>
              <a:t>expression</a:t>
            </a:r>
          </a:p>
        </p:txBody>
      </p:sp>
      <p:sp>
        <p:nvSpPr>
          <p:cNvPr id="6" name="Content Placeholder 5"/>
          <p:cNvSpPr>
            <a:spLocks noGrp="1"/>
          </p:cNvSpPr>
          <p:nvPr>
            <p:ph sz="quarter" idx="15"/>
          </p:nvPr>
        </p:nvSpPr>
        <p:spPr>
          <a:xfrm>
            <a:off x="457200" y="3158839"/>
            <a:ext cx="8229600" cy="1306283"/>
          </a:xfrm>
        </p:spPr>
        <p:txBody>
          <a:bodyPr/>
          <a:lstStyle/>
          <a:p>
            <a:r>
              <a:rPr lang="en-US" altLang="en-US" dirty="0"/>
              <a:t>The lambda expression begins with a parameter variable, followed by the lambda operator (</a:t>
            </a:r>
            <a:r>
              <a:rPr lang="en-US" altLang="en-US" dirty="0">
                <a:latin typeface="Courier New" panose="02070309020205020404" pitchFamily="49" charset="0"/>
                <a:cs typeface="Courier New" panose="02070309020205020404" pitchFamily="49" charset="0"/>
              </a:rPr>
              <a:t>−&gt;</a:t>
            </a:r>
            <a:r>
              <a:rPr lang="en-US" altLang="en-US" dirty="0"/>
              <a:t>), followed by an expression that has a value.</a:t>
            </a:r>
          </a:p>
        </p:txBody>
      </p:sp>
    </p:spTree>
    <p:extLst>
      <p:ext uri="{BB962C8B-B14F-4D97-AF65-F5344CB8AC3E}">
        <p14:creationId xmlns:p14="http://schemas.microsoft.com/office/powerpoint/2010/main" val="194173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altLang="en-US" dirty="0"/>
              <a:t>The “is a” Relationship </a:t>
            </a:r>
            <a:r>
              <a:rPr lang="en-US" altLang="en-US" sz="2000" b="0" dirty="0"/>
              <a:t>(2 of 2)</a:t>
            </a:r>
            <a:endParaRPr lang="en-IN" sz="2000" b="0" dirty="0"/>
          </a:p>
        </p:txBody>
      </p:sp>
      <p:sp>
        <p:nvSpPr>
          <p:cNvPr id="3" name="Content Placeholder 2">
            <a:extLst>
              <a:ext uri="{FF2B5EF4-FFF2-40B4-BE49-F238E27FC236}">
                <a16:creationId xmlns:a16="http://schemas.microsoft.com/office/drawing/2014/main" id="{12C97827-3688-4AF6-934D-8F57DD0AE12A}"/>
              </a:ext>
            </a:extLst>
          </p:cNvPr>
          <p:cNvSpPr>
            <a:spLocks noGrp="1"/>
          </p:cNvSpPr>
          <p:nvPr>
            <p:ph sz="quarter" idx="13"/>
          </p:nvPr>
        </p:nvSpPr>
        <p:spPr>
          <a:xfrm>
            <a:off x="457200" y="1556326"/>
            <a:ext cx="8229600" cy="4719783"/>
          </a:xfrm>
        </p:spPr>
        <p:txBody>
          <a:bodyPr/>
          <a:lstStyle/>
          <a:p>
            <a:pPr eaLnBrk="1" hangingPunct="1"/>
            <a:r>
              <a:rPr lang="en-US" altLang="en-US" dirty="0"/>
              <a:t>We can </a:t>
            </a:r>
            <a:r>
              <a:rPr lang="en-US" altLang="en-US" b="1" dirty="0"/>
              <a:t>extend</a:t>
            </a:r>
            <a:r>
              <a:rPr lang="en-US" altLang="en-US" dirty="0"/>
              <a:t> the capabilities of a class.</a:t>
            </a:r>
          </a:p>
          <a:p>
            <a:pPr eaLnBrk="1" hangingPunct="1"/>
            <a:r>
              <a:rPr lang="en-US" altLang="en-US" dirty="0"/>
              <a:t>Inheritance involves a superclass and a subclass.</a:t>
            </a:r>
          </a:p>
          <a:p>
            <a:pPr lvl="1" eaLnBrk="1" hangingPunct="1"/>
            <a:r>
              <a:rPr lang="en-US" altLang="en-US" dirty="0"/>
              <a:t>The </a:t>
            </a:r>
            <a:r>
              <a:rPr lang="en-US" altLang="en-US" b="1" dirty="0"/>
              <a:t>superclass</a:t>
            </a:r>
            <a:r>
              <a:rPr lang="en-US" altLang="en-US" i="1" dirty="0"/>
              <a:t> </a:t>
            </a:r>
            <a:r>
              <a:rPr lang="en-US" altLang="en-US" dirty="0"/>
              <a:t>is the general class and</a:t>
            </a:r>
          </a:p>
          <a:p>
            <a:pPr lvl="1" eaLnBrk="1" hangingPunct="1"/>
            <a:r>
              <a:rPr lang="en-US" altLang="en-US" dirty="0"/>
              <a:t>the </a:t>
            </a:r>
            <a:r>
              <a:rPr lang="en-US" altLang="en-US" b="1" dirty="0"/>
              <a:t>subclass</a:t>
            </a:r>
            <a:r>
              <a:rPr lang="en-US" altLang="en-US" i="1" dirty="0"/>
              <a:t> </a:t>
            </a:r>
            <a:r>
              <a:rPr lang="en-US" altLang="en-US" dirty="0"/>
              <a:t>is the specialized class.</a:t>
            </a:r>
          </a:p>
          <a:p>
            <a:pPr eaLnBrk="1" hangingPunct="1"/>
            <a:r>
              <a:rPr lang="en-US" altLang="en-US" dirty="0"/>
              <a:t>The subclass is based on, or extended from, the superclass.</a:t>
            </a:r>
          </a:p>
          <a:p>
            <a:pPr lvl="1" eaLnBrk="1" hangingPunct="1"/>
            <a:r>
              <a:rPr lang="en-US" altLang="en-US" dirty="0"/>
              <a:t>Superclasses are also called </a:t>
            </a:r>
            <a:r>
              <a:rPr lang="en-US" altLang="en-US" b="1" dirty="0"/>
              <a:t>base classes</a:t>
            </a:r>
            <a:r>
              <a:rPr lang="en-US" altLang="en-US" dirty="0"/>
              <a:t>, and</a:t>
            </a:r>
          </a:p>
          <a:p>
            <a:pPr lvl="1" eaLnBrk="1" hangingPunct="1"/>
            <a:r>
              <a:rPr lang="en-US" altLang="en-US" dirty="0"/>
              <a:t>subclasses are also called </a:t>
            </a:r>
            <a:r>
              <a:rPr lang="en-US" altLang="en-US" b="1" dirty="0"/>
              <a:t>derived classes</a:t>
            </a:r>
            <a:r>
              <a:rPr lang="en-US" altLang="en-US" i="1" dirty="0"/>
              <a:t>.</a:t>
            </a:r>
          </a:p>
          <a:p>
            <a:pPr eaLnBrk="1" hangingPunct="1"/>
            <a:r>
              <a:rPr lang="en-US" altLang="en-US" dirty="0"/>
              <a:t>The relationship of classes can be thought of as  </a:t>
            </a:r>
            <a:r>
              <a:rPr lang="en-US" altLang="en-US" b="1" dirty="0"/>
              <a:t>parent classes</a:t>
            </a:r>
            <a:r>
              <a:rPr lang="en-US" altLang="en-US" i="1" dirty="0"/>
              <a:t> </a:t>
            </a:r>
            <a:r>
              <a:rPr lang="en-US" altLang="en-US" dirty="0"/>
              <a:t>and </a:t>
            </a:r>
            <a:r>
              <a:rPr lang="en-US" altLang="en-US" b="1" dirty="0"/>
              <a:t>child classes</a:t>
            </a:r>
            <a:r>
              <a:rPr lang="en-US" altLang="en-US" dirty="0"/>
              <a:t>.</a:t>
            </a:r>
          </a:p>
        </p:txBody>
      </p:sp>
    </p:spTree>
    <p:extLst>
      <p:ext uri="{BB962C8B-B14F-4D97-AF65-F5344CB8AC3E}">
        <p14:creationId xmlns:p14="http://schemas.microsoft.com/office/powerpoint/2010/main" val="2643662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Functional Interfaces and Lambda Expressions </a:t>
            </a:r>
            <a:r>
              <a:rPr lang="en-US" altLang="en-US" sz="2000" b="0" dirty="0"/>
              <a:t>(4 of 6)</a:t>
            </a:r>
            <a:endParaRPr lang="en-IN" sz="2000" b="0" dirty="0"/>
          </a:p>
        </p:txBody>
      </p:sp>
      <p:sp>
        <p:nvSpPr>
          <p:cNvPr id="4" name="Content Placeholder 3"/>
          <p:cNvSpPr>
            <a:spLocks noGrp="1"/>
          </p:cNvSpPr>
          <p:nvPr>
            <p:ph sz="quarter" idx="13"/>
          </p:nvPr>
        </p:nvSpPr>
        <p:spPr>
          <a:xfrm>
            <a:off x="457200" y="1552575"/>
            <a:ext cx="4011769" cy="537482"/>
          </a:xfrm>
        </p:spPr>
        <p:txBody>
          <a:bodyPr/>
          <a:lstStyle/>
          <a:p>
            <a:r>
              <a:rPr lang="en-US" altLang="en-US" dirty="0"/>
              <a:t>Example:</a:t>
            </a:r>
          </a:p>
        </p:txBody>
      </p:sp>
      <p:sp>
        <p:nvSpPr>
          <p:cNvPr id="5" name="Content Placeholder 4"/>
          <p:cNvSpPr>
            <a:spLocks noGrp="1"/>
          </p:cNvSpPr>
          <p:nvPr>
            <p:ph sz="quarter" idx="14"/>
          </p:nvPr>
        </p:nvSpPr>
        <p:spPr>
          <a:xfrm>
            <a:off x="457200" y="2157397"/>
            <a:ext cx="2582883" cy="552186"/>
          </a:xfrm>
        </p:spPr>
        <p:txBody>
          <a:bodyPr/>
          <a:lstStyle/>
          <a:p>
            <a:pPr indent="0">
              <a:spcBef>
                <a:spcPct val="0"/>
              </a:spcBef>
              <a:buClrTx/>
              <a:buFontTx/>
              <a:buNone/>
            </a:pPr>
            <a:r>
              <a:rPr lang="en-US" altLang="en-US" dirty="0">
                <a:latin typeface="Courier New" panose="02070309020205020404" pitchFamily="49" charset="0"/>
                <a:cs typeface="Courier New" panose="02070309020205020404" pitchFamily="49" charset="0"/>
              </a:rPr>
              <a:t>x −&gt; x * x</a:t>
            </a:r>
          </a:p>
        </p:txBody>
      </p:sp>
      <p:sp>
        <p:nvSpPr>
          <p:cNvPr id="6" name="Content Placeholder 5"/>
          <p:cNvSpPr>
            <a:spLocks noGrp="1"/>
          </p:cNvSpPr>
          <p:nvPr>
            <p:ph sz="quarter" idx="15"/>
          </p:nvPr>
        </p:nvSpPr>
        <p:spPr>
          <a:xfrm>
            <a:off x="457200" y="2776923"/>
            <a:ext cx="7974281" cy="3291368"/>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x</a:t>
            </a:r>
            <a:r>
              <a:rPr lang="en-US" altLang="en-US" dirty="0"/>
              <a:t> on the left side of the </a:t>
            </a:r>
            <a:r>
              <a:rPr lang="en-US" altLang="en-US" dirty="0">
                <a:latin typeface="Courier New" panose="02070309020205020404" pitchFamily="49" charset="0"/>
                <a:cs typeface="Courier New" panose="02070309020205020404" pitchFamily="49" charset="0"/>
              </a:rPr>
              <a:t>−&gt;</a:t>
            </a:r>
            <a:r>
              <a:rPr lang="en-US" altLang="en-US" dirty="0"/>
              <a:t> operator is the name of the parameter variable</a:t>
            </a:r>
          </a:p>
          <a:p>
            <a:r>
              <a:rPr lang="en-US" altLang="en-US" dirty="0"/>
              <a:t>The expression </a:t>
            </a:r>
            <a:r>
              <a:rPr lang="en-US" altLang="en-US" dirty="0">
                <a:latin typeface="Courier New" panose="02070309020205020404" pitchFamily="49" charset="0"/>
                <a:cs typeface="Courier New" panose="02070309020205020404" pitchFamily="49" charset="0"/>
              </a:rPr>
              <a:t>x * x</a:t>
            </a:r>
            <a:r>
              <a:rPr lang="en-US" altLang="en-US" dirty="0"/>
              <a:t> that appears on the right side of the </a:t>
            </a:r>
            <a:r>
              <a:rPr lang="en-US" altLang="en-US" dirty="0">
                <a:latin typeface="Courier New" panose="02070309020205020404" pitchFamily="49" charset="0"/>
                <a:cs typeface="Courier New" panose="02070309020205020404" pitchFamily="49" charset="0"/>
              </a:rPr>
              <a:t>−&gt;</a:t>
            </a:r>
            <a:r>
              <a:rPr lang="en-US" altLang="en-US" dirty="0"/>
              <a:t> operator is the value that is returned</a:t>
            </a:r>
          </a:p>
          <a:p>
            <a:r>
              <a:rPr lang="en-US" altLang="en-US" dirty="0"/>
              <a:t>This expression works like a method that has a parameter variable named </a:t>
            </a:r>
            <a:r>
              <a:rPr lang="en-US" altLang="en-US" dirty="0">
                <a:latin typeface="Courier New" panose="02070309020205020404" pitchFamily="49" charset="0"/>
                <a:cs typeface="Courier New" panose="02070309020205020404" pitchFamily="49" charset="0"/>
              </a:rPr>
              <a:t>x</a:t>
            </a:r>
            <a:r>
              <a:rPr lang="en-US" altLang="en-US" dirty="0"/>
              <a:t> and it returns the value of </a:t>
            </a:r>
            <a:r>
              <a:rPr lang="en-US" altLang="en-US" dirty="0">
                <a:latin typeface="Courier New" panose="02070309020205020404" pitchFamily="49" charset="0"/>
                <a:cs typeface="Courier New" panose="02070309020205020404" pitchFamily="49" charset="0"/>
              </a:rPr>
              <a:t>x * x</a:t>
            </a:r>
          </a:p>
        </p:txBody>
      </p:sp>
    </p:spTree>
    <p:extLst>
      <p:ext uri="{BB962C8B-B14F-4D97-AF65-F5344CB8AC3E}">
        <p14:creationId xmlns:p14="http://schemas.microsoft.com/office/powerpoint/2010/main" val="1200246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Functional Interfaces and Lambda Expressions </a:t>
            </a:r>
            <a:r>
              <a:rPr lang="en-US" altLang="en-US" sz="2000" b="0" dirty="0"/>
              <a:t>(5 of 6)</a:t>
            </a:r>
            <a:endParaRPr lang="en-US" sz="2000" b="0" dirty="0"/>
          </a:p>
        </p:txBody>
      </p:sp>
      <p:sp>
        <p:nvSpPr>
          <p:cNvPr id="4" name="Content Placeholder 3"/>
          <p:cNvSpPr>
            <a:spLocks noGrp="1"/>
          </p:cNvSpPr>
          <p:nvPr>
            <p:ph sz="quarter" idx="13"/>
          </p:nvPr>
        </p:nvSpPr>
        <p:spPr>
          <a:xfrm>
            <a:off x="457200" y="1552575"/>
            <a:ext cx="8229600" cy="1261878"/>
          </a:xfrm>
        </p:spPr>
        <p:txBody>
          <a:bodyPr/>
          <a:lstStyle/>
          <a:p>
            <a:r>
              <a:rPr lang="en-US" altLang="en-US" sz="2000" dirty="0"/>
              <a:t>We can use the previously shown lambda expression to create an object that implements the </a:t>
            </a:r>
            <a:r>
              <a:rPr lang="en-US" altLang="en-US" sz="2000" dirty="0" err="1">
                <a:latin typeface="Courier New" panose="02070309020205020404" pitchFamily="49" charset="0"/>
                <a:cs typeface="Courier New" panose="02070309020205020404" pitchFamily="49" charset="0"/>
              </a:rPr>
              <a:t>IntCalculator</a:t>
            </a:r>
            <a:r>
              <a:rPr lang="en-US" altLang="en-US" sz="2000" dirty="0"/>
              <a:t> interface.</a:t>
            </a:r>
          </a:p>
          <a:p>
            <a:r>
              <a:rPr lang="en-US" altLang="en-US" sz="2000" dirty="0"/>
              <a:t>Example:</a:t>
            </a:r>
          </a:p>
        </p:txBody>
      </p:sp>
      <p:sp>
        <p:nvSpPr>
          <p:cNvPr id="5" name="Content Placeholder 4"/>
          <p:cNvSpPr>
            <a:spLocks noGrp="1"/>
          </p:cNvSpPr>
          <p:nvPr>
            <p:ph sz="quarter" idx="14"/>
          </p:nvPr>
        </p:nvSpPr>
        <p:spPr>
          <a:xfrm>
            <a:off x="457200" y="2873828"/>
            <a:ext cx="6786748" cy="440577"/>
          </a:xfrm>
        </p:spPr>
        <p:txBody>
          <a:bodyPr/>
          <a:lstStyle/>
          <a:p>
            <a:pPr indent="0">
              <a:spcBef>
                <a:spcPct val="0"/>
              </a:spcBef>
              <a:buClrTx/>
              <a:buFontTx/>
              <a:buNone/>
            </a:pPr>
            <a:r>
              <a:rPr lang="en-US" altLang="en-US" sz="2000" dirty="0" err="1">
                <a:latin typeface="Courier New" panose="02070309020205020404" pitchFamily="49" charset="0"/>
                <a:cs typeface="Courier New" panose="02070309020205020404" pitchFamily="49" charset="0"/>
              </a:rPr>
              <a:t>IntCalculator</a:t>
            </a:r>
            <a:r>
              <a:rPr lang="en-US" altLang="en-US" sz="2000" dirty="0">
                <a:latin typeface="Courier New" panose="02070309020205020404" pitchFamily="49" charset="0"/>
                <a:cs typeface="Courier New" panose="02070309020205020404" pitchFamily="49" charset="0"/>
              </a:rPr>
              <a:t> square = x −&gt; x * x;</a:t>
            </a:r>
          </a:p>
        </p:txBody>
      </p:sp>
      <p:sp>
        <p:nvSpPr>
          <p:cNvPr id="6" name="Content Placeholder 5"/>
          <p:cNvSpPr>
            <a:spLocks noGrp="1"/>
          </p:cNvSpPr>
          <p:nvPr>
            <p:ph sz="quarter" idx="15"/>
          </p:nvPr>
        </p:nvSpPr>
        <p:spPr>
          <a:xfrm>
            <a:off x="457200" y="3373780"/>
            <a:ext cx="7974281" cy="2971457"/>
          </a:xfrm>
        </p:spPr>
        <p:txBody>
          <a:bodyPr/>
          <a:lstStyle/>
          <a:p>
            <a:r>
              <a:rPr lang="en-US" altLang="en-US" sz="2000" dirty="0"/>
              <a:t>On the left side of the </a:t>
            </a:r>
            <a:r>
              <a:rPr lang="en-US" altLang="en-US" sz="2000" dirty="0">
                <a:latin typeface="Courier New" panose="02070309020205020404" pitchFamily="49" charset="0"/>
                <a:cs typeface="Courier New" panose="02070309020205020404" pitchFamily="49" charset="0"/>
              </a:rPr>
              <a:t>=</a:t>
            </a:r>
            <a:r>
              <a:rPr lang="en-US" altLang="en-US" sz="2000" dirty="0"/>
              <a:t> operator we declare an </a:t>
            </a:r>
            <a:r>
              <a:rPr lang="en-US" altLang="en-US" sz="2000" dirty="0" err="1">
                <a:latin typeface="Courier New" panose="02070309020205020404" pitchFamily="49" charset="0"/>
                <a:cs typeface="Courier New" panose="02070309020205020404" pitchFamily="49" charset="0"/>
              </a:rPr>
              <a:t>IntCalculator</a:t>
            </a:r>
            <a:r>
              <a:rPr lang="en-US" altLang="en-US" sz="2000" dirty="0"/>
              <a:t> reference variable named </a:t>
            </a:r>
            <a:r>
              <a:rPr lang="en-US" altLang="en-US" sz="2000" dirty="0">
                <a:latin typeface="Courier New" panose="02070309020205020404" pitchFamily="49" charset="0"/>
                <a:cs typeface="Courier New" panose="02070309020205020404" pitchFamily="49" charset="0"/>
              </a:rPr>
              <a:t>square</a:t>
            </a:r>
          </a:p>
          <a:p>
            <a:r>
              <a:rPr lang="en-US" altLang="en-US" sz="2000" dirty="0"/>
              <a:t>On the right side of the </a:t>
            </a:r>
            <a:r>
              <a:rPr lang="en-US" altLang="en-US" sz="2000" dirty="0">
                <a:latin typeface="Courier New" panose="02070309020205020404" pitchFamily="49" charset="0"/>
                <a:cs typeface="Courier New" panose="02070309020205020404" pitchFamily="49" charset="0"/>
              </a:rPr>
              <a:t>=</a:t>
            </a:r>
            <a:r>
              <a:rPr lang="en-US" altLang="en-US" sz="2000" dirty="0"/>
              <a:t> operator we have a lambda expression that creates an </a:t>
            </a:r>
            <a:r>
              <a:rPr lang="en-US" altLang="en-US" sz="2000" dirty="0" err="1">
                <a:latin typeface="Courier New" panose="02070309020205020404" pitchFamily="49" charset="0"/>
                <a:cs typeface="Courier New" panose="02070309020205020404" pitchFamily="49" charset="0"/>
              </a:rPr>
              <a:t>IntCalculator</a:t>
            </a:r>
            <a:r>
              <a:rPr lang="en-US" altLang="en-US" sz="2000" dirty="0"/>
              <a:t> object and overrides the </a:t>
            </a:r>
            <a:r>
              <a:rPr lang="en-US" altLang="en-US" sz="2000" dirty="0">
                <a:latin typeface="Courier New" panose="02070309020205020404" pitchFamily="49" charset="0"/>
                <a:cs typeface="Courier New" panose="02070309020205020404" pitchFamily="49" charset="0"/>
              </a:rPr>
              <a:t>calculate</a:t>
            </a:r>
            <a:r>
              <a:rPr lang="en-US" altLang="en-US" sz="2000" dirty="0"/>
              <a:t> method</a:t>
            </a:r>
          </a:p>
          <a:p>
            <a:r>
              <a:rPr lang="en-US" altLang="en-US" sz="2000" dirty="0"/>
              <a:t>The parameter </a:t>
            </a:r>
            <a:r>
              <a:rPr lang="en-US" altLang="en-US" sz="2000" dirty="0">
                <a:latin typeface="Courier New" panose="02070309020205020404" pitchFamily="49" charset="0"/>
                <a:cs typeface="Courier New" panose="02070309020205020404" pitchFamily="49" charset="0"/>
              </a:rPr>
              <a:t>x</a:t>
            </a:r>
            <a:r>
              <a:rPr lang="en-US" altLang="en-US" sz="2000" dirty="0"/>
              <a:t> represents the </a:t>
            </a:r>
            <a:r>
              <a:rPr lang="en-US" altLang="en-US" sz="2000" dirty="0">
                <a:latin typeface="Courier New" panose="02070309020205020404" pitchFamily="49" charset="0"/>
                <a:cs typeface="Courier New" panose="02070309020205020404" pitchFamily="49" charset="0"/>
              </a:rPr>
              <a:t>calculate</a:t>
            </a:r>
            <a:r>
              <a:rPr lang="en-US" altLang="en-US" sz="2000" dirty="0"/>
              <a:t> method’s parameter and the expression </a:t>
            </a:r>
            <a:r>
              <a:rPr lang="en-US" altLang="en-US" sz="2000" dirty="0">
                <a:latin typeface="Courier New" panose="02070309020205020404" pitchFamily="49" charset="0"/>
                <a:cs typeface="Courier New" panose="02070309020205020404" pitchFamily="49" charset="0"/>
              </a:rPr>
              <a:t>x * x</a:t>
            </a:r>
            <a:r>
              <a:rPr lang="en-US" altLang="en-US" sz="2000" dirty="0">
                <a:latin typeface="Consolas" panose="020B0609020204030204" pitchFamily="49" charset="0"/>
                <a:cs typeface="Courier New" panose="02070309020205020404" pitchFamily="49" charset="0"/>
              </a:rPr>
              <a:t> </a:t>
            </a:r>
            <a:r>
              <a:rPr lang="en-US" altLang="en-US" sz="2000" dirty="0"/>
              <a:t>is the value returned from the </a:t>
            </a:r>
            <a:r>
              <a:rPr lang="en-US" altLang="en-US" sz="2000" dirty="0">
                <a:latin typeface="Courier New" panose="02070309020205020404" pitchFamily="49" charset="0"/>
                <a:cs typeface="Courier New" panose="02070309020205020404" pitchFamily="49" charset="0"/>
              </a:rPr>
              <a:t>calculate</a:t>
            </a:r>
            <a:r>
              <a:rPr lang="en-US" altLang="en-US" sz="2000" dirty="0"/>
              <a:t> method</a:t>
            </a:r>
          </a:p>
        </p:txBody>
      </p:sp>
    </p:spTree>
    <p:extLst>
      <p:ext uri="{BB962C8B-B14F-4D97-AF65-F5344CB8AC3E}">
        <p14:creationId xmlns:p14="http://schemas.microsoft.com/office/powerpoint/2010/main" val="2455620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Functional Interfaces and Lambda Expressions </a:t>
            </a:r>
            <a:r>
              <a:rPr lang="en-US" altLang="en-US" sz="2000" b="0" dirty="0"/>
              <a:t>(6 of 6)</a:t>
            </a:r>
            <a:endParaRPr lang="en-US" sz="2000" b="0" dirty="0"/>
          </a:p>
        </p:txBody>
      </p:sp>
      <p:sp>
        <p:nvSpPr>
          <p:cNvPr id="4" name="Content Placeholder 3"/>
          <p:cNvSpPr>
            <a:spLocks noGrp="1"/>
          </p:cNvSpPr>
          <p:nvPr>
            <p:ph sz="quarter" idx="13"/>
          </p:nvPr>
        </p:nvSpPr>
        <p:spPr>
          <a:xfrm>
            <a:off x="457200" y="1552575"/>
            <a:ext cx="2511631" cy="489981"/>
          </a:xfrm>
        </p:spPr>
        <p:txBody>
          <a:bodyPr/>
          <a:lstStyle/>
          <a:p>
            <a:pPr>
              <a:defRPr/>
            </a:pPr>
            <a:r>
              <a:rPr lang="en-US" altLang="en-US" sz="2000" dirty="0"/>
              <a:t>Example usage:</a:t>
            </a:r>
          </a:p>
        </p:txBody>
      </p:sp>
      <p:sp>
        <p:nvSpPr>
          <p:cNvPr id="5" name="Content Placeholder 4"/>
          <p:cNvSpPr>
            <a:spLocks noGrp="1"/>
          </p:cNvSpPr>
          <p:nvPr>
            <p:ph sz="quarter" idx="14"/>
          </p:nvPr>
        </p:nvSpPr>
        <p:spPr>
          <a:xfrm>
            <a:off x="457200" y="2128107"/>
            <a:ext cx="6786748" cy="900105"/>
          </a:xfrm>
        </p:spPr>
        <p:txBody>
          <a:bodyPr/>
          <a:lstStyle/>
          <a:p>
            <a:pPr indent="0">
              <a:spcBef>
                <a:spcPct val="0"/>
              </a:spcBef>
              <a:buClrTx/>
              <a:buFontTx/>
              <a:buNone/>
            </a:pPr>
            <a:r>
              <a:rPr lang="en-US" altLang="en-US" dirty="0" err="1">
                <a:latin typeface="Courier New" panose="02070309020205020404" pitchFamily="49" charset="0"/>
                <a:cs typeface="Courier New" panose="02070309020205020404" pitchFamily="49" charset="0"/>
              </a:rPr>
              <a:t>IntCalculator</a:t>
            </a:r>
            <a:r>
              <a:rPr lang="en-US" altLang="en-US" dirty="0">
                <a:latin typeface="Courier New" panose="02070309020205020404" pitchFamily="49" charset="0"/>
                <a:cs typeface="Courier New" panose="02070309020205020404" pitchFamily="49" charset="0"/>
              </a:rPr>
              <a:t> square = x −&gt; x * x;</a:t>
            </a:r>
          </a:p>
          <a:p>
            <a:pPr indent="0">
              <a:spcBef>
                <a:spcPct val="0"/>
              </a:spcBef>
              <a:buClrTx/>
              <a:buFontTx/>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result = </a:t>
            </a:r>
            <a:r>
              <a:rPr lang="en-US" altLang="en-US" dirty="0" err="1">
                <a:latin typeface="Courier New" panose="02070309020205020404" pitchFamily="49" charset="0"/>
                <a:cs typeface="Courier New" panose="02070309020205020404" pitchFamily="49" charset="0"/>
              </a:rPr>
              <a:t>square.calculate</a:t>
            </a:r>
            <a:r>
              <a:rPr lang="en-US" altLang="en-US" dirty="0">
                <a:latin typeface="Courier New" panose="02070309020205020404" pitchFamily="49" charset="0"/>
                <a:cs typeface="Courier New" panose="02070309020205020404" pitchFamily="49" charset="0"/>
              </a:rPr>
              <a:t>(4);</a:t>
            </a:r>
          </a:p>
        </p:txBody>
      </p:sp>
      <p:sp>
        <p:nvSpPr>
          <p:cNvPr id="6" name="Content Placeholder 5"/>
          <p:cNvSpPr>
            <a:spLocks noGrp="1"/>
          </p:cNvSpPr>
          <p:nvPr>
            <p:ph sz="quarter" idx="15"/>
          </p:nvPr>
        </p:nvSpPr>
        <p:spPr>
          <a:xfrm>
            <a:off x="457200" y="3113764"/>
            <a:ext cx="7974281" cy="2111379"/>
          </a:xfrm>
        </p:spPr>
        <p:txBody>
          <a:bodyPr/>
          <a:lstStyle/>
          <a:p>
            <a:pPr>
              <a:defRPr/>
            </a:pPr>
            <a:r>
              <a:rPr lang="en-US" altLang="en-US" dirty="0"/>
              <a:t>This code will assign 16 to the </a:t>
            </a:r>
            <a:r>
              <a:rPr lang="en-US" altLang="en-US" dirty="0">
                <a:latin typeface="Courier New" panose="02070309020205020404" pitchFamily="49" charset="0"/>
                <a:cs typeface="Courier New" panose="02070309020205020404" pitchFamily="49" charset="0"/>
              </a:rPr>
              <a:t>result</a:t>
            </a:r>
            <a:r>
              <a:rPr lang="en-US" altLang="en-US" dirty="0"/>
              <a:t> variable</a:t>
            </a:r>
          </a:p>
          <a:p>
            <a:pPr eaLnBrk="1" hangingPunct="1">
              <a:defRPr/>
            </a:pPr>
            <a:r>
              <a:rPr lang="en-US" altLang="en-US" dirty="0"/>
              <a:t>See:</a:t>
            </a:r>
          </a:p>
          <a:p>
            <a:pPr lvl="1" eaLnBrk="1" hangingPunct="1">
              <a:defRPr/>
            </a:pPr>
            <a:r>
              <a:rPr lang="en-US" altLang="en-US" dirty="0"/>
              <a:t>LambdaDemo.java</a:t>
            </a:r>
          </a:p>
          <a:p>
            <a:pPr lvl="1" eaLnBrk="1" hangingPunct="1">
              <a:defRPr/>
            </a:pPr>
            <a:r>
              <a:rPr lang="en-US" altLang="en-US" dirty="0"/>
              <a:t>LambdaDemo2.java</a:t>
            </a:r>
          </a:p>
        </p:txBody>
      </p:sp>
    </p:spTree>
    <p:extLst>
      <p:ext uri="{BB962C8B-B14F-4D97-AF65-F5344CB8AC3E}">
        <p14:creationId xmlns:p14="http://schemas.microsoft.com/office/powerpoint/2010/main" val="161198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altLang="en-US" dirty="0"/>
              <a:t>Inheritance </a:t>
            </a:r>
            <a:r>
              <a:rPr lang="en-US" altLang="en-US" sz="2000" b="0" dirty="0"/>
              <a:t>(2 of 2)</a:t>
            </a:r>
            <a:endParaRPr lang="en-US" dirty="0"/>
          </a:p>
        </p:txBody>
      </p:sp>
      <p:sp>
        <p:nvSpPr>
          <p:cNvPr id="4" name="Content Placeholder 3"/>
          <p:cNvSpPr>
            <a:spLocks noGrp="1"/>
          </p:cNvSpPr>
          <p:nvPr>
            <p:ph sz="quarter" idx="13"/>
          </p:nvPr>
        </p:nvSpPr>
        <p:spPr>
          <a:xfrm>
            <a:off x="457200" y="1556327"/>
            <a:ext cx="8229600" cy="2362530"/>
          </a:xfrm>
        </p:spPr>
        <p:txBody>
          <a:bodyPr/>
          <a:lstStyle/>
          <a:p>
            <a:pPr eaLnBrk="1" hangingPunct="1"/>
            <a:r>
              <a:rPr lang="en-US" altLang="en-US" dirty="0"/>
              <a:t>The subclass inherits fields and methods from the superclass without any of them being rewritten.</a:t>
            </a:r>
          </a:p>
          <a:p>
            <a:pPr eaLnBrk="1" hangingPunct="1"/>
            <a:r>
              <a:rPr lang="en-US" altLang="en-US" dirty="0"/>
              <a:t>New fields and methods may be added to the subclass.</a:t>
            </a:r>
          </a:p>
          <a:p>
            <a:pPr eaLnBrk="1" hangingPunct="1"/>
            <a:r>
              <a:rPr lang="en-US" altLang="en-US" dirty="0"/>
              <a:t>The Java keyword, </a:t>
            </a:r>
            <a:r>
              <a:rPr lang="en-US" altLang="en-US" b="1" dirty="0"/>
              <a:t>extends</a:t>
            </a:r>
            <a:r>
              <a:rPr lang="en-US" altLang="en-US" dirty="0"/>
              <a:t>, is used on the class header to define the subclass.</a:t>
            </a:r>
            <a:endParaRPr lang="en-US" dirty="0"/>
          </a:p>
        </p:txBody>
      </p:sp>
      <p:sp>
        <p:nvSpPr>
          <p:cNvPr id="5" name="Content Placeholder 4"/>
          <p:cNvSpPr>
            <a:spLocks noGrp="1"/>
          </p:cNvSpPr>
          <p:nvPr>
            <p:ph sz="quarter" idx="14"/>
          </p:nvPr>
        </p:nvSpPr>
        <p:spPr>
          <a:xfrm>
            <a:off x="457200" y="4164278"/>
            <a:ext cx="8229600" cy="493197"/>
          </a:xfrm>
        </p:spPr>
        <p:txBody>
          <a:bodyPr/>
          <a:lstStyle/>
          <a:p>
            <a:pPr lvl="1" indent="0" eaLnBrk="1" hangingPunct="1">
              <a:buFontTx/>
              <a:buNone/>
            </a:pPr>
            <a:r>
              <a:rPr lang="en-US" altLang="en-US" sz="2000" b="1" dirty="0">
                <a:latin typeface="Courier New" panose="02070309020205020404" pitchFamily="49" charset="0"/>
                <a:cs typeface="Courier New" panose="02070309020205020404" pitchFamily="49" charset="0"/>
              </a:rPr>
              <a:t>public class FinalExam </a:t>
            </a:r>
            <a:r>
              <a:rPr lang="en-US" altLang="en-US" sz="2000" b="1" i="1" dirty="0">
                <a:latin typeface="Courier New" panose="02070309020205020404" pitchFamily="49" charset="0"/>
                <a:cs typeface="Courier New" panose="02070309020205020404" pitchFamily="49" charset="0"/>
              </a:rPr>
              <a:t>extends</a:t>
            </a:r>
            <a:r>
              <a:rPr lang="en-US" altLang="en-US" sz="2000" b="1" dirty="0">
                <a:latin typeface="Courier New" panose="02070309020205020404" pitchFamily="49" charset="0"/>
                <a:cs typeface="Courier New" panose="02070309020205020404" pitchFamily="49" charset="0"/>
              </a:rPr>
              <a:t> GradedActivity</a:t>
            </a:r>
          </a:p>
        </p:txBody>
      </p:sp>
    </p:spTree>
    <p:extLst>
      <p:ext uri="{BB962C8B-B14F-4D97-AF65-F5344CB8AC3E}">
        <p14:creationId xmlns:p14="http://schemas.microsoft.com/office/powerpoint/2010/main" val="181878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GradedActivity</a:t>
            </a:r>
            <a:r>
              <a:rPr lang="en-US" altLang="en-US" dirty="0"/>
              <a:t> Example</a:t>
            </a:r>
            <a:endParaRPr lang="en-IN" dirty="0"/>
          </a:p>
        </p:txBody>
      </p:sp>
      <p:pic>
        <p:nvPicPr>
          <p:cNvPr id="6" name="Content Placeholder 5" descr="A flowchart depicts the inheritance of the Graded Activity. For long description in Notes pane, press F6."/>
          <p:cNvPicPr>
            <a:picLocks noGrp="1" noChangeAspect="1"/>
          </p:cNvPicPr>
          <p:nvPr>
            <p:ph sz="quarter" idx="13"/>
          </p:nvPr>
        </p:nvPicPr>
        <p:blipFill>
          <a:blip r:embed="rId3"/>
          <a:stretch>
            <a:fillRect/>
          </a:stretch>
        </p:blipFill>
        <p:spPr>
          <a:xfrm>
            <a:off x="468313" y="1557338"/>
            <a:ext cx="5560047" cy="3598414"/>
          </a:xfrm>
          <a:prstGeom prst="rect">
            <a:avLst/>
          </a:prstGeom>
        </p:spPr>
      </p:pic>
      <p:sp>
        <p:nvSpPr>
          <p:cNvPr id="5" name="Content Placeholder 4"/>
          <p:cNvSpPr>
            <a:spLocks noGrp="1"/>
          </p:cNvSpPr>
          <p:nvPr>
            <p:ph sz="quarter" idx="14"/>
          </p:nvPr>
        </p:nvSpPr>
        <p:spPr>
          <a:xfrm>
            <a:off x="6115792" y="4433454"/>
            <a:ext cx="2885704" cy="1773238"/>
          </a:xfrm>
        </p:spPr>
        <p:txBody>
          <a:bodyPr/>
          <a:lstStyle/>
          <a:p>
            <a:pPr eaLnBrk="1" hangingPunct="1"/>
            <a:r>
              <a:rPr lang="en-US" altLang="en-US" sz="1600" dirty="0"/>
              <a:t>Example:</a:t>
            </a:r>
          </a:p>
          <a:p>
            <a:pPr lvl="1" eaLnBrk="1" hangingPunct="1"/>
            <a:r>
              <a:rPr lang="en-US" altLang="en-US" sz="1600" dirty="0"/>
              <a:t>GradedActivity.java,</a:t>
            </a:r>
          </a:p>
          <a:p>
            <a:pPr lvl="1" eaLnBrk="1" hangingPunct="1"/>
            <a:r>
              <a:rPr lang="en-US" altLang="en-US" sz="1600" dirty="0"/>
              <a:t>GradeDemo.java,</a:t>
            </a:r>
          </a:p>
          <a:p>
            <a:pPr lvl="1" eaLnBrk="1" hangingPunct="1"/>
            <a:r>
              <a:rPr lang="en-US" altLang="en-US" sz="1600" dirty="0"/>
              <a:t>FinalExam.java, </a:t>
            </a:r>
          </a:p>
          <a:p>
            <a:pPr lvl="1" eaLnBrk="1" hangingPunct="1"/>
            <a:r>
              <a:rPr lang="en-US" altLang="en-US" sz="1600" dirty="0"/>
              <a:t>FinalExamDemo.java</a:t>
            </a:r>
          </a:p>
        </p:txBody>
      </p:sp>
    </p:spTree>
    <p:extLst>
      <p:ext uri="{BB962C8B-B14F-4D97-AF65-F5344CB8AC3E}">
        <p14:creationId xmlns:p14="http://schemas.microsoft.com/office/powerpoint/2010/main" val="268923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dirty="0"/>
              <a:t>Inheritance, Fields and Methods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AC351AC3-6C7A-4AD2-A21D-89D2CD46796C}"/>
              </a:ext>
            </a:extLst>
          </p:cNvPr>
          <p:cNvSpPr>
            <a:spLocks noGrp="1"/>
          </p:cNvSpPr>
          <p:nvPr>
            <p:ph sz="quarter" idx="13"/>
          </p:nvPr>
        </p:nvSpPr>
        <p:spPr/>
        <p:txBody>
          <a:bodyPr/>
          <a:lstStyle/>
          <a:p>
            <a:pPr eaLnBrk="1" hangingPunct="1"/>
            <a:r>
              <a:rPr lang="en-US" altLang="en-US" dirty="0"/>
              <a:t>Members of the superclass that are marked </a:t>
            </a:r>
            <a:r>
              <a:rPr lang="en-US" altLang="en-US" b="1" dirty="0"/>
              <a:t>private</a:t>
            </a:r>
            <a:r>
              <a:rPr lang="en-US" altLang="en-US" dirty="0"/>
              <a:t>:</a:t>
            </a:r>
            <a:endParaRPr lang="en-US" altLang="en-US" i="1" dirty="0"/>
          </a:p>
          <a:p>
            <a:pPr lvl="1" eaLnBrk="1" hangingPunct="1"/>
            <a:r>
              <a:rPr lang="en-US" altLang="en-US" dirty="0"/>
              <a:t>are not inherited by the subclass,</a:t>
            </a:r>
          </a:p>
          <a:p>
            <a:pPr lvl="1" eaLnBrk="1" hangingPunct="1"/>
            <a:r>
              <a:rPr lang="en-US" altLang="en-US" dirty="0"/>
              <a:t>exist in memory when the object of the subclass is created</a:t>
            </a:r>
          </a:p>
          <a:p>
            <a:pPr lvl="1" eaLnBrk="1" hangingPunct="1"/>
            <a:r>
              <a:rPr lang="en-US" altLang="en-US" dirty="0"/>
              <a:t>may only be accessed from the subclass by public methods of the superclass.</a:t>
            </a:r>
          </a:p>
          <a:p>
            <a:pPr eaLnBrk="1" hangingPunct="1"/>
            <a:r>
              <a:rPr lang="en-US" altLang="en-US" dirty="0"/>
              <a:t>Members of the superclass that are marked </a:t>
            </a:r>
            <a:r>
              <a:rPr lang="en-US" altLang="en-US" b="1" dirty="0"/>
              <a:t>public</a:t>
            </a:r>
            <a:r>
              <a:rPr lang="en-US" altLang="en-US" dirty="0"/>
              <a:t>:</a:t>
            </a:r>
          </a:p>
          <a:p>
            <a:pPr lvl="1" eaLnBrk="1" hangingPunct="1"/>
            <a:r>
              <a:rPr lang="en-US" altLang="en-US" dirty="0"/>
              <a:t>are inherited by the subclass, and</a:t>
            </a:r>
          </a:p>
          <a:p>
            <a:pPr lvl="1" eaLnBrk="1" hangingPunct="1"/>
            <a:r>
              <a:rPr lang="en-US" altLang="en-US" dirty="0"/>
              <a:t>may be directly accessed from the subclass.</a:t>
            </a:r>
          </a:p>
        </p:txBody>
      </p:sp>
    </p:spTree>
    <p:extLst>
      <p:ext uri="{BB962C8B-B14F-4D97-AF65-F5344CB8AC3E}">
        <p14:creationId xmlns:p14="http://schemas.microsoft.com/office/powerpoint/2010/main" val="76737666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147884</TotalTime>
  <Words>4835</Words>
  <Application>Microsoft Office PowerPoint</Application>
  <PresentationFormat>On-screen Show (4:3)</PresentationFormat>
  <Paragraphs>501</Paragraphs>
  <Slides>63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63</vt:i4>
      </vt:variant>
    </vt:vector>
  </HeadingPairs>
  <TitlesOfParts>
    <vt:vector size="72" baseType="lpstr">
      <vt:lpstr>Consolas</vt:lpstr>
      <vt:lpstr>Arial</vt:lpstr>
      <vt:lpstr>Courier New</vt:lpstr>
      <vt:lpstr>Times New Roman</vt:lpstr>
      <vt:lpstr>Minion-Regular</vt:lpstr>
      <vt:lpstr>Noto Sans Symbols</vt:lpstr>
      <vt:lpstr>Verdana</vt:lpstr>
      <vt:lpstr>USHE</vt:lpstr>
      <vt:lpstr>USHE_slide options</vt:lpstr>
      <vt:lpstr>Starting Out with Java Control Structures Through Objects</vt:lpstr>
      <vt:lpstr>Chapter Topics</vt:lpstr>
      <vt:lpstr>What is Inheritance? Generalization versus Specialization</vt:lpstr>
      <vt:lpstr>Inheritance (1 of 2)</vt:lpstr>
      <vt:lpstr>The “is a” Relationship (1 of 2)</vt:lpstr>
      <vt:lpstr>The “is a” Relationship (2 of 2)</vt:lpstr>
      <vt:lpstr>Inheritance (2 of 2)</vt:lpstr>
      <vt:lpstr>The GradedActivity Example</vt:lpstr>
      <vt:lpstr>Inheritance, Fields and Methods (1 of 2)</vt:lpstr>
      <vt:lpstr>Inheritance, Fields and Methods (2 of 2)</vt:lpstr>
      <vt:lpstr>Inheritance and Constructors</vt:lpstr>
      <vt:lpstr>The Superclass’s Constructor</vt:lpstr>
      <vt:lpstr>Calling the Superclass Constructor</vt:lpstr>
      <vt:lpstr>Overriding Superclass Methods (1 of 5)</vt:lpstr>
      <vt:lpstr>Overriding Superclass Methods (2 of 5)</vt:lpstr>
      <vt:lpstr>Overriding Superclass Methods (3 of 5)</vt:lpstr>
      <vt:lpstr>Overriding Superclass Methods (4 of 5)</vt:lpstr>
      <vt:lpstr>Overriding Superclass Methods (5 of 5)</vt:lpstr>
      <vt:lpstr>Preventing a Method from Being Overridden</vt:lpstr>
      <vt:lpstr>Protected Members (1 of 2)</vt:lpstr>
      <vt:lpstr>Protected Members (2 of 2)</vt:lpstr>
      <vt:lpstr>Access Specifiers</vt:lpstr>
      <vt:lpstr>Chains of Inheritance (1 of 2)</vt:lpstr>
      <vt:lpstr>Chains of Inheritance (2 of 2)</vt:lpstr>
      <vt:lpstr>The Object Class (1 of 2)</vt:lpstr>
      <vt:lpstr>The Object Class (2 of 2)</vt:lpstr>
      <vt:lpstr>Polymorphism (1 of 3)</vt:lpstr>
      <vt:lpstr>Polymorphism (2 of 3)</vt:lpstr>
      <vt:lpstr>Polymorphism (3 of 3)</vt:lpstr>
      <vt:lpstr>Polymorphism and Dynamic Binding</vt:lpstr>
      <vt:lpstr>Polymorphism</vt:lpstr>
      <vt:lpstr>Abstract Classes</vt:lpstr>
      <vt:lpstr>Abstract Methods (1 of 2)</vt:lpstr>
      <vt:lpstr>Abstract Methods (2 of 2)</vt:lpstr>
      <vt:lpstr>final Classes</vt:lpstr>
      <vt:lpstr>final Methods</vt:lpstr>
      <vt:lpstr>Interfaces (1 of 3)</vt:lpstr>
      <vt:lpstr>Interfaces (2 of 3)</vt:lpstr>
      <vt:lpstr>Interfaces (3 of 3)</vt:lpstr>
      <vt:lpstr>Fields in Interfaces</vt:lpstr>
      <vt:lpstr>Implementing Multiple Interfaces</vt:lpstr>
      <vt:lpstr>Interfaces in U M L</vt:lpstr>
      <vt:lpstr>Default Methods</vt:lpstr>
      <vt:lpstr>Private Interface Methods (1 of 3)</vt:lpstr>
      <vt:lpstr>Private Interface Methods (2 of 3)</vt:lpstr>
      <vt:lpstr>Private Interface Methods (3 of 3)</vt:lpstr>
      <vt:lpstr>Polymorphism with Interfaces (1 of 3)</vt:lpstr>
      <vt:lpstr>Polymorphism with Interfaces (2 of 3)</vt:lpstr>
      <vt:lpstr>Polymorphism with Interfaces (3 of 3)</vt:lpstr>
      <vt:lpstr>Arrays and ArrayLists of Interface References (1 of 4)</vt:lpstr>
      <vt:lpstr>Arrays and ArrayLists of Interface References (2 of 4)</vt:lpstr>
      <vt:lpstr>Arrays and ArrayLists of Interface References (3 of 4)</vt:lpstr>
      <vt:lpstr>Arrays and ArrayLists of Interface References (4 of 4)</vt:lpstr>
      <vt:lpstr>Anonymous Inner Classes (1 of 3)</vt:lpstr>
      <vt:lpstr>Anonymous Inner Classes (2 of 3)</vt:lpstr>
      <vt:lpstr>Anonymous Inner Classes (3 of 3)</vt:lpstr>
      <vt:lpstr>Functional Interfaces and Lambda Expressions (1 of 6)</vt:lpstr>
      <vt:lpstr>Functional Interfaces and Lambda Expressions (2 of 6)</vt:lpstr>
      <vt:lpstr>Functional Interfaces and Lambda Expressions (3 of 6)</vt:lpstr>
      <vt:lpstr>Functional Interfaces and Lambda Expressions (4 of 6)</vt:lpstr>
      <vt:lpstr>Functional Interfaces and Lambda Expressions (5 of 6)</vt:lpstr>
      <vt:lpstr>Functional Interfaces and Lambda Expressions (6 of 6)</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Java Control Structures Through Objects, Eighth Edition, Chapter 10, Inheritance</dc:title>
  <dc:subject>Computer Science</dc:subject>
  <dc:creator>Gaddis</dc:creator>
  <cp:keywords>Starting Out with Java Control Structures Through Objects</cp:keywords>
  <dc:description>Long description alt-text is inserted in the notes pane;This deck contains code snippets and screen reader users may need to increase verbosity levels.</dc:description>
  <cp:lastModifiedBy>Chellapandi Murugan</cp:lastModifiedBy>
  <cp:revision>984</cp:revision>
  <dcterms:modified xsi:type="dcterms:W3CDTF">2022-01-05T06:16:49Z</dcterms:modified>
</cp:coreProperties>
</file>