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70"/>
  </p:notesMasterIdLst>
  <p:handoutMasterIdLst>
    <p:handoutMasterId r:id="rId71"/>
  </p:handoutMasterIdLst>
  <p:sldIdLst>
    <p:sldId id="330" r:id="rId3"/>
    <p:sldId id="331" r:id="rId4"/>
    <p:sldId id="336" r:id="rId5"/>
    <p:sldId id="353" r:id="rId6"/>
    <p:sldId id="354" r:id="rId7"/>
    <p:sldId id="355" r:id="rId8"/>
    <p:sldId id="411" r:id="rId9"/>
    <p:sldId id="357" r:id="rId10"/>
    <p:sldId id="358" r:id="rId11"/>
    <p:sldId id="359" r:id="rId12"/>
    <p:sldId id="342" r:id="rId13"/>
    <p:sldId id="360" r:id="rId14"/>
    <p:sldId id="343" r:id="rId15"/>
    <p:sldId id="344" r:id="rId16"/>
    <p:sldId id="345" r:id="rId17"/>
    <p:sldId id="346" r:id="rId18"/>
    <p:sldId id="347" r:id="rId19"/>
    <p:sldId id="348" r:id="rId20"/>
    <p:sldId id="349" r:id="rId21"/>
    <p:sldId id="350" r:id="rId22"/>
    <p:sldId id="351" r:id="rId23"/>
    <p:sldId id="352" r:id="rId24"/>
    <p:sldId id="361" r:id="rId25"/>
    <p:sldId id="362" r:id="rId26"/>
    <p:sldId id="363" r:id="rId27"/>
    <p:sldId id="377" r:id="rId28"/>
    <p:sldId id="364" r:id="rId29"/>
    <p:sldId id="378" r:id="rId30"/>
    <p:sldId id="365" r:id="rId31"/>
    <p:sldId id="379" r:id="rId32"/>
    <p:sldId id="380" r:id="rId33"/>
    <p:sldId id="381" r:id="rId34"/>
    <p:sldId id="366" r:id="rId35"/>
    <p:sldId id="382" r:id="rId36"/>
    <p:sldId id="384" r:id="rId37"/>
    <p:sldId id="367" r:id="rId38"/>
    <p:sldId id="368" r:id="rId39"/>
    <p:sldId id="385" r:id="rId40"/>
    <p:sldId id="369" r:id="rId41"/>
    <p:sldId id="370" r:id="rId42"/>
    <p:sldId id="386" r:id="rId43"/>
    <p:sldId id="371" r:id="rId44"/>
    <p:sldId id="372" r:id="rId45"/>
    <p:sldId id="373" r:id="rId46"/>
    <p:sldId id="374" r:id="rId47"/>
    <p:sldId id="375" r:id="rId48"/>
    <p:sldId id="376" r:id="rId49"/>
    <p:sldId id="387" r:id="rId50"/>
    <p:sldId id="388" r:id="rId51"/>
    <p:sldId id="389" r:id="rId52"/>
    <p:sldId id="390" r:id="rId53"/>
    <p:sldId id="391" r:id="rId54"/>
    <p:sldId id="392" r:id="rId55"/>
    <p:sldId id="393" r:id="rId56"/>
    <p:sldId id="397" r:id="rId57"/>
    <p:sldId id="394" r:id="rId58"/>
    <p:sldId id="395" r:id="rId59"/>
    <p:sldId id="398" r:id="rId60"/>
    <p:sldId id="399" r:id="rId61"/>
    <p:sldId id="400" r:id="rId62"/>
    <p:sldId id="396" r:id="rId63"/>
    <p:sldId id="401" r:id="rId64"/>
    <p:sldId id="402" r:id="rId65"/>
    <p:sldId id="403" r:id="rId66"/>
    <p:sldId id="404" r:id="rId67"/>
    <p:sldId id="410" r:id="rId68"/>
    <p:sldId id="298" r:id="rId69"/>
  </p:sldIdLst>
  <p:sldSz cx="9144000" cy="6858000" type="screen4x3"/>
  <p:notesSz cx="6858000" cy="9144000"/>
  <p:embeddedFontLst>
    <p:embeddedFont>
      <p:font typeface="Consolas" panose="020B0609020204030204" pitchFamily="49" charset="0"/>
      <p:regular r:id="rId72"/>
      <p:bold r:id="rId73"/>
      <p:italic r:id="rId74"/>
      <p:boldItalic r:id="rId75"/>
    </p:embeddedFont>
    <p:embeddedFont>
      <p:font typeface="Noto Sans Symbols" panose="020B0604020202020204" charset="0"/>
      <p:regular r:id="rId76"/>
      <p:bold r:id="rId77"/>
      <p:italic r:id="rId78"/>
      <p:boldItalic r:id="rId79"/>
    </p:embeddedFont>
    <p:embeddedFont>
      <p:font typeface="Verdana" panose="020B0604030504040204" pitchFamily="34"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4" orient="horz" pos="119" userDrawn="1">
          <p15:clr>
            <a:srgbClr val="A4A3A4"/>
          </p15:clr>
        </p15:guide>
        <p15:guide id="6" orient="horz" pos="981" userDrawn="1">
          <p15:clr>
            <a:srgbClr val="A4A3A4"/>
          </p15:clr>
        </p15:guide>
        <p15:guide id="10" orient="horz" pos="4042" userDrawn="1">
          <p15:clr>
            <a:srgbClr val="A4A3A4"/>
          </p15:clr>
        </p15:guide>
        <p15:guide id="11" orient="horz" pos="82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2C8C8"/>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82609" autoAdjust="0"/>
  </p:normalViewPr>
  <p:slideViewPr>
    <p:cSldViewPr snapToGrid="0" snapToObjects="1">
      <p:cViewPr varScale="1">
        <p:scale>
          <a:sx n="90" d="100"/>
          <a:sy n="90" d="100"/>
        </p:scale>
        <p:origin x="2214" y="96"/>
      </p:cViewPr>
      <p:guideLst>
        <p:guide orient="horz" pos="3997"/>
        <p:guide pos="295"/>
        <p:guide orient="horz" pos="119"/>
        <p:guide orient="horz" pos="981"/>
        <p:guide orient="horz" pos="4042"/>
        <p:guide orient="horz" pos="8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6.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fntdata"/><Relationship Id="rId80" Type="http://schemas.openxmlformats.org/officeDocument/2006/relationships/font" Target="fonts/font9.fntdata"/><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font" Target="fonts/font4.fntdata"/><Relationship Id="rId83" Type="http://schemas.openxmlformats.org/officeDocument/2006/relationships/font" Target="fonts/font12.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font" Target="fonts/font10.fntdata"/><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5.fntdata"/><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font" Target="fonts/font1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 M L class diagram is depicted as a table with a single column, without a header, and three rows. The class name, bank account, is present in the first row. The fields listed in the second row is negative balance colon double. The methods listed in the third row are as follows. + Bank Account left parenthesis right parenthesis, + Bank Account left parenthesis start Balance colon double right parenthesis, + deposit left parenthesis amount colon double right parenthesis colon void, + withdraw left parenthesis amount colon double right parenthesis colon void, + get Balance left parenthesis right parenthesis colon double. + Bank Account left parenthesis right parenthesis, + Bank Account left parenthesis start Balance colon double right parenthesis are labeled, overload constructors.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51128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 M L class diagram is depicted as a table with a single column, without a header, and three rows. The class name, contact, is present in the first row. The fields listed in the second row are negative name colon string and negative email colon string. The methods listed in the third row are as follows. + Contact left parenthesis right parenthesis, + contact left parenthesis n colon string right parenthesis, + contact left parenthesis n colon string, e colon sting right parenthesis, + set Name left parenthesis n colon string right parenthesis colon void, + set Email left parenthesis e colon string right parenthesis colon void, + get Name left parenthesis right parenthesis colon String, + get Email left parenthesis right parenthesis colon String. + Contact left parenthesis right parenthesis, + contact left parenthesis n colon string right parenthesis, + contact left parenthesis n colon string, e colon sting right parenthesis are labeled, overload constructors.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21505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 M L class diagram is depicted as a table with a single column, without a header, and three rows. The class name, contact, is present in the first row. The fields listed in the second row are negative name colon string and negative email colon string. The methods listed in the third row are as follows. + Contact left parenthesis right parenthesis, + contact left parenthesis n colon string right parenthesis, + contact left parenthesis n colon string, e colon sting right parenthesis, + set Name left parenthesis n colon string right parenthesis colon void, + set Email left parenthesis e colon string right parenthesis colon void, + get Name left parenthesis right parenthesis colon String, + get Email left parenthesis right parenthesis colon String. + Contact left parenthesis right parenthesis is labeled, the no a r g constructor can be used when we simply need a blank contact object. Later we can use the set Name and set Email methods to insert a name and email address.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84751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 M L class diagram is depicted as a table with a single column, without a header, and three rows. The class name, contact, is present in the first row. The fields listed in the second row are negative name colon string and negative email colon string. The methods listed in the third row are as follows. + Contact left parenthesis right parenthesis, + contact left parenthesis n colon string right parenthesis, + contact left parenthesis n colon string, e colon sting right parenthesis, + set Name left parenthesis n colon string right parenthesis colon void, + set Email left parenthesis e colon string right parenthesis colon void, + get Name left parenthesis right parenthesis colon String, + get Email left parenthesis right parenthesis colon String. + Contact left parenthesis n colon string right parenthesis is labeled, the second constructor can be used when we have a contacts name, but no email address. Later, we can use the set Email method to update the email address.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74657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 M L class diagram is depicted as a table with a single column, without a header, and three rows. The class name, contact, is present in the first row. The fields listed in the second row are negative name colon string and negative email colon string. The methods listed in the third row are as follows. + Contact left parenthesis right parenthesis, + contact left parenthesis n colon string right parenthesis, + contact left parenthesis n colon string, e colon sting right parenthesis, + set Name left parenthesis n colon string right parenthesis colon void, + set Email left parenthesis e colon string right parenthesis colon void, + get Name left parenthesis right parenthesis colon String, + get Email left parenthesis right parenthesis colon String. + contact left parenthesis n colon string, e colon sting right parenthesis is labeled, the third constructor can be used when we already have the contacts name and email address.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23906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67</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scanner left parenthesis system period in right parenthesis semicolon is labeled, this expression creates a scanner object in memory. An arrow extends from new to keyboard and is labeled, the objects memory address is assigned to the keyboard variable.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3519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random left parenthesis right parenthesis semicolon is labeled, this expression creates a random object in memory. An arrow extends from new to rand is labeled, the object's memory address is assigned to the rand variable.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6904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Print Writer left parenthesis numbers period t x t right parenthesis semicolon is labeled, this expression creates a print writer object in memory. An arrow extends from new print writer to output file and is labeled, the objects memory address is assigned to the output file variable.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72065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 M L class diagram is depicted as a table with a single column, without a header, and three rows. The class name, rectangle, is present in the first row. The access modifiers are denoted as negative symbol, indicating private and + symbol indicating public. The access modifier listed in the second row is negative width colon double. The access modifiers listed in the third row is, + set width left parenthesis w colon double right parenthesis colon void.</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6861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 M L class diagram is depicted as a table with a single column, without a header, and three rows. The class name, rectangle, is present in the first row. The access modifiers, negative private listed in the second row is negative width colon double. The access modifiers, + public listed in the third is, + set width left parenthesis w colon double right parenthesis colon void. Double in the second column is labeled, variable types are placed after the variable name, separated by a colon.</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57309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 M L class diagram is depicted as a table with a single column, without a header, and three rows. The class name, rectangle, is present in the first row. The access modifiers, negative private listed in the second row is negative width colon double. The access modifiers, + public listed in the third is, + set width left parenthesis w colon double right parenthesis colon void. The Void in the third row is labeled, method rerun types are placed after the method declaration name, separated by a colon.</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77415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 M L class diagram is depicted as a table with a single column, without a header, and three rows. The class name, rectangle, is present in the first row. The access modifiers, negative private listed in the second row is negative width colon double. The access modifiers, + public listed in the third is, + set width left parenthesis w colon double right parenthesis colon void. W colon double in the third row is labeled, method parameters are shown inside the parentheses using the same notation as variables.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51003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 M L class diagram is depicted as a table with a single column, without a header, and three rows. The class name, rectangle, is present in the first row. The fields listed in the second row are negative width colon double and negative length colon double. The methods listed in the third row are + rectangle left parenthesis l e n colon double, w colon double right parenthesis, + set Width left parenthesis w colon double right parenthesis colon void, + set Length left parenthesis l e n colon double right parenthesis colon void, + get Width left parenthesis right parenthesis colon double, + get Length left parenthesis right parenthesis colon double, + get Area left parenthesis right parenthesis colon double. + rectangle left parenthesis l e n colon double, w colon double right parenthesis in the first row is labeled, notice there is no return type listed for constructors.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57991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9"/>
            <a:ext cx="3657600" cy="1262062"/>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3" name="Content Placeholder 2">
            <a:extLst>
              <a:ext uri="{FF2B5EF4-FFF2-40B4-BE49-F238E27FC236}">
                <a16:creationId xmlns:a16="http://schemas.microsoft.com/office/drawing/2014/main" id="{A13192F1-5420-4735-B9E5-A0EE76B4D8A1}"/>
              </a:ext>
            </a:extLst>
          </p:cNvPr>
          <p:cNvSpPr>
            <a:spLocks noGrp="1"/>
          </p:cNvSpPr>
          <p:nvPr>
            <p:ph sz="quarter" idx="18"/>
          </p:nvPr>
        </p:nvSpPr>
        <p:spPr>
          <a:xfrm>
            <a:off x="5400675" y="4867275"/>
            <a:ext cx="3209925" cy="1009650"/>
          </a:xfrm>
        </p:spPr>
        <p:txBody>
          <a:bodyPr/>
          <a:lstStyle>
            <a:lvl3pPr marL="1143000" indent="-127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2022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0.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204980"/>
            <a:ext cx="8229600" cy="920558"/>
          </a:xfrm>
        </p:spPr>
        <p:txBody>
          <a:bodyPr anchor="ctr"/>
          <a:lstStyle/>
          <a:p>
            <a:pPr>
              <a:lnSpc>
                <a:spcPct val="90000"/>
              </a:lnSpc>
              <a:spcBef>
                <a:spcPts val="600"/>
              </a:spcBef>
              <a:spcAft>
                <a:spcPts val="125"/>
              </a:spcAft>
            </a:pPr>
            <a:r>
              <a:rPr lang="en-US" sz="3200" dirty="0">
                <a:solidFill>
                  <a:schemeClr val="tx2"/>
                </a:solidFill>
              </a:rPr>
              <a:t>Starting Out with Java Control Structures Through Objects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197091"/>
            <a:ext cx="8229600" cy="403109"/>
          </a:xfrm>
        </p:spPr>
        <p:txBody>
          <a:bodyPr anchor="ctr"/>
          <a:lstStyle/>
          <a:p>
            <a:r>
              <a:rPr lang="en-US" dirty="0"/>
              <a:t>Eighth</a:t>
            </a:r>
            <a:r>
              <a:rPr lang="en-US" dirty="0">
                <a:solidFill>
                  <a:schemeClr val="tx2"/>
                </a:solidFill>
              </a:rPr>
              <a:t> Edition</a:t>
            </a:r>
          </a:p>
        </p:txBody>
      </p:sp>
      <p:pic>
        <p:nvPicPr>
          <p:cNvPr id="9" name="Picture 8" descr="Front Cover: Starting Out with Java Control Structures Through Objects, Eighth Edition by Gaddis.">
            <a:extLst>
              <a:ext uri="{FF2B5EF4-FFF2-40B4-BE49-F238E27FC236}">
                <a16:creationId xmlns:a16="http://schemas.microsoft.com/office/drawing/2014/main" id="{037B4E2D-7AC7-4FE4-842B-780018579E17}"/>
              </a:ext>
            </a:extLst>
          </p:cNvPr>
          <p:cNvPicPr>
            <a:picLocks noChangeAspect="1"/>
          </p:cNvPicPr>
          <p:nvPr/>
        </p:nvPicPr>
        <p:blipFill>
          <a:blip r:embed="rId3"/>
          <a:stretch>
            <a:fillRect/>
          </a:stretch>
        </p:blipFill>
        <p:spPr>
          <a:xfrm>
            <a:off x="572683" y="1693219"/>
            <a:ext cx="3675550" cy="4594437"/>
          </a:xfrm>
          <a:prstGeom prst="rect">
            <a:avLst/>
          </a:prstGeom>
          <a:ln w="9525">
            <a:solidFill>
              <a:schemeClr val="tx1"/>
            </a:solidFill>
          </a:ln>
          <a:effectLst/>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461288" y="2078182"/>
            <a:ext cx="2992583" cy="1014267"/>
          </a:xfrm>
        </p:spPr>
        <p:txBody>
          <a:bodyPr/>
          <a:lstStyle/>
          <a:p>
            <a:pPr marL="0" algn="ctr"/>
            <a:r>
              <a:rPr lang="en-US" b="1" dirty="0">
                <a:solidFill>
                  <a:schemeClr val="tx1"/>
                </a:solidFill>
                <a:latin typeface="+mn-lt"/>
              </a:rPr>
              <a:t>Chapter 6</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461289" y="3315134"/>
            <a:ext cx="2992582" cy="1506248"/>
          </a:xfrm>
        </p:spPr>
        <p:txBody>
          <a:bodyPr/>
          <a:lstStyle/>
          <a:p>
            <a:r>
              <a:rPr lang="en-US" dirty="0"/>
              <a:t>A First Look At Classes</a:t>
            </a:r>
          </a:p>
        </p:txBody>
      </p:sp>
      <p:pic>
        <p:nvPicPr>
          <p:cNvPr id="12" name="Picture Placeholder 21" descr="Pearson Logo">
            <a:extLst>
              <a:ext uri="{FF2B5EF4-FFF2-40B4-BE49-F238E27FC236}">
                <a16:creationId xmlns:a16="http://schemas.microsoft.com/office/drawing/2014/main" id="{CF37FB16-D567-464F-82AB-B4CF4A031A4F}"/>
              </a:ext>
            </a:extLst>
          </p:cNvPr>
          <p:cNvPicPr>
            <a:picLocks noChangeAspect="1"/>
          </p:cNvPicPr>
          <p:nvPr/>
        </p:nvPicPr>
        <p:blipFill>
          <a:blip r:embed="rId4"/>
          <a:srcRect t="22152" b="22152"/>
          <a:stretch>
            <a:fillRect/>
          </a:stretch>
        </p:blipFill>
        <p:spPr>
          <a:xfrm>
            <a:off x="315677" y="6420639"/>
            <a:ext cx="1176574" cy="296443"/>
          </a:xfrm>
          <a:prstGeom prst="rect">
            <a:avLst/>
          </a:prstGeom>
          <a:noFill/>
          <a:ln>
            <a:no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288" y="6413500"/>
            <a:ext cx="6589712" cy="228600"/>
          </a:xfrm>
        </p:spPr>
        <p:txBody>
          <a:bodyPr/>
          <a:lstStyle/>
          <a:p>
            <a:pPr marL="0" indent="0"/>
            <a:r>
              <a:rPr lang="en-US" altLang="en-US" sz="1200" b="0" dirty="0">
                <a:latin typeface="Verdana"/>
                <a:cs typeface="Verdana" panose="020B0604030504040204" pitchFamily="34" charset="0"/>
              </a:rPr>
              <a:t>Copyright © </a:t>
            </a:r>
            <a:r>
              <a:rPr lang="en-US" dirty="0"/>
              <a:t>2022 </a:t>
            </a:r>
            <a:r>
              <a:rPr lang="en-US" altLang="en-US" sz="1200" b="0" dirty="0">
                <a:latin typeface="Verdana"/>
                <a:cs typeface="Verdana" panose="020B0604030504040204" pitchFamily="34" charset="0"/>
              </a:rPr>
              <a:t>Pearson Education, Inc. All Rights Reserved</a:t>
            </a:r>
          </a:p>
        </p:txBody>
      </p:sp>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dirty="0"/>
              <a:t>Objects and Classes </a:t>
            </a:r>
            <a:r>
              <a:rPr lang="en-US" sz="2000" b="0" dirty="0"/>
              <a:t>(8 of 8)</a:t>
            </a:r>
          </a:p>
        </p:txBody>
      </p:sp>
      <p:sp>
        <p:nvSpPr>
          <p:cNvPr id="3" name="Content Placeholder 2">
            <a:extLst>
              <a:ext uri="{FF2B5EF4-FFF2-40B4-BE49-F238E27FC236}">
                <a16:creationId xmlns:a16="http://schemas.microsoft.com/office/drawing/2014/main" id="{F71B0C7F-9003-477A-A619-DCB5DFC303F7}"/>
              </a:ext>
            </a:extLst>
          </p:cNvPr>
          <p:cNvSpPr>
            <a:spLocks noGrp="1"/>
          </p:cNvSpPr>
          <p:nvPr>
            <p:ph sz="quarter" idx="13"/>
          </p:nvPr>
        </p:nvSpPr>
        <p:spPr>
          <a:xfrm>
            <a:off x="457200" y="1556327"/>
            <a:ext cx="8069283" cy="3906322"/>
          </a:xfrm>
        </p:spPr>
        <p:txBody>
          <a:bodyPr/>
          <a:lstStyle/>
          <a:p>
            <a:pPr eaLnBrk="1" hangingPunct="1"/>
            <a:r>
              <a:rPr lang="en-US" altLang="en-US" dirty="0"/>
              <a:t>The Java A</a:t>
            </a:r>
            <a:r>
              <a:rPr lang="en-US" altLang="en-US" sz="100" dirty="0"/>
              <a:t> </a:t>
            </a:r>
            <a:r>
              <a:rPr lang="en-US" altLang="en-US" dirty="0"/>
              <a:t>P</a:t>
            </a:r>
            <a:r>
              <a:rPr lang="en-US" altLang="en-US" sz="100" dirty="0"/>
              <a:t> </a:t>
            </a:r>
            <a:r>
              <a:rPr lang="en-US" altLang="en-US" dirty="0"/>
              <a:t>I provides many classes</a:t>
            </a:r>
          </a:p>
          <a:p>
            <a:pPr lvl="1" eaLnBrk="1" hangingPunct="1"/>
            <a:r>
              <a:rPr lang="en-US" altLang="en-US" dirty="0"/>
              <a:t>So far, the classes that you have created objects from are provided by the Java A</a:t>
            </a:r>
            <a:r>
              <a:rPr lang="en-US" altLang="en-US" sz="100" dirty="0"/>
              <a:t> </a:t>
            </a:r>
            <a:r>
              <a:rPr lang="en-US" altLang="en-US" dirty="0"/>
              <a:t>P</a:t>
            </a:r>
            <a:r>
              <a:rPr lang="en-US" altLang="en-US" sz="100" dirty="0"/>
              <a:t> </a:t>
            </a:r>
            <a:r>
              <a:rPr lang="en-US" altLang="en-US" dirty="0"/>
              <a:t>I.</a:t>
            </a:r>
          </a:p>
          <a:p>
            <a:pPr lvl="1" eaLnBrk="1" hangingPunct="1"/>
            <a:r>
              <a:rPr lang="en-US" altLang="en-US" dirty="0"/>
              <a:t>Examples:</a:t>
            </a:r>
          </a:p>
          <a:p>
            <a:pPr lvl="2" eaLnBrk="1" hangingPunct="1"/>
            <a:r>
              <a:rPr lang="en-US" altLang="en-US" dirty="0">
                <a:latin typeface="Courier New" panose="02070309020205020404" pitchFamily="49" charset="0"/>
                <a:cs typeface="Courier New" panose="02070309020205020404" pitchFamily="49" charset="0"/>
              </a:rPr>
              <a:t>Scanner</a:t>
            </a:r>
          </a:p>
          <a:p>
            <a:pPr lvl="2" eaLnBrk="1" hangingPunct="1"/>
            <a:r>
              <a:rPr lang="en-US" altLang="en-US" dirty="0">
                <a:latin typeface="Courier New" panose="02070309020205020404" pitchFamily="49" charset="0"/>
                <a:cs typeface="Courier New" panose="02070309020205020404" pitchFamily="49" charset="0"/>
              </a:rPr>
              <a:t>Random</a:t>
            </a:r>
          </a:p>
          <a:p>
            <a:pPr lvl="2" eaLnBrk="1" hangingPunct="1"/>
            <a:r>
              <a:rPr lang="en-US" altLang="en-US" dirty="0">
                <a:latin typeface="Courier New" panose="02070309020205020404" pitchFamily="49" charset="0"/>
                <a:cs typeface="Courier New" panose="02070309020205020404" pitchFamily="49" charset="0"/>
              </a:rPr>
              <a:t>PrintWriter</a:t>
            </a:r>
          </a:p>
          <a:p>
            <a:pPr eaLnBrk="1" hangingPunct="1"/>
            <a:r>
              <a:rPr lang="en-US" altLang="en-US" dirty="0"/>
              <a:t>See ObjectDemo.java</a:t>
            </a:r>
          </a:p>
        </p:txBody>
      </p:sp>
    </p:spTree>
    <p:extLst>
      <p:ext uri="{BB962C8B-B14F-4D97-AF65-F5344CB8AC3E}">
        <p14:creationId xmlns:p14="http://schemas.microsoft.com/office/powerpoint/2010/main" val="389822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58E2-01C0-4C04-B47C-4AD792FF2280}"/>
              </a:ext>
            </a:extLst>
          </p:cNvPr>
          <p:cNvSpPr>
            <a:spLocks noGrp="1"/>
          </p:cNvSpPr>
          <p:nvPr>
            <p:ph type="title"/>
          </p:nvPr>
        </p:nvSpPr>
        <p:spPr/>
        <p:txBody>
          <a:bodyPr/>
          <a:lstStyle/>
          <a:p>
            <a:r>
              <a:rPr lang="en-US" altLang="en-US" dirty="0"/>
              <a:t>Writing a Class, Step by Step </a:t>
            </a:r>
            <a:r>
              <a:rPr lang="en-US" altLang="en-US" sz="2000" b="0" dirty="0"/>
              <a:t>(1 of 2)</a:t>
            </a:r>
            <a:endParaRPr lang="en-US" sz="2000" b="0" dirty="0"/>
          </a:p>
        </p:txBody>
      </p:sp>
      <p:sp>
        <p:nvSpPr>
          <p:cNvPr id="3" name="Content Placeholder 2">
            <a:extLst>
              <a:ext uri="{FF2B5EF4-FFF2-40B4-BE49-F238E27FC236}">
                <a16:creationId xmlns:a16="http://schemas.microsoft.com/office/drawing/2014/main" id="{ADF384C9-A271-48B8-81A8-257E7C03BFB0}"/>
              </a:ext>
            </a:extLst>
          </p:cNvPr>
          <p:cNvSpPr>
            <a:spLocks noGrp="1"/>
          </p:cNvSpPr>
          <p:nvPr>
            <p:ph sz="quarter" idx="13"/>
          </p:nvPr>
        </p:nvSpPr>
        <p:spPr>
          <a:xfrm>
            <a:off x="457200" y="1556327"/>
            <a:ext cx="8373291" cy="2374405"/>
          </a:xfrm>
        </p:spPr>
        <p:txBody>
          <a:bodyPr/>
          <a:lstStyle/>
          <a:p>
            <a:pPr eaLnBrk="1" hangingPunct="1"/>
            <a:r>
              <a:rPr lang="en-US" altLang="en-US" dirty="0"/>
              <a:t>A </a:t>
            </a:r>
            <a:r>
              <a:rPr lang="en-US" altLang="en-US" dirty="0">
                <a:latin typeface="Courier New" panose="02070309020205020404" pitchFamily="49" charset="0"/>
                <a:cs typeface="Courier New" panose="02070309020205020404" pitchFamily="49" charset="0"/>
              </a:rPr>
              <a:t>Rectangle</a:t>
            </a:r>
            <a:r>
              <a:rPr lang="en-US" altLang="en-US" dirty="0"/>
              <a:t> object will have the following fields:</a:t>
            </a:r>
          </a:p>
          <a:p>
            <a:pPr lvl="1" eaLnBrk="1" hangingPunct="1"/>
            <a:r>
              <a:rPr lang="en-US" altLang="en-US" dirty="0">
                <a:latin typeface="Courier New" panose="02070309020205020404" pitchFamily="49" charset="0"/>
                <a:cs typeface="Courier New" panose="02070309020205020404" pitchFamily="49" charset="0"/>
              </a:rPr>
              <a:t>length</a:t>
            </a:r>
            <a:r>
              <a:rPr lang="en-US" altLang="en-US" dirty="0"/>
              <a:t>. The length field will hold the rectangle’s length.</a:t>
            </a:r>
          </a:p>
          <a:p>
            <a:pPr lvl="1" eaLnBrk="1" hangingPunct="1"/>
            <a:r>
              <a:rPr lang="en-US" altLang="en-US" dirty="0">
                <a:latin typeface="Courier New" panose="02070309020205020404" pitchFamily="49" charset="0"/>
                <a:cs typeface="Courier New" panose="02070309020205020404" pitchFamily="49" charset="0"/>
              </a:rPr>
              <a:t>width</a:t>
            </a:r>
            <a:r>
              <a:rPr lang="en-US" altLang="en-US" dirty="0"/>
              <a:t>. The width field will hold the rectangle’s width.</a:t>
            </a:r>
          </a:p>
        </p:txBody>
      </p:sp>
    </p:spTree>
    <p:extLst>
      <p:ext uri="{BB962C8B-B14F-4D97-AF65-F5344CB8AC3E}">
        <p14:creationId xmlns:p14="http://schemas.microsoft.com/office/powerpoint/2010/main" val="1111460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58E2-01C0-4C04-B47C-4AD792FF2280}"/>
              </a:ext>
            </a:extLst>
          </p:cNvPr>
          <p:cNvSpPr>
            <a:spLocks noGrp="1"/>
          </p:cNvSpPr>
          <p:nvPr>
            <p:ph type="title"/>
          </p:nvPr>
        </p:nvSpPr>
        <p:spPr/>
        <p:txBody>
          <a:bodyPr/>
          <a:lstStyle/>
          <a:p>
            <a:r>
              <a:rPr lang="en-US" altLang="en-US" dirty="0"/>
              <a:t>Writing a Class, Step by Step </a:t>
            </a:r>
            <a:r>
              <a:rPr lang="en-US" altLang="en-US" sz="2000" b="0" dirty="0"/>
              <a:t>(2 of 2)</a:t>
            </a:r>
            <a:endParaRPr lang="en-IN" sz="2000" b="0" dirty="0"/>
          </a:p>
        </p:txBody>
      </p:sp>
      <p:sp>
        <p:nvSpPr>
          <p:cNvPr id="3" name="Content Placeholder 2">
            <a:extLst>
              <a:ext uri="{FF2B5EF4-FFF2-40B4-BE49-F238E27FC236}">
                <a16:creationId xmlns:a16="http://schemas.microsoft.com/office/drawing/2014/main" id="{ADF384C9-A271-48B8-81A8-257E7C03BFB0}"/>
              </a:ext>
            </a:extLst>
          </p:cNvPr>
          <p:cNvSpPr>
            <a:spLocks noGrp="1"/>
          </p:cNvSpPr>
          <p:nvPr>
            <p:ph sz="quarter" idx="13"/>
          </p:nvPr>
        </p:nvSpPr>
        <p:spPr>
          <a:xfrm>
            <a:off x="457200" y="1556326"/>
            <a:ext cx="8085909" cy="4788911"/>
          </a:xfrm>
        </p:spPr>
        <p:txBody>
          <a:bodyPr/>
          <a:lstStyle/>
          <a:p>
            <a:pPr eaLnBrk="1" hangingPunct="1"/>
            <a:r>
              <a:rPr lang="en-US" altLang="en-US" sz="2200" dirty="0"/>
              <a:t>The </a:t>
            </a:r>
            <a:r>
              <a:rPr lang="en-US" altLang="en-US" sz="2200" dirty="0">
                <a:latin typeface="Courier New" panose="02070309020205020404" pitchFamily="49" charset="0"/>
                <a:cs typeface="Courier New" panose="02070309020205020404" pitchFamily="49" charset="0"/>
              </a:rPr>
              <a:t>Rectangle</a:t>
            </a:r>
            <a:r>
              <a:rPr lang="en-US" altLang="en-US" sz="2200" dirty="0"/>
              <a:t> class will also have the following methods:</a:t>
            </a:r>
          </a:p>
          <a:p>
            <a:pPr lvl="1" eaLnBrk="1" hangingPunct="1"/>
            <a:r>
              <a:rPr lang="en-US" altLang="en-US" sz="2200" b="1" dirty="0">
                <a:latin typeface="Courier New" panose="02070309020205020404" pitchFamily="49" charset="0"/>
                <a:cs typeface="Courier New" panose="02070309020205020404" pitchFamily="49" charset="0"/>
              </a:rPr>
              <a:t>setLength</a:t>
            </a:r>
            <a:r>
              <a:rPr lang="en-US" altLang="en-US" sz="2200" dirty="0"/>
              <a:t>. The </a:t>
            </a:r>
            <a:r>
              <a:rPr lang="en-US" altLang="en-US" sz="2200" dirty="0">
                <a:latin typeface="Courier New" panose="02070309020205020404" pitchFamily="49" charset="0"/>
                <a:cs typeface="Courier New" panose="02070309020205020404" pitchFamily="49" charset="0"/>
              </a:rPr>
              <a:t>setLength</a:t>
            </a:r>
            <a:r>
              <a:rPr lang="en-US" altLang="en-US" sz="2200" dirty="0"/>
              <a:t> method will store a value in an object’s </a:t>
            </a:r>
            <a:r>
              <a:rPr lang="en-US" altLang="en-US" sz="2200" dirty="0">
                <a:latin typeface="Courier New" panose="02070309020205020404" pitchFamily="49" charset="0"/>
                <a:cs typeface="Courier New" panose="02070309020205020404" pitchFamily="49" charset="0"/>
              </a:rPr>
              <a:t>length</a:t>
            </a:r>
            <a:r>
              <a:rPr lang="en-US" altLang="en-US" sz="2200" dirty="0"/>
              <a:t> field.</a:t>
            </a:r>
          </a:p>
          <a:p>
            <a:pPr lvl="1" eaLnBrk="1" hangingPunct="1"/>
            <a:r>
              <a:rPr lang="en-US" altLang="en-US" sz="2200" b="1" dirty="0">
                <a:latin typeface="Courier New" panose="02070309020205020404" pitchFamily="49" charset="0"/>
                <a:cs typeface="Courier New" panose="02070309020205020404" pitchFamily="49" charset="0"/>
              </a:rPr>
              <a:t>setWidth</a:t>
            </a:r>
            <a:r>
              <a:rPr lang="en-US" altLang="en-US" sz="2200" dirty="0"/>
              <a:t>. The </a:t>
            </a:r>
            <a:r>
              <a:rPr lang="en-US" altLang="en-US" sz="2200" dirty="0">
                <a:latin typeface="Courier New" panose="02070309020205020404" pitchFamily="49" charset="0"/>
                <a:cs typeface="Courier New" panose="02070309020205020404" pitchFamily="49" charset="0"/>
              </a:rPr>
              <a:t>setWidth</a:t>
            </a:r>
            <a:r>
              <a:rPr lang="en-US" altLang="en-US" sz="2200" dirty="0"/>
              <a:t> method will store a value in an object’s </a:t>
            </a:r>
            <a:r>
              <a:rPr lang="en-US" altLang="en-US" sz="2200" dirty="0">
                <a:latin typeface="Courier New" panose="02070309020205020404" pitchFamily="49" charset="0"/>
                <a:cs typeface="Courier New" panose="02070309020205020404" pitchFamily="49" charset="0"/>
              </a:rPr>
              <a:t>width</a:t>
            </a:r>
            <a:r>
              <a:rPr lang="en-US" altLang="en-US" sz="2200" dirty="0"/>
              <a:t> field.</a:t>
            </a:r>
          </a:p>
          <a:p>
            <a:pPr lvl="1" eaLnBrk="1" hangingPunct="1"/>
            <a:r>
              <a:rPr lang="en-US" altLang="en-US" sz="2200" b="1" dirty="0">
                <a:latin typeface="Courier New" panose="02070309020205020404" pitchFamily="49" charset="0"/>
                <a:cs typeface="Courier New" panose="02070309020205020404" pitchFamily="49" charset="0"/>
              </a:rPr>
              <a:t>getLength</a:t>
            </a:r>
            <a:r>
              <a:rPr lang="en-US" altLang="en-US" sz="2200" dirty="0"/>
              <a:t>. The </a:t>
            </a:r>
            <a:r>
              <a:rPr lang="en-US" altLang="en-US" sz="2200" dirty="0">
                <a:latin typeface="Courier New" panose="02070309020205020404" pitchFamily="49" charset="0"/>
                <a:cs typeface="Courier New" panose="02070309020205020404" pitchFamily="49" charset="0"/>
              </a:rPr>
              <a:t>getLength</a:t>
            </a:r>
            <a:r>
              <a:rPr lang="en-US" altLang="en-US" sz="2200" dirty="0"/>
              <a:t> method will return the value in an object’s </a:t>
            </a:r>
            <a:r>
              <a:rPr lang="en-US" altLang="en-US" sz="2200" dirty="0">
                <a:latin typeface="Courier New" panose="02070309020205020404" pitchFamily="49" charset="0"/>
                <a:cs typeface="Courier New" panose="02070309020205020404" pitchFamily="49" charset="0"/>
              </a:rPr>
              <a:t>length</a:t>
            </a:r>
            <a:r>
              <a:rPr lang="en-US" altLang="en-US" sz="2200" dirty="0"/>
              <a:t> field.</a:t>
            </a:r>
          </a:p>
          <a:p>
            <a:pPr lvl="1" eaLnBrk="1" hangingPunct="1"/>
            <a:r>
              <a:rPr lang="en-US" altLang="en-US" sz="2200" b="1" dirty="0">
                <a:latin typeface="Courier New" panose="02070309020205020404" pitchFamily="49" charset="0"/>
                <a:cs typeface="Courier New" panose="02070309020205020404" pitchFamily="49" charset="0"/>
              </a:rPr>
              <a:t>getWidth</a:t>
            </a:r>
            <a:r>
              <a:rPr lang="en-US" altLang="en-US" sz="2200" dirty="0"/>
              <a:t>. The </a:t>
            </a:r>
            <a:r>
              <a:rPr lang="en-US" altLang="en-US" sz="2200" dirty="0">
                <a:latin typeface="Courier New" panose="02070309020205020404" pitchFamily="49" charset="0"/>
                <a:cs typeface="Courier New" panose="02070309020205020404" pitchFamily="49" charset="0"/>
              </a:rPr>
              <a:t>getWidth</a:t>
            </a:r>
            <a:r>
              <a:rPr lang="en-US" altLang="en-US" sz="2200" dirty="0"/>
              <a:t> method will return the value in an object’s </a:t>
            </a:r>
            <a:r>
              <a:rPr lang="en-US" altLang="en-US" sz="2200" dirty="0">
                <a:latin typeface="Courier New" panose="02070309020205020404" pitchFamily="49" charset="0"/>
                <a:cs typeface="Courier New" panose="02070309020205020404" pitchFamily="49" charset="0"/>
              </a:rPr>
              <a:t>width</a:t>
            </a:r>
            <a:r>
              <a:rPr lang="en-US" altLang="en-US" sz="2200" dirty="0"/>
              <a:t> field.</a:t>
            </a:r>
          </a:p>
          <a:p>
            <a:pPr lvl="1" eaLnBrk="1" hangingPunct="1"/>
            <a:r>
              <a:rPr lang="en-US" altLang="en-US" sz="2200" b="1" dirty="0">
                <a:latin typeface="Courier New" panose="02070309020205020404" pitchFamily="49" charset="0"/>
                <a:cs typeface="Courier New" panose="02070309020205020404" pitchFamily="49" charset="0"/>
              </a:rPr>
              <a:t>getArea</a:t>
            </a:r>
            <a:r>
              <a:rPr lang="en-US" altLang="en-US" sz="2200" dirty="0"/>
              <a:t>. The </a:t>
            </a:r>
            <a:r>
              <a:rPr lang="en-US" altLang="en-US" sz="2200" dirty="0">
                <a:latin typeface="Courier New" panose="02070309020205020404" pitchFamily="49" charset="0"/>
                <a:cs typeface="Courier New" panose="02070309020205020404" pitchFamily="49" charset="0"/>
              </a:rPr>
              <a:t>getArea</a:t>
            </a:r>
            <a:r>
              <a:rPr lang="en-US" altLang="en-US" sz="2200" dirty="0"/>
              <a:t> method will return the area of the rectangle, which is the result of the object’s </a:t>
            </a:r>
            <a:r>
              <a:rPr lang="en-US" altLang="en-US" sz="2200" dirty="0">
                <a:latin typeface="Courier New" panose="02070309020205020404" pitchFamily="49" charset="0"/>
                <a:cs typeface="Courier New" panose="02070309020205020404" pitchFamily="49" charset="0"/>
              </a:rPr>
              <a:t>length</a:t>
            </a:r>
            <a:r>
              <a:rPr lang="en-US" altLang="en-US" sz="2200" dirty="0"/>
              <a:t> multiplied by its </a:t>
            </a:r>
            <a:r>
              <a:rPr lang="en-US" altLang="en-US" sz="2200" dirty="0">
                <a:latin typeface="Courier New" panose="02070309020205020404" pitchFamily="49" charset="0"/>
                <a:cs typeface="Courier New" panose="02070309020205020404" pitchFamily="49" charset="0"/>
              </a:rPr>
              <a:t>width</a:t>
            </a:r>
            <a:r>
              <a:rPr lang="en-US" altLang="en-US" sz="2200" dirty="0"/>
              <a:t>.</a:t>
            </a:r>
          </a:p>
        </p:txBody>
      </p:sp>
    </p:spTree>
    <p:extLst>
      <p:ext uri="{BB962C8B-B14F-4D97-AF65-F5344CB8AC3E}">
        <p14:creationId xmlns:p14="http://schemas.microsoft.com/office/powerpoint/2010/main" val="147435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2475-EBF9-4E8F-B984-46862B8A109E}"/>
              </a:ext>
            </a:extLst>
          </p:cNvPr>
          <p:cNvSpPr>
            <a:spLocks noGrp="1"/>
          </p:cNvSpPr>
          <p:nvPr>
            <p:ph type="title"/>
          </p:nvPr>
        </p:nvSpPr>
        <p:spPr/>
        <p:txBody>
          <a:bodyPr/>
          <a:lstStyle/>
          <a:p>
            <a:r>
              <a:rPr lang="en-US" altLang="en-US" dirty="0"/>
              <a:t>U</a:t>
            </a:r>
            <a:r>
              <a:rPr lang="en-US" altLang="en-US" sz="100" dirty="0"/>
              <a:t> </a:t>
            </a:r>
            <a:r>
              <a:rPr lang="en-US" altLang="en-US" dirty="0"/>
              <a:t>M</a:t>
            </a:r>
            <a:r>
              <a:rPr lang="en-US" altLang="en-US" sz="100" dirty="0"/>
              <a:t> </a:t>
            </a:r>
            <a:r>
              <a:rPr lang="en-US" altLang="en-US" dirty="0"/>
              <a:t>L Diagram</a:t>
            </a:r>
            <a:endParaRPr lang="en-IN" dirty="0"/>
          </a:p>
        </p:txBody>
      </p:sp>
      <p:sp>
        <p:nvSpPr>
          <p:cNvPr id="3" name="Content Placeholder 2">
            <a:extLst>
              <a:ext uri="{FF2B5EF4-FFF2-40B4-BE49-F238E27FC236}">
                <a16:creationId xmlns:a16="http://schemas.microsoft.com/office/drawing/2014/main" id="{12C97827-3688-4AF6-934D-8F57DD0AE12A}"/>
              </a:ext>
            </a:extLst>
          </p:cNvPr>
          <p:cNvSpPr>
            <a:spLocks noGrp="1"/>
          </p:cNvSpPr>
          <p:nvPr>
            <p:ph sz="quarter" idx="13"/>
          </p:nvPr>
        </p:nvSpPr>
        <p:spPr>
          <a:xfrm>
            <a:off x="457200" y="1556327"/>
            <a:ext cx="8229600" cy="1305626"/>
          </a:xfrm>
        </p:spPr>
        <p:txBody>
          <a:bodyPr/>
          <a:lstStyle/>
          <a:p>
            <a:pPr eaLnBrk="1" hangingPunct="1"/>
            <a:r>
              <a:rPr lang="en-US" altLang="en-US" dirty="0"/>
              <a:t>Unified Modeling Language (U</a:t>
            </a:r>
            <a:r>
              <a:rPr lang="en-US" altLang="en-US" sz="100" dirty="0"/>
              <a:t> </a:t>
            </a:r>
            <a:r>
              <a:rPr lang="en-US" altLang="en-US" dirty="0"/>
              <a:t>M</a:t>
            </a:r>
            <a:r>
              <a:rPr lang="en-US" altLang="en-US" sz="100" dirty="0"/>
              <a:t> </a:t>
            </a:r>
            <a:r>
              <a:rPr lang="en-US" altLang="en-US" dirty="0"/>
              <a:t>L) provides a set of standard diagrams for graphically depicting object-oriented systems.</a:t>
            </a:r>
          </a:p>
        </p:txBody>
      </p:sp>
      <p:pic>
        <p:nvPicPr>
          <p:cNvPr id="5" name="Content Placeholder 4" descr="The U M L class diagram is depicted as a table with a single column, without a header, and three rows. The class name goes in the first row, the fields are listed in the second row, and the methods are listed in the third row."/>
          <p:cNvPicPr>
            <a:picLocks noGrp="1" noChangeAspect="1"/>
          </p:cNvPicPr>
          <p:nvPr>
            <p:ph sz="quarter" idx="14"/>
          </p:nvPr>
        </p:nvPicPr>
        <p:blipFill>
          <a:blip r:embed="rId2"/>
          <a:stretch>
            <a:fillRect/>
          </a:stretch>
        </p:blipFill>
        <p:spPr>
          <a:xfrm>
            <a:off x="862263" y="3105630"/>
            <a:ext cx="7419475" cy="2206943"/>
          </a:xfrm>
          <a:prstGeom prst="rect">
            <a:avLst/>
          </a:prstGeom>
        </p:spPr>
      </p:pic>
    </p:spTree>
    <p:extLst>
      <p:ext uri="{BB962C8B-B14F-4D97-AF65-F5344CB8AC3E}">
        <p14:creationId xmlns:p14="http://schemas.microsoft.com/office/powerpoint/2010/main" val="304329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8B2D-2F38-45B8-B7C2-2ACE50A1BFC3}"/>
              </a:ext>
            </a:extLst>
          </p:cNvPr>
          <p:cNvSpPr>
            <a:spLocks noGrp="1"/>
          </p:cNvSpPr>
          <p:nvPr>
            <p:ph type="title"/>
          </p:nvPr>
        </p:nvSpPr>
        <p:spPr/>
        <p:txBody>
          <a:bodyPr/>
          <a:lstStyle/>
          <a:p>
            <a:r>
              <a:rPr lang="en-US" altLang="en-US" sz="3200" dirty="0"/>
              <a:t>U</a:t>
            </a:r>
            <a:r>
              <a:rPr lang="en-US" altLang="en-US" sz="100" dirty="0"/>
              <a:t> </a:t>
            </a:r>
            <a:r>
              <a:rPr lang="en-US" altLang="en-US" sz="3200" dirty="0"/>
              <a:t>M</a:t>
            </a:r>
            <a:r>
              <a:rPr lang="en-US" altLang="en-US" sz="100" dirty="0"/>
              <a:t> </a:t>
            </a:r>
            <a:r>
              <a:rPr lang="en-US" altLang="en-US" sz="3200" dirty="0"/>
              <a:t>L Diagram for</a:t>
            </a:r>
            <a:br>
              <a:rPr lang="en-US" altLang="en-US" sz="3200" dirty="0"/>
            </a:br>
            <a:r>
              <a:rPr lang="en-US" altLang="en-US" sz="3200" dirty="0">
                <a:latin typeface="Courier New" panose="02070309020205020404" pitchFamily="49" charset="0"/>
                <a:cs typeface="Courier New" panose="02070309020205020404" pitchFamily="49" charset="0"/>
              </a:rPr>
              <a:t>Rectangle</a:t>
            </a:r>
            <a:r>
              <a:rPr lang="en-US" altLang="en-US" sz="3200" dirty="0"/>
              <a:t> class</a:t>
            </a:r>
            <a:endParaRPr lang="en-IN" sz="3200" dirty="0"/>
          </a:p>
        </p:txBody>
      </p:sp>
      <p:sp>
        <p:nvSpPr>
          <p:cNvPr id="4" name="Content Placeholder 3"/>
          <p:cNvSpPr>
            <a:spLocks noGrp="1"/>
          </p:cNvSpPr>
          <p:nvPr>
            <p:ph sz="quarter" idx="13"/>
          </p:nvPr>
        </p:nvSpPr>
        <p:spPr>
          <a:xfrm>
            <a:off x="457201" y="1552575"/>
            <a:ext cx="1609106" cy="573108"/>
          </a:xfrm>
        </p:spPr>
        <p:txBody>
          <a:bodyPr/>
          <a:lstStyle/>
          <a:p>
            <a:pPr eaLnBrk="1" hangingPunct="1">
              <a:spcBef>
                <a:spcPct val="50000"/>
              </a:spcBef>
              <a:buClrTx/>
              <a:buFontTx/>
              <a:buNone/>
            </a:pPr>
            <a:r>
              <a:rPr lang="en-US" altLang="en-US" dirty="0"/>
              <a:t>Rectangle</a:t>
            </a:r>
          </a:p>
        </p:txBody>
      </p:sp>
      <p:sp>
        <p:nvSpPr>
          <p:cNvPr id="5" name="Content Placeholder 4"/>
          <p:cNvSpPr>
            <a:spLocks noGrp="1"/>
          </p:cNvSpPr>
          <p:nvPr>
            <p:ph sz="quarter" idx="14"/>
          </p:nvPr>
        </p:nvSpPr>
        <p:spPr>
          <a:xfrm>
            <a:off x="457201" y="2216772"/>
            <a:ext cx="1086591" cy="870812"/>
          </a:xfrm>
        </p:spPr>
        <p:txBody>
          <a:bodyPr/>
          <a:lstStyle/>
          <a:p>
            <a:pPr marL="432" indent="0">
              <a:spcBef>
                <a:spcPct val="50000"/>
              </a:spcBef>
              <a:buClrTx/>
              <a:buNone/>
            </a:pPr>
            <a:r>
              <a:rPr lang="en-US" altLang="en-US" dirty="0"/>
              <a:t>length width</a:t>
            </a:r>
          </a:p>
        </p:txBody>
      </p:sp>
      <p:sp>
        <p:nvSpPr>
          <p:cNvPr id="6" name="Content Placeholder 5"/>
          <p:cNvSpPr>
            <a:spLocks noGrp="1"/>
          </p:cNvSpPr>
          <p:nvPr>
            <p:ph sz="quarter" idx="15"/>
          </p:nvPr>
        </p:nvSpPr>
        <p:spPr>
          <a:xfrm>
            <a:off x="457200" y="3265760"/>
            <a:ext cx="1917865" cy="2058345"/>
          </a:xfrm>
        </p:spPr>
        <p:txBody>
          <a:bodyPr/>
          <a:lstStyle/>
          <a:p>
            <a:pPr marL="432" indent="0">
              <a:spcBef>
                <a:spcPct val="50000"/>
              </a:spcBef>
              <a:buClrTx/>
              <a:buNone/>
            </a:pPr>
            <a:r>
              <a:rPr lang="en-US" altLang="en-US" dirty="0"/>
              <a:t>setLength() setWidth() getLength() getWidth() getArea()</a:t>
            </a:r>
          </a:p>
        </p:txBody>
      </p:sp>
    </p:spTree>
    <p:extLst>
      <p:ext uri="{BB962C8B-B14F-4D97-AF65-F5344CB8AC3E}">
        <p14:creationId xmlns:p14="http://schemas.microsoft.com/office/powerpoint/2010/main" val="1818783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C985-38A6-4326-9882-71A1F46AB23F}"/>
              </a:ext>
            </a:extLst>
          </p:cNvPr>
          <p:cNvSpPr>
            <a:spLocks noGrp="1"/>
          </p:cNvSpPr>
          <p:nvPr>
            <p:ph type="title"/>
          </p:nvPr>
        </p:nvSpPr>
        <p:spPr/>
        <p:txBody>
          <a:bodyPr/>
          <a:lstStyle/>
          <a:p>
            <a:r>
              <a:rPr lang="en-US" altLang="en-US" sz="3400" dirty="0"/>
              <a:t>Writing the Code for the Class Fields</a:t>
            </a:r>
            <a:endParaRPr lang="en-IN" sz="3400" dirty="0"/>
          </a:p>
        </p:txBody>
      </p:sp>
      <p:sp>
        <p:nvSpPr>
          <p:cNvPr id="3" name="Content Placeholder 2">
            <a:extLst>
              <a:ext uri="{FF2B5EF4-FFF2-40B4-BE49-F238E27FC236}">
                <a16:creationId xmlns:a16="http://schemas.microsoft.com/office/drawing/2014/main" id="{075D5B47-09C3-4B40-A55C-1128EC3D76AD}"/>
              </a:ext>
            </a:extLst>
          </p:cNvPr>
          <p:cNvSpPr>
            <a:spLocks noGrp="1"/>
          </p:cNvSpPr>
          <p:nvPr>
            <p:ph sz="quarter" idx="13"/>
          </p:nvPr>
        </p:nvSpPr>
        <p:spPr/>
        <p:txBody>
          <a:bodyPr/>
          <a:lstStyle/>
          <a:p>
            <a:pPr eaLnBrk="1" hangingPunct="1">
              <a:buFontTx/>
              <a:buNone/>
            </a:pPr>
            <a:r>
              <a:rPr lang="en-US" altLang="en-US" b="1" dirty="0">
                <a:latin typeface="Courier New" panose="02070309020205020404" pitchFamily="49" charset="0"/>
                <a:cs typeface="Courier New" panose="02070309020205020404" pitchFamily="49" charset="0"/>
              </a:rPr>
              <a:t>public class Rectangle</a:t>
            </a:r>
          </a:p>
          <a:p>
            <a:pPr eaLnBrk="1" hangingPunct="1">
              <a:buFontTx/>
              <a:buNone/>
            </a:pPr>
            <a:r>
              <a:rPr lang="en-US" altLang="en-US" b="1" dirty="0">
                <a:latin typeface="Courier New" panose="02070309020205020404" pitchFamily="49" charset="0"/>
                <a:cs typeface="Courier New" panose="02070309020205020404" pitchFamily="49" charset="0"/>
              </a:rPr>
              <a:t>{</a:t>
            </a:r>
          </a:p>
          <a:p>
            <a:pPr eaLnBrk="1" hangingPunct="1">
              <a:buFontTx/>
              <a:buNone/>
            </a:pPr>
            <a:r>
              <a:rPr lang="en-US" altLang="en-US" b="1" dirty="0">
                <a:latin typeface="Courier New" panose="02070309020205020404" pitchFamily="49" charset="0"/>
                <a:cs typeface="Courier New" panose="02070309020205020404" pitchFamily="49" charset="0"/>
              </a:rPr>
              <a:t>		private double length;</a:t>
            </a:r>
          </a:p>
          <a:p>
            <a:pPr eaLnBrk="1" hangingPunct="1">
              <a:buFontTx/>
              <a:buNone/>
            </a:pPr>
            <a:r>
              <a:rPr lang="en-US" altLang="en-US" b="1" dirty="0">
                <a:latin typeface="Courier New" panose="02070309020205020404" pitchFamily="49" charset="0"/>
                <a:cs typeface="Courier New" panose="02070309020205020404" pitchFamily="49" charset="0"/>
              </a:rPr>
              <a:t>		private double width;</a:t>
            </a:r>
          </a:p>
          <a:p>
            <a:pPr eaLnBrk="1" hangingPunct="1">
              <a:buFontTx/>
              <a:buNone/>
            </a:pPr>
            <a:r>
              <a:rPr lang="en-US" alt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8923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DC5B-5A62-43D0-8C70-BF73B51B9104}"/>
              </a:ext>
            </a:extLst>
          </p:cNvPr>
          <p:cNvSpPr>
            <a:spLocks noGrp="1"/>
          </p:cNvSpPr>
          <p:nvPr>
            <p:ph type="title"/>
          </p:nvPr>
        </p:nvSpPr>
        <p:spPr/>
        <p:txBody>
          <a:bodyPr/>
          <a:lstStyle/>
          <a:p>
            <a:r>
              <a:rPr lang="en-US" dirty="0"/>
              <a:t>Access Specifiers</a:t>
            </a:r>
          </a:p>
        </p:txBody>
      </p:sp>
      <p:sp>
        <p:nvSpPr>
          <p:cNvPr id="3" name="Content Placeholder 2">
            <a:extLst>
              <a:ext uri="{FF2B5EF4-FFF2-40B4-BE49-F238E27FC236}">
                <a16:creationId xmlns:a16="http://schemas.microsoft.com/office/drawing/2014/main" id="{AC351AC3-6C7A-4AD2-A21D-89D2CD46796C}"/>
              </a:ext>
            </a:extLst>
          </p:cNvPr>
          <p:cNvSpPr>
            <a:spLocks noGrp="1"/>
          </p:cNvSpPr>
          <p:nvPr>
            <p:ph sz="quarter" idx="13"/>
          </p:nvPr>
        </p:nvSpPr>
        <p:spPr>
          <a:xfrm>
            <a:off x="457200" y="1556326"/>
            <a:ext cx="8021782" cy="4788911"/>
          </a:xfrm>
        </p:spPr>
        <p:txBody>
          <a:bodyPr/>
          <a:lstStyle/>
          <a:p>
            <a:pPr eaLnBrk="1" hangingPunct="1">
              <a:lnSpc>
                <a:spcPct val="90000"/>
              </a:lnSpc>
            </a:pPr>
            <a:r>
              <a:rPr lang="en-US" altLang="en-US" dirty="0"/>
              <a:t>An access specifier is a Java keyword that indicates how a field or method can be accessed.</a:t>
            </a:r>
          </a:p>
          <a:p>
            <a:pPr eaLnBrk="1" hangingPunct="1">
              <a:lnSpc>
                <a:spcPct val="90000"/>
              </a:lnSpc>
            </a:pPr>
            <a:r>
              <a:rPr lang="en-US" altLang="en-US" dirty="0">
                <a:latin typeface="Courier New" panose="02070309020205020404" pitchFamily="49" charset="0"/>
                <a:cs typeface="Courier New" panose="02070309020205020404" pitchFamily="49" charset="0"/>
              </a:rPr>
              <a:t>public</a:t>
            </a:r>
          </a:p>
          <a:p>
            <a:pPr lvl="1" eaLnBrk="1" hangingPunct="1">
              <a:lnSpc>
                <a:spcPct val="90000"/>
              </a:lnSpc>
            </a:pPr>
            <a:r>
              <a:rPr lang="en-US" altLang="en-US" dirty="0"/>
              <a:t>When the </a:t>
            </a:r>
            <a:r>
              <a:rPr lang="en-US" altLang="en-US" dirty="0">
                <a:latin typeface="Courier New" panose="02070309020205020404" pitchFamily="49" charset="0"/>
                <a:cs typeface="Courier New" panose="02070309020205020404" pitchFamily="49" charset="0"/>
              </a:rPr>
              <a:t>public</a:t>
            </a:r>
            <a:r>
              <a:rPr lang="en-US" altLang="en-US" dirty="0"/>
              <a:t> access specifier is applied to a class member, the member can be accessed by code inside the class or outside.</a:t>
            </a:r>
          </a:p>
          <a:p>
            <a:pPr eaLnBrk="1" hangingPunct="1">
              <a:lnSpc>
                <a:spcPct val="90000"/>
              </a:lnSpc>
            </a:pPr>
            <a:r>
              <a:rPr lang="en-US" altLang="en-US" dirty="0">
                <a:latin typeface="Courier New" panose="02070309020205020404" pitchFamily="49" charset="0"/>
                <a:cs typeface="Courier New" panose="02070309020205020404" pitchFamily="49" charset="0"/>
              </a:rPr>
              <a:t>private</a:t>
            </a:r>
          </a:p>
          <a:p>
            <a:pPr lvl="1" eaLnBrk="1" hangingPunct="1">
              <a:lnSpc>
                <a:spcPct val="90000"/>
              </a:lnSpc>
            </a:pPr>
            <a:r>
              <a:rPr lang="en-US" altLang="en-US" dirty="0"/>
              <a:t>When the </a:t>
            </a:r>
            <a:r>
              <a:rPr lang="en-US" altLang="en-US" dirty="0">
                <a:latin typeface="Courier New" panose="02070309020205020404" pitchFamily="49" charset="0"/>
                <a:cs typeface="Courier New" panose="02070309020205020404" pitchFamily="49" charset="0"/>
              </a:rPr>
              <a:t>private</a:t>
            </a:r>
            <a:r>
              <a:rPr lang="en-US" altLang="en-US" dirty="0"/>
              <a:t> access specifier is applied to a class member, the member cannot be accessed by code outside the class. The member can be accessed only by methods that are members of the same class.</a:t>
            </a:r>
          </a:p>
        </p:txBody>
      </p:sp>
    </p:spTree>
    <p:extLst>
      <p:ext uri="{BB962C8B-B14F-4D97-AF65-F5344CB8AC3E}">
        <p14:creationId xmlns:p14="http://schemas.microsoft.com/office/powerpoint/2010/main" val="767376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6251-99D4-49E4-8391-25071CFC9C28}"/>
              </a:ext>
            </a:extLst>
          </p:cNvPr>
          <p:cNvSpPr>
            <a:spLocks noGrp="1"/>
          </p:cNvSpPr>
          <p:nvPr>
            <p:ph type="title"/>
          </p:nvPr>
        </p:nvSpPr>
        <p:spPr/>
        <p:txBody>
          <a:bodyPr/>
          <a:lstStyle/>
          <a:p>
            <a:r>
              <a:rPr lang="en-US" dirty="0"/>
              <a:t>Header for the </a:t>
            </a:r>
            <a:r>
              <a:rPr lang="en-US" dirty="0">
                <a:latin typeface="Courier New" panose="02070309020205020404" pitchFamily="49" charset="0"/>
                <a:cs typeface="Courier New" panose="02070309020205020404" pitchFamily="49" charset="0"/>
              </a:rPr>
              <a:t>setLength</a:t>
            </a:r>
            <a:r>
              <a:rPr lang="en-US" dirty="0"/>
              <a:t> Method</a:t>
            </a:r>
          </a:p>
        </p:txBody>
      </p:sp>
      <p:pic>
        <p:nvPicPr>
          <p:cNvPr id="10" name="Content Placeholder 9" descr="public void set Length left parenthesis double l e n right parenthesis. Public is labeled, access specifier. Void is labeled, return type, set Length is labeled, method name. double l e n is underlined and labeled, parameter variable declaration.">
            <a:extLst>
              <a:ext uri="{FF2B5EF4-FFF2-40B4-BE49-F238E27FC236}">
                <a16:creationId xmlns:a16="http://schemas.microsoft.com/office/drawing/2014/main" id="{F7152334-B106-4203-A3F5-7AC95DB26931}"/>
              </a:ext>
            </a:extLst>
          </p:cNvPr>
          <p:cNvPicPr>
            <a:picLocks noGrp="1" noChangeAspect="1"/>
          </p:cNvPicPr>
          <p:nvPr>
            <p:ph sz="quarter" idx="13"/>
          </p:nvPr>
        </p:nvPicPr>
        <p:blipFill>
          <a:blip r:embed="rId2"/>
          <a:stretch>
            <a:fillRect/>
          </a:stretch>
        </p:blipFill>
        <p:spPr>
          <a:xfrm>
            <a:off x="1520198" y="1568927"/>
            <a:ext cx="6377925" cy="3019424"/>
          </a:xfrm>
        </p:spPr>
      </p:pic>
      <p:sp>
        <p:nvSpPr>
          <p:cNvPr id="3" name="Content Placeholder 2">
            <a:extLst>
              <a:ext uri="{FF2B5EF4-FFF2-40B4-BE49-F238E27FC236}">
                <a16:creationId xmlns:a16="http://schemas.microsoft.com/office/drawing/2014/main" id="{EE1FEA51-EB76-4141-9CFF-FFAE618EE4E7}"/>
              </a:ext>
            </a:extLst>
          </p:cNvPr>
          <p:cNvSpPr>
            <a:spLocks noGrp="1"/>
          </p:cNvSpPr>
          <p:nvPr>
            <p:ph sz="quarter" idx="14"/>
          </p:nvPr>
        </p:nvSpPr>
        <p:spPr>
          <a:xfrm>
            <a:off x="457200" y="5084447"/>
            <a:ext cx="7566660" cy="805813"/>
          </a:xfrm>
        </p:spPr>
        <p:txBody>
          <a:bodyPr/>
          <a:lstStyle/>
          <a:p>
            <a:pPr marL="432" indent="0">
              <a:buNone/>
            </a:pPr>
            <a:r>
              <a:rPr lang="en-US" altLang="en-US" sz="2000" i="0" dirty="0">
                <a:solidFill>
                  <a:srgbClr val="C00000"/>
                </a:solidFill>
              </a:rPr>
              <a:t>Notice the word </a:t>
            </a:r>
            <a:r>
              <a:rPr lang="en-US" altLang="en-US" sz="2000" b="1" i="0" dirty="0">
                <a:solidFill>
                  <a:srgbClr val="C00000"/>
                </a:solidFill>
                <a:latin typeface="Courier New" panose="02070309020205020404" pitchFamily="49" charset="0"/>
                <a:cs typeface="Courier New" panose="02070309020205020404" pitchFamily="49" charset="0"/>
              </a:rPr>
              <a:t>static </a:t>
            </a:r>
            <a:r>
              <a:rPr lang="en-US" altLang="en-US" sz="2000" i="0" dirty="0">
                <a:solidFill>
                  <a:srgbClr val="C00000"/>
                </a:solidFill>
              </a:rPr>
              <a:t>does not appear in the method header designed to work on an instance of a class (</a:t>
            </a:r>
            <a:r>
              <a:rPr lang="en-US" altLang="en-US" sz="2000" b="1" dirty="0">
                <a:solidFill>
                  <a:srgbClr val="C00000"/>
                </a:solidFill>
              </a:rPr>
              <a:t>instance method</a:t>
            </a:r>
            <a:r>
              <a:rPr lang="en-US" altLang="en-US" sz="2000" i="0" dirty="0">
                <a:solidFill>
                  <a:srgbClr val="C00000"/>
                </a:solidFill>
              </a:rPr>
              <a:t>).</a:t>
            </a:r>
          </a:p>
        </p:txBody>
      </p:sp>
    </p:spTree>
    <p:extLst>
      <p:ext uri="{BB962C8B-B14F-4D97-AF65-F5344CB8AC3E}">
        <p14:creationId xmlns:p14="http://schemas.microsoft.com/office/powerpoint/2010/main" val="3217627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sz="3200" dirty="0"/>
              <a:t>Writing and Demonstrating the </a:t>
            </a:r>
            <a:r>
              <a:rPr lang="en-US" altLang="en-US" sz="3200" dirty="0">
                <a:latin typeface="Courier New" panose="02070309020205020404" pitchFamily="49" charset="0"/>
                <a:cs typeface="Courier New" panose="02070309020205020404" pitchFamily="49" charset="0"/>
              </a:rPr>
              <a:t>setLength</a:t>
            </a:r>
            <a:r>
              <a:rPr lang="en-US" altLang="en-US" sz="3200" dirty="0"/>
              <a:t> Method</a:t>
            </a:r>
            <a:endParaRPr lang="en-IN" sz="3200" dirty="0"/>
          </a:p>
        </p:txBody>
      </p:sp>
      <p:sp>
        <p:nvSpPr>
          <p:cNvPr id="4" name="Content Placeholder 3"/>
          <p:cNvSpPr>
            <a:spLocks noGrp="1"/>
          </p:cNvSpPr>
          <p:nvPr>
            <p:ph sz="quarter" idx="13"/>
          </p:nvPr>
        </p:nvSpPr>
        <p:spPr>
          <a:xfrm>
            <a:off x="457200" y="1556328"/>
            <a:ext cx="8229600" cy="4120078"/>
          </a:xfrm>
        </p:spPr>
        <p:txBody>
          <a:bodyPr/>
          <a:lstStyle/>
          <a:p>
            <a:pPr eaLnBrk="1" hangingPunct="1">
              <a:buFontTx/>
              <a:buNone/>
            </a:pPr>
            <a:r>
              <a:rPr lang="en-US" altLang="en-US" sz="1800" b="1" dirty="0">
                <a:latin typeface="Courier New" panose="02070309020205020404" pitchFamily="49" charset="0"/>
                <a:cs typeface="Courier New" panose="02070309020205020404" pitchFamily="49" charset="0"/>
              </a:rPr>
              <a:t>	 /**</a:t>
            </a:r>
          </a:p>
          <a:p>
            <a:pPr eaLnBrk="1" hangingPunct="1">
              <a:buFontTx/>
              <a:buNone/>
            </a:pPr>
            <a:r>
              <a:rPr lang="en-US" altLang="en-US" sz="1800" b="1" dirty="0">
                <a:latin typeface="Courier New" panose="02070309020205020404" pitchFamily="49" charset="0"/>
                <a:cs typeface="Courier New" panose="02070309020205020404" pitchFamily="49" charset="0"/>
              </a:rPr>
              <a:t>      The setLength method stores a value in the</a:t>
            </a:r>
          </a:p>
          <a:p>
            <a:pPr eaLnBrk="1" hangingPunct="1">
              <a:buFontTx/>
              <a:buNone/>
            </a:pPr>
            <a:r>
              <a:rPr lang="en-US" altLang="en-US" sz="1800" b="1" dirty="0">
                <a:latin typeface="Courier New" panose="02070309020205020404" pitchFamily="49" charset="0"/>
                <a:cs typeface="Courier New" panose="02070309020205020404" pitchFamily="49" charset="0"/>
              </a:rPr>
              <a:t>      length field.</a:t>
            </a:r>
          </a:p>
          <a:p>
            <a:pPr eaLnBrk="1" hangingPunct="1">
              <a:buFontTx/>
              <a:buNone/>
            </a:pPr>
            <a:r>
              <a:rPr lang="en-US" altLang="en-US" sz="1800" b="1" dirty="0">
                <a:latin typeface="Courier New" panose="02070309020205020404" pitchFamily="49" charset="0"/>
                <a:cs typeface="Courier New" panose="02070309020205020404" pitchFamily="49" charset="0"/>
              </a:rPr>
              <a:t>      @param len The value to store in length.</a:t>
            </a:r>
          </a:p>
          <a:p>
            <a:pPr eaLnBrk="1" hangingPunct="1">
              <a:buFontTx/>
              <a:buNone/>
            </a:pPr>
            <a:r>
              <a:rPr lang="en-US" altLang="en-US" sz="1800" b="1" dirty="0">
                <a:latin typeface="Courier New" panose="02070309020205020404" pitchFamily="49" charset="0"/>
                <a:cs typeface="Courier New" panose="02070309020205020404" pitchFamily="49" charset="0"/>
              </a:rPr>
              <a:t>   */</a:t>
            </a:r>
          </a:p>
          <a:p>
            <a:pPr eaLnBrk="1" hangingPunct="1">
              <a:buFontTx/>
              <a:buNone/>
            </a:pPr>
            <a:r>
              <a:rPr lang="en-US" altLang="en-US" sz="1800" b="1" dirty="0">
                <a:latin typeface="Courier New" panose="02070309020205020404" pitchFamily="49" charset="0"/>
                <a:cs typeface="Courier New" panose="02070309020205020404" pitchFamily="49" charset="0"/>
              </a:rPr>
              <a:t>   public void setLength(double len)</a:t>
            </a:r>
          </a:p>
          <a:p>
            <a:pPr eaLnBrk="1" hangingPunct="1">
              <a:buFontTx/>
              <a:buNone/>
            </a:pPr>
            <a:r>
              <a:rPr lang="en-US" altLang="en-US" sz="1800" b="1" dirty="0">
                <a:latin typeface="Courier New" panose="02070309020205020404" pitchFamily="49" charset="0"/>
                <a:cs typeface="Courier New" panose="02070309020205020404" pitchFamily="49" charset="0"/>
              </a:rPr>
              <a:t>   {</a:t>
            </a:r>
          </a:p>
          <a:p>
            <a:pPr eaLnBrk="1" hangingPunct="1">
              <a:buFontTx/>
              <a:buNone/>
            </a:pPr>
            <a:r>
              <a:rPr lang="en-US" altLang="en-US" sz="1800" b="1" dirty="0">
                <a:latin typeface="Courier New" panose="02070309020205020404" pitchFamily="49" charset="0"/>
                <a:cs typeface="Courier New" panose="02070309020205020404" pitchFamily="49" charset="0"/>
              </a:rPr>
              <a:t>      length = len;</a:t>
            </a:r>
          </a:p>
          <a:p>
            <a:pPr eaLnBrk="1" hangingPunct="1">
              <a:buFontTx/>
              <a:buNone/>
            </a:pPr>
            <a:r>
              <a:rPr lang="en-US" altLang="en-US" sz="1800" b="1" dirty="0">
                <a:latin typeface="Courier New" panose="02070309020205020404" pitchFamily="49" charset="0"/>
                <a:cs typeface="Courier New" panose="02070309020205020404" pitchFamily="49" charset="0"/>
              </a:rPr>
              <a:t>   }</a:t>
            </a:r>
          </a:p>
        </p:txBody>
      </p:sp>
      <p:sp>
        <p:nvSpPr>
          <p:cNvPr id="5" name="Content Placeholder 4"/>
          <p:cNvSpPr>
            <a:spLocks noGrp="1"/>
          </p:cNvSpPr>
          <p:nvPr>
            <p:ph sz="quarter" idx="14"/>
          </p:nvPr>
        </p:nvSpPr>
        <p:spPr>
          <a:xfrm>
            <a:off x="457200" y="5771401"/>
            <a:ext cx="6391275" cy="554924"/>
          </a:xfrm>
        </p:spPr>
        <p:txBody>
          <a:bodyPr/>
          <a:lstStyle/>
          <a:p>
            <a:pPr eaLnBrk="1" hangingPunct="1">
              <a:spcBef>
                <a:spcPct val="50000"/>
              </a:spcBef>
              <a:buClrTx/>
              <a:buFontTx/>
              <a:buNone/>
            </a:pPr>
            <a:r>
              <a:rPr lang="en-US" altLang="en-US" dirty="0"/>
              <a:t>Examples:  Rectangle.java, LengthDemo.java</a:t>
            </a:r>
          </a:p>
        </p:txBody>
      </p:sp>
    </p:spTree>
    <p:extLst>
      <p:ext uri="{BB962C8B-B14F-4D97-AF65-F5344CB8AC3E}">
        <p14:creationId xmlns:p14="http://schemas.microsoft.com/office/powerpoint/2010/main" val="1491924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81B7-D12F-445D-BE53-D8E5D176D3CA}"/>
              </a:ext>
            </a:extLst>
          </p:cNvPr>
          <p:cNvSpPr>
            <a:spLocks noGrp="1"/>
          </p:cNvSpPr>
          <p:nvPr>
            <p:ph type="title"/>
          </p:nvPr>
        </p:nvSpPr>
        <p:spPr/>
        <p:txBody>
          <a:bodyPr/>
          <a:lstStyle/>
          <a:p>
            <a:r>
              <a:rPr lang="en-US" altLang="en-US" dirty="0"/>
              <a:t>Creating a </a:t>
            </a:r>
            <a:r>
              <a:rPr lang="en-US" altLang="en-US" dirty="0">
                <a:latin typeface="Courier New" panose="02070309020205020404" pitchFamily="49" charset="0"/>
                <a:cs typeface="Courier New" panose="02070309020205020404" pitchFamily="49" charset="0"/>
              </a:rPr>
              <a:t>Rectangle</a:t>
            </a:r>
            <a:r>
              <a:rPr lang="en-US" altLang="en-US" dirty="0"/>
              <a:t> object</a:t>
            </a:r>
            <a:endParaRPr lang="en-IN" dirty="0"/>
          </a:p>
        </p:txBody>
      </p:sp>
      <p:sp>
        <p:nvSpPr>
          <p:cNvPr id="4" name="Content Placeholder 3"/>
          <p:cNvSpPr>
            <a:spLocks noGrp="1"/>
          </p:cNvSpPr>
          <p:nvPr>
            <p:ph sz="quarter" idx="13"/>
          </p:nvPr>
        </p:nvSpPr>
        <p:spPr>
          <a:xfrm>
            <a:off x="457200" y="1552575"/>
            <a:ext cx="6276109" cy="537482"/>
          </a:xfrm>
        </p:spPr>
        <p:txBody>
          <a:bodyPr/>
          <a:lstStyle/>
          <a:p>
            <a:pPr eaLnBrk="1" hangingPunct="1">
              <a:buFontTx/>
              <a:buNone/>
            </a:pPr>
            <a:r>
              <a:rPr lang="en-US" altLang="en-US" b="1" dirty="0">
                <a:latin typeface="Courier New" panose="02070309020205020404" pitchFamily="49" charset="0"/>
                <a:cs typeface="Courier New" panose="02070309020205020404" pitchFamily="49" charset="0"/>
              </a:rPr>
              <a:t>Rectangle box = new Rectangle();</a:t>
            </a:r>
          </a:p>
        </p:txBody>
      </p:sp>
      <p:sp>
        <p:nvSpPr>
          <p:cNvPr id="7" name="Content Placeholder 6"/>
          <p:cNvSpPr>
            <a:spLocks noGrp="1"/>
          </p:cNvSpPr>
          <p:nvPr>
            <p:ph sz="quarter" idx="14"/>
          </p:nvPr>
        </p:nvSpPr>
        <p:spPr>
          <a:xfrm>
            <a:off x="457201" y="2216771"/>
            <a:ext cx="2428504" cy="2136153"/>
          </a:xfrm>
        </p:spPr>
        <p:txBody>
          <a:bodyPr/>
          <a:lstStyle/>
          <a:p>
            <a:pPr marL="0" indent="0" algn="ctr" eaLnBrk="1" hangingPunct="1">
              <a:spcBef>
                <a:spcPct val="50000"/>
              </a:spcBef>
              <a:buClrTx/>
              <a:buFontTx/>
              <a:buNone/>
            </a:pPr>
            <a:r>
              <a:rPr lang="en-US" altLang="en-US" dirty="0"/>
              <a:t>The </a:t>
            </a:r>
            <a:r>
              <a:rPr lang="en-US" altLang="en-US" dirty="0">
                <a:latin typeface="Courier New" panose="02070309020205020404" pitchFamily="49" charset="0"/>
                <a:cs typeface="Courier New" panose="02070309020205020404" pitchFamily="49" charset="0"/>
              </a:rPr>
              <a:t>box</a:t>
            </a:r>
            <a:r>
              <a:rPr lang="en-US" altLang="en-US" dirty="0">
                <a:latin typeface="Consolas" panose="020B0609020204030204" pitchFamily="49" charset="0"/>
              </a:rPr>
              <a:t> </a:t>
            </a:r>
            <a:r>
              <a:rPr lang="en-US" altLang="en-US" dirty="0"/>
              <a:t>variable holds the address of the </a:t>
            </a:r>
            <a:r>
              <a:rPr lang="en-US" altLang="en-US" dirty="0">
                <a:latin typeface="Courier New" panose="02070309020205020404" pitchFamily="49" charset="0"/>
                <a:cs typeface="Courier New" panose="02070309020205020404" pitchFamily="49" charset="0"/>
              </a:rPr>
              <a:t>Rectangle</a:t>
            </a:r>
            <a:r>
              <a:rPr lang="en-US" altLang="en-US" dirty="0"/>
              <a:t> object.</a:t>
            </a:r>
          </a:p>
        </p:txBody>
      </p:sp>
      <p:pic>
        <p:nvPicPr>
          <p:cNvPr id="20" name="Content Placeholder 19" descr="A rectangle object holds the variables for length 0.0 and width 0.0. The address points to the rectangle object."/>
          <p:cNvPicPr>
            <a:picLocks noGrp="1" noChangeAspect="1"/>
          </p:cNvPicPr>
          <p:nvPr>
            <p:ph sz="quarter" idx="15"/>
          </p:nvPr>
        </p:nvPicPr>
        <p:blipFill rotWithShape="1">
          <a:blip r:embed="rId2"/>
          <a:srcRect r="3488"/>
          <a:stretch/>
        </p:blipFill>
        <p:spPr>
          <a:xfrm>
            <a:off x="3253747" y="2420248"/>
            <a:ext cx="4899654" cy="1729197"/>
          </a:xfrm>
          <a:prstGeom prst="rect">
            <a:avLst/>
          </a:prstGeom>
        </p:spPr>
      </p:pic>
    </p:spTree>
    <p:extLst>
      <p:ext uri="{BB962C8B-B14F-4D97-AF65-F5344CB8AC3E}">
        <p14:creationId xmlns:p14="http://schemas.microsoft.com/office/powerpoint/2010/main" val="12984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Topics</a:t>
            </a:r>
          </a:p>
        </p:txBody>
      </p:sp>
      <p:sp>
        <p:nvSpPr>
          <p:cNvPr id="4" name="Content Placeholder 3"/>
          <p:cNvSpPr>
            <a:spLocks noGrp="1"/>
          </p:cNvSpPr>
          <p:nvPr>
            <p:ph sz="quarter" idx="13"/>
          </p:nvPr>
        </p:nvSpPr>
        <p:spPr>
          <a:xfrm>
            <a:off x="457200" y="1556327"/>
            <a:ext cx="8229600" cy="4381335"/>
          </a:xfrm>
        </p:spPr>
        <p:txBody>
          <a:bodyPr/>
          <a:lstStyle/>
          <a:p>
            <a:r>
              <a:rPr lang="en-US" altLang="en-US" dirty="0"/>
              <a:t>Chapter 6 discusses the following main topics:</a:t>
            </a:r>
          </a:p>
          <a:p>
            <a:pPr lvl="1" eaLnBrk="1" hangingPunct="1"/>
            <a:r>
              <a:rPr lang="en-US" altLang="en-US" dirty="0"/>
              <a:t>Objects and Classes</a:t>
            </a:r>
          </a:p>
          <a:p>
            <a:pPr lvl="1" eaLnBrk="1" hangingPunct="1"/>
            <a:r>
              <a:rPr lang="en-US" altLang="en-US" dirty="0"/>
              <a:t>Writing a Simple Class, Step by Step</a:t>
            </a:r>
          </a:p>
          <a:p>
            <a:pPr lvl="1" eaLnBrk="1" hangingPunct="1"/>
            <a:r>
              <a:rPr lang="en-US" altLang="en-US" dirty="0"/>
              <a:t>Instance Fields and Methods</a:t>
            </a:r>
          </a:p>
          <a:p>
            <a:pPr lvl="1" eaLnBrk="1" hangingPunct="1"/>
            <a:r>
              <a:rPr lang="en-US" altLang="en-US" dirty="0"/>
              <a:t>Constructors</a:t>
            </a:r>
          </a:p>
          <a:p>
            <a:pPr lvl="1" eaLnBrk="1" hangingPunct="1"/>
            <a:r>
              <a:rPr lang="en-US" altLang="en-US" dirty="0"/>
              <a:t>Passing Objects as Arguments</a:t>
            </a:r>
          </a:p>
          <a:p>
            <a:pPr lvl="1" eaLnBrk="1" hangingPunct="1"/>
            <a:r>
              <a:rPr lang="en-US" altLang="en-US" dirty="0"/>
              <a:t>Overloading Methods and Constructors</a:t>
            </a:r>
          </a:p>
          <a:p>
            <a:pPr lvl="1" eaLnBrk="1" hangingPunct="1"/>
            <a:r>
              <a:rPr lang="en-US" altLang="en-US" dirty="0"/>
              <a:t>Scope of Instance Fields</a:t>
            </a:r>
          </a:p>
          <a:p>
            <a:pPr lvl="1" eaLnBrk="1" hangingPunct="1"/>
            <a:r>
              <a:rPr lang="en-US" altLang="en-US" dirty="0"/>
              <a:t>Packages and </a:t>
            </a:r>
            <a:r>
              <a:rPr lang="en-US" altLang="en-US" dirty="0">
                <a:latin typeface="Courier New" panose="02070309020205020404" pitchFamily="49" charset="0"/>
                <a:cs typeface="Courier New" panose="02070309020205020404" pitchFamily="49" charset="0"/>
              </a:rPr>
              <a:t>import</a:t>
            </a:r>
            <a:r>
              <a:rPr lang="en-US" altLang="en-US" dirty="0"/>
              <a:t> Statements</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DE01-29F9-418A-B9EB-1CE8BDF3B8FB}"/>
              </a:ext>
            </a:extLst>
          </p:cNvPr>
          <p:cNvSpPr>
            <a:spLocks noGrp="1"/>
          </p:cNvSpPr>
          <p:nvPr>
            <p:ph type="title"/>
          </p:nvPr>
        </p:nvSpPr>
        <p:spPr/>
        <p:txBody>
          <a:bodyPr/>
          <a:lstStyle/>
          <a:p>
            <a:r>
              <a:rPr lang="en-US" altLang="en-US" dirty="0"/>
              <a:t>Calling the </a:t>
            </a:r>
            <a:r>
              <a:rPr lang="en-US" altLang="en-US" dirty="0">
                <a:latin typeface="Courier New" panose="02070309020205020404" pitchFamily="49" charset="0"/>
                <a:cs typeface="Courier New" panose="02070309020205020404" pitchFamily="49" charset="0"/>
              </a:rPr>
              <a:t>setLength</a:t>
            </a:r>
            <a:r>
              <a:rPr lang="en-US" altLang="en-US" dirty="0"/>
              <a:t> Method</a:t>
            </a:r>
            <a:endParaRPr lang="en-IN" dirty="0"/>
          </a:p>
        </p:txBody>
      </p:sp>
      <p:sp>
        <p:nvSpPr>
          <p:cNvPr id="4" name="Content Placeholder 3"/>
          <p:cNvSpPr>
            <a:spLocks noGrp="1"/>
          </p:cNvSpPr>
          <p:nvPr>
            <p:ph sz="quarter" idx="13"/>
          </p:nvPr>
        </p:nvSpPr>
        <p:spPr>
          <a:xfrm>
            <a:off x="457200" y="1552574"/>
            <a:ext cx="4011769" cy="525608"/>
          </a:xfrm>
        </p:spPr>
        <p:txBody>
          <a:bodyPr/>
          <a:lstStyle/>
          <a:p>
            <a:pPr eaLnBrk="1" hangingPunct="1">
              <a:buFontTx/>
              <a:buNone/>
            </a:pPr>
            <a:r>
              <a:rPr lang="en-US" altLang="en-US" b="1" dirty="0">
                <a:latin typeface="Courier New" panose="02070309020205020404" pitchFamily="49" charset="0"/>
                <a:cs typeface="Courier New" panose="02070309020205020404" pitchFamily="49" charset="0"/>
              </a:rPr>
              <a:t>box.setLength(10.0);</a:t>
            </a:r>
          </a:p>
        </p:txBody>
      </p:sp>
      <p:sp>
        <p:nvSpPr>
          <p:cNvPr id="5" name="Content Placeholder 4"/>
          <p:cNvSpPr>
            <a:spLocks noGrp="1"/>
          </p:cNvSpPr>
          <p:nvPr>
            <p:ph sz="quarter" idx="14"/>
          </p:nvPr>
        </p:nvSpPr>
        <p:spPr>
          <a:xfrm>
            <a:off x="457200" y="2216772"/>
            <a:ext cx="2523506" cy="2034594"/>
          </a:xfrm>
        </p:spPr>
        <p:txBody>
          <a:bodyPr/>
          <a:lstStyle/>
          <a:p>
            <a:pPr marL="0" indent="0" algn="ctr" eaLnBrk="1" hangingPunct="1">
              <a:spcBef>
                <a:spcPct val="50000"/>
              </a:spcBef>
              <a:buClrTx/>
              <a:buFontTx/>
              <a:buNone/>
            </a:pPr>
            <a:r>
              <a:rPr lang="en-US" altLang="en-US" dirty="0"/>
              <a:t>The </a:t>
            </a:r>
            <a:r>
              <a:rPr lang="en-US" altLang="en-US" dirty="0">
                <a:latin typeface="Courier New" panose="02070309020205020404" pitchFamily="49" charset="0"/>
                <a:cs typeface="Courier New" panose="02070309020205020404" pitchFamily="49" charset="0"/>
              </a:rPr>
              <a:t>box</a:t>
            </a:r>
            <a:r>
              <a:rPr lang="en-US" altLang="en-US" dirty="0">
                <a:latin typeface="Consolas" panose="020B0609020204030204" pitchFamily="49" charset="0"/>
              </a:rPr>
              <a:t> </a:t>
            </a:r>
            <a:r>
              <a:rPr lang="en-US" altLang="en-US" dirty="0"/>
              <a:t>variable holds the address of the </a:t>
            </a:r>
            <a:r>
              <a:rPr lang="en-US" altLang="en-US" dirty="0">
                <a:latin typeface="Courier New" panose="02070309020205020404" pitchFamily="49" charset="0"/>
                <a:cs typeface="Courier New" panose="02070309020205020404" pitchFamily="49" charset="0"/>
              </a:rPr>
              <a:t>Rectangle</a:t>
            </a:r>
            <a:r>
              <a:rPr lang="en-US" altLang="en-US" dirty="0"/>
              <a:t> object.</a:t>
            </a:r>
          </a:p>
        </p:txBody>
      </p:sp>
      <p:pic>
        <p:nvPicPr>
          <p:cNvPr id="18" name="Content Placeholder 17" descr="A rectangle object holds the variables for length 10.0 and width 0.0. The address points to the rectangle object."/>
          <p:cNvPicPr>
            <a:picLocks noGrp="1" noChangeAspect="1"/>
          </p:cNvPicPr>
          <p:nvPr>
            <p:ph sz="quarter" idx="15"/>
          </p:nvPr>
        </p:nvPicPr>
        <p:blipFill>
          <a:blip r:embed="rId2"/>
          <a:stretch>
            <a:fillRect/>
          </a:stretch>
        </p:blipFill>
        <p:spPr>
          <a:xfrm>
            <a:off x="3381388" y="2369470"/>
            <a:ext cx="5143253" cy="1729197"/>
          </a:xfrm>
          <a:prstGeom prst="rect">
            <a:avLst/>
          </a:prstGeom>
        </p:spPr>
      </p:pic>
      <p:sp>
        <p:nvSpPr>
          <p:cNvPr id="7" name="Content Placeholder 6"/>
          <p:cNvSpPr>
            <a:spLocks noGrp="1"/>
          </p:cNvSpPr>
          <p:nvPr>
            <p:ph sz="quarter" idx="16"/>
          </p:nvPr>
        </p:nvSpPr>
        <p:spPr>
          <a:xfrm>
            <a:off x="457200" y="4389955"/>
            <a:ext cx="8229600" cy="918231"/>
          </a:xfrm>
        </p:spPr>
        <p:txBody>
          <a:bodyPr/>
          <a:lstStyle/>
          <a:p>
            <a:pPr marL="432" indent="0">
              <a:spcBef>
                <a:spcPct val="50000"/>
              </a:spcBef>
              <a:buClrTx/>
              <a:buNone/>
            </a:pPr>
            <a:r>
              <a:rPr lang="en-US" altLang="en-US" b="1" dirty="0"/>
              <a:t>This is the state of the box object after the</a:t>
            </a:r>
            <a:r>
              <a:rPr lang="en-US" altLang="en-US" dirty="0"/>
              <a:t> </a:t>
            </a:r>
            <a:r>
              <a:rPr lang="en-US" altLang="en-US" dirty="0">
                <a:latin typeface="Courier New" panose="02070309020205020404" pitchFamily="49" charset="0"/>
                <a:cs typeface="Courier New" panose="02070309020205020404" pitchFamily="49" charset="0"/>
              </a:rPr>
              <a:t>setLength</a:t>
            </a:r>
            <a:r>
              <a:rPr lang="en-US" altLang="en-US" dirty="0"/>
              <a:t> </a:t>
            </a:r>
            <a:r>
              <a:rPr lang="en-US" altLang="en-US" b="1" dirty="0"/>
              <a:t>method executes.</a:t>
            </a:r>
          </a:p>
        </p:txBody>
      </p:sp>
    </p:spTree>
    <p:extLst>
      <p:ext uri="{BB962C8B-B14F-4D97-AF65-F5344CB8AC3E}">
        <p14:creationId xmlns:p14="http://schemas.microsoft.com/office/powerpoint/2010/main" val="755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3224-771B-4516-A26F-118C67A3C128}"/>
              </a:ext>
            </a:extLst>
          </p:cNvPr>
          <p:cNvSpPr>
            <a:spLocks noGrp="1"/>
          </p:cNvSpPr>
          <p:nvPr>
            <p:ph type="title"/>
          </p:nvPr>
        </p:nvSpPr>
        <p:spPr/>
        <p:txBody>
          <a:bodyPr/>
          <a:lstStyle/>
          <a:p>
            <a:r>
              <a:rPr lang="en-US" altLang="en-US" dirty="0"/>
              <a:t>Writing the </a:t>
            </a:r>
            <a:r>
              <a:rPr lang="en-US" altLang="en-US" dirty="0">
                <a:latin typeface="Courier New" panose="02070309020205020404" pitchFamily="49" charset="0"/>
                <a:cs typeface="Courier New" panose="02070309020205020404" pitchFamily="49" charset="0"/>
              </a:rPr>
              <a:t>getLength</a:t>
            </a:r>
            <a:r>
              <a:rPr lang="en-US" altLang="en-US" dirty="0"/>
              <a:t> Method</a:t>
            </a:r>
            <a:endParaRPr lang="en-IN" dirty="0"/>
          </a:p>
        </p:txBody>
      </p:sp>
      <p:sp>
        <p:nvSpPr>
          <p:cNvPr id="4" name="Content Placeholder 3"/>
          <p:cNvSpPr>
            <a:spLocks noGrp="1"/>
          </p:cNvSpPr>
          <p:nvPr>
            <p:ph sz="quarter" idx="13"/>
          </p:nvPr>
        </p:nvSpPr>
        <p:spPr>
          <a:xfrm>
            <a:off x="457200" y="1552576"/>
            <a:ext cx="8229600" cy="3862572"/>
          </a:xfrm>
        </p:spPr>
        <p:txBody>
          <a:bodyPr/>
          <a:lstStyle/>
          <a:p>
            <a:pPr eaLnBrk="1" hangingPunct="1">
              <a:lnSpc>
                <a:spcPct val="90000"/>
              </a:lnSpc>
              <a:buFontTx/>
              <a:buNone/>
            </a:pPr>
            <a:r>
              <a:rPr lang="en-US" altLang="en-US" sz="1800"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rPr>
              <a:t>/**</a:t>
            </a:r>
          </a:p>
          <a:p>
            <a:pPr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The getLength method returns a Rectangle</a:t>
            </a:r>
          </a:p>
          <a:p>
            <a:pPr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object's length.</a:t>
            </a:r>
          </a:p>
          <a:p>
            <a:pPr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@return The value in the length field.</a:t>
            </a:r>
          </a:p>
          <a:p>
            <a:pPr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a:t>
            </a:r>
          </a:p>
          <a:p>
            <a:pPr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public double getLength()</a:t>
            </a:r>
          </a:p>
          <a:p>
            <a:pPr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a:t>
            </a:r>
          </a:p>
          <a:p>
            <a:pPr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return length;</a:t>
            </a:r>
          </a:p>
          <a:p>
            <a:pPr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a:t>
            </a:r>
          </a:p>
        </p:txBody>
      </p:sp>
      <p:sp>
        <p:nvSpPr>
          <p:cNvPr id="5" name="Content Placeholder 4"/>
          <p:cNvSpPr>
            <a:spLocks noGrp="1"/>
          </p:cNvSpPr>
          <p:nvPr>
            <p:ph sz="quarter" idx="14"/>
          </p:nvPr>
        </p:nvSpPr>
        <p:spPr>
          <a:xfrm>
            <a:off x="457200" y="5474525"/>
            <a:ext cx="8229600" cy="868112"/>
          </a:xfrm>
        </p:spPr>
        <p:txBody>
          <a:bodyPr/>
          <a:lstStyle/>
          <a:p>
            <a:pPr eaLnBrk="1" hangingPunct="1">
              <a:lnSpc>
                <a:spcPct val="90000"/>
              </a:lnSpc>
              <a:buFontTx/>
              <a:buNone/>
            </a:pPr>
            <a:r>
              <a:rPr lang="en-US" altLang="en-US" sz="2000" dirty="0"/>
              <a:t>Similarly, the </a:t>
            </a:r>
            <a:r>
              <a:rPr lang="en-US" altLang="en-US" sz="2000" dirty="0">
                <a:latin typeface="Courier New" panose="02070309020205020404" pitchFamily="49" charset="0"/>
                <a:cs typeface="Courier New" panose="02070309020205020404" pitchFamily="49" charset="0"/>
              </a:rPr>
              <a:t>setWidth</a:t>
            </a:r>
            <a:r>
              <a:rPr lang="en-US" altLang="en-US" sz="2000" dirty="0"/>
              <a:t> and </a:t>
            </a:r>
            <a:r>
              <a:rPr lang="en-US" altLang="en-US" sz="2000" dirty="0">
                <a:latin typeface="Courier New" panose="02070309020205020404" pitchFamily="49" charset="0"/>
                <a:cs typeface="Courier New" panose="02070309020205020404" pitchFamily="49" charset="0"/>
              </a:rPr>
              <a:t>getWidth</a:t>
            </a:r>
            <a:r>
              <a:rPr lang="en-US" altLang="en-US" sz="2000" dirty="0"/>
              <a:t> methods can be created.</a:t>
            </a:r>
          </a:p>
          <a:p>
            <a:pPr eaLnBrk="1" hangingPunct="1">
              <a:lnSpc>
                <a:spcPct val="90000"/>
              </a:lnSpc>
              <a:buFontTx/>
              <a:buNone/>
            </a:pPr>
            <a:r>
              <a:rPr lang="en-US" altLang="en-US" sz="2000" dirty="0"/>
              <a:t>Examples: Rectangle.java, LengthWidthDemo.java</a:t>
            </a:r>
          </a:p>
        </p:txBody>
      </p:sp>
    </p:spTree>
    <p:extLst>
      <p:ext uri="{BB962C8B-B14F-4D97-AF65-F5344CB8AC3E}">
        <p14:creationId xmlns:p14="http://schemas.microsoft.com/office/powerpoint/2010/main" val="3261787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Writing and Demonstrating the </a:t>
            </a:r>
            <a:r>
              <a:rPr lang="en-US" altLang="en-US" sz="3200" dirty="0">
                <a:latin typeface="Courier New" panose="02070309020205020404" pitchFamily="49" charset="0"/>
                <a:cs typeface="Courier New" panose="02070309020205020404" pitchFamily="49" charset="0"/>
              </a:rPr>
              <a:t>getArea</a:t>
            </a:r>
            <a:r>
              <a:rPr lang="en-US" altLang="en-US" sz="3200" dirty="0"/>
              <a:t> Method</a:t>
            </a:r>
            <a:endParaRPr lang="en-IN" sz="3200" dirty="0"/>
          </a:p>
        </p:txBody>
      </p:sp>
      <p:sp>
        <p:nvSpPr>
          <p:cNvPr id="4" name="Content Placeholder 3"/>
          <p:cNvSpPr>
            <a:spLocks noGrp="1"/>
          </p:cNvSpPr>
          <p:nvPr>
            <p:ph sz="quarter" idx="13"/>
          </p:nvPr>
        </p:nvSpPr>
        <p:spPr>
          <a:xfrm>
            <a:off x="457200" y="1556327"/>
            <a:ext cx="8229600" cy="4155704"/>
          </a:xfrm>
        </p:spPr>
        <p:txBody>
          <a:bodyPr/>
          <a:lstStyle/>
          <a:p>
            <a:pPr eaLnBrk="1" hangingPunct="1">
              <a:buFontTx/>
              <a:buNone/>
            </a:pPr>
            <a:r>
              <a:rPr lang="en-US" altLang="en-US" sz="1800"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rPr>
              <a:t>/**</a:t>
            </a:r>
          </a:p>
          <a:p>
            <a:pPr eaLnBrk="1" hangingPunct="1">
              <a:buFontTx/>
              <a:buNone/>
            </a:pPr>
            <a:r>
              <a:rPr lang="en-US" altLang="en-US" sz="1800" b="1" dirty="0">
                <a:latin typeface="Courier New" panose="02070309020205020404" pitchFamily="49" charset="0"/>
                <a:cs typeface="Courier New" panose="02070309020205020404" pitchFamily="49" charset="0"/>
              </a:rPr>
              <a:t>      The getArea method returns a Rectangle</a:t>
            </a:r>
          </a:p>
          <a:p>
            <a:pPr eaLnBrk="1" hangingPunct="1">
              <a:buFontTx/>
              <a:buNone/>
            </a:pPr>
            <a:r>
              <a:rPr lang="en-US" altLang="en-US" sz="1800" b="1" dirty="0">
                <a:latin typeface="Courier New" panose="02070309020205020404" pitchFamily="49" charset="0"/>
                <a:cs typeface="Courier New" panose="02070309020205020404" pitchFamily="49" charset="0"/>
              </a:rPr>
              <a:t>      object's area.</a:t>
            </a:r>
          </a:p>
          <a:p>
            <a:pPr eaLnBrk="1" hangingPunct="1">
              <a:buFontTx/>
              <a:buNone/>
            </a:pPr>
            <a:r>
              <a:rPr lang="en-US" altLang="en-US" sz="1800" b="1" dirty="0">
                <a:latin typeface="Courier New" panose="02070309020205020404" pitchFamily="49" charset="0"/>
                <a:cs typeface="Courier New" panose="02070309020205020404" pitchFamily="49" charset="0"/>
              </a:rPr>
              <a:t>      @return The product of length times width.</a:t>
            </a:r>
          </a:p>
          <a:p>
            <a:pPr eaLnBrk="1" hangingPunct="1">
              <a:buFontTx/>
              <a:buNone/>
            </a:pPr>
            <a:r>
              <a:rPr lang="en-US" altLang="en-US" sz="1800" b="1" dirty="0">
                <a:latin typeface="Courier New" panose="02070309020205020404" pitchFamily="49" charset="0"/>
                <a:cs typeface="Courier New" panose="02070309020205020404" pitchFamily="49" charset="0"/>
              </a:rPr>
              <a:t>   */</a:t>
            </a:r>
          </a:p>
          <a:p>
            <a:pPr eaLnBrk="1" hangingPunct="1">
              <a:buFontTx/>
              <a:buNone/>
            </a:pPr>
            <a:r>
              <a:rPr lang="en-US" altLang="en-US" sz="1800" b="1" dirty="0">
                <a:latin typeface="Courier New" panose="02070309020205020404" pitchFamily="49" charset="0"/>
                <a:cs typeface="Courier New" panose="02070309020205020404" pitchFamily="49" charset="0"/>
              </a:rPr>
              <a:t>   public double getArea()</a:t>
            </a:r>
          </a:p>
          <a:p>
            <a:pPr eaLnBrk="1" hangingPunct="1">
              <a:buFontTx/>
              <a:buNone/>
            </a:pPr>
            <a:r>
              <a:rPr lang="en-US" altLang="en-US" sz="1800" b="1" dirty="0">
                <a:latin typeface="Courier New" panose="02070309020205020404" pitchFamily="49" charset="0"/>
                <a:cs typeface="Courier New" panose="02070309020205020404" pitchFamily="49" charset="0"/>
              </a:rPr>
              <a:t>   {</a:t>
            </a:r>
          </a:p>
          <a:p>
            <a:pPr eaLnBrk="1" hangingPunct="1">
              <a:buFontTx/>
              <a:buNone/>
            </a:pPr>
            <a:r>
              <a:rPr lang="en-US" altLang="en-US" sz="1800" b="1" dirty="0">
                <a:latin typeface="Courier New" panose="02070309020205020404" pitchFamily="49" charset="0"/>
                <a:cs typeface="Courier New" panose="02070309020205020404" pitchFamily="49" charset="0"/>
              </a:rPr>
              <a:t>      return length * width;</a:t>
            </a:r>
          </a:p>
          <a:p>
            <a:pPr eaLnBrk="1" hangingPunct="1">
              <a:buFontTx/>
              <a:buNone/>
            </a:pPr>
            <a:r>
              <a:rPr lang="en-US" altLang="en-US" sz="1800" b="1" dirty="0">
                <a:latin typeface="Courier New" panose="02070309020205020404" pitchFamily="49" charset="0"/>
                <a:cs typeface="Courier New" panose="02070309020205020404" pitchFamily="49" charset="0"/>
              </a:rPr>
              <a:t>   }</a:t>
            </a:r>
          </a:p>
        </p:txBody>
      </p:sp>
      <p:sp>
        <p:nvSpPr>
          <p:cNvPr id="5" name="Content Placeholder 4"/>
          <p:cNvSpPr>
            <a:spLocks noGrp="1"/>
          </p:cNvSpPr>
          <p:nvPr>
            <p:ph sz="quarter" idx="14"/>
          </p:nvPr>
        </p:nvSpPr>
        <p:spPr>
          <a:xfrm>
            <a:off x="457200" y="5795151"/>
            <a:ext cx="6905625" cy="543049"/>
          </a:xfrm>
        </p:spPr>
        <p:txBody>
          <a:bodyPr/>
          <a:lstStyle/>
          <a:p>
            <a:pPr eaLnBrk="1" hangingPunct="1">
              <a:buFontTx/>
              <a:buNone/>
            </a:pPr>
            <a:r>
              <a:rPr lang="en-US" altLang="en-US" dirty="0"/>
              <a:t>Examples: Rectangle.java, RectangleDemo.java</a:t>
            </a:r>
          </a:p>
        </p:txBody>
      </p:sp>
    </p:spTree>
    <p:extLst>
      <p:ext uri="{BB962C8B-B14F-4D97-AF65-F5344CB8AC3E}">
        <p14:creationId xmlns:p14="http://schemas.microsoft.com/office/powerpoint/2010/main" val="548806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Accessor and Mutator Methods</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p:txBody>
          <a:bodyPr/>
          <a:lstStyle/>
          <a:p>
            <a:pPr eaLnBrk="1" hangingPunct="1">
              <a:lnSpc>
                <a:spcPct val="90000"/>
              </a:lnSpc>
            </a:pPr>
            <a:r>
              <a:rPr lang="en-US" altLang="en-US" dirty="0"/>
              <a:t>Because of the concept of data hiding, fields in a class are private.</a:t>
            </a:r>
          </a:p>
          <a:p>
            <a:pPr eaLnBrk="1" hangingPunct="1">
              <a:lnSpc>
                <a:spcPct val="90000"/>
              </a:lnSpc>
            </a:pPr>
            <a:r>
              <a:rPr lang="en-US" altLang="en-US" dirty="0"/>
              <a:t>The methods that retrieve the data of fields are called </a:t>
            </a:r>
            <a:r>
              <a:rPr lang="en-US" altLang="en-US" b="1" dirty="0"/>
              <a:t>accessors</a:t>
            </a:r>
            <a:r>
              <a:rPr lang="en-US" altLang="en-US" dirty="0"/>
              <a:t>.</a:t>
            </a:r>
          </a:p>
          <a:p>
            <a:pPr eaLnBrk="1" hangingPunct="1">
              <a:lnSpc>
                <a:spcPct val="90000"/>
              </a:lnSpc>
            </a:pPr>
            <a:r>
              <a:rPr lang="en-US" altLang="en-US" dirty="0"/>
              <a:t>The methods that modify the data of fields are called </a:t>
            </a:r>
            <a:r>
              <a:rPr lang="en-US" altLang="en-US" b="1" dirty="0"/>
              <a:t>mutators</a:t>
            </a:r>
            <a:r>
              <a:rPr lang="en-US" altLang="en-US" dirty="0"/>
              <a:t>.</a:t>
            </a:r>
          </a:p>
          <a:p>
            <a:pPr eaLnBrk="1" hangingPunct="1">
              <a:lnSpc>
                <a:spcPct val="90000"/>
              </a:lnSpc>
            </a:pPr>
            <a:r>
              <a:rPr lang="en-US" altLang="en-US" dirty="0"/>
              <a:t>Each field that the programmer wishes to be viewed by other classes needs an accessor.</a:t>
            </a:r>
          </a:p>
          <a:p>
            <a:pPr eaLnBrk="1" hangingPunct="1">
              <a:lnSpc>
                <a:spcPct val="90000"/>
              </a:lnSpc>
            </a:pPr>
            <a:r>
              <a:rPr lang="en-US" altLang="en-US" dirty="0"/>
              <a:t>Each field that the programmer wishes to be modified by other classes needs a mutator.</a:t>
            </a:r>
          </a:p>
        </p:txBody>
      </p:sp>
    </p:spTree>
    <p:extLst>
      <p:ext uri="{BB962C8B-B14F-4D97-AF65-F5344CB8AC3E}">
        <p14:creationId xmlns:p14="http://schemas.microsoft.com/office/powerpoint/2010/main" val="147825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dirty="0"/>
              <a:t>Accessors and Mutators</a:t>
            </a:r>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366166" cy="4416961"/>
          </a:xfrm>
        </p:spPr>
        <p:txBody>
          <a:bodyPr/>
          <a:lstStyle/>
          <a:p>
            <a:pPr>
              <a:tabLst>
                <a:tab pos="2233613" algn="l"/>
              </a:tabLst>
            </a:pPr>
            <a:r>
              <a:rPr lang="en-US" altLang="en-US" sz="2200" dirty="0">
                <a:solidFill>
                  <a:schemeClr val="tx1"/>
                </a:solidFill>
              </a:rPr>
              <a:t>For the </a:t>
            </a:r>
            <a:r>
              <a:rPr lang="en-US" altLang="en-US" sz="2200" dirty="0">
                <a:solidFill>
                  <a:schemeClr val="tx1"/>
                </a:solidFill>
                <a:latin typeface="Courier New" panose="02070309020205020404" pitchFamily="49" charset="0"/>
                <a:cs typeface="Courier New" panose="02070309020205020404" pitchFamily="49" charset="0"/>
              </a:rPr>
              <a:t>Rectangle</a:t>
            </a:r>
            <a:r>
              <a:rPr lang="en-US" altLang="en-US" sz="2200" dirty="0">
                <a:solidFill>
                  <a:schemeClr val="tx1"/>
                </a:solidFill>
              </a:rPr>
              <a:t> example, the accessors and mutators are:</a:t>
            </a:r>
          </a:p>
          <a:p>
            <a:pPr lvl="1">
              <a:tabLst>
                <a:tab pos="2233613" algn="l"/>
              </a:tabLst>
            </a:pPr>
            <a:r>
              <a:rPr lang="en-US" altLang="en-US" sz="2200" b="1" dirty="0">
                <a:solidFill>
                  <a:schemeClr val="tx1"/>
                </a:solidFill>
                <a:latin typeface="Courier New" panose="02070309020205020404" pitchFamily="49" charset="0"/>
                <a:cs typeface="Courier New" panose="02070309020205020404" pitchFamily="49" charset="0"/>
              </a:rPr>
              <a:t>setLength </a:t>
            </a:r>
            <a:r>
              <a:rPr lang="en-US" altLang="en-US" sz="2200" dirty="0">
                <a:solidFill>
                  <a:schemeClr val="tx1"/>
                </a:solidFill>
              </a:rPr>
              <a:t>: Sets the value of the </a:t>
            </a:r>
            <a:r>
              <a:rPr lang="en-US" altLang="en-US" sz="2200" dirty="0">
                <a:solidFill>
                  <a:schemeClr val="tx1"/>
                </a:solidFill>
                <a:latin typeface="Courier New" panose="02070309020205020404" pitchFamily="49" charset="0"/>
                <a:cs typeface="Courier New" panose="02070309020205020404" pitchFamily="49" charset="0"/>
              </a:rPr>
              <a:t>length</a:t>
            </a:r>
            <a:r>
              <a:rPr lang="en-US" altLang="en-US" sz="2200" dirty="0">
                <a:solidFill>
                  <a:schemeClr val="tx1"/>
                </a:solidFill>
              </a:rPr>
              <a:t> field.</a:t>
            </a:r>
          </a:p>
          <a:p>
            <a:pPr lvl="2">
              <a:tabLst>
                <a:tab pos="2233613" algn="l"/>
              </a:tabLst>
            </a:pPr>
            <a:r>
              <a:rPr lang="en-US" altLang="en-US" sz="2200" dirty="0">
                <a:solidFill>
                  <a:schemeClr val="tx1"/>
                </a:solidFill>
                <a:latin typeface="Courier New" panose="02070309020205020404" pitchFamily="49" charset="0"/>
                <a:cs typeface="Courier New" panose="02070309020205020404" pitchFamily="49" charset="0"/>
              </a:rPr>
              <a:t>public void setLength(double len) …</a:t>
            </a:r>
          </a:p>
          <a:p>
            <a:pPr lvl="1">
              <a:tabLst>
                <a:tab pos="2233613" algn="l"/>
              </a:tabLst>
            </a:pPr>
            <a:r>
              <a:rPr lang="en-US" altLang="en-US" sz="2200" b="1" dirty="0">
                <a:solidFill>
                  <a:schemeClr val="tx1"/>
                </a:solidFill>
                <a:latin typeface="Courier New" panose="02070309020205020404" pitchFamily="49" charset="0"/>
                <a:cs typeface="Courier New" panose="02070309020205020404" pitchFamily="49" charset="0"/>
              </a:rPr>
              <a:t>setWidth </a:t>
            </a:r>
            <a:r>
              <a:rPr lang="en-US" altLang="en-US" sz="2200" dirty="0">
                <a:solidFill>
                  <a:schemeClr val="tx1"/>
                </a:solidFill>
              </a:rPr>
              <a:t>: Sets the value of the </a:t>
            </a:r>
            <a:r>
              <a:rPr lang="en-US" altLang="en-US" sz="2200" dirty="0">
                <a:solidFill>
                  <a:schemeClr val="tx1"/>
                </a:solidFill>
                <a:latin typeface="Courier New" panose="02070309020205020404" pitchFamily="49" charset="0"/>
                <a:cs typeface="Courier New" panose="02070309020205020404" pitchFamily="49" charset="0"/>
              </a:rPr>
              <a:t>width</a:t>
            </a:r>
            <a:r>
              <a:rPr lang="en-US" altLang="en-US" sz="2200" dirty="0">
                <a:solidFill>
                  <a:schemeClr val="tx1"/>
                </a:solidFill>
              </a:rPr>
              <a:t> field.</a:t>
            </a:r>
          </a:p>
          <a:p>
            <a:pPr lvl="2">
              <a:tabLst>
                <a:tab pos="2233613" algn="l"/>
              </a:tabLst>
            </a:pPr>
            <a:r>
              <a:rPr lang="en-US" altLang="en-US" sz="2200" dirty="0">
                <a:solidFill>
                  <a:schemeClr val="tx1"/>
                </a:solidFill>
                <a:latin typeface="Courier New" panose="02070309020205020404" pitchFamily="49" charset="0"/>
                <a:cs typeface="Courier New" panose="02070309020205020404" pitchFamily="49" charset="0"/>
              </a:rPr>
              <a:t>public void setLength(double w) …</a:t>
            </a:r>
          </a:p>
          <a:p>
            <a:pPr lvl="1">
              <a:tabLst>
                <a:tab pos="2233613" algn="l"/>
              </a:tabLst>
            </a:pPr>
            <a:r>
              <a:rPr lang="en-US" altLang="en-US" sz="2200" b="1" dirty="0">
                <a:solidFill>
                  <a:schemeClr val="tx1"/>
                </a:solidFill>
                <a:latin typeface="Courier New" panose="02070309020205020404" pitchFamily="49" charset="0"/>
                <a:cs typeface="Courier New" panose="02070309020205020404" pitchFamily="49" charset="0"/>
              </a:rPr>
              <a:t>getLength</a:t>
            </a:r>
            <a:r>
              <a:rPr lang="en-US" altLang="en-US" sz="2200" dirty="0">
                <a:solidFill>
                  <a:schemeClr val="tx1"/>
                </a:solidFill>
              </a:rPr>
              <a:t> : Returns the value of the </a:t>
            </a:r>
            <a:r>
              <a:rPr lang="en-US" altLang="en-US" sz="2200" dirty="0">
                <a:solidFill>
                  <a:schemeClr val="tx1"/>
                </a:solidFill>
                <a:latin typeface="Courier New" panose="02070309020205020404" pitchFamily="49" charset="0"/>
                <a:cs typeface="Courier New" panose="02070309020205020404" pitchFamily="49" charset="0"/>
              </a:rPr>
              <a:t>length</a:t>
            </a:r>
            <a:r>
              <a:rPr lang="en-US" altLang="en-US" sz="2200" dirty="0">
                <a:solidFill>
                  <a:schemeClr val="tx1"/>
                </a:solidFill>
              </a:rPr>
              <a:t> field.</a:t>
            </a:r>
          </a:p>
          <a:p>
            <a:pPr lvl="2">
              <a:tabLst>
                <a:tab pos="2233613" algn="l"/>
              </a:tabLst>
            </a:pPr>
            <a:r>
              <a:rPr lang="en-US" altLang="en-US" sz="2200" dirty="0">
                <a:solidFill>
                  <a:schemeClr val="tx1"/>
                </a:solidFill>
                <a:latin typeface="Courier New" panose="02070309020205020404" pitchFamily="49" charset="0"/>
                <a:cs typeface="Courier New" panose="02070309020205020404" pitchFamily="49" charset="0"/>
              </a:rPr>
              <a:t>public double getLength() …</a:t>
            </a:r>
          </a:p>
          <a:p>
            <a:pPr lvl="1">
              <a:tabLst>
                <a:tab pos="2233613" algn="l"/>
              </a:tabLst>
            </a:pPr>
            <a:r>
              <a:rPr lang="en-US" altLang="en-US" sz="2200" b="1" dirty="0">
                <a:solidFill>
                  <a:schemeClr val="tx1"/>
                </a:solidFill>
                <a:latin typeface="Courier New" panose="02070309020205020404" pitchFamily="49" charset="0"/>
                <a:cs typeface="Courier New" panose="02070309020205020404" pitchFamily="49" charset="0"/>
              </a:rPr>
              <a:t>getWidth</a:t>
            </a:r>
            <a:r>
              <a:rPr lang="en-US" altLang="en-US" sz="2200" dirty="0">
                <a:solidFill>
                  <a:schemeClr val="tx1"/>
                </a:solidFill>
              </a:rPr>
              <a:t> : Returns the value of the </a:t>
            </a:r>
            <a:r>
              <a:rPr lang="en-US" altLang="en-US" sz="2200" dirty="0">
                <a:solidFill>
                  <a:schemeClr val="tx1"/>
                </a:solidFill>
                <a:latin typeface="Courier New" panose="02070309020205020404" pitchFamily="49" charset="0"/>
                <a:cs typeface="Courier New" panose="02070309020205020404" pitchFamily="49" charset="0"/>
              </a:rPr>
              <a:t>width</a:t>
            </a:r>
            <a:r>
              <a:rPr lang="en-US" altLang="en-US" sz="2200" dirty="0">
                <a:solidFill>
                  <a:schemeClr val="tx1"/>
                </a:solidFill>
              </a:rPr>
              <a:t> field.</a:t>
            </a:r>
          </a:p>
          <a:p>
            <a:pPr lvl="2">
              <a:tabLst>
                <a:tab pos="2233613" algn="l"/>
              </a:tabLst>
            </a:pPr>
            <a:r>
              <a:rPr lang="en-US" altLang="en-US" sz="2200" dirty="0">
                <a:solidFill>
                  <a:schemeClr val="tx1"/>
                </a:solidFill>
                <a:latin typeface="Courier New" panose="02070309020205020404" pitchFamily="49" charset="0"/>
                <a:cs typeface="Courier New" panose="02070309020205020404" pitchFamily="49" charset="0"/>
              </a:rPr>
              <a:t>public double getWidth() …</a:t>
            </a:r>
          </a:p>
          <a:p>
            <a:pPr>
              <a:tabLst>
                <a:tab pos="2233613" algn="l"/>
              </a:tabLst>
            </a:pPr>
            <a:r>
              <a:rPr lang="en-US" altLang="en-US" sz="2200" dirty="0">
                <a:solidFill>
                  <a:schemeClr val="tx1"/>
                </a:solidFill>
              </a:rPr>
              <a:t>Other names for these methods are </a:t>
            </a:r>
            <a:r>
              <a:rPr lang="en-US" altLang="en-US" sz="2200" b="1" dirty="0">
                <a:solidFill>
                  <a:schemeClr val="tx1"/>
                </a:solidFill>
              </a:rPr>
              <a:t>getters</a:t>
            </a:r>
            <a:r>
              <a:rPr lang="en-US" altLang="en-US" sz="2200" dirty="0">
                <a:solidFill>
                  <a:schemeClr val="tx1"/>
                </a:solidFill>
              </a:rPr>
              <a:t> and </a:t>
            </a:r>
            <a:r>
              <a:rPr lang="en-US" altLang="en-US" sz="2200" b="1" dirty="0">
                <a:solidFill>
                  <a:schemeClr val="tx1"/>
                </a:solidFill>
              </a:rPr>
              <a:t>setters</a:t>
            </a:r>
            <a:r>
              <a:rPr lang="en-US" altLang="en-US" sz="2200" dirty="0">
                <a:solidFill>
                  <a:schemeClr val="tx1"/>
                </a:solidFill>
              </a:rPr>
              <a:t>.</a:t>
            </a:r>
          </a:p>
        </p:txBody>
      </p:sp>
    </p:spTree>
    <p:extLst>
      <p:ext uri="{BB962C8B-B14F-4D97-AF65-F5344CB8AC3E}">
        <p14:creationId xmlns:p14="http://schemas.microsoft.com/office/powerpoint/2010/main" val="379136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dirty="0"/>
              <a:t>Data Hiding </a:t>
            </a:r>
            <a:r>
              <a:rPr lang="en-US" sz="2000" b="0" dirty="0"/>
              <a:t>(1 of 2)</a:t>
            </a:r>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199" y="1556327"/>
            <a:ext cx="8143875" cy="3811320"/>
          </a:xfrm>
        </p:spPr>
        <p:txBody>
          <a:bodyPr/>
          <a:lstStyle/>
          <a:p>
            <a:pPr eaLnBrk="1" hangingPunct="1"/>
            <a:r>
              <a:rPr lang="en-US" altLang="en-US" dirty="0"/>
              <a:t>An object hides its internal, private fields from code that is outside the class that the object is an instance of.</a:t>
            </a:r>
          </a:p>
          <a:p>
            <a:pPr eaLnBrk="1" hangingPunct="1"/>
            <a:r>
              <a:rPr lang="en-US" altLang="en-US" dirty="0"/>
              <a:t>Only the class's methods may directly access and make changes to the object’s internal data.</a:t>
            </a:r>
          </a:p>
          <a:p>
            <a:pPr eaLnBrk="1" hangingPunct="1"/>
            <a:r>
              <a:rPr lang="en-US" altLang="en-US" dirty="0"/>
              <a:t>Code outside the class must use the class's public methods to operate on an object's private fields.</a:t>
            </a:r>
          </a:p>
        </p:txBody>
      </p:sp>
    </p:spTree>
    <p:extLst>
      <p:ext uri="{BB962C8B-B14F-4D97-AF65-F5344CB8AC3E}">
        <p14:creationId xmlns:p14="http://schemas.microsoft.com/office/powerpoint/2010/main" val="623158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dirty="0"/>
              <a:t>Data Hiding </a:t>
            </a:r>
            <a:r>
              <a:rPr lang="en-US" sz="2000" b="0" dirty="0"/>
              <a:t>(2 of 2)</a:t>
            </a:r>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021782" cy="4586896"/>
          </a:xfrm>
        </p:spPr>
        <p:txBody>
          <a:bodyPr/>
          <a:lstStyle/>
          <a:p>
            <a:pPr eaLnBrk="1" hangingPunct="1"/>
            <a:r>
              <a:rPr lang="en-US" altLang="en-US" dirty="0"/>
              <a:t>Data hiding is important because classes are typically used as components in large software systems, involving a team of programmers.</a:t>
            </a:r>
          </a:p>
          <a:p>
            <a:pPr eaLnBrk="1" hangingPunct="1"/>
            <a:r>
              <a:rPr lang="en-US" altLang="en-US" dirty="0"/>
              <a:t>Data hiding helps enforce the integrity of an object's internal data.</a:t>
            </a:r>
          </a:p>
        </p:txBody>
      </p:sp>
    </p:spTree>
    <p:extLst>
      <p:ext uri="{BB962C8B-B14F-4D97-AF65-F5344CB8AC3E}">
        <p14:creationId xmlns:p14="http://schemas.microsoft.com/office/powerpoint/2010/main" val="3014693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dirty="0"/>
              <a:t>Stale Data </a:t>
            </a:r>
            <a:r>
              <a:rPr lang="en-US" sz="2000" b="0" dirty="0"/>
              <a:t>(1 of 2)</a:t>
            </a:r>
          </a:p>
        </p:txBody>
      </p:sp>
      <p:sp>
        <p:nvSpPr>
          <p:cNvPr id="4" name="Content Placeholder 3"/>
          <p:cNvSpPr>
            <a:spLocks noGrp="1"/>
          </p:cNvSpPr>
          <p:nvPr>
            <p:ph sz="quarter" idx="13"/>
          </p:nvPr>
        </p:nvSpPr>
        <p:spPr>
          <a:xfrm>
            <a:off x="457200" y="1552575"/>
            <a:ext cx="8229600" cy="1083747"/>
          </a:xfrm>
        </p:spPr>
        <p:txBody>
          <a:bodyPr/>
          <a:lstStyle/>
          <a:p>
            <a:pPr eaLnBrk="1" hangingPunct="1"/>
            <a:r>
              <a:rPr lang="en-US" altLang="en-US" dirty="0"/>
              <a:t>Some data is the result of a calculation.</a:t>
            </a:r>
          </a:p>
          <a:p>
            <a:pPr eaLnBrk="1" hangingPunct="1"/>
            <a:r>
              <a:rPr lang="en-US" altLang="en-US" dirty="0"/>
              <a:t>Consider the area of a rectangle.</a:t>
            </a:r>
          </a:p>
        </p:txBody>
      </p:sp>
      <p:sp>
        <p:nvSpPr>
          <p:cNvPr id="5" name="Content Placeholder 4"/>
          <p:cNvSpPr>
            <a:spLocks noGrp="1"/>
          </p:cNvSpPr>
          <p:nvPr>
            <p:ph sz="quarter" idx="14"/>
          </p:nvPr>
        </p:nvSpPr>
        <p:spPr>
          <a:xfrm>
            <a:off x="457200" y="2707575"/>
            <a:ext cx="872836" cy="427511"/>
          </a:xfrm>
        </p:spPr>
        <p:txBody>
          <a:bodyPr tIns="0"/>
          <a:lstStyle/>
          <a:p>
            <a:pPr marL="486918" lvl="1" indent="0"/>
            <a:r>
              <a:rPr lang="en-US" altLang="en-US" dirty="0"/>
              <a:t> </a:t>
            </a:r>
            <a:r>
              <a:rPr lang="en-US" altLang="en-US" sz="100" dirty="0"/>
              <a:t> </a:t>
            </a:r>
          </a:p>
        </p:txBody>
      </p:sp>
      <p:graphicFrame>
        <p:nvGraphicFramePr>
          <p:cNvPr id="18" name="Object 17" descr="length times width"/>
          <p:cNvGraphicFramePr>
            <a:graphicFrameLocks noChangeAspect="1"/>
          </p:cNvGraphicFramePr>
          <p:nvPr>
            <p:extLst>
              <p:ext uri="{D42A27DB-BD31-4B8C-83A1-F6EECF244321}">
                <p14:modId xmlns:p14="http://schemas.microsoft.com/office/powerpoint/2010/main" val="3303646472"/>
              </p:ext>
            </p:extLst>
          </p:nvPr>
        </p:nvGraphicFramePr>
        <p:xfrm>
          <a:off x="1406874" y="2727231"/>
          <a:ext cx="2078891" cy="395980"/>
        </p:xfrm>
        <a:graphic>
          <a:graphicData uri="http://schemas.openxmlformats.org/presentationml/2006/ole">
            <mc:AlternateContent xmlns:mc="http://schemas.openxmlformats.org/markup-compatibility/2006">
              <mc:Choice xmlns:v="urn:schemas-microsoft-com:vml" Requires="v">
                <p:oleObj spid="_x0000_s1107" name="Equation" r:id="rId3" imgW="1066680" imgH="203040" progId="Equation.DSMT4">
                  <p:embed/>
                </p:oleObj>
              </mc:Choice>
              <mc:Fallback>
                <p:oleObj name="Equation" r:id="rId3" imgW="1066680" imgH="203040" progId="Equation.DSMT4">
                  <p:embed/>
                  <p:pic>
                    <p:nvPicPr>
                      <p:cNvPr id="0" name=""/>
                      <p:cNvPicPr/>
                      <p:nvPr/>
                    </p:nvPicPr>
                    <p:blipFill>
                      <a:blip r:embed="rId4"/>
                      <a:stretch>
                        <a:fillRect/>
                      </a:stretch>
                    </p:blipFill>
                    <p:spPr>
                      <a:xfrm>
                        <a:off x="1406874" y="2727231"/>
                        <a:ext cx="2078891" cy="395980"/>
                      </a:xfrm>
                      <a:prstGeom prst="rect">
                        <a:avLst/>
                      </a:prstGeom>
                    </p:spPr>
                  </p:pic>
                </p:oleObj>
              </mc:Fallback>
            </mc:AlternateContent>
          </a:graphicData>
        </a:graphic>
      </p:graphicFrame>
      <p:sp>
        <p:nvSpPr>
          <p:cNvPr id="6" name="Content Placeholder 5"/>
          <p:cNvSpPr>
            <a:spLocks noGrp="1"/>
          </p:cNvSpPr>
          <p:nvPr>
            <p:ph sz="quarter" idx="15"/>
          </p:nvPr>
        </p:nvSpPr>
        <p:spPr>
          <a:xfrm>
            <a:off x="457200" y="3206339"/>
            <a:ext cx="8140535" cy="2861952"/>
          </a:xfrm>
        </p:spPr>
        <p:txBody>
          <a:bodyPr/>
          <a:lstStyle/>
          <a:p>
            <a:pPr eaLnBrk="1" hangingPunct="1"/>
            <a:r>
              <a:rPr lang="en-US" altLang="en-US" dirty="0"/>
              <a:t>It would be impractical to use an </a:t>
            </a:r>
            <a:r>
              <a:rPr lang="en-US" altLang="en-US" b="1" dirty="0"/>
              <a:t>area</a:t>
            </a:r>
            <a:r>
              <a:rPr lang="en-US" altLang="en-US" dirty="0"/>
              <a:t> variable here.</a:t>
            </a:r>
          </a:p>
          <a:p>
            <a:pPr eaLnBrk="1" hangingPunct="1"/>
            <a:r>
              <a:rPr lang="en-US" altLang="en-US" dirty="0"/>
              <a:t>Data that requires the calculation of various factors has the potential to become </a:t>
            </a:r>
            <a:r>
              <a:rPr lang="en-US" altLang="en-US" b="1" dirty="0"/>
              <a:t>stale</a:t>
            </a:r>
            <a:r>
              <a:rPr lang="en-US" altLang="en-US" dirty="0"/>
              <a:t>.</a:t>
            </a:r>
          </a:p>
          <a:p>
            <a:pPr eaLnBrk="1" hangingPunct="1"/>
            <a:r>
              <a:rPr lang="en-US" altLang="en-US" dirty="0"/>
              <a:t>To avoid stale data, it is best to calculate the value of that data within a method rather than store it in a variable.</a:t>
            </a:r>
          </a:p>
        </p:txBody>
      </p:sp>
    </p:spTree>
    <p:extLst>
      <p:ext uri="{BB962C8B-B14F-4D97-AF65-F5344CB8AC3E}">
        <p14:creationId xmlns:p14="http://schemas.microsoft.com/office/powerpoint/2010/main" val="4115369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dirty="0"/>
              <a:t>Stale Data </a:t>
            </a:r>
            <a:r>
              <a:rPr lang="en-US" sz="2000" b="0" dirty="0"/>
              <a:t>(2 of 2)</a:t>
            </a:r>
          </a:p>
        </p:txBody>
      </p:sp>
      <p:sp>
        <p:nvSpPr>
          <p:cNvPr id="4" name="Content Placeholder 3"/>
          <p:cNvSpPr>
            <a:spLocks noGrp="1"/>
          </p:cNvSpPr>
          <p:nvPr>
            <p:ph sz="quarter" idx="13"/>
          </p:nvPr>
        </p:nvSpPr>
        <p:spPr>
          <a:xfrm>
            <a:off x="457200" y="1552575"/>
            <a:ext cx="8229600" cy="513732"/>
          </a:xfrm>
        </p:spPr>
        <p:txBody>
          <a:bodyPr/>
          <a:lstStyle/>
          <a:p>
            <a:pPr eaLnBrk="1" hangingPunct="1"/>
            <a:r>
              <a:rPr lang="en-US" altLang="en-US" dirty="0"/>
              <a:t>Rather than use an </a:t>
            </a:r>
            <a:r>
              <a:rPr lang="en-US" altLang="en-US" dirty="0">
                <a:latin typeface="Courier New" panose="02070309020205020404" pitchFamily="49" charset="0"/>
                <a:cs typeface="Courier New" panose="02070309020205020404" pitchFamily="49" charset="0"/>
              </a:rPr>
              <a:t>area</a:t>
            </a:r>
            <a:r>
              <a:rPr lang="en-US" altLang="en-US" dirty="0"/>
              <a:t> variable in a </a:t>
            </a:r>
            <a:r>
              <a:rPr lang="en-US" altLang="en-US" dirty="0">
                <a:latin typeface="Courier New" panose="02070309020205020404" pitchFamily="49" charset="0"/>
                <a:cs typeface="Courier New" panose="02070309020205020404" pitchFamily="49" charset="0"/>
              </a:rPr>
              <a:t>Rectangle</a:t>
            </a:r>
            <a:r>
              <a:rPr lang="en-US" altLang="en-US" dirty="0"/>
              <a:t> class:</a:t>
            </a:r>
          </a:p>
        </p:txBody>
      </p:sp>
      <p:sp>
        <p:nvSpPr>
          <p:cNvPr id="5" name="Content Placeholder 4"/>
          <p:cNvSpPr>
            <a:spLocks noGrp="1"/>
          </p:cNvSpPr>
          <p:nvPr>
            <p:ph sz="quarter" idx="14"/>
          </p:nvPr>
        </p:nvSpPr>
        <p:spPr>
          <a:xfrm>
            <a:off x="457200" y="2145522"/>
            <a:ext cx="8229600" cy="1618958"/>
          </a:xfrm>
        </p:spPr>
        <p:txBody>
          <a:bodyPr/>
          <a:lstStyle/>
          <a:p>
            <a:pPr lvl="1" eaLnBrk="1" hangingPunct="1">
              <a:buFontTx/>
              <a:buNone/>
            </a:pPr>
            <a:r>
              <a:rPr lang="en-US" altLang="en-US" sz="2000" dirty="0">
                <a:solidFill>
                  <a:schemeClr val="tx1"/>
                </a:solidFill>
                <a:latin typeface="Courier New" panose="02070309020205020404" pitchFamily="49" charset="0"/>
                <a:cs typeface="Courier New" panose="02070309020205020404" pitchFamily="49" charset="0"/>
              </a:rPr>
              <a:t>public double getArea()</a:t>
            </a:r>
          </a:p>
          <a:p>
            <a:pPr lvl="1" eaLnBrk="1" hangingPunct="1">
              <a:buFontTx/>
              <a:buNone/>
            </a:pPr>
            <a:r>
              <a:rPr lang="en-US" altLang="en-US" sz="2000" dirty="0">
                <a:solidFill>
                  <a:schemeClr val="tx1"/>
                </a:solidFill>
                <a:latin typeface="Courier New" panose="02070309020205020404" pitchFamily="49" charset="0"/>
                <a:cs typeface="Courier New" panose="02070309020205020404" pitchFamily="49" charset="0"/>
              </a:rPr>
              <a:t>{</a:t>
            </a:r>
          </a:p>
          <a:p>
            <a:pPr lvl="1" eaLnBrk="1" hangingPunct="1">
              <a:buFontTx/>
              <a:buNone/>
            </a:pPr>
            <a:r>
              <a:rPr lang="en-US" altLang="en-US" sz="2000" dirty="0">
                <a:solidFill>
                  <a:schemeClr val="tx1"/>
                </a:solidFill>
                <a:latin typeface="Courier New" panose="02070309020205020404" pitchFamily="49" charset="0"/>
                <a:cs typeface="Courier New" panose="02070309020205020404" pitchFamily="49" charset="0"/>
              </a:rPr>
              <a:t>	return length * width;</a:t>
            </a:r>
          </a:p>
          <a:p>
            <a:pPr lvl="1" eaLnBrk="1" hangingPunct="1">
              <a:buFontTx/>
              <a:buNone/>
            </a:pPr>
            <a:r>
              <a:rPr lang="en-US" altLang="en-US" sz="2000" dirty="0">
                <a:solidFill>
                  <a:schemeClr val="tx1"/>
                </a:solidFill>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3843695"/>
            <a:ext cx="8229600" cy="1849080"/>
          </a:xfrm>
        </p:spPr>
        <p:txBody>
          <a:bodyPr/>
          <a:lstStyle/>
          <a:p>
            <a:pPr eaLnBrk="1" hangingPunct="1"/>
            <a:r>
              <a:rPr lang="en-US" altLang="en-US" dirty="0"/>
              <a:t>This dynamically calculates the value of the rectangle’s area when the method is called.</a:t>
            </a:r>
          </a:p>
          <a:p>
            <a:pPr eaLnBrk="1" hangingPunct="1"/>
            <a:r>
              <a:rPr lang="en-US" altLang="en-US" dirty="0"/>
              <a:t>Now, any change to the </a:t>
            </a:r>
            <a:r>
              <a:rPr lang="en-US" altLang="en-US" dirty="0">
                <a:latin typeface="Courier New" panose="02070309020205020404" pitchFamily="49" charset="0"/>
                <a:cs typeface="Courier New" panose="02070309020205020404" pitchFamily="49" charset="0"/>
              </a:rPr>
              <a:t>length</a:t>
            </a:r>
            <a:r>
              <a:rPr lang="en-US" altLang="en-US" dirty="0"/>
              <a:t> or </a:t>
            </a:r>
            <a:r>
              <a:rPr lang="en-US" altLang="en-US" dirty="0">
                <a:latin typeface="Courier New" panose="02070309020205020404" pitchFamily="49" charset="0"/>
                <a:cs typeface="Courier New" panose="02070309020205020404" pitchFamily="49" charset="0"/>
              </a:rPr>
              <a:t>width</a:t>
            </a:r>
            <a:r>
              <a:rPr lang="en-US" altLang="en-US" dirty="0"/>
              <a:t> variables will not leave the area of the rectangle stale.</a:t>
            </a:r>
          </a:p>
        </p:txBody>
      </p:sp>
    </p:spTree>
    <p:extLst>
      <p:ext uri="{BB962C8B-B14F-4D97-AF65-F5344CB8AC3E}">
        <p14:creationId xmlns:p14="http://schemas.microsoft.com/office/powerpoint/2010/main" val="3142174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a:xfrm>
            <a:off x="457200" y="215371"/>
            <a:ext cx="7131132" cy="1097279"/>
          </a:xfrm>
        </p:spPr>
        <p:txBody>
          <a:bodyPr/>
          <a:lstStyle/>
          <a:p>
            <a:r>
              <a:rPr lang="en-US" altLang="en-US" sz="3200" dirty="0"/>
              <a:t>U</a:t>
            </a:r>
            <a:r>
              <a:rPr lang="en-US" altLang="en-US" sz="100" dirty="0"/>
              <a:t> </a:t>
            </a:r>
            <a:r>
              <a:rPr lang="en-US" altLang="en-US" sz="3200" dirty="0"/>
              <a:t>M</a:t>
            </a:r>
            <a:r>
              <a:rPr lang="en-US" altLang="en-US" sz="100" dirty="0"/>
              <a:t> </a:t>
            </a:r>
            <a:r>
              <a:rPr lang="en-US" altLang="en-US" sz="3200" dirty="0"/>
              <a:t>L Data Type and Parameter Notation </a:t>
            </a:r>
            <a:r>
              <a:rPr lang="en-US" altLang="en-US" sz="2000" b="0" dirty="0"/>
              <a:t>(1 of 4)</a:t>
            </a:r>
            <a:endParaRPr lang="en-IN" sz="2000" b="0" dirty="0"/>
          </a:p>
        </p:txBody>
      </p:sp>
      <p:sp>
        <p:nvSpPr>
          <p:cNvPr id="4" name="Content Placeholder 3"/>
          <p:cNvSpPr>
            <a:spLocks noGrp="1"/>
          </p:cNvSpPr>
          <p:nvPr>
            <p:ph sz="quarter" idx="13"/>
          </p:nvPr>
        </p:nvSpPr>
        <p:spPr>
          <a:xfrm>
            <a:off x="457200" y="1556327"/>
            <a:ext cx="8229600" cy="1471881"/>
          </a:xfrm>
        </p:spPr>
        <p:txBody>
          <a:bodyPr/>
          <a:lstStyle/>
          <a:p>
            <a:pPr eaLnBrk="1" hangingPunct="1"/>
            <a:r>
              <a:rPr lang="en-US" altLang="en-US" dirty="0"/>
              <a:t>U</a:t>
            </a:r>
            <a:r>
              <a:rPr lang="en-US" altLang="en-US" sz="100" dirty="0"/>
              <a:t> </a:t>
            </a:r>
            <a:r>
              <a:rPr lang="en-US" altLang="en-US" dirty="0"/>
              <a:t>M</a:t>
            </a:r>
            <a:r>
              <a:rPr lang="en-US" altLang="en-US" sz="100" dirty="0"/>
              <a:t> </a:t>
            </a:r>
            <a:r>
              <a:rPr lang="en-US" altLang="en-US" dirty="0"/>
              <a:t>L diagrams are language independent.</a:t>
            </a:r>
          </a:p>
          <a:p>
            <a:pPr eaLnBrk="1" hangingPunct="1"/>
            <a:r>
              <a:rPr lang="en-US" altLang="en-US" dirty="0"/>
              <a:t>U</a:t>
            </a:r>
            <a:r>
              <a:rPr lang="en-US" altLang="en-US" sz="100" dirty="0"/>
              <a:t> </a:t>
            </a:r>
            <a:r>
              <a:rPr lang="en-US" altLang="en-US" dirty="0"/>
              <a:t>M</a:t>
            </a:r>
            <a:r>
              <a:rPr lang="en-US" altLang="en-US" sz="100" dirty="0"/>
              <a:t> </a:t>
            </a:r>
            <a:r>
              <a:rPr lang="en-US" altLang="en-US" dirty="0"/>
              <a:t>L diagrams use an independent notation to show return types, access modifiers, etc.</a:t>
            </a:r>
          </a:p>
        </p:txBody>
      </p:sp>
      <p:pic>
        <p:nvPicPr>
          <p:cNvPr id="6" name="Content Placeholder 5" descr="A U M L class diagram. For long description in Notes pane, press F6."/>
          <p:cNvPicPr>
            <a:picLocks noGrp="1" noChangeAspect="1"/>
          </p:cNvPicPr>
          <p:nvPr>
            <p:ph sz="quarter" idx="14"/>
          </p:nvPr>
        </p:nvPicPr>
        <p:blipFill rotWithShape="1">
          <a:blip r:embed="rId3"/>
          <a:srcRect/>
          <a:stretch/>
        </p:blipFill>
        <p:spPr>
          <a:xfrm>
            <a:off x="1343432" y="3231244"/>
            <a:ext cx="6457134" cy="2763754"/>
          </a:xfrm>
          <a:prstGeom prst="rect">
            <a:avLst/>
          </a:prstGeom>
        </p:spPr>
      </p:pic>
    </p:spTree>
    <p:extLst>
      <p:ext uri="{BB962C8B-B14F-4D97-AF65-F5344CB8AC3E}">
        <p14:creationId xmlns:p14="http://schemas.microsoft.com/office/powerpoint/2010/main" val="246204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dirty="0"/>
              <a:t>Objects and Classes </a:t>
            </a:r>
            <a:r>
              <a:rPr lang="en-US" sz="2000" b="0" dirty="0"/>
              <a:t>(1 of 8)</a:t>
            </a:r>
          </a:p>
        </p:txBody>
      </p:sp>
      <p:sp>
        <p:nvSpPr>
          <p:cNvPr id="3" name="Content Placeholder 2">
            <a:extLst>
              <a:ext uri="{FF2B5EF4-FFF2-40B4-BE49-F238E27FC236}">
                <a16:creationId xmlns:a16="http://schemas.microsoft.com/office/drawing/2014/main" id="{F71B0C7F-9003-477A-A619-DCB5DFC303F7}"/>
              </a:ext>
            </a:extLst>
          </p:cNvPr>
          <p:cNvSpPr>
            <a:spLocks noGrp="1"/>
          </p:cNvSpPr>
          <p:nvPr>
            <p:ph sz="quarter" idx="13"/>
          </p:nvPr>
        </p:nvSpPr>
        <p:spPr/>
        <p:txBody>
          <a:bodyPr/>
          <a:lstStyle/>
          <a:p>
            <a:pPr eaLnBrk="1" hangingPunct="1"/>
            <a:r>
              <a:rPr lang="en-US" altLang="en-US" dirty="0"/>
              <a:t>An object exists in memory and performs a specific task.</a:t>
            </a:r>
          </a:p>
          <a:p>
            <a:pPr eaLnBrk="1" hangingPunct="1"/>
            <a:r>
              <a:rPr lang="en-US" altLang="en-US" dirty="0"/>
              <a:t>Objects have two general capabilities:</a:t>
            </a:r>
          </a:p>
          <a:p>
            <a:pPr lvl="1" eaLnBrk="1" hangingPunct="1"/>
            <a:r>
              <a:rPr lang="en-US" altLang="en-US" dirty="0"/>
              <a:t>Objects can store data. The pieces of data stored in an object are known as </a:t>
            </a:r>
            <a:r>
              <a:rPr lang="en-US" altLang="en-US" b="1" dirty="0"/>
              <a:t>fields</a:t>
            </a:r>
            <a:r>
              <a:rPr lang="en-US" altLang="en-US" dirty="0"/>
              <a:t>.</a:t>
            </a:r>
          </a:p>
          <a:p>
            <a:pPr lvl="1" eaLnBrk="1" hangingPunct="1"/>
            <a:r>
              <a:rPr lang="en-US" altLang="en-US" dirty="0"/>
              <a:t>Objects can perform operations. The operations that an object can perform are known as </a:t>
            </a:r>
            <a:r>
              <a:rPr lang="en-US" altLang="en-US" b="1" dirty="0"/>
              <a:t>methods</a:t>
            </a:r>
            <a:r>
              <a:rPr lang="en-US" altLang="en-US" dirty="0"/>
              <a:t>.</a:t>
            </a:r>
          </a:p>
        </p:txBody>
      </p:sp>
    </p:spTree>
    <p:extLst>
      <p:ext uri="{BB962C8B-B14F-4D97-AF65-F5344CB8AC3E}">
        <p14:creationId xmlns:p14="http://schemas.microsoft.com/office/powerpoint/2010/main" val="199068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a:xfrm>
            <a:off x="457200" y="215371"/>
            <a:ext cx="7024255" cy="1097279"/>
          </a:xfrm>
        </p:spPr>
        <p:txBody>
          <a:bodyPr/>
          <a:lstStyle/>
          <a:p>
            <a:r>
              <a:rPr lang="en-US" altLang="en-US" sz="3200" dirty="0"/>
              <a:t>U</a:t>
            </a:r>
            <a:r>
              <a:rPr lang="en-US" altLang="en-US" sz="100" dirty="0"/>
              <a:t> </a:t>
            </a:r>
            <a:r>
              <a:rPr lang="en-US" altLang="en-US" sz="3200" dirty="0"/>
              <a:t>M</a:t>
            </a:r>
            <a:r>
              <a:rPr lang="en-US" altLang="en-US" sz="100" dirty="0"/>
              <a:t> </a:t>
            </a:r>
            <a:r>
              <a:rPr lang="en-US" altLang="en-US" sz="3200" dirty="0"/>
              <a:t>L Data Type and Parameter Notation </a:t>
            </a:r>
            <a:r>
              <a:rPr lang="en-US" altLang="en-US" sz="2000" b="0" dirty="0"/>
              <a:t>(2 of 4)</a:t>
            </a:r>
            <a:endParaRPr lang="en-IN" sz="2000" b="0" dirty="0"/>
          </a:p>
        </p:txBody>
      </p:sp>
      <p:sp>
        <p:nvSpPr>
          <p:cNvPr id="4" name="Content Placeholder 3"/>
          <p:cNvSpPr>
            <a:spLocks noGrp="1"/>
          </p:cNvSpPr>
          <p:nvPr>
            <p:ph sz="quarter" idx="13"/>
          </p:nvPr>
        </p:nvSpPr>
        <p:spPr>
          <a:xfrm>
            <a:off x="457200" y="1556327"/>
            <a:ext cx="8229600" cy="1483756"/>
          </a:xfrm>
        </p:spPr>
        <p:txBody>
          <a:bodyPr/>
          <a:lstStyle/>
          <a:p>
            <a:pPr eaLnBrk="1" hangingPunct="1"/>
            <a:r>
              <a:rPr lang="en-US" altLang="en-US" dirty="0"/>
              <a:t>U</a:t>
            </a:r>
            <a:r>
              <a:rPr lang="en-US" altLang="en-US" sz="100" dirty="0"/>
              <a:t> </a:t>
            </a:r>
            <a:r>
              <a:rPr lang="en-US" altLang="en-US" dirty="0"/>
              <a:t>M</a:t>
            </a:r>
            <a:r>
              <a:rPr lang="en-US" altLang="en-US" sz="100" dirty="0"/>
              <a:t> </a:t>
            </a:r>
            <a:r>
              <a:rPr lang="en-US" altLang="en-US" dirty="0"/>
              <a:t>L diagrams are language independent.</a:t>
            </a:r>
          </a:p>
          <a:p>
            <a:pPr eaLnBrk="1" hangingPunct="1"/>
            <a:r>
              <a:rPr lang="en-US" altLang="en-US" dirty="0"/>
              <a:t>U</a:t>
            </a:r>
            <a:r>
              <a:rPr lang="en-US" altLang="en-US" sz="100" dirty="0"/>
              <a:t> </a:t>
            </a:r>
            <a:r>
              <a:rPr lang="en-US" altLang="en-US" dirty="0"/>
              <a:t>M</a:t>
            </a:r>
            <a:r>
              <a:rPr lang="en-US" altLang="en-US" sz="100" dirty="0"/>
              <a:t> </a:t>
            </a:r>
            <a:r>
              <a:rPr lang="en-US" altLang="en-US" dirty="0"/>
              <a:t>L diagrams use an independent notation to show return types, access modifiers, etc.</a:t>
            </a:r>
          </a:p>
        </p:txBody>
      </p:sp>
      <p:pic>
        <p:nvPicPr>
          <p:cNvPr id="6" name="Content Placeholder 5" descr="The U M L class diagram. For long description in Notes pane, press F6."/>
          <p:cNvPicPr>
            <a:picLocks noGrp="1" noChangeAspect="1"/>
          </p:cNvPicPr>
          <p:nvPr>
            <p:ph sz="quarter" idx="14"/>
          </p:nvPr>
        </p:nvPicPr>
        <p:blipFill>
          <a:blip r:embed="rId3"/>
          <a:stretch>
            <a:fillRect/>
          </a:stretch>
        </p:blipFill>
        <p:spPr>
          <a:xfrm>
            <a:off x="1340840" y="3283760"/>
            <a:ext cx="6462320" cy="2853175"/>
          </a:xfrm>
          <a:prstGeom prst="rect">
            <a:avLst/>
          </a:prstGeom>
        </p:spPr>
      </p:pic>
    </p:spTree>
    <p:extLst>
      <p:ext uri="{BB962C8B-B14F-4D97-AF65-F5344CB8AC3E}">
        <p14:creationId xmlns:p14="http://schemas.microsoft.com/office/powerpoint/2010/main" val="1970237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a:xfrm>
            <a:off x="457200" y="215371"/>
            <a:ext cx="6525491" cy="1097279"/>
          </a:xfrm>
        </p:spPr>
        <p:txBody>
          <a:bodyPr/>
          <a:lstStyle/>
          <a:p>
            <a:r>
              <a:rPr lang="en-US" altLang="en-US" sz="3200" dirty="0"/>
              <a:t>U</a:t>
            </a:r>
            <a:r>
              <a:rPr lang="en-US" altLang="en-US" sz="100" dirty="0"/>
              <a:t> </a:t>
            </a:r>
            <a:r>
              <a:rPr lang="en-US" altLang="en-US" sz="3200" dirty="0"/>
              <a:t>M</a:t>
            </a:r>
            <a:r>
              <a:rPr lang="en-US" altLang="en-US" sz="100" dirty="0"/>
              <a:t> </a:t>
            </a:r>
            <a:r>
              <a:rPr lang="en-US" altLang="en-US" sz="3200" dirty="0"/>
              <a:t>L Data Type and Parameter Notation </a:t>
            </a:r>
            <a:r>
              <a:rPr lang="en-US" altLang="en-US" sz="2000" b="0" dirty="0"/>
              <a:t>(3 of 4)</a:t>
            </a:r>
            <a:endParaRPr lang="en-IN" sz="2000" b="0" dirty="0"/>
          </a:p>
        </p:txBody>
      </p:sp>
      <p:sp>
        <p:nvSpPr>
          <p:cNvPr id="4" name="Content Placeholder 3"/>
          <p:cNvSpPr>
            <a:spLocks noGrp="1"/>
          </p:cNvSpPr>
          <p:nvPr>
            <p:ph sz="quarter" idx="13"/>
          </p:nvPr>
        </p:nvSpPr>
        <p:spPr>
          <a:xfrm>
            <a:off x="457200" y="1556327"/>
            <a:ext cx="8229600" cy="1495631"/>
          </a:xfrm>
        </p:spPr>
        <p:txBody>
          <a:bodyPr/>
          <a:lstStyle/>
          <a:p>
            <a:pPr eaLnBrk="1" hangingPunct="1"/>
            <a:r>
              <a:rPr lang="en-US" altLang="en-US" dirty="0"/>
              <a:t>U</a:t>
            </a:r>
            <a:r>
              <a:rPr lang="en-US" altLang="en-US" sz="100" dirty="0"/>
              <a:t> </a:t>
            </a:r>
            <a:r>
              <a:rPr lang="en-US" altLang="en-US" dirty="0"/>
              <a:t>M</a:t>
            </a:r>
            <a:r>
              <a:rPr lang="en-US" altLang="en-US" sz="100" dirty="0"/>
              <a:t> </a:t>
            </a:r>
            <a:r>
              <a:rPr lang="en-US" altLang="en-US" dirty="0"/>
              <a:t>L diagrams are language independent.</a:t>
            </a:r>
          </a:p>
          <a:p>
            <a:pPr eaLnBrk="1" hangingPunct="1"/>
            <a:r>
              <a:rPr lang="en-US" altLang="en-US" dirty="0"/>
              <a:t>U</a:t>
            </a:r>
            <a:r>
              <a:rPr lang="en-US" altLang="en-US" sz="100" dirty="0"/>
              <a:t> </a:t>
            </a:r>
            <a:r>
              <a:rPr lang="en-US" altLang="en-US" dirty="0"/>
              <a:t>M</a:t>
            </a:r>
            <a:r>
              <a:rPr lang="en-US" altLang="en-US" sz="100" dirty="0"/>
              <a:t> </a:t>
            </a:r>
            <a:r>
              <a:rPr lang="en-US" altLang="en-US" dirty="0"/>
              <a:t>L diagrams use an independent notation to show return types, access modifiers, etc.</a:t>
            </a:r>
          </a:p>
        </p:txBody>
      </p:sp>
      <p:pic>
        <p:nvPicPr>
          <p:cNvPr id="6" name="Content Placeholder 5" descr="The U M L class diagram. For long description in Notes pane, press F6."/>
          <p:cNvPicPr>
            <a:picLocks noGrp="1" noChangeAspect="1"/>
          </p:cNvPicPr>
          <p:nvPr>
            <p:ph sz="quarter" idx="14"/>
          </p:nvPr>
        </p:nvPicPr>
        <p:blipFill>
          <a:blip r:embed="rId3"/>
          <a:stretch>
            <a:fillRect/>
          </a:stretch>
        </p:blipFill>
        <p:spPr>
          <a:xfrm>
            <a:off x="1417046" y="3295635"/>
            <a:ext cx="6309907" cy="2773920"/>
          </a:xfrm>
          <a:prstGeom prst="rect">
            <a:avLst/>
          </a:prstGeom>
        </p:spPr>
      </p:pic>
    </p:spTree>
    <p:extLst>
      <p:ext uri="{BB962C8B-B14F-4D97-AF65-F5344CB8AC3E}">
        <p14:creationId xmlns:p14="http://schemas.microsoft.com/office/powerpoint/2010/main" val="851322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a:xfrm>
            <a:off x="457200" y="215371"/>
            <a:ext cx="6941127" cy="1097279"/>
          </a:xfrm>
        </p:spPr>
        <p:txBody>
          <a:bodyPr/>
          <a:lstStyle/>
          <a:p>
            <a:r>
              <a:rPr lang="en-US" altLang="en-US" sz="3200" dirty="0"/>
              <a:t>U</a:t>
            </a:r>
            <a:r>
              <a:rPr lang="en-US" altLang="en-US" sz="100" dirty="0"/>
              <a:t> </a:t>
            </a:r>
            <a:r>
              <a:rPr lang="en-US" altLang="en-US" sz="3200" dirty="0"/>
              <a:t>M</a:t>
            </a:r>
            <a:r>
              <a:rPr lang="en-US" altLang="en-US" sz="100" dirty="0"/>
              <a:t> </a:t>
            </a:r>
            <a:r>
              <a:rPr lang="en-US" altLang="en-US" sz="3200" dirty="0"/>
              <a:t>L Data Type and Parameter Notation </a:t>
            </a:r>
            <a:r>
              <a:rPr lang="en-US" altLang="en-US" sz="2000" b="0" dirty="0"/>
              <a:t>(4 of 4)</a:t>
            </a:r>
            <a:endParaRPr lang="en-IN" sz="2000" b="0" dirty="0"/>
          </a:p>
        </p:txBody>
      </p:sp>
      <p:sp>
        <p:nvSpPr>
          <p:cNvPr id="4" name="Content Placeholder 3"/>
          <p:cNvSpPr>
            <a:spLocks noGrp="1"/>
          </p:cNvSpPr>
          <p:nvPr>
            <p:ph sz="quarter" idx="13"/>
          </p:nvPr>
        </p:nvSpPr>
        <p:spPr>
          <a:xfrm>
            <a:off x="457200" y="1556327"/>
            <a:ext cx="8229600" cy="1483756"/>
          </a:xfrm>
        </p:spPr>
        <p:txBody>
          <a:bodyPr/>
          <a:lstStyle/>
          <a:p>
            <a:pPr eaLnBrk="1" hangingPunct="1"/>
            <a:r>
              <a:rPr lang="en-US" altLang="en-US" dirty="0"/>
              <a:t>U</a:t>
            </a:r>
            <a:r>
              <a:rPr lang="en-US" altLang="en-US" sz="100" dirty="0"/>
              <a:t> </a:t>
            </a:r>
            <a:r>
              <a:rPr lang="en-US" altLang="en-US" dirty="0"/>
              <a:t>M</a:t>
            </a:r>
            <a:r>
              <a:rPr lang="en-US" altLang="en-US" sz="100" dirty="0"/>
              <a:t> </a:t>
            </a:r>
            <a:r>
              <a:rPr lang="en-US" altLang="en-US" dirty="0"/>
              <a:t>L diagrams are language independent.</a:t>
            </a:r>
          </a:p>
          <a:p>
            <a:pPr eaLnBrk="1" hangingPunct="1"/>
            <a:r>
              <a:rPr lang="en-US" altLang="en-US" dirty="0"/>
              <a:t>U</a:t>
            </a:r>
            <a:r>
              <a:rPr lang="en-US" altLang="en-US" sz="100" dirty="0"/>
              <a:t> </a:t>
            </a:r>
            <a:r>
              <a:rPr lang="en-US" altLang="en-US" dirty="0"/>
              <a:t>M</a:t>
            </a:r>
            <a:r>
              <a:rPr lang="en-US" altLang="en-US" sz="100" dirty="0"/>
              <a:t> </a:t>
            </a:r>
            <a:r>
              <a:rPr lang="en-US" altLang="en-US" dirty="0"/>
              <a:t>L diagrams use an independent notation to show return types, access modifiers, etc.</a:t>
            </a:r>
          </a:p>
        </p:txBody>
      </p:sp>
      <p:pic>
        <p:nvPicPr>
          <p:cNvPr id="6" name="Content Placeholder 5" descr="The U M L class diagram. For long description in Notes pane, press F6."/>
          <p:cNvPicPr>
            <a:picLocks noGrp="1" noChangeAspect="1"/>
          </p:cNvPicPr>
          <p:nvPr>
            <p:ph sz="quarter" idx="14"/>
          </p:nvPr>
        </p:nvPicPr>
        <p:blipFill>
          <a:blip r:embed="rId3"/>
          <a:stretch>
            <a:fillRect/>
          </a:stretch>
        </p:blipFill>
        <p:spPr>
          <a:xfrm>
            <a:off x="1514591" y="3283760"/>
            <a:ext cx="6114818" cy="2773920"/>
          </a:xfrm>
          <a:prstGeom prst="rect">
            <a:avLst/>
          </a:prstGeom>
        </p:spPr>
      </p:pic>
    </p:spTree>
    <p:extLst>
      <p:ext uri="{BB962C8B-B14F-4D97-AF65-F5344CB8AC3E}">
        <p14:creationId xmlns:p14="http://schemas.microsoft.com/office/powerpoint/2010/main" val="3381461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000" dirty="0"/>
              <a:t>Converting the U</a:t>
            </a:r>
            <a:r>
              <a:rPr lang="en-US" altLang="en-US" sz="100" dirty="0"/>
              <a:t> </a:t>
            </a:r>
            <a:r>
              <a:rPr lang="en-US" altLang="en-US" sz="3000" dirty="0"/>
              <a:t>M</a:t>
            </a:r>
            <a:r>
              <a:rPr lang="en-US" altLang="en-US" sz="100" dirty="0"/>
              <a:t> </a:t>
            </a:r>
            <a:r>
              <a:rPr lang="en-US" altLang="en-US" sz="3000" dirty="0"/>
              <a:t>L Diagram to Code </a:t>
            </a:r>
            <a:r>
              <a:rPr lang="en-US" altLang="en-US" sz="2000" b="0" dirty="0"/>
              <a:t>(1 of 3)</a:t>
            </a:r>
            <a:endParaRPr lang="en-US" sz="2000" b="0" dirty="0"/>
          </a:p>
        </p:txBody>
      </p:sp>
      <p:sp>
        <p:nvSpPr>
          <p:cNvPr id="4" name="Content Placeholder 3"/>
          <p:cNvSpPr>
            <a:spLocks noGrp="1"/>
          </p:cNvSpPr>
          <p:nvPr>
            <p:ph sz="quarter" idx="13"/>
          </p:nvPr>
        </p:nvSpPr>
        <p:spPr>
          <a:xfrm>
            <a:off x="457200" y="1552575"/>
            <a:ext cx="8229601" cy="1820018"/>
          </a:xfrm>
        </p:spPr>
        <p:txBody>
          <a:bodyPr/>
          <a:lstStyle/>
          <a:p>
            <a:pPr eaLnBrk="1" hangingPunct="1"/>
            <a:r>
              <a:rPr lang="en-US" altLang="en-US" dirty="0"/>
              <a:t>Putting all of this information together, a Java class file can be built easily using the U</a:t>
            </a:r>
            <a:r>
              <a:rPr lang="en-US" altLang="en-US" sz="100" dirty="0"/>
              <a:t> </a:t>
            </a:r>
            <a:r>
              <a:rPr lang="en-US" altLang="en-US" dirty="0"/>
              <a:t>M</a:t>
            </a:r>
            <a:r>
              <a:rPr lang="en-US" altLang="en-US" sz="100" dirty="0"/>
              <a:t> </a:t>
            </a:r>
            <a:r>
              <a:rPr lang="en-US" altLang="en-US" dirty="0"/>
              <a:t>L diagram.</a:t>
            </a:r>
          </a:p>
          <a:p>
            <a:pPr eaLnBrk="1" hangingPunct="1"/>
            <a:r>
              <a:rPr lang="en-US" altLang="en-US" dirty="0"/>
              <a:t>The U</a:t>
            </a:r>
            <a:r>
              <a:rPr lang="en-US" altLang="en-US" sz="100" dirty="0"/>
              <a:t> </a:t>
            </a:r>
            <a:r>
              <a:rPr lang="en-US" altLang="en-US" dirty="0"/>
              <a:t>M</a:t>
            </a:r>
            <a:r>
              <a:rPr lang="en-US" altLang="en-US" sz="100" dirty="0"/>
              <a:t> </a:t>
            </a:r>
            <a:r>
              <a:rPr lang="en-US" altLang="en-US" dirty="0"/>
              <a:t>L diagram parts match the Java class file structure.</a:t>
            </a:r>
            <a:endParaRPr lang="en-US" altLang="en-US" dirty="0">
              <a:solidFill>
                <a:schemeClr val="accent2"/>
              </a:solidFill>
            </a:endParaRPr>
          </a:p>
        </p:txBody>
      </p:sp>
      <p:sp>
        <p:nvSpPr>
          <p:cNvPr id="5" name="Content Placeholder 4"/>
          <p:cNvSpPr>
            <a:spLocks noGrp="1"/>
          </p:cNvSpPr>
          <p:nvPr>
            <p:ph sz="quarter" idx="14"/>
          </p:nvPr>
        </p:nvSpPr>
        <p:spPr>
          <a:xfrm>
            <a:off x="718452" y="3505643"/>
            <a:ext cx="1929740" cy="2550776"/>
          </a:xfrm>
        </p:spPr>
        <p:txBody>
          <a:bodyPr/>
          <a:lstStyle/>
          <a:p>
            <a:pPr eaLnBrk="1" hangingPunct="1">
              <a:buClr>
                <a:schemeClr val="hlink"/>
              </a:buClr>
              <a:buSzPct val="110000"/>
              <a:buFontTx/>
              <a:buNone/>
            </a:pPr>
            <a:r>
              <a:rPr lang="en-US" altLang="en-US" sz="2000" dirty="0">
                <a:solidFill>
                  <a:schemeClr val="tx1"/>
                </a:solidFill>
              </a:rPr>
              <a:t>class header</a:t>
            </a:r>
          </a:p>
          <a:p>
            <a:pPr eaLnBrk="1" hangingPunct="1">
              <a:buClr>
                <a:schemeClr val="hlink"/>
              </a:buClr>
              <a:buSzPct val="110000"/>
              <a:buFontTx/>
              <a:buNone/>
            </a:pPr>
            <a:r>
              <a:rPr lang="en-US" altLang="en-US" sz="2000" dirty="0">
                <a:solidFill>
                  <a:schemeClr val="tx1"/>
                </a:solidFill>
              </a:rPr>
              <a:t>{</a:t>
            </a:r>
          </a:p>
          <a:p>
            <a:pPr eaLnBrk="1" hangingPunct="1">
              <a:buClr>
                <a:schemeClr val="hlink"/>
              </a:buClr>
              <a:buSzPct val="110000"/>
              <a:buFontTx/>
              <a:buNone/>
            </a:pPr>
            <a:r>
              <a:rPr lang="en-US" altLang="en-US" sz="2000" dirty="0">
                <a:solidFill>
                  <a:schemeClr val="tx1"/>
                </a:solidFill>
              </a:rPr>
              <a:t>	Fields</a:t>
            </a:r>
          </a:p>
          <a:p>
            <a:pPr eaLnBrk="1" hangingPunct="1">
              <a:buClr>
                <a:schemeClr val="hlink"/>
              </a:buClr>
              <a:buSzPct val="110000"/>
              <a:buFontTx/>
              <a:buNone/>
            </a:pPr>
            <a:r>
              <a:rPr lang="en-US" altLang="en-US" sz="2000" dirty="0">
                <a:solidFill>
                  <a:schemeClr val="tx1"/>
                </a:solidFill>
              </a:rPr>
              <a:t>	Methods</a:t>
            </a:r>
          </a:p>
          <a:p>
            <a:pPr eaLnBrk="1" hangingPunct="1">
              <a:buClr>
                <a:schemeClr val="hlink"/>
              </a:buClr>
              <a:buSzPct val="110000"/>
              <a:buFontTx/>
              <a:buNone/>
            </a:pPr>
            <a:r>
              <a:rPr lang="en-US" altLang="en-US" sz="2000" dirty="0">
                <a:solidFill>
                  <a:schemeClr val="tx1"/>
                </a:solidFill>
              </a:rPr>
              <a:t>}</a:t>
            </a:r>
          </a:p>
        </p:txBody>
      </p:sp>
      <p:sp>
        <p:nvSpPr>
          <p:cNvPr id="6" name="Content Placeholder 5"/>
          <p:cNvSpPr>
            <a:spLocks noGrp="1"/>
          </p:cNvSpPr>
          <p:nvPr>
            <p:ph sz="quarter" idx="15"/>
          </p:nvPr>
        </p:nvSpPr>
        <p:spPr>
          <a:xfrm>
            <a:off x="2980706" y="3505644"/>
            <a:ext cx="1642093" cy="484466"/>
          </a:xfrm>
        </p:spPr>
        <p:txBody>
          <a:bodyPr/>
          <a:lstStyle/>
          <a:p>
            <a:pPr marL="432" indent="0">
              <a:buNone/>
            </a:pPr>
            <a:r>
              <a:rPr lang="en-US" altLang="en-US" sz="2000" dirty="0">
                <a:solidFill>
                  <a:schemeClr val="tx1"/>
                </a:solidFill>
              </a:rPr>
              <a:t>ClassName</a:t>
            </a:r>
            <a:endParaRPr lang="en-US" sz="2000" dirty="0">
              <a:solidFill>
                <a:schemeClr val="tx1"/>
              </a:solidFill>
            </a:endParaRPr>
          </a:p>
        </p:txBody>
      </p:sp>
      <p:sp>
        <p:nvSpPr>
          <p:cNvPr id="7" name="Content Placeholder 6"/>
          <p:cNvSpPr>
            <a:spLocks noGrp="1"/>
          </p:cNvSpPr>
          <p:nvPr>
            <p:ph sz="quarter" idx="16"/>
          </p:nvPr>
        </p:nvSpPr>
        <p:spPr>
          <a:xfrm>
            <a:off x="3338614" y="4403100"/>
            <a:ext cx="926276" cy="477652"/>
          </a:xfrm>
        </p:spPr>
        <p:txBody>
          <a:bodyPr/>
          <a:lstStyle/>
          <a:p>
            <a:pPr marL="432" indent="0">
              <a:buNone/>
            </a:pPr>
            <a:r>
              <a:rPr lang="en-US" sz="2000" dirty="0"/>
              <a:t>Fields</a:t>
            </a:r>
          </a:p>
        </p:txBody>
      </p:sp>
      <p:sp>
        <p:nvSpPr>
          <p:cNvPr id="8" name="Content Placeholder 7"/>
          <p:cNvSpPr>
            <a:spLocks noGrp="1"/>
          </p:cNvSpPr>
          <p:nvPr>
            <p:ph sz="quarter" idx="17"/>
          </p:nvPr>
        </p:nvSpPr>
        <p:spPr>
          <a:xfrm>
            <a:off x="3196110" y="5066675"/>
            <a:ext cx="1211284" cy="479095"/>
          </a:xfrm>
        </p:spPr>
        <p:txBody>
          <a:bodyPr/>
          <a:lstStyle/>
          <a:p>
            <a:pPr marL="432" indent="0">
              <a:buNone/>
            </a:pPr>
            <a:r>
              <a:rPr lang="en-US" sz="2000" dirty="0"/>
              <a:t>Methods</a:t>
            </a:r>
          </a:p>
        </p:txBody>
      </p:sp>
    </p:spTree>
    <p:extLst>
      <p:ext uri="{BB962C8B-B14F-4D97-AF65-F5344CB8AC3E}">
        <p14:creationId xmlns:p14="http://schemas.microsoft.com/office/powerpoint/2010/main" val="1087520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000" dirty="0"/>
              <a:t>Converting the U</a:t>
            </a:r>
            <a:r>
              <a:rPr lang="en-US" altLang="en-US" sz="100" dirty="0"/>
              <a:t> </a:t>
            </a:r>
            <a:r>
              <a:rPr lang="en-US" altLang="en-US" sz="3000" dirty="0"/>
              <a:t>M</a:t>
            </a:r>
            <a:r>
              <a:rPr lang="en-US" altLang="en-US" sz="100" dirty="0"/>
              <a:t> </a:t>
            </a:r>
            <a:r>
              <a:rPr lang="en-US" altLang="en-US" sz="3000" dirty="0"/>
              <a:t>L Diagram to Code </a:t>
            </a:r>
            <a:r>
              <a:rPr lang="en-US" altLang="en-US" sz="2000" b="0" dirty="0"/>
              <a:t>(2 of 3)</a:t>
            </a:r>
            <a:endParaRPr lang="en-US" sz="2000" b="0" dirty="0"/>
          </a:p>
        </p:txBody>
      </p:sp>
      <p:sp>
        <p:nvSpPr>
          <p:cNvPr id="4" name="Content Placeholder 3"/>
          <p:cNvSpPr>
            <a:spLocks noGrp="1"/>
          </p:cNvSpPr>
          <p:nvPr>
            <p:ph sz="quarter" idx="13"/>
          </p:nvPr>
        </p:nvSpPr>
        <p:spPr>
          <a:xfrm>
            <a:off x="457200" y="1552574"/>
            <a:ext cx="3853543" cy="1400175"/>
          </a:xfrm>
        </p:spPr>
        <p:txBody>
          <a:bodyPr/>
          <a:lstStyle/>
          <a:p>
            <a:pPr marL="432" indent="0">
              <a:spcBef>
                <a:spcPct val="0"/>
              </a:spcBef>
              <a:buClrTx/>
              <a:buNone/>
            </a:pPr>
            <a:r>
              <a:rPr lang="en-US" altLang="en-US" sz="1600" dirty="0">
                <a:solidFill>
                  <a:schemeClr val="tx1"/>
                </a:solidFill>
              </a:rPr>
              <a:t>The structure of the class can be compiled and tested without having bodies for the methods. Just be sure to put in dummy return values for methods that have a return type other than void.</a:t>
            </a:r>
          </a:p>
        </p:txBody>
      </p:sp>
      <p:sp>
        <p:nvSpPr>
          <p:cNvPr id="5" name="Content Placeholder 4"/>
          <p:cNvSpPr>
            <a:spLocks noGrp="1"/>
          </p:cNvSpPr>
          <p:nvPr>
            <p:ph sz="quarter" idx="14"/>
          </p:nvPr>
        </p:nvSpPr>
        <p:spPr>
          <a:xfrm>
            <a:off x="457200" y="3028210"/>
            <a:ext cx="1169719" cy="403136"/>
          </a:xfrm>
        </p:spPr>
        <p:txBody>
          <a:bodyPr/>
          <a:lstStyle/>
          <a:p>
            <a:pPr marL="432" indent="0">
              <a:buNone/>
            </a:pPr>
            <a:r>
              <a:rPr lang="en-US" altLang="en-US" sz="1600" dirty="0"/>
              <a:t>Rectangle</a:t>
            </a:r>
            <a:endParaRPr lang="en-US" sz="1600" dirty="0"/>
          </a:p>
        </p:txBody>
      </p:sp>
      <p:graphicFrame>
        <p:nvGraphicFramePr>
          <p:cNvPr id="18" name="Object 17" descr="negative width colon double. negative length colon double"/>
          <p:cNvGraphicFramePr>
            <a:graphicFrameLocks noChangeAspect="1"/>
          </p:cNvGraphicFramePr>
          <p:nvPr>
            <p:extLst>
              <p:ext uri="{D42A27DB-BD31-4B8C-83A1-F6EECF244321}">
                <p14:modId xmlns:p14="http://schemas.microsoft.com/office/powerpoint/2010/main" val="4206952296"/>
              </p:ext>
            </p:extLst>
          </p:nvPr>
        </p:nvGraphicFramePr>
        <p:xfrm>
          <a:off x="587063" y="3477077"/>
          <a:ext cx="1321562" cy="522478"/>
        </p:xfrm>
        <a:graphic>
          <a:graphicData uri="http://schemas.openxmlformats.org/presentationml/2006/ole">
            <mc:AlternateContent xmlns:mc="http://schemas.openxmlformats.org/markup-compatibility/2006">
              <mc:Choice xmlns:v="urn:schemas-microsoft-com:vml" Requires="v">
                <p:oleObj spid="_x0000_s2121" name="Equation" r:id="rId3" imgW="1091880" imgH="431640" progId="Equation.DSMT4">
                  <p:embed/>
                </p:oleObj>
              </mc:Choice>
              <mc:Fallback>
                <p:oleObj name="Equation" r:id="rId3" imgW="1091880" imgH="431640" progId="Equation.DSMT4">
                  <p:embed/>
                  <p:pic>
                    <p:nvPicPr>
                      <p:cNvPr id="0" name=""/>
                      <p:cNvPicPr/>
                      <p:nvPr/>
                    </p:nvPicPr>
                    <p:blipFill>
                      <a:blip r:embed="rId4"/>
                      <a:stretch>
                        <a:fillRect/>
                      </a:stretch>
                    </p:blipFill>
                    <p:spPr>
                      <a:xfrm>
                        <a:off x="587063" y="3477077"/>
                        <a:ext cx="1321562" cy="522478"/>
                      </a:xfrm>
                      <a:prstGeom prst="rect">
                        <a:avLst/>
                      </a:prstGeom>
                    </p:spPr>
                  </p:pic>
                </p:oleObj>
              </mc:Fallback>
            </mc:AlternateContent>
          </a:graphicData>
        </a:graphic>
      </p:graphicFrame>
      <p:sp>
        <p:nvSpPr>
          <p:cNvPr id="6" name="Content Placeholder 5"/>
          <p:cNvSpPr>
            <a:spLocks noGrp="1"/>
          </p:cNvSpPr>
          <p:nvPr>
            <p:ph sz="quarter" idx="15"/>
          </p:nvPr>
        </p:nvSpPr>
        <p:spPr>
          <a:xfrm>
            <a:off x="457201" y="4076800"/>
            <a:ext cx="2986644" cy="1486890"/>
          </a:xfrm>
        </p:spPr>
        <p:txBody>
          <a:bodyPr/>
          <a:lstStyle/>
          <a:p>
            <a:pPr eaLnBrk="1" hangingPunct="1">
              <a:spcBef>
                <a:spcPct val="0"/>
              </a:spcBef>
              <a:buClrTx/>
              <a:buFontTx/>
              <a:buNone/>
            </a:pPr>
            <a:r>
              <a:rPr lang="en-US" altLang="en-US" sz="1600" dirty="0"/>
              <a:t>+ setWidth(w : double) : void</a:t>
            </a:r>
          </a:p>
          <a:p>
            <a:pPr eaLnBrk="1" hangingPunct="1">
              <a:spcBef>
                <a:spcPct val="0"/>
              </a:spcBef>
              <a:buClrTx/>
              <a:buFontTx/>
              <a:buNone/>
            </a:pPr>
            <a:r>
              <a:rPr lang="en-US" altLang="en-US" sz="1600" dirty="0"/>
              <a:t>+ setLength(len : double): void</a:t>
            </a:r>
          </a:p>
          <a:p>
            <a:pPr eaLnBrk="1" hangingPunct="1">
              <a:spcBef>
                <a:spcPct val="0"/>
              </a:spcBef>
              <a:buClrTx/>
              <a:buFontTx/>
              <a:buNone/>
            </a:pPr>
            <a:r>
              <a:rPr lang="en-US" altLang="en-US" sz="1600" dirty="0"/>
              <a:t>+ getWidth() : double</a:t>
            </a:r>
          </a:p>
          <a:p>
            <a:pPr eaLnBrk="1" hangingPunct="1">
              <a:spcBef>
                <a:spcPct val="0"/>
              </a:spcBef>
              <a:buClrTx/>
              <a:buFontTx/>
              <a:buNone/>
            </a:pPr>
            <a:r>
              <a:rPr lang="en-US" altLang="en-US" sz="1600" dirty="0"/>
              <a:t>+ getLength() : double</a:t>
            </a:r>
          </a:p>
          <a:p>
            <a:pPr eaLnBrk="1" hangingPunct="1">
              <a:spcBef>
                <a:spcPct val="0"/>
              </a:spcBef>
              <a:buClrTx/>
              <a:buFontTx/>
              <a:buNone/>
            </a:pPr>
            <a:r>
              <a:rPr lang="en-US" altLang="en-US" sz="1600" dirty="0"/>
              <a:t>+ getArea() : double</a:t>
            </a:r>
          </a:p>
        </p:txBody>
      </p:sp>
      <p:sp>
        <p:nvSpPr>
          <p:cNvPr id="7" name="Content Placeholder 6"/>
          <p:cNvSpPr>
            <a:spLocks noGrp="1"/>
          </p:cNvSpPr>
          <p:nvPr>
            <p:ph sz="quarter" idx="16"/>
          </p:nvPr>
        </p:nvSpPr>
        <p:spPr>
          <a:xfrm>
            <a:off x="4468969" y="1557339"/>
            <a:ext cx="4122581" cy="4787900"/>
          </a:xfrm>
        </p:spPr>
        <p:txBody>
          <a:bodyPr/>
          <a:lstStyle/>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public class Rectangle</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private double width;</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private double length;</a:t>
            </a:r>
          </a:p>
          <a:p>
            <a:pPr eaLnBrk="1" hangingPunct="1">
              <a:spcBef>
                <a:spcPct val="0"/>
              </a:spcBef>
              <a:buClrTx/>
              <a:buFontTx/>
              <a:buNone/>
            </a:pPr>
            <a:endParaRPr lang="en-US" altLang="en-US" sz="1400" dirty="0">
              <a:noFill/>
            </a:endParaRP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public void setWidth(double w)</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public void setLength(double len)</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public double getWidth()</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a:t>
            </a:r>
            <a:r>
              <a:rPr lang="en-US" altLang="en-US" sz="1400" dirty="0">
                <a:solidFill>
                  <a:srgbClr val="FF3300"/>
                </a:solidFill>
                <a:latin typeface="Courier New" panose="02070309020205020404" pitchFamily="49" charset="0"/>
                <a:cs typeface="Courier New" panose="02070309020205020404" pitchFamily="49" charset="0"/>
              </a:rPr>
              <a:t>	</a:t>
            </a:r>
            <a:r>
              <a:rPr lang="en-US" altLang="en-US" sz="1400" dirty="0">
                <a:solidFill>
                  <a:srgbClr val="C00000"/>
                </a:solidFill>
                <a:latin typeface="Courier New" panose="02070309020205020404" pitchFamily="49" charset="0"/>
                <a:cs typeface="Courier New" panose="02070309020205020404" pitchFamily="49" charset="0"/>
              </a:rPr>
              <a:t>return 0.0;</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public double getLength()</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a:t>
            </a:r>
            <a:r>
              <a:rPr lang="en-US" altLang="en-US" sz="1400" dirty="0">
                <a:solidFill>
                  <a:srgbClr val="FF3300"/>
                </a:solidFill>
                <a:latin typeface="Courier New" panose="02070309020205020404" pitchFamily="49" charset="0"/>
                <a:cs typeface="Courier New" panose="02070309020205020404" pitchFamily="49" charset="0"/>
              </a:rPr>
              <a:t>	</a:t>
            </a:r>
            <a:r>
              <a:rPr lang="en-US" altLang="en-US" sz="1400" dirty="0">
                <a:solidFill>
                  <a:srgbClr val="C00000"/>
                </a:solidFill>
                <a:latin typeface="Courier New" panose="02070309020205020404" pitchFamily="49" charset="0"/>
                <a:cs typeface="Courier New" panose="02070309020205020404" pitchFamily="49" charset="0"/>
              </a:rPr>
              <a:t>return 0.0;</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public double getArea()</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a:t>
            </a:r>
            <a:r>
              <a:rPr lang="en-US" altLang="en-US" sz="1400" dirty="0">
                <a:solidFill>
                  <a:srgbClr val="FF3300"/>
                </a:solidFill>
                <a:latin typeface="Courier New" panose="02070309020205020404" pitchFamily="49" charset="0"/>
                <a:cs typeface="Courier New" panose="02070309020205020404" pitchFamily="49" charset="0"/>
              </a:rPr>
              <a:t>	</a:t>
            </a:r>
            <a:r>
              <a:rPr lang="en-US" altLang="en-US" sz="1400" dirty="0">
                <a:solidFill>
                  <a:srgbClr val="C00000"/>
                </a:solidFill>
                <a:latin typeface="Courier New" panose="02070309020205020404" pitchFamily="49" charset="0"/>
                <a:cs typeface="Courier New" panose="02070309020205020404" pitchFamily="49" charset="0"/>
              </a:rPr>
              <a:t>return 0.0;</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19148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000" dirty="0"/>
              <a:t>Converting the U</a:t>
            </a:r>
            <a:r>
              <a:rPr lang="en-US" altLang="en-US" sz="100" dirty="0"/>
              <a:t> </a:t>
            </a:r>
            <a:r>
              <a:rPr lang="en-US" altLang="en-US" sz="3000" dirty="0"/>
              <a:t>M</a:t>
            </a:r>
            <a:r>
              <a:rPr lang="en-US" altLang="en-US" sz="100" dirty="0"/>
              <a:t> </a:t>
            </a:r>
            <a:r>
              <a:rPr lang="en-US" altLang="en-US" sz="3000" dirty="0"/>
              <a:t>L Diagram to Code </a:t>
            </a:r>
            <a:r>
              <a:rPr lang="en-US" altLang="en-US" sz="2000" b="0" dirty="0"/>
              <a:t>(3 of 3)</a:t>
            </a:r>
            <a:endParaRPr lang="en-US" sz="2000" b="0" dirty="0"/>
          </a:p>
        </p:txBody>
      </p:sp>
      <p:sp>
        <p:nvSpPr>
          <p:cNvPr id="4" name="Content Placeholder 3"/>
          <p:cNvSpPr>
            <a:spLocks noGrp="1"/>
          </p:cNvSpPr>
          <p:nvPr>
            <p:ph sz="quarter" idx="13"/>
          </p:nvPr>
        </p:nvSpPr>
        <p:spPr>
          <a:xfrm>
            <a:off x="457201" y="1552575"/>
            <a:ext cx="3342904" cy="953120"/>
          </a:xfrm>
        </p:spPr>
        <p:txBody>
          <a:bodyPr/>
          <a:lstStyle/>
          <a:p>
            <a:pPr marL="432" indent="0">
              <a:spcBef>
                <a:spcPct val="0"/>
              </a:spcBef>
              <a:buClrTx/>
              <a:buNone/>
            </a:pPr>
            <a:r>
              <a:rPr lang="en-US" altLang="en-US" sz="1600" dirty="0">
                <a:solidFill>
                  <a:schemeClr val="tx1"/>
                </a:solidFill>
              </a:rPr>
              <a:t>Once the class structure has been tested, the method bodies can be written and tested. </a:t>
            </a:r>
          </a:p>
        </p:txBody>
      </p:sp>
      <p:sp>
        <p:nvSpPr>
          <p:cNvPr id="5" name="Content Placeholder 4"/>
          <p:cNvSpPr>
            <a:spLocks noGrp="1"/>
          </p:cNvSpPr>
          <p:nvPr>
            <p:ph sz="quarter" idx="14"/>
          </p:nvPr>
        </p:nvSpPr>
        <p:spPr>
          <a:xfrm>
            <a:off x="457200" y="3019986"/>
            <a:ext cx="1169719" cy="391280"/>
          </a:xfrm>
        </p:spPr>
        <p:txBody>
          <a:bodyPr/>
          <a:lstStyle/>
          <a:p>
            <a:pPr marL="432" indent="0">
              <a:buNone/>
            </a:pPr>
            <a:r>
              <a:rPr lang="en-US" altLang="en-US" sz="1600" dirty="0"/>
              <a:t>Rectangle</a:t>
            </a:r>
            <a:endParaRPr lang="en-US" sz="1600" dirty="0"/>
          </a:p>
        </p:txBody>
      </p:sp>
      <p:graphicFrame>
        <p:nvGraphicFramePr>
          <p:cNvPr id="18" name="Object 17" descr="negative width colon double. negative length colon double"/>
          <p:cNvGraphicFramePr>
            <a:graphicFrameLocks noChangeAspect="1"/>
          </p:cNvGraphicFramePr>
          <p:nvPr>
            <p:extLst>
              <p:ext uri="{D42A27DB-BD31-4B8C-83A1-F6EECF244321}">
                <p14:modId xmlns:p14="http://schemas.microsoft.com/office/powerpoint/2010/main" val="3800839902"/>
              </p:ext>
            </p:extLst>
          </p:nvPr>
        </p:nvGraphicFramePr>
        <p:xfrm>
          <a:off x="587063" y="3477077"/>
          <a:ext cx="1321562" cy="522478"/>
        </p:xfrm>
        <a:graphic>
          <a:graphicData uri="http://schemas.openxmlformats.org/presentationml/2006/ole">
            <mc:AlternateContent xmlns:mc="http://schemas.openxmlformats.org/markup-compatibility/2006">
              <mc:Choice xmlns:v="urn:schemas-microsoft-com:vml" Requires="v">
                <p:oleObj spid="_x0000_s3142" name="Equation" r:id="rId3" imgW="1091880" imgH="431640" progId="Equation.DSMT4">
                  <p:embed/>
                </p:oleObj>
              </mc:Choice>
              <mc:Fallback>
                <p:oleObj name="Equation" r:id="rId3" imgW="1091880" imgH="431640" progId="Equation.DSMT4">
                  <p:embed/>
                  <p:pic>
                    <p:nvPicPr>
                      <p:cNvPr id="18" name="Object 17"/>
                      <p:cNvPicPr/>
                      <p:nvPr/>
                    </p:nvPicPr>
                    <p:blipFill>
                      <a:blip r:embed="rId4"/>
                      <a:stretch>
                        <a:fillRect/>
                      </a:stretch>
                    </p:blipFill>
                    <p:spPr>
                      <a:xfrm>
                        <a:off x="587063" y="3477077"/>
                        <a:ext cx="1321562" cy="522478"/>
                      </a:xfrm>
                      <a:prstGeom prst="rect">
                        <a:avLst/>
                      </a:prstGeom>
                    </p:spPr>
                  </p:pic>
                </p:oleObj>
              </mc:Fallback>
            </mc:AlternateContent>
          </a:graphicData>
        </a:graphic>
      </p:graphicFrame>
      <p:sp>
        <p:nvSpPr>
          <p:cNvPr id="6" name="Content Placeholder 5"/>
          <p:cNvSpPr>
            <a:spLocks noGrp="1"/>
          </p:cNvSpPr>
          <p:nvPr>
            <p:ph sz="quarter" idx="15"/>
          </p:nvPr>
        </p:nvSpPr>
        <p:spPr>
          <a:xfrm>
            <a:off x="457201" y="4089863"/>
            <a:ext cx="2986644" cy="1486890"/>
          </a:xfrm>
        </p:spPr>
        <p:txBody>
          <a:bodyPr/>
          <a:lstStyle/>
          <a:p>
            <a:pPr eaLnBrk="1" hangingPunct="1">
              <a:spcBef>
                <a:spcPct val="0"/>
              </a:spcBef>
              <a:buClrTx/>
              <a:buFontTx/>
              <a:buNone/>
            </a:pPr>
            <a:r>
              <a:rPr lang="en-US" altLang="en-US" sz="1600" dirty="0"/>
              <a:t>+ setWidth(w : double) : void</a:t>
            </a:r>
          </a:p>
          <a:p>
            <a:pPr eaLnBrk="1" hangingPunct="1">
              <a:spcBef>
                <a:spcPct val="0"/>
              </a:spcBef>
              <a:buClrTx/>
              <a:buFontTx/>
              <a:buNone/>
            </a:pPr>
            <a:r>
              <a:rPr lang="en-US" altLang="en-US" sz="1600" dirty="0"/>
              <a:t>+ setLength(len : double): void</a:t>
            </a:r>
          </a:p>
          <a:p>
            <a:pPr eaLnBrk="1" hangingPunct="1">
              <a:spcBef>
                <a:spcPct val="0"/>
              </a:spcBef>
              <a:buClrTx/>
              <a:buFontTx/>
              <a:buNone/>
            </a:pPr>
            <a:r>
              <a:rPr lang="en-US" altLang="en-US" sz="1600" dirty="0"/>
              <a:t>+ getWidth() : double</a:t>
            </a:r>
          </a:p>
          <a:p>
            <a:pPr eaLnBrk="1" hangingPunct="1">
              <a:spcBef>
                <a:spcPct val="0"/>
              </a:spcBef>
              <a:buClrTx/>
              <a:buFontTx/>
              <a:buNone/>
            </a:pPr>
            <a:r>
              <a:rPr lang="en-US" altLang="en-US" sz="1600" dirty="0"/>
              <a:t>+ getLength() : double</a:t>
            </a:r>
          </a:p>
          <a:p>
            <a:pPr eaLnBrk="1" hangingPunct="1">
              <a:spcBef>
                <a:spcPct val="0"/>
              </a:spcBef>
              <a:buClrTx/>
              <a:buFontTx/>
              <a:buNone/>
            </a:pPr>
            <a:r>
              <a:rPr lang="en-US" altLang="en-US" sz="1600" dirty="0"/>
              <a:t>+ getArea() : double</a:t>
            </a:r>
          </a:p>
        </p:txBody>
      </p:sp>
      <p:sp>
        <p:nvSpPr>
          <p:cNvPr id="7" name="Content Placeholder 6"/>
          <p:cNvSpPr>
            <a:spLocks noGrp="1"/>
          </p:cNvSpPr>
          <p:nvPr>
            <p:ph sz="quarter" idx="16"/>
          </p:nvPr>
        </p:nvSpPr>
        <p:spPr>
          <a:xfrm>
            <a:off x="4468969" y="1557339"/>
            <a:ext cx="4217832" cy="4787900"/>
          </a:xfrm>
        </p:spPr>
        <p:txBody>
          <a:bodyPr/>
          <a:lstStyle/>
          <a:p>
            <a:pPr eaLnBrk="1" hangingPunct="1">
              <a:spcBef>
                <a:spcPct val="0"/>
              </a:spcBef>
              <a:buClrTx/>
              <a:buFontTx/>
              <a:buNone/>
            </a:pPr>
            <a:r>
              <a:rPr lang="en-US" altLang="en-US" sz="1400" dirty="0">
                <a:latin typeface="Consolas" panose="020B0609020204030204" pitchFamily="49" charset="0"/>
              </a:rPr>
              <a:t>public class Rectangle</a:t>
            </a:r>
          </a:p>
          <a:p>
            <a:pPr eaLnBrk="1" hangingPunct="1">
              <a:spcBef>
                <a:spcPct val="0"/>
              </a:spcBef>
              <a:buClrTx/>
              <a:buFontTx/>
              <a:buNone/>
            </a:pPr>
            <a:r>
              <a:rPr lang="en-US" altLang="en-US" sz="1400" dirty="0">
                <a:latin typeface="Consolas" panose="020B0609020204030204" pitchFamily="49" charset="0"/>
              </a:rPr>
              <a:t>{</a:t>
            </a:r>
          </a:p>
          <a:p>
            <a:pPr eaLnBrk="1" hangingPunct="1">
              <a:spcBef>
                <a:spcPct val="0"/>
              </a:spcBef>
              <a:buClrTx/>
              <a:buFontTx/>
              <a:buNone/>
            </a:pPr>
            <a:r>
              <a:rPr lang="en-US" altLang="en-US" sz="1400" dirty="0">
                <a:latin typeface="Consolas" panose="020B0609020204030204" pitchFamily="49" charset="0"/>
              </a:rPr>
              <a:t>	private double width;</a:t>
            </a:r>
          </a:p>
          <a:p>
            <a:pPr eaLnBrk="1" hangingPunct="1">
              <a:spcBef>
                <a:spcPct val="0"/>
              </a:spcBef>
              <a:buClrTx/>
              <a:buFontTx/>
              <a:buNone/>
            </a:pPr>
            <a:r>
              <a:rPr lang="en-US" altLang="en-US" sz="1400" dirty="0">
                <a:latin typeface="Consolas" panose="020B0609020204030204" pitchFamily="49" charset="0"/>
              </a:rPr>
              <a:t>	private double length;</a:t>
            </a:r>
          </a:p>
          <a:p>
            <a:pPr eaLnBrk="1" hangingPunct="1">
              <a:spcBef>
                <a:spcPct val="0"/>
              </a:spcBef>
              <a:buClrTx/>
              <a:buFontTx/>
              <a:buNone/>
            </a:pPr>
            <a:endParaRPr lang="en-US" altLang="en-US" sz="1400" dirty="0">
              <a:noFill/>
            </a:endParaRPr>
          </a:p>
          <a:p>
            <a:pPr eaLnBrk="1" hangingPunct="1">
              <a:spcBef>
                <a:spcPct val="0"/>
              </a:spcBef>
              <a:buClrTx/>
              <a:buFontTx/>
              <a:buNone/>
            </a:pPr>
            <a:r>
              <a:rPr lang="en-US" altLang="en-US" sz="1400" dirty="0">
                <a:latin typeface="Consolas" panose="020B0609020204030204" pitchFamily="49" charset="0"/>
              </a:rPr>
              <a:t>	public void setWidth(double w)</a:t>
            </a:r>
          </a:p>
          <a:p>
            <a:pPr eaLnBrk="1" hangingPunct="1">
              <a:spcBef>
                <a:spcPct val="0"/>
              </a:spcBef>
              <a:buClrTx/>
              <a:buFontTx/>
              <a:buNone/>
            </a:pPr>
            <a:r>
              <a:rPr lang="en-US" altLang="en-US" sz="1400" dirty="0">
                <a:latin typeface="Consolas" panose="020B0609020204030204" pitchFamily="49" charset="0"/>
              </a:rPr>
              <a:t>	{</a:t>
            </a:r>
            <a:r>
              <a:rPr lang="en-US" altLang="en-US" sz="1400" dirty="0">
                <a:solidFill>
                  <a:srgbClr val="FF3300"/>
                </a:solidFill>
                <a:latin typeface="Consolas" panose="020B0609020204030204" pitchFamily="49" charset="0"/>
              </a:rPr>
              <a:t>	</a:t>
            </a:r>
            <a:r>
              <a:rPr lang="en-US" altLang="en-US" sz="1400" dirty="0">
                <a:solidFill>
                  <a:srgbClr val="C00000"/>
                </a:solidFill>
                <a:latin typeface="Consolas" panose="020B0609020204030204" pitchFamily="49" charset="0"/>
              </a:rPr>
              <a:t>width = w;</a:t>
            </a:r>
          </a:p>
          <a:p>
            <a:pPr eaLnBrk="1" hangingPunct="1">
              <a:spcBef>
                <a:spcPct val="0"/>
              </a:spcBef>
              <a:buClrTx/>
              <a:buFontTx/>
              <a:buNone/>
            </a:pPr>
            <a:r>
              <a:rPr lang="en-US" altLang="en-US" sz="1400" dirty="0">
                <a:latin typeface="Consolas" panose="020B0609020204030204" pitchFamily="49" charset="0"/>
              </a:rPr>
              <a:t>	}</a:t>
            </a:r>
          </a:p>
          <a:p>
            <a:pPr eaLnBrk="1" hangingPunct="1">
              <a:spcBef>
                <a:spcPct val="0"/>
              </a:spcBef>
              <a:buClrTx/>
              <a:buFontTx/>
              <a:buNone/>
            </a:pPr>
            <a:r>
              <a:rPr lang="en-US" altLang="en-US" sz="1400" dirty="0">
                <a:latin typeface="Consolas" panose="020B0609020204030204" pitchFamily="49" charset="0"/>
              </a:rPr>
              <a:t>	public void setLength(double len)</a:t>
            </a:r>
          </a:p>
          <a:p>
            <a:pPr eaLnBrk="1" hangingPunct="1">
              <a:spcBef>
                <a:spcPct val="0"/>
              </a:spcBef>
              <a:buClrTx/>
              <a:buFontTx/>
              <a:buNone/>
            </a:pPr>
            <a:r>
              <a:rPr lang="en-US" altLang="en-US" sz="1400" dirty="0">
                <a:latin typeface="Consolas" panose="020B0609020204030204" pitchFamily="49" charset="0"/>
              </a:rPr>
              <a:t>	{</a:t>
            </a:r>
            <a:r>
              <a:rPr lang="en-US" altLang="en-US" sz="1400" dirty="0">
                <a:solidFill>
                  <a:srgbClr val="FF3300"/>
                </a:solidFill>
                <a:latin typeface="Consolas" panose="020B0609020204030204" pitchFamily="49" charset="0"/>
              </a:rPr>
              <a:t>	</a:t>
            </a:r>
            <a:r>
              <a:rPr lang="en-US" altLang="en-US" sz="1400" dirty="0">
                <a:solidFill>
                  <a:srgbClr val="C00000"/>
                </a:solidFill>
                <a:latin typeface="Consolas" panose="020B0609020204030204" pitchFamily="49" charset="0"/>
              </a:rPr>
              <a:t>length = len;</a:t>
            </a:r>
          </a:p>
          <a:p>
            <a:pPr eaLnBrk="1" hangingPunct="1">
              <a:spcBef>
                <a:spcPct val="0"/>
              </a:spcBef>
              <a:buClrTx/>
              <a:buFontTx/>
              <a:buNone/>
            </a:pPr>
            <a:r>
              <a:rPr lang="en-US" altLang="en-US" sz="1400" dirty="0">
                <a:latin typeface="Consolas" panose="020B0609020204030204" pitchFamily="49" charset="0"/>
              </a:rPr>
              <a:t>	}</a:t>
            </a:r>
          </a:p>
          <a:p>
            <a:pPr eaLnBrk="1" hangingPunct="1">
              <a:spcBef>
                <a:spcPct val="0"/>
              </a:spcBef>
              <a:buClrTx/>
              <a:buFontTx/>
              <a:buNone/>
            </a:pPr>
            <a:r>
              <a:rPr lang="en-US" altLang="en-US" sz="1400" dirty="0">
                <a:latin typeface="Consolas" panose="020B0609020204030204" pitchFamily="49" charset="0"/>
              </a:rPr>
              <a:t>	public double getWidth()</a:t>
            </a:r>
          </a:p>
          <a:p>
            <a:pPr eaLnBrk="1" hangingPunct="1">
              <a:spcBef>
                <a:spcPct val="0"/>
              </a:spcBef>
              <a:buClrTx/>
              <a:buFontTx/>
              <a:buNone/>
            </a:pPr>
            <a:r>
              <a:rPr lang="en-US" altLang="en-US" sz="1400" dirty="0">
                <a:latin typeface="Consolas" panose="020B0609020204030204" pitchFamily="49" charset="0"/>
              </a:rPr>
              <a:t>	{</a:t>
            </a:r>
            <a:r>
              <a:rPr lang="en-US" altLang="en-US" sz="1400" dirty="0">
                <a:solidFill>
                  <a:srgbClr val="FF3300"/>
                </a:solidFill>
                <a:latin typeface="Consolas" panose="020B0609020204030204" pitchFamily="49" charset="0"/>
              </a:rPr>
              <a:t>	</a:t>
            </a:r>
            <a:r>
              <a:rPr lang="en-US" altLang="en-US" sz="1400" dirty="0">
                <a:solidFill>
                  <a:srgbClr val="C00000"/>
                </a:solidFill>
                <a:latin typeface="Consolas" panose="020B0609020204030204" pitchFamily="49" charset="0"/>
              </a:rPr>
              <a:t>return width;</a:t>
            </a:r>
          </a:p>
          <a:p>
            <a:pPr eaLnBrk="1" hangingPunct="1">
              <a:spcBef>
                <a:spcPct val="0"/>
              </a:spcBef>
              <a:buClrTx/>
              <a:buFontTx/>
              <a:buNone/>
            </a:pPr>
            <a:r>
              <a:rPr lang="en-US" altLang="en-US" sz="1400" dirty="0">
                <a:latin typeface="Consolas" panose="020B0609020204030204" pitchFamily="49" charset="0"/>
              </a:rPr>
              <a:t>	}</a:t>
            </a:r>
          </a:p>
          <a:p>
            <a:pPr eaLnBrk="1" hangingPunct="1">
              <a:spcBef>
                <a:spcPct val="0"/>
              </a:spcBef>
              <a:buClrTx/>
              <a:buFontTx/>
              <a:buNone/>
            </a:pPr>
            <a:r>
              <a:rPr lang="en-US" altLang="en-US" sz="1400" dirty="0">
                <a:latin typeface="Consolas" panose="020B0609020204030204" pitchFamily="49" charset="0"/>
              </a:rPr>
              <a:t>	public double getLength()</a:t>
            </a:r>
          </a:p>
          <a:p>
            <a:pPr eaLnBrk="1" hangingPunct="1">
              <a:spcBef>
                <a:spcPct val="0"/>
              </a:spcBef>
              <a:buClrTx/>
              <a:buFontTx/>
              <a:buNone/>
            </a:pPr>
            <a:r>
              <a:rPr lang="en-US" altLang="en-US" sz="1400" dirty="0">
                <a:latin typeface="Consolas" panose="020B0609020204030204" pitchFamily="49" charset="0"/>
              </a:rPr>
              <a:t>	{</a:t>
            </a:r>
            <a:r>
              <a:rPr lang="en-US" altLang="en-US" sz="1400" dirty="0">
                <a:solidFill>
                  <a:srgbClr val="FF3300"/>
                </a:solidFill>
                <a:latin typeface="Consolas" panose="020B0609020204030204" pitchFamily="49" charset="0"/>
              </a:rPr>
              <a:t>	</a:t>
            </a:r>
            <a:r>
              <a:rPr lang="en-US" altLang="en-US" sz="1400" dirty="0">
                <a:solidFill>
                  <a:srgbClr val="C00000"/>
                </a:solidFill>
                <a:latin typeface="Consolas" panose="020B0609020204030204" pitchFamily="49" charset="0"/>
              </a:rPr>
              <a:t>return length;</a:t>
            </a:r>
          </a:p>
          <a:p>
            <a:pPr eaLnBrk="1" hangingPunct="1">
              <a:spcBef>
                <a:spcPct val="0"/>
              </a:spcBef>
              <a:buClrTx/>
              <a:buFontTx/>
              <a:buNone/>
            </a:pPr>
            <a:r>
              <a:rPr lang="en-US" altLang="en-US" sz="1400" dirty="0">
                <a:latin typeface="Consolas" panose="020B0609020204030204" pitchFamily="49" charset="0"/>
              </a:rPr>
              <a:t>	}</a:t>
            </a:r>
          </a:p>
          <a:p>
            <a:pPr eaLnBrk="1" hangingPunct="1">
              <a:spcBef>
                <a:spcPct val="0"/>
              </a:spcBef>
              <a:buClrTx/>
              <a:buFontTx/>
              <a:buNone/>
            </a:pPr>
            <a:r>
              <a:rPr lang="en-US" altLang="en-US" sz="1400" dirty="0">
                <a:latin typeface="Consolas" panose="020B0609020204030204" pitchFamily="49" charset="0"/>
              </a:rPr>
              <a:t>	public double getArea()</a:t>
            </a:r>
          </a:p>
          <a:p>
            <a:pPr eaLnBrk="1" hangingPunct="1">
              <a:spcBef>
                <a:spcPct val="0"/>
              </a:spcBef>
              <a:buClrTx/>
              <a:buFontTx/>
              <a:buNone/>
            </a:pPr>
            <a:r>
              <a:rPr lang="en-US" altLang="en-US" sz="1400" dirty="0">
                <a:latin typeface="Consolas" panose="020B0609020204030204" pitchFamily="49" charset="0"/>
              </a:rPr>
              <a:t>	{	</a:t>
            </a:r>
            <a:r>
              <a:rPr lang="en-US" altLang="en-US" sz="1400" dirty="0">
                <a:solidFill>
                  <a:srgbClr val="C00000"/>
                </a:solidFill>
                <a:latin typeface="Consolas" panose="020B0609020204030204" pitchFamily="49" charset="0"/>
              </a:rPr>
              <a:t>return length * width;</a:t>
            </a:r>
          </a:p>
          <a:p>
            <a:pPr eaLnBrk="1" hangingPunct="1">
              <a:spcBef>
                <a:spcPct val="0"/>
              </a:spcBef>
              <a:buClrTx/>
              <a:buFontTx/>
              <a:buNone/>
            </a:pPr>
            <a:r>
              <a:rPr lang="en-US" altLang="en-US" sz="1400" dirty="0">
                <a:latin typeface="Consolas" panose="020B0609020204030204" pitchFamily="49" charset="0"/>
              </a:rPr>
              <a:t>	}</a:t>
            </a:r>
          </a:p>
          <a:p>
            <a:pPr eaLnBrk="1" hangingPunct="1">
              <a:spcBef>
                <a:spcPct val="0"/>
              </a:spcBef>
              <a:buClrTx/>
              <a:buFontTx/>
              <a:buNone/>
            </a:pPr>
            <a:r>
              <a:rPr lang="en-US" altLang="en-US" sz="1400" dirty="0">
                <a:latin typeface="Consolas" panose="020B0609020204030204" pitchFamily="49" charset="0"/>
              </a:rPr>
              <a:t>}</a:t>
            </a:r>
          </a:p>
        </p:txBody>
      </p:sp>
    </p:spTree>
    <p:extLst>
      <p:ext uri="{BB962C8B-B14F-4D97-AF65-F5344CB8AC3E}">
        <p14:creationId xmlns:p14="http://schemas.microsoft.com/office/powerpoint/2010/main" val="2900551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Class Layout Conventions</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p:txBody>
          <a:bodyPr/>
          <a:lstStyle/>
          <a:p>
            <a:pPr eaLnBrk="1" hangingPunct="1"/>
            <a:r>
              <a:rPr lang="en-US" altLang="en-US" dirty="0"/>
              <a:t>The layout of a source code file can vary by employer or instructor.</a:t>
            </a:r>
          </a:p>
          <a:p>
            <a:pPr eaLnBrk="1" hangingPunct="1"/>
            <a:r>
              <a:rPr lang="en-US" altLang="en-US" dirty="0"/>
              <a:t>A common layout is:</a:t>
            </a:r>
          </a:p>
          <a:p>
            <a:pPr lvl="1" eaLnBrk="1" hangingPunct="1"/>
            <a:r>
              <a:rPr lang="en-US" altLang="en-US" dirty="0"/>
              <a:t>Fields listed first</a:t>
            </a:r>
          </a:p>
          <a:p>
            <a:pPr lvl="1" eaLnBrk="1" hangingPunct="1"/>
            <a:r>
              <a:rPr lang="en-US" altLang="en-US" dirty="0"/>
              <a:t>Methods listed second</a:t>
            </a:r>
          </a:p>
          <a:p>
            <a:pPr lvl="2" eaLnBrk="1" hangingPunct="1"/>
            <a:r>
              <a:rPr lang="en-US" altLang="en-US" dirty="0"/>
              <a:t>Accessors and mutators are typically grouped.</a:t>
            </a:r>
          </a:p>
          <a:p>
            <a:pPr eaLnBrk="1" hangingPunct="1"/>
            <a:r>
              <a:rPr lang="en-US" altLang="en-US" dirty="0"/>
              <a:t>There are tools that can help in formatting layout to specific standards.</a:t>
            </a:r>
          </a:p>
        </p:txBody>
      </p:sp>
    </p:spTree>
    <p:extLst>
      <p:ext uri="{BB962C8B-B14F-4D97-AF65-F5344CB8AC3E}">
        <p14:creationId xmlns:p14="http://schemas.microsoft.com/office/powerpoint/2010/main" val="969212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dirty="0"/>
              <a:t>Instance Fields and Methods </a:t>
            </a:r>
            <a:r>
              <a:rPr lang="en-US" sz="2000" b="0" dirty="0"/>
              <a:t>(1 of 2)</a:t>
            </a:r>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009906" cy="3585689"/>
          </a:xfrm>
        </p:spPr>
        <p:txBody>
          <a:bodyPr/>
          <a:lstStyle/>
          <a:p>
            <a:pPr eaLnBrk="1" hangingPunct="1"/>
            <a:r>
              <a:rPr lang="en-US" altLang="en-US" dirty="0"/>
              <a:t>Fields and methods that are declared as previously shown are called </a:t>
            </a:r>
            <a:r>
              <a:rPr lang="en-US" altLang="en-US" b="1" dirty="0"/>
              <a:t>instance fields</a:t>
            </a:r>
            <a:r>
              <a:rPr lang="en-US" altLang="en-US" dirty="0"/>
              <a:t> and </a:t>
            </a:r>
            <a:r>
              <a:rPr lang="en-US" altLang="en-US" b="1" dirty="0"/>
              <a:t>instance</a:t>
            </a:r>
            <a:r>
              <a:rPr lang="en-US" altLang="en-US" i="1" dirty="0"/>
              <a:t> </a:t>
            </a:r>
            <a:r>
              <a:rPr lang="en-US" altLang="en-US" b="1" dirty="0"/>
              <a:t>methods</a:t>
            </a:r>
            <a:r>
              <a:rPr lang="en-US" altLang="en-US" dirty="0"/>
              <a:t>.</a:t>
            </a:r>
          </a:p>
          <a:p>
            <a:pPr eaLnBrk="1" hangingPunct="1"/>
            <a:r>
              <a:rPr lang="en-US" altLang="en-US" dirty="0"/>
              <a:t>Objects created from a class each have their own copy of instance fields.</a:t>
            </a:r>
          </a:p>
          <a:p>
            <a:pPr eaLnBrk="1" hangingPunct="1"/>
            <a:r>
              <a:rPr lang="en-US" altLang="en-US" dirty="0"/>
              <a:t>Instance methods are methods that are </a:t>
            </a:r>
            <a:r>
              <a:rPr lang="en-US" altLang="en-US" b="1" dirty="0"/>
              <a:t>not</a:t>
            </a:r>
            <a:r>
              <a:rPr lang="en-US" altLang="en-US" dirty="0"/>
              <a:t> declared with a special keyword, </a:t>
            </a:r>
            <a:r>
              <a:rPr lang="en-US" altLang="en-US" dirty="0">
                <a:latin typeface="Courier New" panose="02070309020205020404" pitchFamily="49" charset="0"/>
                <a:cs typeface="Courier New" panose="02070309020205020404" pitchFamily="49" charset="0"/>
              </a:rPr>
              <a:t>static</a:t>
            </a:r>
            <a:r>
              <a:rPr lang="en-US" altLang="en-US" dirty="0"/>
              <a:t>.</a:t>
            </a:r>
          </a:p>
        </p:txBody>
      </p:sp>
    </p:spTree>
    <p:extLst>
      <p:ext uri="{BB962C8B-B14F-4D97-AF65-F5344CB8AC3E}">
        <p14:creationId xmlns:p14="http://schemas.microsoft.com/office/powerpoint/2010/main" val="1413657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dirty="0"/>
              <a:t>Instance Fields and Methods </a:t>
            </a:r>
            <a:r>
              <a:rPr lang="en-US" sz="2000" b="0" dirty="0"/>
              <a:t>(2 of 2)</a:t>
            </a:r>
          </a:p>
        </p:txBody>
      </p:sp>
      <p:sp>
        <p:nvSpPr>
          <p:cNvPr id="4" name="Content Placeholder 3"/>
          <p:cNvSpPr>
            <a:spLocks noGrp="1"/>
          </p:cNvSpPr>
          <p:nvPr>
            <p:ph sz="quarter" idx="13"/>
          </p:nvPr>
        </p:nvSpPr>
        <p:spPr>
          <a:xfrm>
            <a:off x="457200" y="1556326"/>
            <a:ext cx="8116784" cy="2386281"/>
          </a:xfrm>
        </p:spPr>
        <p:txBody>
          <a:bodyPr/>
          <a:lstStyle/>
          <a:p>
            <a:pPr eaLnBrk="1" hangingPunct="1"/>
            <a:r>
              <a:rPr lang="en-US" altLang="en-US" dirty="0"/>
              <a:t>Instance fields and instance methods require an object to be created in order to be used.</a:t>
            </a:r>
          </a:p>
          <a:p>
            <a:pPr eaLnBrk="1" hangingPunct="1"/>
            <a:r>
              <a:rPr lang="en-US" altLang="en-US" dirty="0"/>
              <a:t>See example: RoomAreas.java</a:t>
            </a:r>
          </a:p>
          <a:p>
            <a:pPr eaLnBrk="1" hangingPunct="1"/>
            <a:r>
              <a:rPr lang="en-US" altLang="en-US" dirty="0"/>
              <a:t>Note that each room represented in this example can have different dimensions.</a:t>
            </a:r>
            <a:endParaRPr lang="en-US" dirty="0"/>
          </a:p>
        </p:txBody>
      </p:sp>
      <p:sp>
        <p:nvSpPr>
          <p:cNvPr id="5" name="Content Placeholder 4"/>
          <p:cNvSpPr>
            <a:spLocks noGrp="1"/>
          </p:cNvSpPr>
          <p:nvPr>
            <p:ph sz="quarter" idx="14"/>
          </p:nvPr>
        </p:nvSpPr>
        <p:spPr>
          <a:xfrm>
            <a:off x="457200" y="4061361"/>
            <a:ext cx="6343650" cy="1211283"/>
          </a:xfrm>
        </p:spPr>
        <p:txBody>
          <a:bodyPr/>
          <a:lstStyle/>
          <a:p>
            <a:pPr lvl="1">
              <a:buNone/>
            </a:pPr>
            <a:r>
              <a:rPr lang="en-US" altLang="en-US" sz="1800" dirty="0">
                <a:latin typeface="Courier New" panose="02070309020205020404" pitchFamily="49" charset="0"/>
                <a:cs typeface="Courier New" panose="02070309020205020404" pitchFamily="49" charset="0"/>
              </a:rPr>
              <a:t>Rectangle kitchen = new Rectangle();</a:t>
            </a:r>
          </a:p>
          <a:p>
            <a:pPr lvl="1">
              <a:buNone/>
            </a:pPr>
            <a:r>
              <a:rPr lang="en-US" altLang="en-US" sz="1800" dirty="0">
                <a:latin typeface="Courier New" panose="02070309020205020404" pitchFamily="49" charset="0"/>
                <a:cs typeface="Courier New" panose="02070309020205020404" pitchFamily="49" charset="0"/>
              </a:rPr>
              <a:t>Rectangle bedroom = new Rectangle();</a:t>
            </a:r>
          </a:p>
          <a:p>
            <a:pPr lvl="1">
              <a:buNone/>
            </a:pPr>
            <a:r>
              <a:rPr lang="en-US" altLang="en-US" sz="1800" dirty="0">
                <a:latin typeface="Courier New" panose="02070309020205020404" pitchFamily="49" charset="0"/>
                <a:cs typeface="Courier New" panose="02070309020205020404" pitchFamily="49" charset="0"/>
              </a:rPr>
              <a:t>Rectangle den = new Rectangle();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7255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States of Three Different Rectangle Objects</a:t>
            </a:r>
            <a:endParaRPr lang="en-IN" sz="3200" dirty="0"/>
          </a:p>
        </p:txBody>
      </p:sp>
      <p:sp>
        <p:nvSpPr>
          <p:cNvPr id="4" name="Content Placeholder 3"/>
          <p:cNvSpPr>
            <a:spLocks noGrp="1"/>
          </p:cNvSpPr>
          <p:nvPr>
            <p:ph sz="quarter" idx="13"/>
          </p:nvPr>
        </p:nvSpPr>
        <p:spPr>
          <a:xfrm>
            <a:off x="457201" y="1552575"/>
            <a:ext cx="2867890" cy="1083747"/>
          </a:xfrm>
        </p:spPr>
        <p:txBody>
          <a:bodyPr/>
          <a:lstStyle/>
          <a:p>
            <a:pPr marL="432" indent="0">
              <a:spcBef>
                <a:spcPct val="50000"/>
              </a:spcBef>
              <a:buClrTx/>
              <a:buNone/>
            </a:pPr>
            <a:r>
              <a:rPr lang="en-US" altLang="en-US" sz="2000" dirty="0"/>
              <a:t>The </a:t>
            </a:r>
            <a:r>
              <a:rPr lang="en-US" altLang="en-US" sz="2000" dirty="0">
                <a:latin typeface="Courier New" panose="02070309020205020404" pitchFamily="49" charset="0"/>
                <a:cs typeface="Courier New" panose="02070309020205020404" pitchFamily="49" charset="0"/>
              </a:rPr>
              <a:t>kitchen</a:t>
            </a:r>
            <a:r>
              <a:rPr lang="en-US" altLang="en-US" sz="2000" dirty="0"/>
              <a:t> variable holds the address of a </a:t>
            </a:r>
            <a:r>
              <a:rPr lang="en-US" altLang="en-US" sz="2000" dirty="0">
                <a:latin typeface="Courier New" panose="02070309020205020404" pitchFamily="49" charset="0"/>
                <a:cs typeface="Courier New" panose="02070309020205020404" pitchFamily="49" charset="0"/>
              </a:rPr>
              <a:t>Rectangle</a:t>
            </a:r>
            <a:r>
              <a:rPr lang="en-US" altLang="en-US" sz="2000" dirty="0"/>
              <a:t> Object.</a:t>
            </a:r>
          </a:p>
        </p:txBody>
      </p:sp>
      <p:pic>
        <p:nvPicPr>
          <p:cNvPr id="18" name="Content Placeholder 17" descr="A rectangle object holds the variables for length 10.0 and width 14.0. The address points to the rectangle box."/>
          <p:cNvPicPr>
            <a:picLocks noGrp="1" noChangeAspect="1"/>
          </p:cNvPicPr>
          <p:nvPr>
            <p:ph sz="quarter" idx="14"/>
          </p:nvPr>
        </p:nvPicPr>
        <p:blipFill>
          <a:blip r:embed="rId2"/>
          <a:stretch>
            <a:fillRect/>
          </a:stretch>
        </p:blipFill>
        <p:spPr>
          <a:xfrm>
            <a:off x="4468969" y="1576553"/>
            <a:ext cx="4116416" cy="1143729"/>
          </a:xfrm>
          <a:prstGeom prst="rect">
            <a:avLst/>
          </a:prstGeom>
        </p:spPr>
      </p:pic>
      <p:sp>
        <p:nvSpPr>
          <p:cNvPr id="6" name="Content Placeholder 5"/>
          <p:cNvSpPr>
            <a:spLocks noGrp="1"/>
          </p:cNvSpPr>
          <p:nvPr>
            <p:ph sz="quarter" idx="15"/>
          </p:nvPr>
        </p:nvSpPr>
        <p:spPr>
          <a:xfrm>
            <a:off x="457201" y="2953477"/>
            <a:ext cx="2867890" cy="1084133"/>
          </a:xfrm>
        </p:spPr>
        <p:txBody>
          <a:bodyPr/>
          <a:lstStyle/>
          <a:p>
            <a:pPr marL="432" indent="0">
              <a:spcBef>
                <a:spcPct val="50000"/>
              </a:spcBef>
              <a:buClrTx/>
              <a:buNone/>
            </a:pPr>
            <a:r>
              <a:rPr lang="en-US" altLang="en-US" sz="2000" dirty="0"/>
              <a:t>The </a:t>
            </a:r>
            <a:r>
              <a:rPr lang="en-US" altLang="en-US" sz="2000" dirty="0">
                <a:latin typeface="Courier New" panose="02070309020205020404" pitchFamily="49" charset="0"/>
                <a:cs typeface="Courier New" panose="02070309020205020404" pitchFamily="49" charset="0"/>
              </a:rPr>
              <a:t>bedroom</a:t>
            </a:r>
            <a:r>
              <a:rPr lang="en-US" altLang="en-US" sz="2000" dirty="0"/>
              <a:t> variable holds the address of a </a:t>
            </a:r>
            <a:r>
              <a:rPr lang="en-US" altLang="en-US" sz="2000" dirty="0">
                <a:latin typeface="Courier New" panose="02070309020205020404" pitchFamily="49" charset="0"/>
                <a:cs typeface="Courier New" panose="02070309020205020404" pitchFamily="49" charset="0"/>
              </a:rPr>
              <a:t>Rectangle</a:t>
            </a:r>
            <a:r>
              <a:rPr lang="en-US" altLang="en-US" sz="2000" dirty="0"/>
              <a:t> Object.</a:t>
            </a:r>
          </a:p>
        </p:txBody>
      </p:sp>
      <p:pic>
        <p:nvPicPr>
          <p:cNvPr id="19" name="Content Placeholder 18" descr="A rectangle object holds the variables for length 15.0 and width 12.0. The address points to the rectangle box."/>
          <p:cNvPicPr>
            <a:picLocks noGrp="1" noChangeAspect="1"/>
          </p:cNvPicPr>
          <p:nvPr>
            <p:ph sz="quarter" idx="16"/>
          </p:nvPr>
        </p:nvPicPr>
        <p:blipFill>
          <a:blip r:embed="rId3"/>
          <a:stretch>
            <a:fillRect/>
          </a:stretch>
        </p:blipFill>
        <p:spPr>
          <a:xfrm>
            <a:off x="4468969" y="2906348"/>
            <a:ext cx="4116416" cy="1143729"/>
          </a:xfrm>
          <a:prstGeom prst="rect">
            <a:avLst/>
          </a:prstGeom>
        </p:spPr>
      </p:pic>
      <p:sp>
        <p:nvSpPr>
          <p:cNvPr id="8" name="Content Placeholder 7"/>
          <p:cNvSpPr>
            <a:spLocks noGrp="1"/>
          </p:cNvSpPr>
          <p:nvPr>
            <p:ph sz="quarter" idx="17"/>
          </p:nvPr>
        </p:nvSpPr>
        <p:spPr>
          <a:xfrm>
            <a:off x="457200" y="4352925"/>
            <a:ext cx="2867891" cy="1062223"/>
          </a:xfrm>
        </p:spPr>
        <p:txBody>
          <a:bodyPr/>
          <a:lstStyle/>
          <a:p>
            <a:pPr marL="432" indent="0">
              <a:spcBef>
                <a:spcPct val="50000"/>
              </a:spcBef>
              <a:buClrTx/>
              <a:buNone/>
            </a:pPr>
            <a:r>
              <a:rPr lang="en-US" altLang="en-US" sz="2000" dirty="0"/>
              <a:t>The </a:t>
            </a:r>
            <a:r>
              <a:rPr lang="en-US" altLang="en-US" sz="2000" dirty="0">
                <a:latin typeface="Courier New" panose="02070309020205020404" pitchFamily="49" charset="0"/>
                <a:cs typeface="Courier New" panose="02070309020205020404" pitchFamily="49" charset="0"/>
              </a:rPr>
              <a:t>den</a:t>
            </a:r>
            <a:r>
              <a:rPr lang="en-US" altLang="en-US" sz="2000" dirty="0"/>
              <a:t> variable holds the address of a </a:t>
            </a:r>
            <a:r>
              <a:rPr lang="en-US" altLang="en-US" sz="2000" dirty="0">
                <a:latin typeface="Courier New" panose="02070309020205020404" pitchFamily="49" charset="0"/>
                <a:cs typeface="Courier New" panose="02070309020205020404" pitchFamily="49" charset="0"/>
              </a:rPr>
              <a:t>Rectangle</a:t>
            </a:r>
            <a:r>
              <a:rPr lang="en-US" altLang="en-US" sz="2000" dirty="0"/>
              <a:t> Object.</a:t>
            </a:r>
          </a:p>
        </p:txBody>
      </p:sp>
      <p:pic>
        <p:nvPicPr>
          <p:cNvPr id="20" name="Content Placeholder 19" descr="A rectangle object holds the variables for length 20.0 and width 30.0. The address points to the rectangle box."/>
          <p:cNvPicPr>
            <a:picLocks noGrp="1" noChangeAspect="1"/>
          </p:cNvPicPr>
          <p:nvPr>
            <p:ph sz="quarter" idx="18"/>
          </p:nvPr>
        </p:nvPicPr>
        <p:blipFill>
          <a:blip r:embed="rId4"/>
          <a:stretch>
            <a:fillRect/>
          </a:stretch>
        </p:blipFill>
        <p:spPr>
          <a:xfrm>
            <a:off x="4468969" y="4352925"/>
            <a:ext cx="4116416" cy="1143729"/>
          </a:xfrm>
          <a:prstGeom prst="rect">
            <a:avLst/>
          </a:prstGeom>
        </p:spPr>
      </p:pic>
    </p:spTree>
    <p:extLst>
      <p:ext uri="{BB962C8B-B14F-4D97-AF65-F5344CB8AC3E}">
        <p14:creationId xmlns:p14="http://schemas.microsoft.com/office/powerpoint/2010/main" val="26429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dirty="0"/>
              <a:t>Objects and Classes </a:t>
            </a:r>
            <a:r>
              <a:rPr lang="en-US" sz="2000" b="0" dirty="0"/>
              <a:t>(2 of 8)</a:t>
            </a:r>
          </a:p>
        </p:txBody>
      </p:sp>
      <p:sp>
        <p:nvSpPr>
          <p:cNvPr id="3" name="Content Placeholder 2">
            <a:extLst>
              <a:ext uri="{FF2B5EF4-FFF2-40B4-BE49-F238E27FC236}">
                <a16:creationId xmlns:a16="http://schemas.microsoft.com/office/drawing/2014/main" id="{F71B0C7F-9003-477A-A619-DCB5DFC303F7}"/>
              </a:ext>
            </a:extLst>
          </p:cNvPr>
          <p:cNvSpPr>
            <a:spLocks noGrp="1"/>
          </p:cNvSpPr>
          <p:nvPr>
            <p:ph sz="quarter" idx="13"/>
          </p:nvPr>
        </p:nvSpPr>
        <p:spPr>
          <a:xfrm>
            <a:off x="457200" y="1556327"/>
            <a:ext cx="8229600" cy="3716317"/>
          </a:xfrm>
        </p:spPr>
        <p:txBody>
          <a:bodyPr/>
          <a:lstStyle/>
          <a:p>
            <a:pPr eaLnBrk="1" hangingPunct="1"/>
            <a:r>
              <a:rPr lang="en-US" altLang="en-US" dirty="0"/>
              <a:t>You have already used the following objects:</a:t>
            </a:r>
          </a:p>
          <a:p>
            <a:pPr lvl="1" eaLnBrk="1" hangingPunct="1"/>
            <a:r>
              <a:rPr lang="en-US" altLang="en-US" dirty="0">
                <a:latin typeface="Courier New" panose="02070309020205020404" pitchFamily="49" charset="0"/>
                <a:cs typeface="Courier New" panose="02070309020205020404" pitchFamily="49" charset="0"/>
              </a:rPr>
              <a:t>Scanner</a:t>
            </a:r>
            <a:r>
              <a:rPr lang="en-US" altLang="en-US" dirty="0"/>
              <a:t> objects, for reading input</a:t>
            </a:r>
          </a:p>
          <a:p>
            <a:pPr lvl="1" eaLnBrk="1" hangingPunct="1"/>
            <a:r>
              <a:rPr lang="en-US" altLang="en-US" dirty="0">
                <a:latin typeface="Courier New" panose="02070309020205020404" pitchFamily="49" charset="0"/>
                <a:cs typeface="Courier New" panose="02070309020205020404" pitchFamily="49" charset="0"/>
              </a:rPr>
              <a:t>Random</a:t>
            </a:r>
            <a:r>
              <a:rPr lang="en-US" altLang="en-US" dirty="0"/>
              <a:t> objects, for generating random numbers</a:t>
            </a:r>
          </a:p>
          <a:p>
            <a:pPr lvl="1" eaLnBrk="1" hangingPunct="1"/>
            <a:r>
              <a:rPr lang="en-US" altLang="en-US" dirty="0">
                <a:latin typeface="Courier New" panose="02070309020205020404" pitchFamily="49" charset="0"/>
                <a:cs typeface="Courier New" panose="02070309020205020404" pitchFamily="49" charset="0"/>
              </a:rPr>
              <a:t>PrintWriter</a:t>
            </a:r>
            <a:r>
              <a:rPr lang="en-US" altLang="en-US" dirty="0"/>
              <a:t> objects, for writing data to files</a:t>
            </a:r>
          </a:p>
          <a:p>
            <a:pPr eaLnBrk="1" hangingPunct="1"/>
            <a:r>
              <a:rPr lang="en-US" altLang="en-US" dirty="0"/>
              <a:t>When a program needs the services of a particular type of object, it creates that object in memory, and then calls that object's methods as necessary.</a:t>
            </a:r>
          </a:p>
        </p:txBody>
      </p:sp>
    </p:spTree>
    <p:extLst>
      <p:ext uri="{BB962C8B-B14F-4D97-AF65-F5344CB8AC3E}">
        <p14:creationId xmlns:p14="http://schemas.microsoft.com/office/powerpoint/2010/main" val="1487889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dirty="0"/>
              <a:t>Constructors </a:t>
            </a:r>
            <a:r>
              <a:rPr lang="en-US" sz="2000" b="0" dirty="0"/>
              <a:t>(1 of 2)</a:t>
            </a:r>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3633190"/>
          </a:xfrm>
        </p:spPr>
        <p:txBody>
          <a:bodyPr/>
          <a:lstStyle/>
          <a:p>
            <a:pPr eaLnBrk="1" hangingPunct="1"/>
            <a:r>
              <a:rPr lang="en-US" altLang="en-US" dirty="0"/>
              <a:t>Classes can have special methods called </a:t>
            </a:r>
            <a:r>
              <a:rPr lang="en-US" altLang="en-US" b="1" dirty="0"/>
              <a:t>constructors</a:t>
            </a:r>
            <a:r>
              <a:rPr lang="en-US" altLang="en-US" dirty="0"/>
              <a:t>.</a:t>
            </a:r>
          </a:p>
          <a:p>
            <a:pPr eaLnBrk="1" hangingPunct="1"/>
            <a:r>
              <a:rPr lang="en-US" altLang="en-US" dirty="0"/>
              <a:t>A constructor is a method that is </a:t>
            </a:r>
            <a:r>
              <a:rPr lang="en-US" altLang="en-US" b="1" dirty="0"/>
              <a:t>automatically</a:t>
            </a:r>
            <a:r>
              <a:rPr lang="en-US" altLang="en-US" dirty="0"/>
              <a:t> called when an object is created.</a:t>
            </a:r>
          </a:p>
          <a:p>
            <a:pPr eaLnBrk="1" hangingPunct="1"/>
            <a:r>
              <a:rPr lang="en-US" altLang="en-US" dirty="0"/>
              <a:t>Constructors are used to perform operations at the time an object is created.</a:t>
            </a:r>
          </a:p>
          <a:p>
            <a:pPr eaLnBrk="1" hangingPunct="1"/>
            <a:r>
              <a:rPr lang="en-US" altLang="en-US" dirty="0"/>
              <a:t>Constructors typically initialize instance fields and perform other object initialization tasks.</a:t>
            </a:r>
          </a:p>
        </p:txBody>
      </p:sp>
    </p:spTree>
    <p:extLst>
      <p:ext uri="{BB962C8B-B14F-4D97-AF65-F5344CB8AC3E}">
        <p14:creationId xmlns:p14="http://schemas.microsoft.com/office/powerpoint/2010/main" val="1525021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dirty="0"/>
              <a:t>Constructors </a:t>
            </a:r>
            <a:r>
              <a:rPr lang="en-US" sz="2000" b="0" dirty="0"/>
              <a:t>(2 of 2)</a:t>
            </a:r>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7938655" cy="3348182"/>
          </a:xfrm>
        </p:spPr>
        <p:txBody>
          <a:bodyPr/>
          <a:lstStyle/>
          <a:p>
            <a:pPr eaLnBrk="1" hangingPunct="1"/>
            <a:r>
              <a:rPr lang="en-US" altLang="en-US" dirty="0"/>
              <a:t>Constructors have a few special properties that set them apart from normal methods.</a:t>
            </a:r>
          </a:p>
          <a:p>
            <a:pPr lvl="1" eaLnBrk="1" hangingPunct="1"/>
            <a:r>
              <a:rPr lang="en-US" altLang="en-US" dirty="0"/>
              <a:t>Constructors have the same name as the class.</a:t>
            </a:r>
          </a:p>
          <a:p>
            <a:pPr lvl="1" eaLnBrk="1" hangingPunct="1"/>
            <a:r>
              <a:rPr lang="en-US" altLang="en-US" dirty="0"/>
              <a:t>Constructors have no return type (not even </a:t>
            </a:r>
            <a:r>
              <a:rPr lang="en-US" altLang="en-US" dirty="0">
                <a:latin typeface="Courier New" panose="02070309020205020404" pitchFamily="49" charset="0"/>
                <a:cs typeface="Courier New" panose="02070309020205020404" pitchFamily="49" charset="0"/>
              </a:rPr>
              <a:t>void</a:t>
            </a:r>
            <a:r>
              <a:rPr lang="en-US" altLang="en-US" dirty="0"/>
              <a:t>).</a:t>
            </a:r>
          </a:p>
          <a:p>
            <a:pPr lvl="1" eaLnBrk="1" hangingPunct="1"/>
            <a:r>
              <a:rPr lang="en-US" altLang="en-US" dirty="0"/>
              <a:t>Constructors may not return any values.</a:t>
            </a:r>
          </a:p>
          <a:p>
            <a:pPr lvl="1" eaLnBrk="1" hangingPunct="1"/>
            <a:r>
              <a:rPr lang="en-US" altLang="en-US" dirty="0"/>
              <a:t>Constructors are typically public.</a:t>
            </a:r>
          </a:p>
        </p:txBody>
      </p:sp>
    </p:spTree>
    <p:extLst>
      <p:ext uri="{BB962C8B-B14F-4D97-AF65-F5344CB8AC3E}">
        <p14:creationId xmlns:p14="http://schemas.microsoft.com/office/powerpoint/2010/main" val="3134772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Constructor for </a:t>
            </a:r>
            <a:r>
              <a:rPr lang="en-US" altLang="en-US" dirty="0">
                <a:latin typeface="Courier New" panose="02070309020205020404" pitchFamily="49" charset="0"/>
                <a:cs typeface="Courier New" panose="02070309020205020404" pitchFamily="49" charset="0"/>
              </a:rPr>
              <a:t>Rectangle</a:t>
            </a:r>
            <a:r>
              <a:rPr lang="en-US" altLang="en-US" dirty="0"/>
              <a:t> Class</a:t>
            </a:r>
            <a:endParaRPr lang="en-US" dirty="0"/>
          </a:p>
        </p:txBody>
      </p:sp>
      <p:sp>
        <p:nvSpPr>
          <p:cNvPr id="4" name="Content Placeholder 3"/>
          <p:cNvSpPr>
            <a:spLocks noGrp="1"/>
          </p:cNvSpPr>
          <p:nvPr>
            <p:ph sz="quarter" idx="13"/>
          </p:nvPr>
        </p:nvSpPr>
        <p:spPr>
          <a:xfrm>
            <a:off x="457200" y="1556326"/>
            <a:ext cx="8229600" cy="3585689"/>
          </a:xfrm>
        </p:spPr>
        <p:txBody>
          <a:bodyPr/>
          <a:lstStyle/>
          <a:p>
            <a:pPr marL="255588" indent="17463" eaLnBrk="1" hangingPunct="1">
              <a:spcBef>
                <a:spcPts val="480"/>
              </a:spcBef>
              <a:buFontTx/>
              <a:buNone/>
            </a:pPr>
            <a:r>
              <a:rPr lang="en-US" altLang="en-US" sz="1800" dirty="0">
                <a:latin typeface="Courier New" panose="02070309020205020404" pitchFamily="49" charset="0"/>
                <a:cs typeface="Courier New" panose="02070309020205020404" pitchFamily="49" charset="0"/>
              </a:rPr>
              <a:t> /**</a:t>
            </a:r>
          </a:p>
          <a:p>
            <a:pPr eaLnBrk="1" hangingPunct="1">
              <a:spcBef>
                <a:spcPts val="480"/>
              </a:spcBef>
              <a:buFontTx/>
              <a:buNone/>
            </a:pPr>
            <a:r>
              <a:rPr lang="en-US" altLang="en-US" sz="1800" dirty="0">
                <a:latin typeface="Courier New" panose="02070309020205020404" pitchFamily="49" charset="0"/>
                <a:cs typeface="Courier New" panose="02070309020205020404" pitchFamily="49" charset="0"/>
              </a:rPr>
              <a:t>      Constructor</a:t>
            </a:r>
          </a:p>
          <a:p>
            <a:pPr eaLnBrk="1" hangingPunct="1">
              <a:spcBef>
                <a:spcPts val="480"/>
              </a:spcBef>
              <a:buFontTx/>
              <a:buNone/>
            </a:pPr>
            <a:r>
              <a:rPr lang="en-US" altLang="en-US" sz="1800" dirty="0">
                <a:latin typeface="Courier New" panose="02070309020205020404" pitchFamily="49" charset="0"/>
                <a:cs typeface="Courier New" panose="02070309020205020404" pitchFamily="49" charset="0"/>
              </a:rPr>
              <a:t>      @param len The length of the rectangle.</a:t>
            </a:r>
          </a:p>
          <a:p>
            <a:pPr eaLnBrk="1" hangingPunct="1">
              <a:spcBef>
                <a:spcPts val="480"/>
              </a:spcBef>
              <a:buFontTx/>
              <a:buNone/>
            </a:pPr>
            <a:r>
              <a:rPr lang="en-US" altLang="en-US" sz="1800" dirty="0">
                <a:latin typeface="Courier New" panose="02070309020205020404" pitchFamily="49" charset="0"/>
                <a:cs typeface="Courier New" panose="02070309020205020404" pitchFamily="49" charset="0"/>
              </a:rPr>
              <a:t>      @param w The width of the rectangle.</a:t>
            </a:r>
          </a:p>
          <a:p>
            <a:pPr eaLnBrk="1" hangingPunct="1">
              <a:spcBef>
                <a:spcPts val="480"/>
              </a:spcBef>
              <a:buFontTx/>
              <a:buNone/>
            </a:pPr>
            <a:r>
              <a:rPr lang="en-US" altLang="en-US" sz="1800" dirty="0">
                <a:latin typeface="Courier New" panose="02070309020205020404" pitchFamily="49" charset="0"/>
                <a:cs typeface="Courier New" panose="02070309020205020404" pitchFamily="49" charset="0"/>
              </a:rPr>
              <a:t>   */</a:t>
            </a:r>
          </a:p>
          <a:p>
            <a:pPr eaLnBrk="1" hangingPunct="1">
              <a:spcBef>
                <a:spcPts val="480"/>
              </a:spcBef>
              <a:buFontTx/>
              <a:buNone/>
            </a:pPr>
            <a:r>
              <a:rPr lang="en-US" altLang="en-US" sz="1800" dirty="0">
                <a:latin typeface="Courier New" panose="02070309020205020404" pitchFamily="49" charset="0"/>
                <a:cs typeface="Courier New" panose="02070309020205020404" pitchFamily="49" charset="0"/>
              </a:rPr>
              <a:t>   public Rectangle(double len, double w)</a:t>
            </a:r>
          </a:p>
          <a:p>
            <a:pPr eaLnBrk="1" hangingPunct="1">
              <a:spcBef>
                <a:spcPts val="480"/>
              </a:spcBef>
              <a:buFontTx/>
              <a:buNone/>
            </a:pPr>
            <a:r>
              <a:rPr lang="en-US" altLang="en-US" sz="1800" dirty="0">
                <a:latin typeface="Courier New" panose="02070309020205020404" pitchFamily="49" charset="0"/>
                <a:cs typeface="Courier New" panose="02070309020205020404" pitchFamily="49" charset="0"/>
              </a:rPr>
              <a:t>   {</a:t>
            </a:r>
          </a:p>
          <a:p>
            <a:pPr eaLnBrk="1" hangingPunct="1">
              <a:spcBef>
                <a:spcPts val="480"/>
              </a:spcBef>
              <a:buFontTx/>
              <a:buNone/>
            </a:pPr>
            <a:r>
              <a:rPr lang="en-US" altLang="en-US" sz="1800" dirty="0">
                <a:latin typeface="Courier New" panose="02070309020205020404" pitchFamily="49" charset="0"/>
                <a:cs typeface="Courier New" panose="02070309020205020404" pitchFamily="49" charset="0"/>
              </a:rPr>
              <a:t>      length = len;</a:t>
            </a:r>
          </a:p>
          <a:p>
            <a:pPr eaLnBrk="1" hangingPunct="1">
              <a:spcBef>
                <a:spcPts val="480"/>
              </a:spcBef>
              <a:buFontTx/>
              <a:buNone/>
            </a:pPr>
            <a:r>
              <a:rPr lang="en-US" altLang="en-US" sz="1800" dirty="0">
                <a:latin typeface="Courier New" panose="02070309020205020404" pitchFamily="49" charset="0"/>
                <a:cs typeface="Courier New" panose="02070309020205020404" pitchFamily="49" charset="0"/>
              </a:rPr>
              <a:t>      width = w;</a:t>
            </a:r>
          </a:p>
          <a:p>
            <a:pPr eaLnBrk="1" hangingPunct="1">
              <a:spcBef>
                <a:spcPts val="480"/>
              </a:spcBef>
              <a:buFontTx/>
              <a:buNone/>
            </a:pPr>
            <a:r>
              <a:rPr lang="en-US" altLang="en-US" sz="1800"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quarter" idx="14"/>
          </p:nvPr>
        </p:nvSpPr>
        <p:spPr>
          <a:xfrm>
            <a:off x="457200" y="5308275"/>
            <a:ext cx="8229600" cy="590550"/>
          </a:xfrm>
        </p:spPr>
        <p:txBody>
          <a:bodyPr/>
          <a:lstStyle/>
          <a:p>
            <a:pPr eaLnBrk="1" hangingPunct="1">
              <a:buFontTx/>
              <a:buNone/>
            </a:pPr>
            <a:r>
              <a:rPr lang="en-US" altLang="en-US" dirty="0"/>
              <a:t>Examples:  Rectangle.java, ConstructorDemo.java</a:t>
            </a:r>
          </a:p>
        </p:txBody>
      </p:sp>
    </p:spTree>
    <p:extLst>
      <p:ext uri="{BB962C8B-B14F-4D97-AF65-F5344CB8AC3E}">
        <p14:creationId xmlns:p14="http://schemas.microsoft.com/office/powerpoint/2010/main" val="1306172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Constructors in U</a:t>
            </a:r>
            <a:r>
              <a:rPr lang="en-US" altLang="en-US" sz="100" dirty="0"/>
              <a:t> </a:t>
            </a:r>
            <a:r>
              <a:rPr lang="en-US" altLang="en-US" dirty="0"/>
              <a:t>M</a:t>
            </a:r>
            <a:r>
              <a:rPr lang="en-US" altLang="en-US" sz="100" dirty="0"/>
              <a:t> </a:t>
            </a:r>
            <a:r>
              <a:rPr lang="en-US" altLang="en-US" dirty="0"/>
              <a:t>L</a:t>
            </a:r>
            <a:endParaRPr lang="en-IN" dirty="0"/>
          </a:p>
        </p:txBody>
      </p:sp>
      <p:sp>
        <p:nvSpPr>
          <p:cNvPr id="4" name="Content Placeholder 3"/>
          <p:cNvSpPr>
            <a:spLocks noGrp="1"/>
          </p:cNvSpPr>
          <p:nvPr>
            <p:ph sz="quarter" idx="13"/>
          </p:nvPr>
        </p:nvSpPr>
        <p:spPr>
          <a:xfrm>
            <a:off x="457200" y="1556327"/>
            <a:ext cx="7606145" cy="889990"/>
          </a:xfrm>
        </p:spPr>
        <p:txBody>
          <a:bodyPr/>
          <a:lstStyle/>
          <a:p>
            <a:pPr eaLnBrk="1" hangingPunct="1"/>
            <a:r>
              <a:rPr lang="en-US" altLang="en-US" dirty="0"/>
              <a:t>In U</a:t>
            </a:r>
            <a:r>
              <a:rPr lang="en-US" altLang="en-US" sz="100" dirty="0"/>
              <a:t> </a:t>
            </a:r>
            <a:r>
              <a:rPr lang="en-US" altLang="en-US" dirty="0"/>
              <a:t>M</a:t>
            </a:r>
            <a:r>
              <a:rPr lang="en-US" altLang="en-US" sz="100" dirty="0"/>
              <a:t> </a:t>
            </a:r>
            <a:r>
              <a:rPr lang="en-US" altLang="en-US" dirty="0"/>
              <a:t>L, the most common way constructors are defined is:</a:t>
            </a:r>
            <a:endParaRPr lang="en-US" altLang="en-US" sz="1800" dirty="0">
              <a:latin typeface="Consolas" panose="020B0609020204030204" pitchFamily="49" charset="0"/>
            </a:endParaRPr>
          </a:p>
        </p:txBody>
      </p:sp>
      <p:pic>
        <p:nvPicPr>
          <p:cNvPr id="6" name="Content Placeholder 5" descr="The U M L class diagram. For long description in Notes pane, press F6."/>
          <p:cNvPicPr>
            <a:picLocks noGrp="1" noChangeAspect="1"/>
          </p:cNvPicPr>
          <p:nvPr>
            <p:ph sz="quarter" idx="14"/>
          </p:nvPr>
        </p:nvPicPr>
        <p:blipFill>
          <a:blip r:embed="rId3"/>
          <a:stretch>
            <a:fillRect/>
          </a:stretch>
        </p:blipFill>
        <p:spPr>
          <a:xfrm>
            <a:off x="819587" y="2689994"/>
            <a:ext cx="7504826" cy="3407959"/>
          </a:xfrm>
          <a:prstGeom prst="rect">
            <a:avLst/>
          </a:prstGeom>
        </p:spPr>
      </p:pic>
    </p:spTree>
    <p:extLst>
      <p:ext uri="{BB962C8B-B14F-4D97-AF65-F5344CB8AC3E}">
        <p14:creationId xmlns:p14="http://schemas.microsoft.com/office/powerpoint/2010/main" val="1928014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Uninitialized Local Reference Variables</a:t>
            </a:r>
            <a:endParaRPr lang="en-IN" sz="3200" dirty="0"/>
          </a:p>
        </p:txBody>
      </p:sp>
      <p:sp>
        <p:nvSpPr>
          <p:cNvPr id="4" name="Content Placeholder 3"/>
          <p:cNvSpPr>
            <a:spLocks noGrp="1"/>
          </p:cNvSpPr>
          <p:nvPr>
            <p:ph sz="quarter" idx="13"/>
          </p:nvPr>
        </p:nvSpPr>
        <p:spPr>
          <a:xfrm>
            <a:off x="457200" y="1552576"/>
            <a:ext cx="8229600" cy="478106"/>
          </a:xfrm>
        </p:spPr>
        <p:txBody>
          <a:bodyPr/>
          <a:lstStyle/>
          <a:p>
            <a:pPr eaLnBrk="1" hangingPunct="1"/>
            <a:r>
              <a:rPr lang="en-US" altLang="en-US" sz="2200" dirty="0"/>
              <a:t>Reference variables can be declared without being initialized.</a:t>
            </a:r>
          </a:p>
        </p:txBody>
      </p:sp>
      <p:sp>
        <p:nvSpPr>
          <p:cNvPr id="5" name="Content Placeholder 4"/>
          <p:cNvSpPr>
            <a:spLocks noGrp="1"/>
          </p:cNvSpPr>
          <p:nvPr>
            <p:ph sz="quarter" idx="14"/>
          </p:nvPr>
        </p:nvSpPr>
        <p:spPr>
          <a:xfrm>
            <a:off x="457201" y="2101934"/>
            <a:ext cx="3028949" cy="526966"/>
          </a:xfrm>
        </p:spPr>
        <p:txBody>
          <a:bodyPr/>
          <a:lstStyle/>
          <a:p>
            <a:pPr indent="0" eaLnBrk="1" hangingPunct="1">
              <a:buFontTx/>
              <a:buNone/>
            </a:pPr>
            <a:r>
              <a:rPr lang="en-US" altLang="en-US" sz="2200" dirty="0">
                <a:latin typeface="Courier New" panose="02070309020205020404" pitchFamily="49" charset="0"/>
                <a:cs typeface="Courier New" panose="02070309020205020404" pitchFamily="49" charset="0"/>
              </a:rPr>
              <a:t>Rectangle box;</a:t>
            </a:r>
          </a:p>
        </p:txBody>
      </p:sp>
      <p:sp>
        <p:nvSpPr>
          <p:cNvPr id="6" name="Content Placeholder 5"/>
          <p:cNvSpPr>
            <a:spLocks noGrp="1"/>
          </p:cNvSpPr>
          <p:nvPr>
            <p:ph sz="quarter" idx="15"/>
          </p:nvPr>
        </p:nvSpPr>
        <p:spPr>
          <a:xfrm>
            <a:off x="457200" y="2719450"/>
            <a:ext cx="8229600" cy="1721921"/>
          </a:xfrm>
        </p:spPr>
        <p:txBody>
          <a:bodyPr/>
          <a:lstStyle/>
          <a:p>
            <a:pPr eaLnBrk="1" hangingPunct="1"/>
            <a:r>
              <a:rPr lang="en-US" altLang="en-US" sz="2200" dirty="0"/>
              <a:t>This statement does not create a </a:t>
            </a:r>
            <a:r>
              <a:rPr lang="en-US" altLang="en-US" sz="2200" dirty="0">
                <a:latin typeface="Courier New" panose="02070309020205020404" pitchFamily="49" charset="0"/>
                <a:cs typeface="Courier New" panose="02070309020205020404" pitchFamily="49" charset="0"/>
              </a:rPr>
              <a:t>Rectangle</a:t>
            </a:r>
            <a:r>
              <a:rPr lang="en-US" altLang="en-US" sz="2200" dirty="0"/>
              <a:t> object, so it is an uninitialized local reference variable.</a:t>
            </a:r>
          </a:p>
          <a:p>
            <a:pPr eaLnBrk="1" hangingPunct="1"/>
            <a:r>
              <a:rPr lang="en-US" altLang="en-US" sz="2200" dirty="0"/>
              <a:t>A local reference variable must reference an object before it can be used, otherwise a compiler error will occur.</a:t>
            </a:r>
          </a:p>
        </p:txBody>
      </p:sp>
      <p:sp>
        <p:nvSpPr>
          <p:cNvPr id="7" name="Content Placeholder 6"/>
          <p:cNvSpPr>
            <a:spLocks noGrp="1"/>
          </p:cNvSpPr>
          <p:nvPr>
            <p:ph sz="quarter" idx="16"/>
          </p:nvPr>
        </p:nvSpPr>
        <p:spPr>
          <a:xfrm>
            <a:off x="457200" y="4512623"/>
            <a:ext cx="6153150" cy="497528"/>
          </a:xfrm>
        </p:spPr>
        <p:txBody>
          <a:bodyPr/>
          <a:lstStyle/>
          <a:p>
            <a:pPr indent="0" eaLnBrk="1" hangingPunct="1">
              <a:buFontTx/>
              <a:buNone/>
            </a:pPr>
            <a:r>
              <a:rPr lang="en-US" altLang="en-US" sz="2200" dirty="0">
                <a:latin typeface="Courier New" panose="02070309020205020404" pitchFamily="49" charset="0"/>
                <a:cs typeface="Courier New" panose="02070309020205020404" pitchFamily="49" charset="0"/>
              </a:rPr>
              <a:t>box = new Rectangle(7.0, 14.0);</a:t>
            </a:r>
          </a:p>
        </p:txBody>
      </p:sp>
      <p:sp>
        <p:nvSpPr>
          <p:cNvPr id="8" name="Content Placeholder 7"/>
          <p:cNvSpPr>
            <a:spLocks noGrp="1"/>
          </p:cNvSpPr>
          <p:nvPr>
            <p:ph sz="quarter" idx="17"/>
          </p:nvPr>
        </p:nvSpPr>
        <p:spPr>
          <a:xfrm>
            <a:off x="457200" y="5082639"/>
            <a:ext cx="8229600" cy="831274"/>
          </a:xfrm>
        </p:spPr>
        <p:txBody>
          <a:bodyPr/>
          <a:lstStyle/>
          <a:p>
            <a:pPr eaLnBrk="1" hangingPunct="1"/>
            <a:r>
              <a:rPr lang="en-US" altLang="en-US" sz="2200" dirty="0">
                <a:latin typeface="Courier New" panose="02070309020205020404" pitchFamily="49" charset="0"/>
                <a:cs typeface="Courier New" panose="02070309020205020404" pitchFamily="49" charset="0"/>
              </a:rPr>
              <a:t>box</a:t>
            </a:r>
            <a:r>
              <a:rPr lang="en-US" altLang="en-US" sz="2200" dirty="0"/>
              <a:t> will now reference a </a:t>
            </a:r>
            <a:r>
              <a:rPr lang="en-US" altLang="en-US" sz="2200" dirty="0">
                <a:latin typeface="Courier New" panose="02070309020205020404" pitchFamily="49" charset="0"/>
                <a:cs typeface="Courier New" panose="02070309020205020404" pitchFamily="49" charset="0"/>
              </a:rPr>
              <a:t>Rectangle</a:t>
            </a:r>
            <a:r>
              <a:rPr lang="en-US" altLang="en-US" sz="2200" dirty="0"/>
              <a:t> object of length 7.0 and width 14.0.</a:t>
            </a:r>
          </a:p>
        </p:txBody>
      </p:sp>
    </p:spTree>
    <p:extLst>
      <p:ext uri="{BB962C8B-B14F-4D97-AF65-F5344CB8AC3E}">
        <p14:creationId xmlns:p14="http://schemas.microsoft.com/office/powerpoint/2010/main" val="404474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Default Constructor </a:t>
            </a:r>
            <a:r>
              <a:rPr lang="en-US" altLang="en-US" sz="2000" b="0" dirty="0"/>
              <a:t>(1 of 2)</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069283" cy="4131954"/>
          </a:xfrm>
        </p:spPr>
        <p:txBody>
          <a:bodyPr/>
          <a:lstStyle/>
          <a:p>
            <a:pPr eaLnBrk="1" hangingPunct="1"/>
            <a:r>
              <a:rPr lang="en-US" altLang="en-US" dirty="0"/>
              <a:t>When an object is created, its constructor is </a:t>
            </a:r>
            <a:r>
              <a:rPr lang="en-US" altLang="en-US" b="1" dirty="0"/>
              <a:t>always</a:t>
            </a:r>
            <a:r>
              <a:rPr lang="en-US" altLang="en-US" dirty="0"/>
              <a:t> called.</a:t>
            </a:r>
          </a:p>
          <a:p>
            <a:pPr eaLnBrk="1" hangingPunct="1"/>
            <a:r>
              <a:rPr lang="en-US" altLang="en-US" dirty="0"/>
              <a:t>If you do not write a constructor, Java provides one when the class is compiled. The constructor that Java provides is known as the </a:t>
            </a:r>
            <a:r>
              <a:rPr lang="en-US" altLang="en-US" b="1" dirty="0"/>
              <a:t>default constructor</a:t>
            </a:r>
            <a:r>
              <a:rPr lang="en-US" altLang="en-US" dirty="0"/>
              <a:t>.</a:t>
            </a:r>
          </a:p>
          <a:p>
            <a:pPr lvl="1" eaLnBrk="1" hangingPunct="1"/>
            <a:r>
              <a:rPr lang="en-US" altLang="en-US" dirty="0"/>
              <a:t>It sets all of the object’s numeric fields to 0.</a:t>
            </a:r>
          </a:p>
          <a:p>
            <a:pPr lvl="1" eaLnBrk="1" hangingPunct="1"/>
            <a:r>
              <a:rPr lang="en-US" altLang="en-US" dirty="0"/>
              <a:t>It sets all of the object’s </a:t>
            </a:r>
            <a:r>
              <a:rPr lang="en-US" altLang="en-US" dirty="0">
                <a:latin typeface="Courier New" panose="02070309020205020404" pitchFamily="49" charset="0"/>
                <a:cs typeface="Courier New" panose="02070309020205020404" pitchFamily="49" charset="0"/>
              </a:rPr>
              <a:t>boolean</a:t>
            </a:r>
            <a:r>
              <a:rPr lang="en-US" altLang="en-US" dirty="0"/>
              <a:t> fields to </a:t>
            </a:r>
            <a:r>
              <a:rPr lang="en-US" altLang="en-US" dirty="0">
                <a:latin typeface="Courier New" panose="02070309020205020404" pitchFamily="49" charset="0"/>
                <a:cs typeface="Courier New" panose="02070309020205020404" pitchFamily="49" charset="0"/>
              </a:rPr>
              <a:t>false</a:t>
            </a:r>
            <a:r>
              <a:rPr lang="en-US" altLang="en-US" dirty="0"/>
              <a:t>.</a:t>
            </a:r>
          </a:p>
          <a:p>
            <a:pPr lvl="1" eaLnBrk="1" hangingPunct="1"/>
            <a:r>
              <a:rPr lang="en-US" altLang="en-US" dirty="0"/>
              <a:t>It sets all of the object’s reference variables to the special value </a:t>
            </a:r>
            <a:r>
              <a:rPr lang="en-US" altLang="en-US" b="1" dirty="0"/>
              <a:t>null</a:t>
            </a:r>
            <a:r>
              <a:rPr lang="en-US" altLang="en-US" dirty="0"/>
              <a:t>.</a:t>
            </a:r>
          </a:p>
        </p:txBody>
      </p:sp>
    </p:spTree>
    <p:extLst>
      <p:ext uri="{BB962C8B-B14F-4D97-AF65-F5344CB8AC3E}">
        <p14:creationId xmlns:p14="http://schemas.microsoft.com/office/powerpoint/2010/main" val="1719519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Default Constructor </a:t>
            </a:r>
            <a:r>
              <a:rPr lang="en-US" altLang="en-US" sz="2000" b="0" dirty="0"/>
              <a:t>(2 of 2)</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p:txBody>
          <a:bodyPr/>
          <a:lstStyle/>
          <a:p>
            <a:pPr eaLnBrk="1" hangingPunct="1"/>
            <a:r>
              <a:rPr lang="en-US" altLang="en-US" dirty="0"/>
              <a:t>The default constructor is a constructor with no parameters, used to initialize an object in a default configuration.</a:t>
            </a:r>
          </a:p>
          <a:p>
            <a:pPr eaLnBrk="1" hangingPunct="1"/>
            <a:r>
              <a:rPr lang="en-US" altLang="en-US" dirty="0"/>
              <a:t>The </a:t>
            </a:r>
            <a:r>
              <a:rPr lang="en-US" altLang="en-US" b="1" dirty="0"/>
              <a:t>only</a:t>
            </a:r>
            <a:r>
              <a:rPr lang="en-US" altLang="en-US" dirty="0"/>
              <a:t> time that Java provides a default constructor is when you do not write </a:t>
            </a:r>
            <a:r>
              <a:rPr lang="en-US" altLang="en-US" b="1" dirty="0"/>
              <a:t>any</a:t>
            </a:r>
            <a:r>
              <a:rPr lang="en-US" altLang="en-US" dirty="0"/>
              <a:t> constructor for a class.</a:t>
            </a:r>
          </a:p>
          <a:p>
            <a:pPr lvl="1" eaLnBrk="1" hangingPunct="1"/>
            <a:r>
              <a:rPr lang="en-US" altLang="en-US" dirty="0"/>
              <a:t>See example: First version of Rectangle.java</a:t>
            </a:r>
          </a:p>
          <a:p>
            <a:pPr eaLnBrk="1" hangingPunct="1"/>
            <a:r>
              <a:rPr lang="en-US" altLang="en-US" dirty="0"/>
              <a:t>A default constructor is </a:t>
            </a:r>
            <a:r>
              <a:rPr lang="en-US" altLang="en-US" b="1" dirty="0"/>
              <a:t>not</a:t>
            </a:r>
            <a:r>
              <a:rPr lang="en-US" altLang="en-US" dirty="0"/>
              <a:t> provided by Java if a constructor is already written.</a:t>
            </a:r>
          </a:p>
          <a:p>
            <a:pPr lvl="1" eaLnBrk="1" hangingPunct="1"/>
            <a:r>
              <a:rPr lang="en-US" altLang="en-US" dirty="0"/>
              <a:t>See example: Rectangle.java with Constructor</a:t>
            </a:r>
          </a:p>
        </p:txBody>
      </p:sp>
    </p:spTree>
    <p:extLst>
      <p:ext uri="{BB962C8B-B14F-4D97-AF65-F5344CB8AC3E}">
        <p14:creationId xmlns:p14="http://schemas.microsoft.com/office/powerpoint/2010/main" val="3190321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400" dirty="0"/>
              <a:t>Writing Your Own No-Arg Constructor</a:t>
            </a:r>
            <a:endParaRPr lang="en-IN" sz="3400" dirty="0"/>
          </a:p>
        </p:txBody>
      </p:sp>
      <p:sp>
        <p:nvSpPr>
          <p:cNvPr id="4" name="Content Placeholder 3"/>
          <p:cNvSpPr>
            <a:spLocks noGrp="1"/>
          </p:cNvSpPr>
          <p:nvPr>
            <p:ph sz="quarter" idx="13"/>
          </p:nvPr>
        </p:nvSpPr>
        <p:spPr>
          <a:xfrm>
            <a:off x="457200" y="1556327"/>
            <a:ext cx="8229600" cy="2208151"/>
          </a:xfrm>
        </p:spPr>
        <p:txBody>
          <a:bodyPr/>
          <a:lstStyle/>
          <a:p>
            <a:pPr eaLnBrk="1" hangingPunct="1">
              <a:lnSpc>
                <a:spcPct val="90000"/>
              </a:lnSpc>
            </a:pPr>
            <a:r>
              <a:rPr lang="en-US" altLang="en-US" dirty="0"/>
              <a:t>A constructor that does not accept arguments is known as a </a:t>
            </a:r>
            <a:r>
              <a:rPr lang="en-US" altLang="en-US" b="1" dirty="0"/>
              <a:t>no-arg constructor</a:t>
            </a:r>
            <a:r>
              <a:rPr lang="en-US" altLang="en-US" dirty="0"/>
              <a:t>.</a:t>
            </a:r>
          </a:p>
          <a:p>
            <a:pPr eaLnBrk="1" hangingPunct="1">
              <a:lnSpc>
                <a:spcPct val="90000"/>
              </a:lnSpc>
            </a:pPr>
            <a:r>
              <a:rPr lang="en-US" altLang="en-US" dirty="0"/>
              <a:t>The default constructor (provided by Java) is a no-arg constructor.</a:t>
            </a:r>
          </a:p>
          <a:p>
            <a:pPr eaLnBrk="1" hangingPunct="1">
              <a:lnSpc>
                <a:spcPct val="90000"/>
              </a:lnSpc>
            </a:pPr>
            <a:r>
              <a:rPr lang="en-US" altLang="en-US" dirty="0"/>
              <a:t>We can write our own no-arg constructor</a:t>
            </a:r>
            <a:endParaRPr lang="en-IN" dirty="0"/>
          </a:p>
        </p:txBody>
      </p:sp>
      <p:sp>
        <p:nvSpPr>
          <p:cNvPr id="5" name="Content Placeholder 4"/>
          <p:cNvSpPr>
            <a:spLocks noGrp="1"/>
          </p:cNvSpPr>
          <p:nvPr>
            <p:ph sz="quarter" idx="14"/>
          </p:nvPr>
        </p:nvSpPr>
        <p:spPr>
          <a:xfrm>
            <a:off x="457200" y="3847632"/>
            <a:ext cx="8229600" cy="2331099"/>
          </a:xfrm>
        </p:spPr>
        <p:txBody>
          <a:bodyPr/>
          <a:lstStyle/>
          <a:p>
            <a:pPr indent="0" eaLnBrk="1" hangingPunct="1">
              <a:spcBef>
                <a:spcPts val="1000"/>
              </a:spcBef>
              <a:buFontTx/>
              <a:buNone/>
            </a:pPr>
            <a:r>
              <a:rPr lang="en-US" altLang="en-US" sz="2200" b="1" dirty="0">
                <a:latin typeface="Courier New" panose="02070309020205020404" pitchFamily="49" charset="0"/>
                <a:cs typeface="Courier New" panose="02070309020205020404" pitchFamily="49" charset="0"/>
              </a:rPr>
              <a:t>public Rectangle()</a:t>
            </a:r>
          </a:p>
          <a:p>
            <a:pPr indent="0" eaLnBrk="1" hangingPunct="1">
              <a:spcBef>
                <a:spcPts val="1000"/>
              </a:spcBef>
              <a:buFontTx/>
              <a:buNone/>
            </a:pPr>
            <a:r>
              <a:rPr lang="en-US" altLang="en-US" sz="2200" b="1" dirty="0">
                <a:latin typeface="Courier New" panose="02070309020205020404" pitchFamily="49" charset="0"/>
                <a:cs typeface="Courier New" panose="02070309020205020404" pitchFamily="49" charset="0"/>
              </a:rPr>
              <a:t>{</a:t>
            </a:r>
          </a:p>
          <a:p>
            <a:pPr indent="0" eaLnBrk="1" hangingPunct="1">
              <a:spcBef>
                <a:spcPts val="1000"/>
              </a:spcBef>
              <a:buFontTx/>
              <a:buNone/>
            </a:pPr>
            <a:r>
              <a:rPr lang="en-US" altLang="en-US" sz="2200" b="1" dirty="0">
                <a:latin typeface="Courier New" panose="02070309020205020404" pitchFamily="49" charset="0"/>
                <a:cs typeface="Courier New" panose="02070309020205020404" pitchFamily="49" charset="0"/>
              </a:rPr>
              <a:t>	length = 1.0;</a:t>
            </a:r>
          </a:p>
          <a:p>
            <a:pPr indent="0" eaLnBrk="1" hangingPunct="1">
              <a:spcBef>
                <a:spcPts val="1000"/>
              </a:spcBef>
              <a:buFontTx/>
              <a:buNone/>
            </a:pPr>
            <a:r>
              <a:rPr lang="en-US" altLang="en-US" sz="2200" b="1" dirty="0">
                <a:latin typeface="Courier New" panose="02070309020205020404" pitchFamily="49" charset="0"/>
                <a:cs typeface="Courier New" panose="02070309020205020404" pitchFamily="49" charset="0"/>
              </a:rPr>
              <a:t>	width = 1.0;</a:t>
            </a:r>
          </a:p>
          <a:p>
            <a:pPr indent="0" eaLnBrk="1" hangingPunct="1">
              <a:spcBef>
                <a:spcPts val="1000"/>
              </a:spcBef>
              <a:buFontTx/>
              <a:buNone/>
            </a:pPr>
            <a:r>
              <a:rPr lang="en-US" altLang="en-US" sz="2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02235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String</a:t>
            </a:r>
            <a:r>
              <a:rPr lang="en-US" altLang="en-US" dirty="0"/>
              <a:t> Class Constructor </a:t>
            </a:r>
            <a:r>
              <a:rPr lang="en-US" altLang="en-US" sz="2000" b="0" dirty="0"/>
              <a:t>(1 of 2)</a:t>
            </a:r>
            <a:endParaRPr lang="en-IN" sz="2000" b="0" dirty="0"/>
          </a:p>
        </p:txBody>
      </p:sp>
      <p:sp>
        <p:nvSpPr>
          <p:cNvPr id="4" name="Content Placeholder 3"/>
          <p:cNvSpPr>
            <a:spLocks noGrp="1"/>
          </p:cNvSpPr>
          <p:nvPr>
            <p:ph sz="quarter" idx="13"/>
          </p:nvPr>
        </p:nvSpPr>
        <p:spPr>
          <a:xfrm>
            <a:off x="457200" y="1556327"/>
            <a:ext cx="8229600" cy="2030021"/>
          </a:xfrm>
        </p:spPr>
        <p:txBody>
          <a:bodyPr/>
          <a:lstStyle/>
          <a:p>
            <a:pPr eaLnBrk="1" hangingPunct="1"/>
            <a:r>
              <a:rPr lang="en-US" altLang="en-US" dirty="0"/>
              <a:t>One of the </a:t>
            </a:r>
            <a:r>
              <a:rPr lang="en-US" altLang="en-US" dirty="0">
                <a:latin typeface="Courier New" panose="02070309020205020404" pitchFamily="49" charset="0"/>
                <a:cs typeface="Courier New" panose="02070309020205020404" pitchFamily="49" charset="0"/>
              </a:rPr>
              <a:t>String</a:t>
            </a:r>
            <a:r>
              <a:rPr lang="en-US" altLang="en-US" dirty="0"/>
              <a:t> class constructors accepts a string literal as an argument.</a:t>
            </a:r>
          </a:p>
          <a:p>
            <a:pPr eaLnBrk="1" hangingPunct="1"/>
            <a:r>
              <a:rPr lang="en-US" altLang="en-US" dirty="0"/>
              <a:t>This string literal is used to initialize a </a:t>
            </a:r>
            <a:r>
              <a:rPr lang="en-US" altLang="en-US" dirty="0">
                <a:latin typeface="Courier New" panose="02070309020205020404" pitchFamily="49" charset="0"/>
                <a:cs typeface="Courier New" panose="02070309020205020404" pitchFamily="49" charset="0"/>
              </a:rPr>
              <a:t>String</a:t>
            </a:r>
            <a:r>
              <a:rPr lang="en-US" altLang="en-US" dirty="0"/>
              <a:t> object.</a:t>
            </a:r>
          </a:p>
          <a:p>
            <a:pPr eaLnBrk="1" hangingPunct="1"/>
            <a:r>
              <a:rPr lang="en-US" altLang="en-US" dirty="0"/>
              <a:t>For instance:</a:t>
            </a:r>
            <a:endParaRPr lang="en-IN" dirty="0"/>
          </a:p>
        </p:txBody>
      </p:sp>
      <p:sp>
        <p:nvSpPr>
          <p:cNvPr id="5" name="Content Placeholder 4"/>
          <p:cNvSpPr>
            <a:spLocks noGrp="1"/>
          </p:cNvSpPr>
          <p:nvPr>
            <p:ph sz="quarter" idx="14"/>
          </p:nvPr>
        </p:nvSpPr>
        <p:spPr>
          <a:xfrm>
            <a:off x="457199" y="3829426"/>
            <a:ext cx="8094617" cy="552574"/>
          </a:xfrm>
        </p:spPr>
        <p:txBody>
          <a:bodyPr/>
          <a:lstStyle/>
          <a:p>
            <a:pPr indent="0" eaLnBrk="1" hangingPunct="1">
              <a:buFontTx/>
              <a:buNone/>
            </a:pPr>
            <a:r>
              <a:rPr lang="en-US" altLang="en-US" dirty="0">
                <a:latin typeface="Courier New" panose="02070309020205020404" pitchFamily="49" charset="0"/>
                <a:cs typeface="Courier New" panose="02070309020205020404" pitchFamily="49" charset="0"/>
              </a:rPr>
              <a:t>String name = new String("Michael Long");</a:t>
            </a:r>
          </a:p>
        </p:txBody>
      </p:sp>
    </p:spTree>
    <p:extLst>
      <p:ext uri="{BB962C8B-B14F-4D97-AF65-F5344CB8AC3E}">
        <p14:creationId xmlns:p14="http://schemas.microsoft.com/office/powerpoint/2010/main" val="1221212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String</a:t>
            </a:r>
            <a:r>
              <a:rPr lang="en-US" altLang="en-US" dirty="0"/>
              <a:t> Class Constructor </a:t>
            </a:r>
            <a:r>
              <a:rPr lang="en-US" altLang="en-US" sz="2000" b="0" dirty="0"/>
              <a:t>(2 of 2)</a:t>
            </a:r>
            <a:endParaRPr lang="en-IN" dirty="0"/>
          </a:p>
        </p:txBody>
      </p:sp>
      <p:sp>
        <p:nvSpPr>
          <p:cNvPr id="4" name="Content Placeholder 3"/>
          <p:cNvSpPr>
            <a:spLocks noGrp="1"/>
          </p:cNvSpPr>
          <p:nvPr>
            <p:ph sz="quarter" idx="13"/>
          </p:nvPr>
        </p:nvSpPr>
        <p:spPr>
          <a:xfrm>
            <a:off x="457200" y="1556327"/>
            <a:ext cx="8229600" cy="2196276"/>
          </a:xfrm>
        </p:spPr>
        <p:txBody>
          <a:bodyPr/>
          <a:lstStyle/>
          <a:p>
            <a:pPr eaLnBrk="1" hangingPunct="1"/>
            <a:r>
              <a:rPr lang="en-US" altLang="en-US" dirty="0"/>
              <a:t>This creates a new reference variable </a:t>
            </a:r>
            <a:r>
              <a:rPr lang="en-US" altLang="en-US" b="1" dirty="0"/>
              <a:t>name</a:t>
            </a:r>
            <a:r>
              <a:rPr lang="en-US" altLang="en-US" dirty="0"/>
              <a:t> that points to a </a:t>
            </a:r>
            <a:r>
              <a:rPr lang="en-US" altLang="en-US" dirty="0">
                <a:latin typeface="Courier New" panose="02070309020205020404" pitchFamily="49" charset="0"/>
                <a:cs typeface="Courier New" panose="02070309020205020404" pitchFamily="49" charset="0"/>
              </a:rPr>
              <a:t>String</a:t>
            </a:r>
            <a:r>
              <a:rPr lang="en-US" altLang="en-US" dirty="0"/>
              <a:t> object that represents the name “Michael Long”</a:t>
            </a:r>
          </a:p>
          <a:p>
            <a:pPr eaLnBrk="1" hangingPunct="1"/>
            <a:r>
              <a:rPr lang="en-US" altLang="en-US" dirty="0"/>
              <a:t>Because they are used so often, </a:t>
            </a:r>
            <a:r>
              <a:rPr lang="en-US" altLang="en-US" dirty="0">
                <a:latin typeface="Courier New" panose="02070309020205020404" pitchFamily="49" charset="0"/>
                <a:cs typeface="Courier New" panose="02070309020205020404" pitchFamily="49" charset="0"/>
              </a:rPr>
              <a:t>String</a:t>
            </a:r>
            <a:r>
              <a:rPr lang="en-US" altLang="en-US" dirty="0"/>
              <a:t> objects can be created with a shorthand:</a:t>
            </a:r>
            <a:endParaRPr lang="en-IN" dirty="0"/>
          </a:p>
        </p:txBody>
      </p:sp>
      <p:sp>
        <p:nvSpPr>
          <p:cNvPr id="5" name="Content Placeholder 4"/>
          <p:cNvSpPr>
            <a:spLocks noGrp="1"/>
          </p:cNvSpPr>
          <p:nvPr>
            <p:ph sz="quarter" idx="14"/>
          </p:nvPr>
        </p:nvSpPr>
        <p:spPr>
          <a:xfrm>
            <a:off x="457200" y="3900675"/>
            <a:ext cx="6126480" cy="564449"/>
          </a:xfrm>
        </p:spPr>
        <p:txBody>
          <a:bodyPr/>
          <a:lstStyle/>
          <a:p>
            <a:pPr lvl="1" eaLnBrk="1" hangingPunct="1">
              <a:buFontTx/>
              <a:buNone/>
            </a:pPr>
            <a:r>
              <a:rPr lang="en-US" altLang="en-US" dirty="0">
                <a:latin typeface="Courier New" panose="02070309020205020404" pitchFamily="49" charset="0"/>
                <a:cs typeface="Courier New" panose="02070309020205020404" pitchFamily="49" charset="0"/>
              </a:rPr>
              <a:t>String name = "Michael Long";</a:t>
            </a:r>
          </a:p>
        </p:txBody>
      </p:sp>
    </p:spTree>
    <p:extLst>
      <p:ext uri="{BB962C8B-B14F-4D97-AF65-F5344CB8AC3E}">
        <p14:creationId xmlns:p14="http://schemas.microsoft.com/office/powerpoint/2010/main" val="360173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dirty="0"/>
              <a:t>Objects and Classes </a:t>
            </a:r>
            <a:r>
              <a:rPr lang="en-US" sz="2000" b="0" dirty="0"/>
              <a:t>(3 of 8)</a:t>
            </a:r>
          </a:p>
        </p:txBody>
      </p:sp>
      <p:sp>
        <p:nvSpPr>
          <p:cNvPr id="3" name="Content Placeholder 2">
            <a:extLst>
              <a:ext uri="{FF2B5EF4-FFF2-40B4-BE49-F238E27FC236}">
                <a16:creationId xmlns:a16="http://schemas.microsoft.com/office/drawing/2014/main" id="{F71B0C7F-9003-477A-A619-DCB5DFC303F7}"/>
              </a:ext>
            </a:extLst>
          </p:cNvPr>
          <p:cNvSpPr>
            <a:spLocks noGrp="1"/>
          </p:cNvSpPr>
          <p:nvPr>
            <p:ph sz="quarter" idx="13"/>
          </p:nvPr>
        </p:nvSpPr>
        <p:spPr>
          <a:xfrm>
            <a:off x="457200" y="1556327"/>
            <a:ext cx="7998031" cy="3526312"/>
          </a:xfrm>
        </p:spPr>
        <p:txBody>
          <a:bodyPr/>
          <a:lstStyle/>
          <a:p>
            <a:pPr eaLnBrk="1" hangingPunct="1"/>
            <a:r>
              <a:rPr lang="en-US" altLang="en-US" dirty="0"/>
              <a:t>Classes: Where Objects Come From</a:t>
            </a:r>
          </a:p>
          <a:p>
            <a:pPr lvl="1" eaLnBrk="1" hangingPunct="1"/>
            <a:r>
              <a:rPr lang="en-US" altLang="en-US" dirty="0"/>
              <a:t>A </a:t>
            </a:r>
            <a:r>
              <a:rPr lang="en-US" altLang="en-US" b="1" dirty="0"/>
              <a:t>class</a:t>
            </a:r>
            <a:r>
              <a:rPr lang="en-US" altLang="en-US" dirty="0"/>
              <a:t> is code that describes a particular type of object. It specifies the data that an object can hold (the object's fields), and the actions that an object can perform (the object's methods).</a:t>
            </a:r>
          </a:p>
          <a:p>
            <a:pPr lvl="1" eaLnBrk="1" hangingPunct="1"/>
            <a:r>
              <a:rPr lang="en-US" altLang="en-US" dirty="0"/>
              <a:t>You can think of a class as a code "blueprint" that can be used to create a particular type of object.</a:t>
            </a:r>
          </a:p>
        </p:txBody>
      </p:sp>
    </p:spTree>
    <p:extLst>
      <p:ext uri="{BB962C8B-B14F-4D97-AF65-F5344CB8AC3E}">
        <p14:creationId xmlns:p14="http://schemas.microsoft.com/office/powerpoint/2010/main" val="66352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Passing Objects as Arguments</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069283" cy="3383808"/>
          </a:xfrm>
        </p:spPr>
        <p:txBody>
          <a:bodyPr/>
          <a:lstStyle/>
          <a:p>
            <a:pPr eaLnBrk="1" hangingPunct="1"/>
            <a:r>
              <a:rPr lang="en-US" altLang="en-US" dirty="0"/>
              <a:t>When you pass a object as an argument, the thing that is passed into the parameter variable is the object's memory address.</a:t>
            </a:r>
          </a:p>
          <a:p>
            <a:pPr eaLnBrk="1" hangingPunct="1"/>
            <a:r>
              <a:rPr lang="en-US" altLang="en-US" dirty="0"/>
              <a:t>As a result, parameter variable references the object, and the receiving method has access to the object.</a:t>
            </a:r>
          </a:p>
          <a:p>
            <a:pPr eaLnBrk="1" hangingPunct="1"/>
            <a:r>
              <a:rPr lang="en-US" altLang="en-US" dirty="0"/>
              <a:t>See DieArgument.java</a:t>
            </a:r>
          </a:p>
        </p:txBody>
      </p:sp>
    </p:spTree>
    <p:extLst>
      <p:ext uri="{BB962C8B-B14F-4D97-AF65-F5344CB8AC3E}">
        <p14:creationId xmlns:p14="http://schemas.microsoft.com/office/powerpoint/2010/main" val="182082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Overloading Methods and Constructors</a:t>
            </a:r>
            <a:endParaRPr lang="en-IN" sz="320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7796151" cy="3407559"/>
          </a:xfrm>
        </p:spPr>
        <p:txBody>
          <a:bodyPr/>
          <a:lstStyle/>
          <a:p>
            <a:pPr eaLnBrk="1" hangingPunct="1"/>
            <a:r>
              <a:rPr lang="en-US" altLang="en-US" dirty="0"/>
              <a:t>Two or more methods in a class may have the same name as long as their parameter lists are different.</a:t>
            </a:r>
          </a:p>
          <a:p>
            <a:pPr eaLnBrk="1" hangingPunct="1"/>
            <a:r>
              <a:rPr lang="en-US" altLang="en-US" dirty="0"/>
              <a:t>When this occurs, it is called </a:t>
            </a:r>
            <a:r>
              <a:rPr lang="en-US" altLang="en-US" b="1" dirty="0"/>
              <a:t>method overloading</a:t>
            </a:r>
            <a:r>
              <a:rPr lang="en-US" altLang="en-US" dirty="0"/>
              <a:t>. This also applies to constructors.</a:t>
            </a:r>
          </a:p>
          <a:p>
            <a:pPr eaLnBrk="1" hangingPunct="1"/>
            <a:r>
              <a:rPr lang="en-US" altLang="en-US" dirty="0"/>
              <a:t>Method overloading is important because sometimes you need several different ways to perform the same operation.</a:t>
            </a:r>
          </a:p>
        </p:txBody>
      </p:sp>
    </p:spTree>
    <p:extLst>
      <p:ext uri="{BB962C8B-B14F-4D97-AF65-F5344CB8AC3E}">
        <p14:creationId xmlns:p14="http://schemas.microsoft.com/office/powerpoint/2010/main" val="2276900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Overloaded Method </a:t>
            </a:r>
            <a:r>
              <a:rPr lang="en-US" altLang="en-US" dirty="0">
                <a:latin typeface="Courier New" panose="02070309020205020404" pitchFamily="49" charset="0"/>
                <a:cs typeface="Courier New" panose="02070309020205020404" pitchFamily="49" charset="0"/>
              </a:rPr>
              <a:t>add</a:t>
            </a:r>
            <a:endParaRPr lang="en-IN"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3751943"/>
          </a:xfrm>
        </p:spPr>
        <p:txBody>
          <a:bodyPr/>
          <a:lstStyle/>
          <a:p>
            <a:pPr>
              <a:spcBef>
                <a:spcPct val="0"/>
              </a:spcBef>
              <a:buClrTx/>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public int add(int num1, int num2)</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return num1 + num2;</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public double add(double num1, double num2)</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return num1 + num2;</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42580970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Method Signature and Binding</a:t>
            </a:r>
            <a:endParaRPr lang="en-IN" dirty="0"/>
          </a:p>
        </p:txBody>
      </p:sp>
      <p:sp>
        <p:nvSpPr>
          <p:cNvPr id="4" name="Content Placeholder 3"/>
          <p:cNvSpPr>
            <a:spLocks noGrp="1"/>
          </p:cNvSpPr>
          <p:nvPr>
            <p:ph sz="quarter" idx="13"/>
          </p:nvPr>
        </p:nvSpPr>
        <p:spPr>
          <a:xfrm>
            <a:off x="457200" y="1552575"/>
            <a:ext cx="8229600" cy="1609726"/>
          </a:xfrm>
        </p:spPr>
        <p:txBody>
          <a:bodyPr/>
          <a:lstStyle/>
          <a:p>
            <a:r>
              <a:rPr lang="en-US" altLang="en-US" dirty="0"/>
              <a:t>A method signature consists of the method’s name and the data types of the method’s parameters, in the order that they appear. The return type is </a:t>
            </a:r>
            <a:r>
              <a:rPr lang="en-US" altLang="en-US" b="1" dirty="0"/>
              <a:t>not</a:t>
            </a:r>
            <a:r>
              <a:rPr lang="en-US" altLang="en-US" dirty="0"/>
              <a:t> part of the signature.</a:t>
            </a:r>
            <a:endParaRPr lang="en-IN" dirty="0"/>
          </a:p>
        </p:txBody>
      </p:sp>
      <p:pic>
        <p:nvPicPr>
          <p:cNvPr id="9" name="Content Placeholder 8" descr="Line 1. add left parenthesis i n t, i n t right parenthesis. Line 2. add left parenthesis double, double right parenthesis. Line 1 and Line 2 are labeled, signatures of the add methods of previous slide.">
            <a:extLst>
              <a:ext uri="{FF2B5EF4-FFF2-40B4-BE49-F238E27FC236}">
                <a16:creationId xmlns:a16="http://schemas.microsoft.com/office/drawing/2014/main" id="{53F4FF5E-283D-4EBD-ACA0-46C76CA2050C}"/>
              </a:ext>
            </a:extLst>
          </p:cNvPr>
          <p:cNvPicPr>
            <a:picLocks noGrp="1" noChangeAspect="1"/>
          </p:cNvPicPr>
          <p:nvPr>
            <p:ph sz="quarter" idx="15"/>
          </p:nvPr>
        </p:nvPicPr>
        <p:blipFill>
          <a:blip r:embed="rId2"/>
          <a:stretch>
            <a:fillRect/>
          </a:stretch>
        </p:blipFill>
        <p:spPr>
          <a:xfrm>
            <a:off x="1638856" y="3393302"/>
            <a:ext cx="5898082" cy="1050697"/>
          </a:xfrm>
        </p:spPr>
      </p:pic>
      <p:sp>
        <p:nvSpPr>
          <p:cNvPr id="5" name="Content Placeholder 4"/>
          <p:cNvSpPr>
            <a:spLocks noGrp="1"/>
          </p:cNvSpPr>
          <p:nvPr>
            <p:ph sz="quarter" idx="14"/>
          </p:nvPr>
        </p:nvSpPr>
        <p:spPr>
          <a:xfrm>
            <a:off x="457200" y="4605687"/>
            <a:ext cx="8229600" cy="1640722"/>
          </a:xfrm>
        </p:spPr>
        <p:txBody>
          <a:bodyPr/>
          <a:lstStyle/>
          <a:p>
            <a:pPr eaLnBrk="1" hangingPunct="1"/>
            <a:r>
              <a:rPr lang="en-US" altLang="en-US" dirty="0"/>
              <a:t>The process of matching a method call with the correct method is known as </a:t>
            </a:r>
            <a:r>
              <a:rPr lang="en-US" altLang="en-US" b="1" dirty="0"/>
              <a:t>binding</a:t>
            </a:r>
            <a:r>
              <a:rPr lang="en-US" altLang="en-US" dirty="0"/>
              <a:t>. The compiler uses the method signature to determine which version of the overloaded method to bind the call to.</a:t>
            </a:r>
          </a:p>
        </p:txBody>
      </p:sp>
    </p:spTree>
    <p:extLst>
      <p:ext uri="{BB962C8B-B14F-4D97-AF65-F5344CB8AC3E}">
        <p14:creationId xmlns:p14="http://schemas.microsoft.com/office/powerpoint/2010/main" val="8157805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a:xfrm>
            <a:off x="457200" y="215371"/>
            <a:ext cx="6620494" cy="1097279"/>
          </a:xfrm>
        </p:spPr>
        <p:txBody>
          <a:bodyPr/>
          <a:lstStyle/>
          <a:p>
            <a:r>
              <a:rPr lang="en-US" altLang="en-US" sz="3200" dirty="0">
                <a:latin typeface="Courier New" panose="02070309020205020404" pitchFamily="49" charset="0"/>
                <a:cs typeface="Courier New" panose="02070309020205020404" pitchFamily="49" charset="0"/>
              </a:rPr>
              <a:t>Rectangle</a:t>
            </a:r>
            <a:r>
              <a:rPr lang="en-US" altLang="en-US" sz="3200" dirty="0"/>
              <a:t> Class Constructor Overload </a:t>
            </a:r>
            <a:r>
              <a:rPr lang="en-US" altLang="en-US" sz="2000" b="0" dirty="0"/>
              <a:t>(1 of 2)</a:t>
            </a:r>
            <a:endParaRPr lang="en-IN" sz="2000" b="0" dirty="0"/>
          </a:p>
        </p:txBody>
      </p:sp>
      <p:sp>
        <p:nvSpPr>
          <p:cNvPr id="4" name="Content Placeholder 3"/>
          <p:cNvSpPr>
            <a:spLocks noGrp="1"/>
          </p:cNvSpPr>
          <p:nvPr>
            <p:ph sz="quarter" idx="13"/>
          </p:nvPr>
        </p:nvSpPr>
        <p:spPr>
          <a:xfrm>
            <a:off x="457200" y="1556327"/>
            <a:ext cx="7867403" cy="1638135"/>
          </a:xfrm>
        </p:spPr>
        <p:txBody>
          <a:bodyPr/>
          <a:lstStyle/>
          <a:p>
            <a:pPr marL="432" indent="0">
              <a:buNone/>
            </a:pPr>
            <a:r>
              <a:rPr lang="en-US" altLang="en-US" dirty="0"/>
              <a:t>If we were to add the no-arg constructor we wrote previously to our </a:t>
            </a:r>
            <a:r>
              <a:rPr lang="en-US" altLang="en-US" dirty="0">
                <a:latin typeface="Courier New" panose="02070309020205020404" pitchFamily="49" charset="0"/>
                <a:cs typeface="Courier New" panose="02070309020205020404" pitchFamily="49" charset="0"/>
              </a:rPr>
              <a:t>Rectangle</a:t>
            </a:r>
            <a:r>
              <a:rPr lang="en-US" altLang="en-US" dirty="0"/>
              <a:t> class in addition to the original constructor we wrote, what would happen when we execute the following calls?</a:t>
            </a:r>
            <a:endParaRPr lang="en-IN" dirty="0"/>
          </a:p>
        </p:txBody>
      </p:sp>
      <p:sp>
        <p:nvSpPr>
          <p:cNvPr id="5" name="Content Placeholder 4"/>
          <p:cNvSpPr>
            <a:spLocks noGrp="1"/>
          </p:cNvSpPr>
          <p:nvPr>
            <p:ph sz="quarter" idx="14"/>
          </p:nvPr>
        </p:nvSpPr>
        <p:spPr>
          <a:xfrm>
            <a:off x="457200" y="3288281"/>
            <a:ext cx="8229600" cy="866898"/>
          </a:xfrm>
        </p:spPr>
        <p:txBody>
          <a:bodyPr/>
          <a:lstStyle/>
          <a:p>
            <a:pPr lvl="1" eaLnBrk="1" hangingPunct="1">
              <a:lnSpc>
                <a:spcPct val="90000"/>
              </a:lnSpc>
              <a:buFontTx/>
              <a:buNone/>
            </a:pPr>
            <a:r>
              <a:rPr lang="en-US" altLang="en-US" sz="2000" dirty="0">
                <a:latin typeface="Courier New" panose="02070309020205020404" pitchFamily="49" charset="0"/>
                <a:cs typeface="Courier New" panose="02070309020205020404" pitchFamily="49" charset="0"/>
              </a:rPr>
              <a:t>Rectangle box1 = new Rectangle();</a:t>
            </a:r>
          </a:p>
          <a:p>
            <a:pPr lvl="1" eaLnBrk="1" hangingPunct="1">
              <a:lnSpc>
                <a:spcPct val="90000"/>
              </a:lnSpc>
              <a:buFontTx/>
              <a:buNone/>
            </a:pPr>
            <a:r>
              <a:rPr lang="en-US" altLang="en-US" sz="2000" dirty="0">
                <a:latin typeface="Courier New" panose="02070309020205020404" pitchFamily="49" charset="0"/>
                <a:cs typeface="Courier New" panose="02070309020205020404" pitchFamily="49" charset="0"/>
              </a:rPr>
              <a:t>Rectangle box2 = new Rectangle(5.0, 10.0);</a:t>
            </a:r>
          </a:p>
        </p:txBody>
      </p:sp>
    </p:spTree>
    <p:extLst>
      <p:ext uri="{BB962C8B-B14F-4D97-AF65-F5344CB8AC3E}">
        <p14:creationId xmlns:p14="http://schemas.microsoft.com/office/powerpoint/2010/main" val="658419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a:xfrm>
            <a:off x="457200" y="215371"/>
            <a:ext cx="7131132" cy="1097279"/>
          </a:xfrm>
        </p:spPr>
        <p:txBody>
          <a:bodyPr/>
          <a:lstStyle/>
          <a:p>
            <a:r>
              <a:rPr lang="en-US" altLang="en-US" sz="3200" dirty="0">
                <a:latin typeface="Courier New" panose="02070309020205020404" pitchFamily="49" charset="0"/>
                <a:cs typeface="Courier New" panose="02070309020205020404" pitchFamily="49" charset="0"/>
              </a:rPr>
              <a:t>Rectangle</a:t>
            </a:r>
            <a:r>
              <a:rPr lang="en-US" altLang="en-US" sz="3200" dirty="0"/>
              <a:t> Class Constructor Overload </a:t>
            </a:r>
            <a:r>
              <a:rPr lang="en-US" altLang="en-US" sz="2000" b="0" dirty="0"/>
              <a:t>(2 of 2)</a:t>
            </a:r>
            <a:endParaRPr lang="en-IN" sz="2000" b="0" dirty="0"/>
          </a:p>
        </p:txBody>
      </p:sp>
      <p:sp>
        <p:nvSpPr>
          <p:cNvPr id="4" name="Content Placeholder 3"/>
          <p:cNvSpPr>
            <a:spLocks noGrp="1"/>
          </p:cNvSpPr>
          <p:nvPr>
            <p:ph sz="quarter" idx="13"/>
          </p:nvPr>
        </p:nvSpPr>
        <p:spPr>
          <a:xfrm>
            <a:off x="457200" y="1552575"/>
            <a:ext cx="7950530" cy="1653764"/>
          </a:xfrm>
        </p:spPr>
        <p:txBody>
          <a:bodyPr/>
          <a:lstStyle/>
          <a:p>
            <a:pPr marL="432" indent="0">
              <a:buNone/>
            </a:pPr>
            <a:r>
              <a:rPr lang="en-US" altLang="en-US" dirty="0"/>
              <a:t>If we were to add the no-arg constructor we wrote previously to our </a:t>
            </a:r>
            <a:r>
              <a:rPr lang="en-US" altLang="en-US" dirty="0">
                <a:latin typeface="Courier New" panose="02070309020205020404" pitchFamily="49" charset="0"/>
                <a:cs typeface="Courier New" panose="02070309020205020404" pitchFamily="49" charset="0"/>
              </a:rPr>
              <a:t>Rectangle</a:t>
            </a:r>
            <a:r>
              <a:rPr lang="en-US" altLang="en-US" dirty="0"/>
              <a:t> class in addition to the original constructor we wrote, what would happen when we execute the following calls?</a:t>
            </a:r>
            <a:endParaRPr lang="en-IN" dirty="0"/>
          </a:p>
        </p:txBody>
      </p:sp>
      <p:sp>
        <p:nvSpPr>
          <p:cNvPr id="5" name="Content Placeholder 4"/>
          <p:cNvSpPr>
            <a:spLocks noGrp="1"/>
          </p:cNvSpPr>
          <p:nvPr>
            <p:ph sz="quarter" idx="14"/>
          </p:nvPr>
        </p:nvSpPr>
        <p:spPr>
          <a:xfrm>
            <a:off x="457200" y="3289466"/>
            <a:ext cx="7950530" cy="771896"/>
          </a:xfrm>
        </p:spPr>
        <p:txBody>
          <a:bodyPr/>
          <a:lstStyle/>
          <a:p>
            <a:pPr lvl="1" eaLnBrk="1" hangingPunct="1">
              <a:lnSpc>
                <a:spcPct val="90000"/>
              </a:lnSpc>
              <a:buFontTx/>
              <a:buNone/>
            </a:pPr>
            <a:r>
              <a:rPr lang="en-US" altLang="en-US" sz="2000" dirty="0">
                <a:latin typeface="Courier New" panose="02070309020205020404" pitchFamily="49" charset="0"/>
                <a:cs typeface="Courier New" panose="02070309020205020404" pitchFamily="49" charset="0"/>
              </a:rPr>
              <a:t>Rectangle box1 = new Rectangle();</a:t>
            </a:r>
          </a:p>
          <a:p>
            <a:pPr lvl="1" eaLnBrk="1" hangingPunct="1">
              <a:lnSpc>
                <a:spcPct val="90000"/>
              </a:lnSpc>
              <a:buFontTx/>
              <a:buNone/>
            </a:pPr>
            <a:r>
              <a:rPr lang="en-US" altLang="en-US" sz="2000" dirty="0">
                <a:latin typeface="Courier New" panose="02070309020205020404" pitchFamily="49" charset="0"/>
                <a:cs typeface="Courier New" panose="02070309020205020404" pitchFamily="49" charset="0"/>
              </a:rPr>
              <a:t>Rectangle box2 = new Rectangle(5.0, 10.0);</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4144489"/>
            <a:ext cx="7950530" cy="1805048"/>
          </a:xfrm>
        </p:spPr>
        <p:txBody>
          <a:bodyPr/>
          <a:lstStyle/>
          <a:p>
            <a:pPr marL="432" indent="0">
              <a:lnSpc>
                <a:spcPct val="90000"/>
              </a:lnSpc>
              <a:buNone/>
            </a:pPr>
            <a:r>
              <a:rPr lang="en-US" altLang="en-US" dirty="0">
                <a:solidFill>
                  <a:schemeClr val="tx1"/>
                </a:solidFill>
              </a:rPr>
              <a:t>The first call would use the no-arg constructor and </a:t>
            </a:r>
            <a:r>
              <a:rPr lang="en-US" altLang="en-US" dirty="0">
                <a:solidFill>
                  <a:schemeClr val="tx1"/>
                </a:solidFill>
                <a:latin typeface="Courier New" panose="02070309020205020404" pitchFamily="49" charset="0"/>
                <a:cs typeface="Courier New" panose="02070309020205020404" pitchFamily="49" charset="0"/>
              </a:rPr>
              <a:t>box1</a:t>
            </a:r>
            <a:r>
              <a:rPr lang="en-US" altLang="en-US" dirty="0">
                <a:solidFill>
                  <a:schemeClr val="tx1"/>
                </a:solidFill>
              </a:rPr>
              <a:t> would have a length of 1.0 and width of 1.0.</a:t>
            </a:r>
          </a:p>
          <a:p>
            <a:pPr marL="432" indent="0">
              <a:lnSpc>
                <a:spcPct val="90000"/>
              </a:lnSpc>
              <a:buNone/>
            </a:pPr>
            <a:r>
              <a:rPr lang="en-US" altLang="en-US" dirty="0">
                <a:solidFill>
                  <a:schemeClr val="tx1"/>
                </a:solidFill>
              </a:rPr>
              <a:t>The second call would use the original constructor and </a:t>
            </a:r>
            <a:r>
              <a:rPr lang="en-US" altLang="en-US" dirty="0">
                <a:solidFill>
                  <a:schemeClr val="tx1"/>
                </a:solidFill>
                <a:latin typeface="Courier New" panose="02070309020205020404" pitchFamily="49" charset="0"/>
                <a:cs typeface="Courier New" panose="02070309020205020404" pitchFamily="49" charset="0"/>
              </a:rPr>
              <a:t>box2</a:t>
            </a:r>
            <a:r>
              <a:rPr lang="en-US" altLang="en-US" dirty="0">
                <a:solidFill>
                  <a:schemeClr val="tx1"/>
                </a:solidFill>
              </a:rPr>
              <a:t> would have a length of 5.0 and a width of 10.0.</a:t>
            </a:r>
          </a:p>
        </p:txBody>
      </p:sp>
    </p:spTree>
    <p:extLst>
      <p:ext uri="{BB962C8B-B14F-4D97-AF65-F5344CB8AC3E}">
        <p14:creationId xmlns:p14="http://schemas.microsoft.com/office/powerpoint/2010/main" val="135746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BankAccount</a:t>
            </a:r>
            <a:r>
              <a:rPr lang="en-US" altLang="en-US" dirty="0"/>
              <a:t> Class Example</a:t>
            </a:r>
            <a:endParaRPr lang="en-IN" dirty="0"/>
          </a:p>
        </p:txBody>
      </p:sp>
      <p:sp>
        <p:nvSpPr>
          <p:cNvPr id="4" name="Content Placeholder 3"/>
          <p:cNvSpPr>
            <a:spLocks noGrp="1"/>
          </p:cNvSpPr>
          <p:nvPr>
            <p:ph sz="quarter" idx="13"/>
          </p:nvPr>
        </p:nvSpPr>
        <p:spPr>
          <a:xfrm>
            <a:off x="457200" y="1556327"/>
            <a:ext cx="2886075" cy="1005898"/>
          </a:xfrm>
        </p:spPr>
        <p:txBody>
          <a:bodyPr/>
          <a:lstStyle/>
          <a:p>
            <a:pPr eaLnBrk="1" hangingPunct="1">
              <a:spcBef>
                <a:spcPct val="0"/>
              </a:spcBef>
              <a:buClrTx/>
              <a:buFontTx/>
              <a:buNone/>
            </a:pPr>
            <a:r>
              <a:rPr lang="en-US" altLang="en-US" dirty="0"/>
              <a:t>BankAccount.java </a:t>
            </a:r>
          </a:p>
          <a:p>
            <a:pPr eaLnBrk="1" hangingPunct="1">
              <a:spcBef>
                <a:spcPct val="0"/>
              </a:spcBef>
              <a:buClrTx/>
              <a:buFontTx/>
              <a:buNone/>
            </a:pPr>
            <a:r>
              <a:rPr lang="en-US" altLang="en-US" dirty="0"/>
              <a:t>AccountTest.java</a:t>
            </a:r>
          </a:p>
        </p:txBody>
      </p:sp>
      <p:pic>
        <p:nvPicPr>
          <p:cNvPr id="6" name="Content Placeholder 5" descr="The U M L class diagram. For long description in Notes pane, press F6."/>
          <p:cNvPicPr>
            <a:picLocks noGrp="1" noChangeAspect="1"/>
          </p:cNvPicPr>
          <p:nvPr>
            <p:ph sz="quarter" idx="14"/>
          </p:nvPr>
        </p:nvPicPr>
        <p:blipFill>
          <a:blip r:embed="rId3"/>
          <a:stretch>
            <a:fillRect/>
          </a:stretch>
        </p:blipFill>
        <p:spPr>
          <a:xfrm>
            <a:off x="468313" y="2816145"/>
            <a:ext cx="8229600" cy="2725838"/>
          </a:xfrm>
          <a:prstGeom prst="rect">
            <a:avLst/>
          </a:prstGeom>
        </p:spPr>
      </p:pic>
    </p:spTree>
    <p:extLst>
      <p:ext uri="{BB962C8B-B14F-4D97-AF65-F5344CB8AC3E}">
        <p14:creationId xmlns:p14="http://schemas.microsoft.com/office/powerpoint/2010/main" val="2096184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Contact</a:t>
            </a:r>
            <a:r>
              <a:rPr lang="en-US" altLang="en-US" dirty="0"/>
              <a:t> Class Example </a:t>
            </a:r>
            <a:r>
              <a:rPr lang="en-US" altLang="en-US" sz="2000" b="0" dirty="0"/>
              <a:t>(1 of 4)</a:t>
            </a:r>
            <a:endParaRPr lang="en-IN" sz="2000" b="0" dirty="0"/>
          </a:p>
        </p:txBody>
      </p:sp>
      <p:sp>
        <p:nvSpPr>
          <p:cNvPr id="4" name="Content Placeholder 3"/>
          <p:cNvSpPr>
            <a:spLocks noGrp="1"/>
          </p:cNvSpPr>
          <p:nvPr>
            <p:ph sz="quarter" idx="13"/>
          </p:nvPr>
        </p:nvSpPr>
        <p:spPr>
          <a:xfrm>
            <a:off x="457200" y="1556327"/>
            <a:ext cx="2714625" cy="768862"/>
          </a:xfrm>
        </p:spPr>
        <p:txBody>
          <a:bodyPr/>
          <a:lstStyle/>
          <a:p>
            <a:pPr marL="0" indent="0" eaLnBrk="1" hangingPunct="1">
              <a:spcBef>
                <a:spcPct val="0"/>
              </a:spcBef>
              <a:buClrTx/>
              <a:buFontTx/>
              <a:buNone/>
            </a:pPr>
            <a:r>
              <a:rPr lang="en-US" altLang="en-US" sz="2000" dirty="0"/>
              <a:t>Contact.java</a:t>
            </a:r>
          </a:p>
          <a:p>
            <a:pPr marL="0" indent="0" eaLnBrk="1" hangingPunct="1">
              <a:spcBef>
                <a:spcPct val="0"/>
              </a:spcBef>
              <a:buClrTx/>
              <a:buFontTx/>
              <a:buNone/>
            </a:pPr>
            <a:r>
              <a:rPr lang="en-US" altLang="en-US" sz="2000" dirty="0"/>
              <a:t>ContactTest.java</a:t>
            </a:r>
          </a:p>
        </p:txBody>
      </p:sp>
      <p:pic>
        <p:nvPicPr>
          <p:cNvPr id="6" name="Content Placeholder 5" descr="The U M L class diagram. For long description in Notes pane, press F6."/>
          <p:cNvPicPr>
            <a:picLocks noGrp="1" noChangeAspect="1"/>
          </p:cNvPicPr>
          <p:nvPr>
            <p:ph sz="quarter" idx="14"/>
          </p:nvPr>
        </p:nvPicPr>
        <p:blipFill>
          <a:blip r:embed="rId3"/>
          <a:stretch>
            <a:fillRect/>
          </a:stretch>
        </p:blipFill>
        <p:spPr>
          <a:xfrm>
            <a:off x="468313" y="2578366"/>
            <a:ext cx="8212024" cy="3133616"/>
          </a:xfrm>
          <a:prstGeom prst="rect">
            <a:avLst/>
          </a:prstGeom>
        </p:spPr>
      </p:pic>
    </p:spTree>
    <p:extLst>
      <p:ext uri="{BB962C8B-B14F-4D97-AF65-F5344CB8AC3E}">
        <p14:creationId xmlns:p14="http://schemas.microsoft.com/office/powerpoint/2010/main" val="29749613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Contact</a:t>
            </a:r>
            <a:r>
              <a:rPr lang="en-US" altLang="en-US" dirty="0"/>
              <a:t> Class Example </a:t>
            </a:r>
            <a:r>
              <a:rPr lang="en-US" altLang="en-US" sz="2000" b="0" dirty="0"/>
              <a:t>(2 of 4)</a:t>
            </a:r>
            <a:endParaRPr lang="en-IN" sz="2000" b="0" dirty="0"/>
          </a:p>
        </p:txBody>
      </p:sp>
      <p:sp>
        <p:nvSpPr>
          <p:cNvPr id="4" name="Content Placeholder 3"/>
          <p:cNvSpPr>
            <a:spLocks noGrp="1"/>
          </p:cNvSpPr>
          <p:nvPr>
            <p:ph sz="quarter" idx="13"/>
          </p:nvPr>
        </p:nvSpPr>
        <p:spPr>
          <a:xfrm>
            <a:off x="457201" y="1556327"/>
            <a:ext cx="2116182" cy="755799"/>
          </a:xfrm>
        </p:spPr>
        <p:txBody>
          <a:bodyPr/>
          <a:lstStyle/>
          <a:p>
            <a:pPr marL="0" eaLnBrk="1" hangingPunct="1">
              <a:spcBef>
                <a:spcPct val="0"/>
              </a:spcBef>
              <a:buClrTx/>
              <a:buFontTx/>
              <a:buNone/>
            </a:pPr>
            <a:r>
              <a:rPr lang="en-US" altLang="en-US" sz="2000" dirty="0"/>
              <a:t>Contact.java </a:t>
            </a:r>
          </a:p>
          <a:p>
            <a:pPr marL="0" eaLnBrk="1" hangingPunct="1">
              <a:spcBef>
                <a:spcPct val="0"/>
              </a:spcBef>
              <a:buClrTx/>
              <a:buFontTx/>
              <a:buNone/>
            </a:pPr>
            <a:r>
              <a:rPr lang="en-US" altLang="en-US" sz="2000" dirty="0"/>
              <a:t>ContactTest.java</a:t>
            </a:r>
          </a:p>
        </p:txBody>
      </p:sp>
      <p:pic>
        <p:nvPicPr>
          <p:cNvPr id="10" name="Content Placeholder 9" descr="The U M L class diagram. For long description in Notes pane, press F6.">
            <a:extLst>
              <a:ext uri="{FF2B5EF4-FFF2-40B4-BE49-F238E27FC236}">
                <a16:creationId xmlns:a16="http://schemas.microsoft.com/office/drawing/2014/main" id="{FDF0F26A-1560-4137-B3A6-A2603A810A60}"/>
              </a:ext>
            </a:extLst>
          </p:cNvPr>
          <p:cNvPicPr>
            <a:picLocks noGrp="1" noChangeAspect="1"/>
          </p:cNvPicPr>
          <p:nvPr>
            <p:ph sz="quarter" idx="14"/>
          </p:nvPr>
        </p:nvPicPr>
        <p:blipFill>
          <a:blip r:embed="rId3"/>
          <a:stretch>
            <a:fillRect/>
          </a:stretch>
        </p:blipFill>
        <p:spPr>
          <a:xfrm>
            <a:off x="1165531" y="2503953"/>
            <a:ext cx="6812939" cy="3786331"/>
          </a:xfrm>
        </p:spPr>
      </p:pic>
    </p:spTree>
    <p:extLst>
      <p:ext uri="{BB962C8B-B14F-4D97-AF65-F5344CB8AC3E}">
        <p14:creationId xmlns:p14="http://schemas.microsoft.com/office/powerpoint/2010/main" val="14780006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Contact</a:t>
            </a:r>
            <a:r>
              <a:rPr lang="en-US" altLang="en-US" dirty="0"/>
              <a:t> Class Example </a:t>
            </a:r>
            <a:r>
              <a:rPr lang="en-US" altLang="en-US" sz="2000" b="0" dirty="0"/>
              <a:t>(3 of 4)</a:t>
            </a:r>
            <a:endParaRPr lang="en-IN" sz="2000" b="0" dirty="0"/>
          </a:p>
        </p:txBody>
      </p:sp>
      <p:sp>
        <p:nvSpPr>
          <p:cNvPr id="4" name="Content Placeholder 3"/>
          <p:cNvSpPr>
            <a:spLocks noGrp="1"/>
          </p:cNvSpPr>
          <p:nvPr>
            <p:ph sz="quarter" idx="13"/>
          </p:nvPr>
        </p:nvSpPr>
        <p:spPr>
          <a:xfrm>
            <a:off x="457201" y="1556327"/>
            <a:ext cx="2181496" cy="794987"/>
          </a:xfrm>
        </p:spPr>
        <p:txBody>
          <a:bodyPr/>
          <a:lstStyle/>
          <a:p>
            <a:pPr marL="0" indent="0" eaLnBrk="1" hangingPunct="1">
              <a:spcBef>
                <a:spcPct val="0"/>
              </a:spcBef>
              <a:buClrTx/>
              <a:buFontTx/>
              <a:buNone/>
            </a:pPr>
            <a:r>
              <a:rPr lang="en-US" altLang="en-US" sz="2000" dirty="0"/>
              <a:t>Contact.java</a:t>
            </a:r>
          </a:p>
          <a:p>
            <a:pPr marL="0" indent="0" eaLnBrk="1" hangingPunct="1">
              <a:spcBef>
                <a:spcPct val="0"/>
              </a:spcBef>
              <a:buClrTx/>
              <a:buFontTx/>
              <a:buNone/>
            </a:pPr>
            <a:r>
              <a:rPr lang="en-US" altLang="en-US" sz="2000" dirty="0"/>
              <a:t>ContactTest.java</a:t>
            </a:r>
          </a:p>
        </p:txBody>
      </p:sp>
      <p:pic>
        <p:nvPicPr>
          <p:cNvPr id="7" name="Content Placeholder 6" descr="The U M L class diagram.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315004" y="2471841"/>
            <a:ext cx="6644623" cy="3766474"/>
          </a:xfrm>
        </p:spPr>
      </p:pic>
    </p:spTree>
    <p:extLst>
      <p:ext uri="{BB962C8B-B14F-4D97-AF65-F5344CB8AC3E}">
        <p14:creationId xmlns:p14="http://schemas.microsoft.com/office/powerpoint/2010/main" val="31119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dirty="0"/>
              <a:t>Objects and Classes </a:t>
            </a:r>
            <a:r>
              <a:rPr lang="en-US" sz="2000" b="0" dirty="0"/>
              <a:t>(4 of 8)</a:t>
            </a:r>
          </a:p>
        </p:txBody>
      </p:sp>
      <p:sp>
        <p:nvSpPr>
          <p:cNvPr id="3" name="Content Placeholder 2">
            <a:extLst>
              <a:ext uri="{FF2B5EF4-FFF2-40B4-BE49-F238E27FC236}">
                <a16:creationId xmlns:a16="http://schemas.microsoft.com/office/drawing/2014/main" id="{F71B0C7F-9003-477A-A619-DCB5DFC303F7}"/>
              </a:ext>
            </a:extLst>
          </p:cNvPr>
          <p:cNvSpPr>
            <a:spLocks noGrp="1"/>
          </p:cNvSpPr>
          <p:nvPr>
            <p:ph sz="quarter" idx="13"/>
          </p:nvPr>
        </p:nvSpPr>
        <p:spPr/>
        <p:txBody>
          <a:bodyPr/>
          <a:lstStyle/>
          <a:p>
            <a:pPr eaLnBrk="1" hangingPunct="1"/>
            <a:r>
              <a:rPr lang="en-US" altLang="en-US" dirty="0"/>
              <a:t>When a program is running, it can use the class to create, in memory, as many objects of a specific type as needed.</a:t>
            </a:r>
          </a:p>
          <a:p>
            <a:pPr eaLnBrk="1" hangingPunct="1"/>
            <a:r>
              <a:rPr lang="en-US" altLang="en-US" dirty="0"/>
              <a:t>Each object that is created from a class is called an </a:t>
            </a:r>
            <a:r>
              <a:rPr lang="en-US" altLang="en-US" b="1" dirty="0"/>
              <a:t>instance</a:t>
            </a:r>
            <a:r>
              <a:rPr lang="en-US" altLang="en-US" i="1" dirty="0"/>
              <a:t> </a:t>
            </a:r>
            <a:r>
              <a:rPr lang="en-US" altLang="en-US" dirty="0"/>
              <a:t>of the class.</a:t>
            </a:r>
          </a:p>
        </p:txBody>
      </p:sp>
    </p:spTree>
    <p:extLst>
      <p:ext uri="{BB962C8B-B14F-4D97-AF65-F5344CB8AC3E}">
        <p14:creationId xmlns:p14="http://schemas.microsoft.com/office/powerpoint/2010/main" val="20281762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Contact</a:t>
            </a:r>
            <a:r>
              <a:rPr lang="en-US" altLang="en-US" dirty="0"/>
              <a:t> Class Example </a:t>
            </a:r>
            <a:r>
              <a:rPr lang="en-US" altLang="en-US" sz="2000" b="0" dirty="0"/>
              <a:t>(4 of 4)</a:t>
            </a:r>
            <a:endParaRPr lang="en-IN" sz="2000" b="0" dirty="0"/>
          </a:p>
        </p:txBody>
      </p:sp>
      <p:sp>
        <p:nvSpPr>
          <p:cNvPr id="4" name="Content Placeholder 3"/>
          <p:cNvSpPr>
            <a:spLocks noGrp="1"/>
          </p:cNvSpPr>
          <p:nvPr>
            <p:ph sz="quarter" idx="13"/>
          </p:nvPr>
        </p:nvSpPr>
        <p:spPr>
          <a:xfrm>
            <a:off x="457200" y="1556326"/>
            <a:ext cx="2090057" cy="755800"/>
          </a:xfrm>
        </p:spPr>
        <p:txBody>
          <a:bodyPr/>
          <a:lstStyle/>
          <a:p>
            <a:pPr marL="0" indent="0" eaLnBrk="1" hangingPunct="1">
              <a:spcBef>
                <a:spcPct val="0"/>
              </a:spcBef>
              <a:buClrTx/>
              <a:buFontTx/>
              <a:buNone/>
            </a:pPr>
            <a:r>
              <a:rPr lang="en-US" altLang="en-US" sz="2000" dirty="0"/>
              <a:t>Contact.java</a:t>
            </a:r>
          </a:p>
          <a:p>
            <a:pPr marL="0" indent="0" eaLnBrk="1" hangingPunct="1">
              <a:spcBef>
                <a:spcPct val="0"/>
              </a:spcBef>
              <a:buClrTx/>
              <a:buFontTx/>
              <a:buNone/>
            </a:pPr>
            <a:r>
              <a:rPr lang="en-US" altLang="en-US" sz="2000" dirty="0"/>
              <a:t>ContactTest.java</a:t>
            </a:r>
          </a:p>
        </p:txBody>
      </p:sp>
      <p:pic>
        <p:nvPicPr>
          <p:cNvPr id="5" name="Content Placeholder 4" descr="The U M L class diagram.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293427" y="2466297"/>
            <a:ext cx="6740028" cy="3548188"/>
          </a:xfrm>
        </p:spPr>
      </p:pic>
    </p:spTree>
    <p:extLst>
      <p:ext uri="{BB962C8B-B14F-4D97-AF65-F5344CB8AC3E}">
        <p14:creationId xmlns:p14="http://schemas.microsoft.com/office/powerpoint/2010/main" val="830087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Scope of Instance Fields</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2861294"/>
          </a:xfrm>
        </p:spPr>
        <p:txBody>
          <a:bodyPr/>
          <a:lstStyle/>
          <a:p>
            <a:pPr eaLnBrk="1" hangingPunct="1"/>
            <a:r>
              <a:rPr lang="en-US" altLang="en-US" dirty="0"/>
              <a:t>Variables declared as instance fields in a class can be accessed by any instance method in the same class as the field.</a:t>
            </a:r>
          </a:p>
          <a:p>
            <a:pPr eaLnBrk="1" hangingPunct="1"/>
            <a:r>
              <a:rPr lang="en-US" altLang="en-US" dirty="0"/>
              <a:t>If an instance field is declared with the </a:t>
            </a:r>
            <a:r>
              <a:rPr lang="en-US" altLang="en-US" dirty="0">
                <a:latin typeface="Courier New" panose="02070309020205020404" pitchFamily="49" charset="0"/>
                <a:cs typeface="Courier New" panose="02070309020205020404" pitchFamily="49" charset="0"/>
              </a:rPr>
              <a:t>public</a:t>
            </a:r>
            <a:r>
              <a:rPr lang="en-US" altLang="en-US" dirty="0"/>
              <a:t> access specifier, it can also be accessed by code outside the class, as long as an instance of the class exists.</a:t>
            </a:r>
          </a:p>
        </p:txBody>
      </p:sp>
    </p:spTree>
    <p:extLst>
      <p:ext uri="{BB962C8B-B14F-4D97-AF65-F5344CB8AC3E}">
        <p14:creationId xmlns:p14="http://schemas.microsoft.com/office/powerpoint/2010/main" val="23732423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Shadowing</a:t>
            </a:r>
            <a:endParaRPr lang="en-IN" dirty="0"/>
          </a:p>
        </p:txBody>
      </p:sp>
      <p:sp>
        <p:nvSpPr>
          <p:cNvPr id="3" name="Content Placeholder 2"/>
          <p:cNvSpPr>
            <a:spLocks noGrp="1"/>
          </p:cNvSpPr>
          <p:nvPr>
            <p:ph sz="quarter" idx="13"/>
          </p:nvPr>
        </p:nvSpPr>
        <p:spPr>
          <a:xfrm>
            <a:off x="457200" y="1556327"/>
            <a:ext cx="7974281" cy="4586896"/>
          </a:xfrm>
        </p:spPr>
        <p:txBody>
          <a:bodyPr/>
          <a:lstStyle/>
          <a:p>
            <a:pPr eaLnBrk="1" hangingPunct="1">
              <a:lnSpc>
                <a:spcPct val="90000"/>
              </a:lnSpc>
            </a:pPr>
            <a:r>
              <a:rPr lang="en-US" altLang="en-US" dirty="0"/>
              <a:t>A parameter variable is, in effect, a local variable.</a:t>
            </a:r>
          </a:p>
          <a:p>
            <a:pPr eaLnBrk="1" hangingPunct="1">
              <a:lnSpc>
                <a:spcPct val="90000"/>
              </a:lnSpc>
            </a:pPr>
            <a:r>
              <a:rPr lang="en-US" altLang="en-US" dirty="0"/>
              <a:t>Within a method, variable names must be unique.</a:t>
            </a:r>
          </a:p>
          <a:p>
            <a:pPr eaLnBrk="1" hangingPunct="1">
              <a:lnSpc>
                <a:spcPct val="90000"/>
              </a:lnSpc>
            </a:pPr>
            <a:r>
              <a:rPr lang="en-US" altLang="en-US" dirty="0"/>
              <a:t>A method may have a local variable with the same name as an instance field.</a:t>
            </a:r>
          </a:p>
          <a:p>
            <a:pPr eaLnBrk="1" hangingPunct="1">
              <a:lnSpc>
                <a:spcPct val="90000"/>
              </a:lnSpc>
            </a:pPr>
            <a:r>
              <a:rPr lang="en-US" altLang="en-US" dirty="0"/>
              <a:t>This is called </a:t>
            </a:r>
            <a:r>
              <a:rPr lang="en-US" altLang="en-US" b="1" dirty="0"/>
              <a:t>shadowing</a:t>
            </a:r>
            <a:r>
              <a:rPr lang="en-US" altLang="en-US" dirty="0"/>
              <a:t>.</a:t>
            </a:r>
          </a:p>
          <a:p>
            <a:pPr eaLnBrk="1" hangingPunct="1">
              <a:lnSpc>
                <a:spcPct val="90000"/>
              </a:lnSpc>
            </a:pPr>
            <a:r>
              <a:rPr lang="en-US" altLang="en-US" dirty="0"/>
              <a:t>The local variable will </a:t>
            </a:r>
            <a:r>
              <a:rPr lang="en-US" altLang="en-US" b="1" dirty="0"/>
              <a:t>hide</a:t>
            </a:r>
            <a:r>
              <a:rPr lang="en-US" altLang="en-US" dirty="0"/>
              <a:t> the value of the instance field.</a:t>
            </a:r>
          </a:p>
          <a:p>
            <a:pPr eaLnBrk="1" hangingPunct="1">
              <a:lnSpc>
                <a:spcPct val="90000"/>
              </a:lnSpc>
            </a:pPr>
            <a:r>
              <a:rPr lang="en-US" altLang="en-US" dirty="0"/>
              <a:t>Shadowing is discouraged and local variable names should not be the same as instance field names.</a:t>
            </a:r>
          </a:p>
        </p:txBody>
      </p:sp>
    </p:spTree>
    <p:extLst>
      <p:ext uri="{BB962C8B-B14F-4D97-AF65-F5344CB8AC3E}">
        <p14:creationId xmlns:p14="http://schemas.microsoft.com/office/powerpoint/2010/main" val="2344412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Packages and </a:t>
            </a:r>
            <a:r>
              <a:rPr lang="en-US" altLang="en-US" dirty="0">
                <a:latin typeface="Courier New" panose="02070309020205020404" pitchFamily="49" charset="0"/>
                <a:cs typeface="Courier New" panose="02070309020205020404" pitchFamily="49" charset="0"/>
              </a:rPr>
              <a:t>import</a:t>
            </a:r>
            <a:r>
              <a:rPr lang="en-US" altLang="en-US" dirty="0"/>
              <a:t> Statements</a:t>
            </a:r>
            <a:endParaRPr lang="en-IN" dirty="0"/>
          </a:p>
        </p:txBody>
      </p:sp>
      <p:sp>
        <p:nvSpPr>
          <p:cNvPr id="3" name="Content Placeholder 2"/>
          <p:cNvSpPr>
            <a:spLocks noGrp="1"/>
          </p:cNvSpPr>
          <p:nvPr>
            <p:ph sz="quarter" idx="13"/>
          </p:nvPr>
        </p:nvSpPr>
        <p:spPr>
          <a:xfrm>
            <a:off x="457200" y="1556327"/>
            <a:ext cx="8229600" cy="3763818"/>
          </a:xfrm>
        </p:spPr>
        <p:txBody>
          <a:bodyPr/>
          <a:lstStyle/>
          <a:p>
            <a:pPr eaLnBrk="1" hangingPunct="1">
              <a:lnSpc>
                <a:spcPct val="90000"/>
              </a:lnSpc>
            </a:pPr>
            <a:r>
              <a:rPr lang="en-US" altLang="en-US" dirty="0"/>
              <a:t>Classes in the Java A</a:t>
            </a:r>
            <a:r>
              <a:rPr lang="en-US" altLang="en-US" sz="100" dirty="0"/>
              <a:t> </a:t>
            </a:r>
            <a:r>
              <a:rPr lang="en-US" altLang="en-US" dirty="0"/>
              <a:t>P</a:t>
            </a:r>
            <a:r>
              <a:rPr lang="en-US" altLang="en-US" sz="100" dirty="0"/>
              <a:t> </a:t>
            </a:r>
            <a:r>
              <a:rPr lang="en-US" altLang="en-US" dirty="0"/>
              <a:t>I are organized into </a:t>
            </a:r>
            <a:r>
              <a:rPr lang="en-US" altLang="en-US" b="1" dirty="0"/>
              <a:t>packages</a:t>
            </a:r>
            <a:r>
              <a:rPr lang="en-US" altLang="en-US" i="1" dirty="0"/>
              <a:t>.</a:t>
            </a:r>
          </a:p>
          <a:p>
            <a:pPr eaLnBrk="1" hangingPunct="1">
              <a:lnSpc>
                <a:spcPct val="90000"/>
              </a:lnSpc>
            </a:pPr>
            <a:r>
              <a:rPr lang="en-US" altLang="en-US" dirty="0"/>
              <a:t>Explicit and Wildcard </a:t>
            </a:r>
            <a:r>
              <a:rPr lang="en-US" altLang="en-US" dirty="0">
                <a:latin typeface="Courier New" panose="02070309020205020404" pitchFamily="49" charset="0"/>
                <a:cs typeface="Courier New" panose="02070309020205020404" pitchFamily="49" charset="0"/>
              </a:rPr>
              <a:t>import</a:t>
            </a:r>
            <a:r>
              <a:rPr lang="en-US" altLang="en-US" dirty="0"/>
              <a:t> statements</a:t>
            </a:r>
          </a:p>
          <a:p>
            <a:pPr lvl="1" eaLnBrk="1" hangingPunct="1">
              <a:lnSpc>
                <a:spcPct val="90000"/>
              </a:lnSpc>
            </a:pPr>
            <a:r>
              <a:rPr lang="en-US" altLang="en-US" dirty="0"/>
              <a:t>Explicit imports name a specific class</a:t>
            </a:r>
          </a:p>
          <a:p>
            <a:pPr lvl="2" eaLnBrk="1" hangingPunct="1">
              <a:lnSpc>
                <a:spcPct val="90000"/>
              </a:lnSpc>
            </a:pPr>
            <a:r>
              <a:rPr lang="en-US" altLang="en-US" dirty="0">
                <a:latin typeface="Courier New" panose="02070309020205020404" pitchFamily="49" charset="0"/>
                <a:cs typeface="Courier New" panose="02070309020205020404" pitchFamily="49" charset="0"/>
              </a:rPr>
              <a:t>import java.util.Scanner;</a:t>
            </a:r>
          </a:p>
          <a:p>
            <a:pPr lvl="1" eaLnBrk="1" hangingPunct="1">
              <a:lnSpc>
                <a:spcPct val="90000"/>
              </a:lnSpc>
            </a:pPr>
            <a:r>
              <a:rPr lang="en-US" altLang="en-US" dirty="0"/>
              <a:t>Wildcard imports name a package, followed by an </a:t>
            </a:r>
            <a:r>
              <a:rPr lang="en-US" altLang="en-US" dirty="0">
                <a:latin typeface="Courier New" panose="02070309020205020404" pitchFamily="49" charset="0"/>
                <a:cs typeface="Courier New" panose="02070309020205020404" pitchFamily="49" charset="0"/>
              </a:rPr>
              <a:t>*</a:t>
            </a:r>
          </a:p>
          <a:p>
            <a:pPr lvl="2" eaLnBrk="1" hangingPunct="1">
              <a:lnSpc>
                <a:spcPct val="90000"/>
              </a:lnSpc>
            </a:pPr>
            <a:r>
              <a:rPr lang="en-US" altLang="en-US" dirty="0">
                <a:latin typeface="Courier New" panose="02070309020205020404" pitchFamily="49" charset="0"/>
                <a:cs typeface="Courier New" panose="02070309020205020404" pitchFamily="49" charset="0"/>
              </a:rPr>
              <a:t>import java.util.*;</a:t>
            </a:r>
          </a:p>
          <a:p>
            <a:pPr eaLnBrk="1" hangingPunct="1">
              <a:lnSpc>
                <a:spcPct val="90000"/>
              </a:lnSpc>
            </a:pPr>
            <a:r>
              <a:rPr lang="en-US" altLang="en-US" dirty="0"/>
              <a:t>The </a:t>
            </a:r>
            <a:r>
              <a:rPr lang="en-US" altLang="en-US" dirty="0">
                <a:latin typeface="Courier New" panose="02070309020205020404" pitchFamily="49" charset="0"/>
                <a:cs typeface="Courier New" panose="02070309020205020404" pitchFamily="49" charset="0"/>
              </a:rPr>
              <a:t>java.lang</a:t>
            </a:r>
            <a:r>
              <a:rPr lang="en-US" altLang="en-US" dirty="0"/>
              <a:t> package is automatically made available to any Java class.</a:t>
            </a:r>
          </a:p>
        </p:txBody>
      </p:sp>
    </p:spTree>
    <p:extLst>
      <p:ext uri="{BB962C8B-B14F-4D97-AF65-F5344CB8AC3E}">
        <p14:creationId xmlns:p14="http://schemas.microsoft.com/office/powerpoint/2010/main" val="13301473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Some Java Standard Packages</a:t>
            </a:r>
            <a:endParaRPr lang="en-US" dirty="0"/>
          </a:p>
        </p:txBody>
      </p:sp>
      <p:sp>
        <p:nvSpPr>
          <p:cNvPr id="4" name="Content Placeholder 3"/>
          <p:cNvSpPr>
            <a:spLocks noGrp="1"/>
          </p:cNvSpPr>
          <p:nvPr>
            <p:ph sz="quarter" idx="13"/>
          </p:nvPr>
        </p:nvSpPr>
        <p:spPr>
          <a:xfrm>
            <a:off x="457200" y="1556327"/>
            <a:ext cx="6766560" cy="533730"/>
          </a:xfrm>
        </p:spPr>
        <p:txBody>
          <a:bodyPr/>
          <a:lstStyle/>
          <a:p>
            <a:pPr marL="432" indent="0">
              <a:buNone/>
            </a:pPr>
            <a:r>
              <a:rPr lang="en-US" sz="2200" b="1" dirty="0"/>
              <a:t>A few of the standard Java packages</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608113524"/>
              </p:ext>
            </p:extLst>
          </p:nvPr>
        </p:nvGraphicFramePr>
        <p:xfrm>
          <a:off x="457200" y="2244437"/>
          <a:ext cx="8229600" cy="3598134"/>
        </p:xfrm>
        <a:graphic>
          <a:graphicData uri="http://schemas.openxmlformats.org/drawingml/2006/table">
            <a:tbl>
              <a:tblPr firstRow="1" bandRow="1">
                <a:tableStyleId>{2D5ABB26-0587-4C30-8999-92F81FD0307C}</a:tableStyleId>
              </a:tblPr>
              <a:tblGrid>
                <a:gridCol w="2181497">
                  <a:extLst>
                    <a:ext uri="{9D8B030D-6E8A-4147-A177-3AD203B41FA5}">
                      <a16:colId xmlns:a16="http://schemas.microsoft.com/office/drawing/2014/main" val="975925703"/>
                    </a:ext>
                  </a:extLst>
                </a:gridCol>
                <a:gridCol w="6048103">
                  <a:extLst>
                    <a:ext uri="{9D8B030D-6E8A-4147-A177-3AD203B41FA5}">
                      <a16:colId xmlns:a16="http://schemas.microsoft.com/office/drawing/2014/main" val="2419005578"/>
                    </a:ext>
                  </a:extLst>
                </a:gridCol>
              </a:tblGrid>
              <a:tr h="406649">
                <a:tc>
                  <a:txBody>
                    <a:bodyPr/>
                    <a:lstStyle/>
                    <a:p>
                      <a:r>
                        <a:rPr lang="en-US" sz="1600" b="1" noProof="0" dirty="0"/>
                        <a:t>Package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noProof="0"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9873692"/>
                  </a:ext>
                </a:extLst>
              </a:tr>
              <a:tr h="406649">
                <a:tc>
                  <a:txBody>
                    <a:bodyPr/>
                    <a:lstStyle/>
                    <a:p>
                      <a:r>
                        <a:rPr lang="en-US" sz="16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java.io</a:t>
                      </a:r>
                      <a:endParaRPr lang="en-US" sz="1600" noProof="0"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noProof="0" dirty="0">
                          <a:solidFill>
                            <a:schemeClr val="tx1"/>
                          </a:solidFill>
                          <a:latin typeface="+mn-lt"/>
                          <a:ea typeface="+mn-ea"/>
                          <a:cs typeface="+mn-cs"/>
                          <a:sym typeface="Arial"/>
                        </a:rPr>
                        <a:t>Provides classes that perform various types of input and output.</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3948811"/>
                  </a:ext>
                </a:extLst>
              </a:tr>
              <a:tr h="448534">
                <a:tc>
                  <a:txBody>
                    <a:bodyPr/>
                    <a:lstStyle/>
                    <a:p>
                      <a:r>
                        <a:rPr lang="en-US" sz="16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java.lang</a:t>
                      </a:r>
                      <a:endParaRPr lang="en-US" sz="1600" noProof="0"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noProof="0" dirty="0">
                          <a:solidFill>
                            <a:schemeClr val="tx1"/>
                          </a:solidFill>
                          <a:latin typeface="+mn-lt"/>
                          <a:ea typeface="+mn-ea"/>
                          <a:cs typeface="+mn-cs"/>
                          <a:sym typeface="Arial"/>
                        </a:rPr>
                        <a:t>Provides general classes for the Java language. This package is automatically imported.</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5323543"/>
                  </a:ext>
                </a:extLst>
              </a:tr>
              <a:tr h="406649">
                <a:tc>
                  <a:txBody>
                    <a:bodyPr/>
                    <a:lstStyle/>
                    <a:p>
                      <a:r>
                        <a:rPr lang="en-US" sz="16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java.net</a:t>
                      </a:r>
                      <a:endParaRPr lang="en-US" sz="1600" noProof="0"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noProof="0" dirty="0">
                          <a:solidFill>
                            <a:schemeClr val="tx1"/>
                          </a:solidFill>
                          <a:latin typeface="+mn-lt"/>
                          <a:ea typeface="+mn-ea"/>
                          <a:cs typeface="+mn-cs"/>
                          <a:sym typeface="Arial"/>
                        </a:rPr>
                        <a:t>Provides classes for network communications.</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6339109"/>
                  </a:ext>
                </a:extLst>
              </a:tr>
              <a:tr h="406649">
                <a:tc>
                  <a:txBody>
                    <a:bodyPr/>
                    <a:lstStyle/>
                    <a:p>
                      <a:r>
                        <a:rPr lang="en-US" sz="16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java.security</a:t>
                      </a:r>
                      <a:endParaRPr lang="en-US" sz="1600" noProof="0"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noProof="0" dirty="0">
                          <a:solidFill>
                            <a:schemeClr val="tx1"/>
                          </a:solidFill>
                          <a:latin typeface="+mn-lt"/>
                          <a:ea typeface="+mn-ea"/>
                          <a:cs typeface="+mn-cs"/>
                          <a:sym typeface="Arial"/>
                        </a:rPr>
                        <a:t>Provides classes that implement security features.</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263362"/>
                  </a:ext>
                </a:extLst>
              </a:tr>
              <a:tr h="448534">
                <a:tc>
                  <a:txBody>
                    <a:bodyPr/>
                    <a:lstStyle/>
                    <a:p>
                      <a:r>
                        <a:rPr lang="en-US" sz="16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java.sql</a:t>
                      </a:r>
                      <a:endParaRPr lang="en-US" sz="1600" noProof="0"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noProof="0" dirty="0">
                          <a:solidFill>
                            <a:schemeClr val="tx1"/>
                          </a:solidFill>
                          <a:latin typeface="+mn-lt"/>
                          <a:ea typeface="+mn-ea"/>
                          <a:cs typeface="+mn-cs"/>
                          <a:sym typeface="Arial"/>
                        </a:rPr>
                        <a:t>Provides classes for accessing databases using structured query language.</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713592"/>
                  </a:ext>
                </a:extLst>
              </a:tr>
              <a:tr h="406649">
                <a:tc>
                  <a:txBody>
                    <a:bodyPr/>
                    <a:lstStyle/>
                    <a:p>
                      <a:r>
                        <a:rPr lang="en-US" sz="16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java.text</a:t>
                      </a:r>
                      <a:endParaRPr lang="en-US" sz="1600" noProof="0"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noProof="0" dirty="0">
                          <a:solidFill>
                            <a:schemeClr val="tx1"/>
                          </a:solidFill>
                          <a:latin typeface="+mn-lt"/>
                          <a:ea typeface="+mn-ea"/>
                          <a:cs typeface="+mn-cs"/>
                          <a:sym typeface="Arial"/>
                        </a:rPr>
                        <a:t>Provides various classes for formatting text.</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737633"/>
                  </a:ext>
                </a:extLst>
              </a:tr>
              <a:tr h="406649">
                <a:tc>
                  <a:txBody>
                    <a:bodyPr/>
                    <a:lstStyle/>
                    <a:p>
                      <a:r>
                        <a:rPr lang="en-US" sz="16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java.util</a:t>
                      </a:r>
                      <a:endParaRPr lang="en-US" sz="1600" noProof="0"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noProof="0" dirty="0">
                          <a:solidFill>
                            <a:schemeClr val="tx1"/>
                          </a:solidFill>
                          <a:latin typeface="+mn-lt"/>
                          <a:ea typeface="+mn-ea"/>
                          <a:cs typeface="+mn-cs"/>
                          <a:sym typeface="Arial"/>
                        </a:rPr>
                        <a:t>Provides various utility classes.</a:t>
                      </a:r>
                      <a:endParaRPr lang="en-US" sz="16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2788616"/>
                  </a:ext>
                </a:extLst>
              </a:tr>
            </a:tbl>
          </a:graphicData>
        </a:graphic>
      </p:graphicFrame>
    </p:spTree>
    <p:extLst>
      <p:ext uri="{BB962C8B-B14F-4D97-AF65-F5344CB8AC3E}">
        <p14:creationId xmlns:p14="http://schemas.microsoft.com/office/powerpoint/2010/main" val="1777337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t>Object Oriented Design</a:t>
            </a:r>
            <a:br>
              <a:rPr lang="en-US" altLang="en-US" sz="3000" dirty="0"/>
            </a:br>
            <a:r>
              <a:rPr lang="en-US" altLang="en-US" sz="2400" dirty="0"/>
              <a:t>Finding Classes and Their Responsibilities </a:t>
            </a:r>
            <a:r>
              <a:rPr lang="en-US" altLang="en-US" sz="2000" b="0" dirty="0"/>
              <a:t>(1 of 2)</a:t>
            </a:r>
            <a:endParaRPr lang="en-IN" sz="2000" b="0" dirty="0"/>
          </a:p>
        </p:txBody>
      </p:sp>
      <p:sp>
        <p:nvSpPr>
          <p:cNvPr id="3" name="Content Placeholder 2"/>
          <p:cNvSpPr>
            <a:spLocks noGrp="1"/>
          </p:cNvSpPr>
          <p:nvPr>
            <p:ph sz="quarter" idx="13"/>
          </p:nvPr>
        </p:nvSpPr>
        <p:spPr/>
        <p:txBody>
          <a:bodyPr/>
          <a:lstStyle/>
          <a:p>
            <a:pPr eaLnBrk="1" hangingPunct="1"/>
            <a:r>
              <a:rPr lang="en-US" altLang="en-US" dirty="0"/>
              <a:t>Finding the classes</a:t>
            </a:r>
          </a:p>
          <a:p>
            <a:pPr lvl="1" eaLnBrk="1" hangingPunct="1"/>
            <a:r>
              <a:rPr lang="en-US" altLang="en-US" dirty="0"/>
              <a:t>Get written description of the problem domain</a:t>
            </a:r>
          </a:p>
          <a:p>
            <a:pPr lvl="1" eaLnBrk="1" hangingPunct="1"/>
            <a:r>
              <a:rPr lang="en-US" altLang="en-US" dirty="0"/>
              <a:t>Identify all nouns, each is a potential class</a:t>
            </a:r>
          </a:p>
          <a:p>
            <a:pPr lvl="1" eaLnBrk="1" hangingPunct="1"/>
            <a:r>
              <a:rPr lang="en-US" altLang="en-US" dirty="0"/>
              <a:t>Refine list to include only classes relevant to the problem</a:t>
            </a:r>
          </a:p>
          <a:p>
            <a:pPr eaLnBrk="1" hangingPunct="1"/>
            <a:r>
              <a:rPr lang="en-US" altLang="en-US" dirty="0"/>
              <a:t>Identify the responsibilities</a:t>
            </a:r>
          </a:p>
          <a:p>
            <a:pPr lvl="1" eaLnBrk="1" hangingPunct="1"/>
            <a:r>
              <a:rPr lang="en-US" altLang="en-US" dirty="0"/>
              <a:t>Things a class is responsible for knowing</a:t>
            </a:r>
          </a:p>
          <a:p>
            <a:pPr lvl="1" eaLnBrk="1" hangingPunct="1"/>
            <a:r>
              <a:rPr lang="en-US" altLang="en-US" dirty="0"/>
              <a:t>Things a class is responsible for doing</a:t>
            </a:r>
          </a:p>
          <a:p>
            <a:pPr lvl="1" eaLnBrk="1" hangingPunct="1"/>
            <a:r>
              <a:rPr lang="en-US" altLang="en-US" dirty="0"/>
              <a:t>Refine list to include only classes relevant to the problem</a:t>
            </a:r>
          </a:p>
        </p:txBody>
      </p:sp>
    </p:spTree>
    <p:extLst>
      <p:ext uri="{BB962C8B-B14F-4D97-AF65-F5344CB8AC3E}">
        <p14:creationId xmlns:p14="http://schemas.microsoft.com/office/powerpoint/2010/main" val="15426156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t>Object Oriented Design</a:t>
            </a:r>
            <a:br>
              <a:rPr lang="en-US" altLang="en-US" sz="3000" dirty="0"/>
            </a:br>
            <a:r>
              <a:rPr lang="en-US" altLang="en-US" sz="2400" dirty="0"/>
              <a:t>Finding Classes and Their Responsibilities </a:t>
            </a:r>
            <a:r>
              <a:rPr lang="en-US" altLang="en-US" sz="2000" b="0" dirty="0"/>
              <a:t>(2 of 2)</a:t>
            </a:r>
            <a:endParaRPr lang="en-IN" sz="2000" b="0" dirty="0"/>
          </a:p>
        </p:txBody>
      </p:sp>
      <p:sp>
        <p:nvSpPr>
          <p:cNvPr id="3" name="Content Placeholder 2"/>
          <p:cNvSpPr>
            <a:spLocks noGrp="1"/>
          </p:cNvSpPr>
          <p:nvPr>
            <p:ph sz="quarter" idx="13"/>
          </p:nvPr>
        </p:nvSpPr>
        <p:spPr>
          <a:xfrm>
            <a:off x="457200" y="1556327"/>
            <a:ext cx="8229600" cy="2410031"/>
          </a:xfrm>
        </p:spPr>
        <p:txBody>
          <a:bodyPr/>
          <a:lstStyle/>
          <a:p>
            <a:pPr lvl="1" eaLnBrk="1" hangingPunct="1"/>
            <a:r>
              <a:rPr lang="en-US" altLang="en-US" dirty="0"/>
              <a:t>Identify the responsibilities</a:t>
            </a:r>
          </a:p>
          <a:p>
            <a:pPr lvl="2" eaLnBrk="1" hangingPunct="1"/>
            <a:r>
              <a:rPr lang="en-US" altLang="en-US" dirty="0"/>
              <a:t>Things a class is responsible for knowing</a:t>
            </a:r>
          </a:p>
          <a:p>
            <a:pPr lvl="2" eaLnBrk="1" hangingPunct="1"/>
            <a:r>
              <a:rPr lang="en-US" altLang="en-US" dirty="0"/>
              <a:t>Things a class is responsible for doing</a:t>
            </a:r>
          </a:p>
          <a:p>
            <a:pPr lvl="2" eaLnBrk="1" hangingPunct="1"/>
            <a:r>
              <a:rPr lang="en-US" altLang="en-US" dirty="0"/>
              <a:t>Refine list to include only classes relevant to the problem</a:t>
            </a:r>
          </a:p>
        </p:txBody>
      </p:sp>
    </p:spTree>
    <p:extLst>
      <p:ext uri="{BB962C8B-B14F-4D97-AF65-F5344CB8AC3E}">
        <p14:creationId xmlns:p14="http://schemas.microsoft.com/office/powerpoint/2010/main" val="4069020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dirty="0"/>
              <a:t>Objects and Classes </a:t>
            </a:r>
            <a:r>
              <a:rPr lang="en-US" sz="2000" b="0" dirty="0"/>
              <a:t>(5 of 8)</a:t>
            </a:r>
          </a:p>
        </p:txBody>
      </p:sp>
      <p:sp>
        <p:nvSpPr>
          <p:cNvPr id="8" name="Content Placeholder 7">
            <a:extLst>
              <a:ext uri="{FF2B5EF4-FFF2-40B4-BE49-F238E27FC236}">
                <a16:creationId xmlns:a16="http://schemas.microsoft.com/office/drawing/2014/main" id="{1BE33D22-1C06-4D18-BD56-DB53C1E00145}"/>
              </a:ext>
            </a:extLst>
          </p:cNvPr>
          <p:cNvSpPr>
            <a:spLocks noGrp="1"/>
          </p:cNvSpPr>
          <p:nvPr>
            <p:ph sz="quarter" idx="15"/>
          </p:nvPr>
        </p:nvSpPr>
        <p:spPr>
          <a:xfrm>
            <a:off x="459603" y="1555023"/>
            <a:ext cx="1364435" cy="511356"/>
          </a:xfrm>
        </p:spPr>
        <p:txBody>
          <a:bodyPr/>
          <a:lstStyle/>
          <a:p>
            <a:pPr marL="432" indent="0">
              <a:buNone/>
            </a:pPr>
            <a:r>
              <a:rPr lang="en-US" sz="2000" b="1" dirty="0"/>
              <a:t>Example:</a:t>
            </a:r>
          </a:p>
        </p:txBody>
      </p:sp>
      <p:pic>
        <p:nvPicPr>
          <p:cNvPr id="13" name="Content Placeholder 12" descr="Scanner keyboard = new scanner left parenthesis system period in right parenthesis semicolon. For long description in Notes pane, press F6.">
            <a:extLst>
              <a:ext uri="{FF2B5EF4-FFF2-40B4-BE49-F238E27FC236}">
                <a16:creationId xmlns:a16="http://schemas.microsoft.com/office/drawing/2014/main" id="{4A0AD3CE-747B-47BC-8027-F78BACBD2FED}"/>
              </a:ext>
            </a:extLst>
          </p:cNvPr>
          <p:cNvPicPr>
            <a:picLocks noGrp="1" noChangeAspect="1"/>
          </p:cNvPicPr>
          <p:nvPr>
            <p:ph sz="quarter" idx="13"/>
          </p:nvPr>
        </p:nvPicPr>
        <p:blipFill>
          <a:blip r:embed="rId3"/>
          <a:stretch>
            <a:fillRect/>
          </a:stretch>
        </p:blipFill>
        <p:spPr>
          <a:xfrm>
            <a:off x="1989009" y="1780884"/>
            <a:ext cx="6842929" cy="3076338"/>
          </a:xfrm>
        </p:spPr>
      </p:pic>
      <p:pic>
        <p:nvPicPr>
          <p:cNvPr id="7" name="Content Placeholder 6" descr="Keyboard variable points to scanner object."/>
          <p:cNvPicPr>
            <a:picLocks noGrp="1" noChangeAspect="1"/>
          </p:cNvPicPr>
          <p:nvPr>
            <p:ph sz="quarter" idx="14"/>
          </p:nvPr>
        </p:nvPicPr>
        <p:blipFill>
          <a:blip r:embed="rId4"/>
          <a:stretch>
            <a:fillRect/>
          </a:stretch>
        </p:blipFill>
        <p:spPr>
          <a:xfrm>
            <a:off x="2250671" y="5158420"/>
            <a:ext cx="5918920" cy="901978"/>
          </a:xfrm>
        </p:spPr>
      </p:pic>
    </p:spTree>
    <p:extLst>
      <p:ext uri="{BB962C8B-B14F-4D97-AF65-F5344CB8AC3E}">
        <p14:creationId xmlns:p14="http://schemas.microsoft.com/office/powerpoint/2010/main" val="284480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dirty="0"/>
              <a:t>Objects and Classes </a:t>
            </a:r>
            <a:r>
              <a:rPr lang="en-US" sz="2000" b="0" dirty="0"/>
              <a:t>(6 of 8)</a:t>
            </a:r>
          </a:p>
        </p:txBody>
      </p:sp>
      <p:sp>
        <p:nvSpPr>
          <p:cNvPr id="9" name="Content Placeholder 8">
            <a:extLst>
              <a:ext uri="{FF2B5EF4-FFF2-40B4-BE49-F238E27FC236}">
                <a16:creationId xmlns:a16="http://schemas.microsoft.com/office/drawing/2014/main" id="{AB343DB8-3891-4EDC-A6CD-34FF8E16AB90}"/>
              </a:ext>
            </a:extLst>
          </p:cNvPr>
          <p:cNvSpPr>
            <a:spLocks noGrp="1"/>
          </p:cNvSpPr>
          <p:nvPr>
            <p:ph sz="quarter" idx="13"/>
          </p:nvPr>
        </p:nvSpPr>
        <p:spPr>
          <a:xfrm>
            <a:off x="457200" y="1552575"/>
            <a:ext cx="1389017" cy="520065"/>
          </a:xfrm>
        </p:spPr>
        <p:txBody>
          <a:bodyPr/>
          <a:lstStyle/>
          <a:p>
            <a:pPr marL="432" indent="0">
              <a:buNone/>
            </a:pPr>
            <a:r>
              <a:rPr lang="en-US" sz="2000" b="1" dirty="0"/>
              <a:t>Example:</a:t>
            </a:r>
          </a:p>
        </p:txBody>
      </p:sp>
      <p:pic>
        <p:nvPicPr>
          <p:cNvPr id="13" name="Content Placeholder 12" descr="Random r a n d = new random left parenthesis right parenthesis semicolon. For long description in Notes pane, press F6.">
            <a:extLst>
              <a:ext uri="{FF2B5EF4-FFF2-40B4-BE49-F238E27FC236}">
                <a16:creationId xmlns:a16="http://schemas.microsoft.com/office/drawing/2014/main" id="{DFB240EA-D6E4-4E23-A2B6-15F8E1E739E1}"/>
              </a:ext>
            </a:extLst>
          </p:cNvPr>
          <p:cNvPicPr>
            <a:picLocks noGrp="1" noChangeAspect="1"/>
          </p:cNvPicPr>
          <p:nvPr>
            <p:ph sz="quarter" idx="15"/>
          </p:nvPr>
        </p:nvPicPr>
        <p:blipFill rotWithShape="1">
          <a:blip r:embed="rId3"/>
          <a:srcRect l="16555" r="8996"/>
          <a:stretch/>
        </p:blipFill>
        <p:spPr>
          <a:xfrm>
            <a:off x="2331431" y="1557338"/>
            <a:ext cx="5439081" cy="2937025"/>
          </a:xfrm>
        </p:spPr>
      </p:pic>
      <p:pic>
        <p:nvPicPr>
          <p:cNvPr id="7" name="Content Placeholder 6" descr="r a n d variable points to random object."/>
          <p:cNvPicPr>
            <a:picLocks noGrp="1" noChangeAspect="1"/>
          </p:cNvPicPr>
          <p:nvPr>
            <p:ph sz="quarter" idx="14"/>
          </p:nvPr>
        </p:nvPicPr>
        <p:blipFill>
          <a:blip r:embed="rId4"/>
          <a:stretch>
            <a:fillRect/>
          </a:stretch>
        </p:blipFill>
        <p:spPr>
          <a:xfrm>
            <a:off x="2191443" y="5015449"/>
            <a:ext cx="6072752" cy="944077"/>
          </a:xfrm>
          <a:prstGeom prst="rect">
            <a:avLst/>
          </a:prstGeom>
        </p:spPr>
      </p:pic>
    </p:spTree>
    <p:extLst>
      <p:ext uri="{BB962C8B-B14F-4D97-AF65-F5344CB8AC3E}">
        <p14:creationId xmlns:p14="http://schemas.microsoft.com/office/powerpoint/2010/main" val="134294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dirty="0"/>
              <a:t>Objects and Classes </a:t>
            </a:r>
            <a:r>
              <a:rPr lang="en-US" sz="2000" b="0" dirty="0"/>
              <a:t>(7 of 8)</a:t>
            </a:r>
          </a:p>
        </p:txBody>
      </p:sp>
      <p:sp>
        <p:nvSpPr>
          <p:cNvPr id="8" name="Content Placeholder 7">
            <a:extLst>
              <a:ext uri="{FF2B5EF4-FFF2-40B4-BE49-F238E27FC236}">
                <a16:creationId xmlns:a16="http://schemas.microsoft.com/office/drawing/2014/main" id="{1908B9AC-54F9-499F-80E4-DC46B216D598}"/>
              </a:ext>
            </a:extLst>
          </p:cNvPr>
          <p:cNvSpPr>
            <a:spLocks noGrp="1"/>
          </p:cNvSpPr>
          <p:nvPr>
            <p:ph sz="quarter" idx="13"/>
          </p:nvPr>
        </p:nvSpPr>
        <p:spPr>
          <a:xfrm>
            <a:off x="457200" y="1552575"/>
            <a:ext cx="1354183" cy="520065"/>
          </a:xfrm>
        </p:spPr>
        <p:txBody>
          <a:bodyPr/>
          <a:lstStyle/>
          <a:p>
            <a:pPr marL="432" indent="0">
              <a:buNone/>
            </a:pPr>
            <a:r>
              <a:rPr lang="en-US" sz="2000" b="1" dirty="0"/>
              <a:t>Example:</a:t>
            </a:r>
          </a:p>
        </p:txBody>
      </p:sp>
      <p:pic>
        <p:nvPicPr>
          <p:cNvPr id="12" name="Content Placeholder 11" descr="Print writer output File = new Print Writer left parenthesis numbers period t x t right parenthesis semicolon. For long description in Notes pane, press F6.">
            <a:extLst>
              <a:ext uri="{FF2B5EF4-FFF2-40B4-BE49-F238E27FC236}">
                <a16:creationId xmlns:a16="http://schemas.microsoft.com/office/drawing/2014/main" id="{C9899A56-53FD-4945-B3C3-F49FCA8E9AAC}"/>
              </a:ext>
            </a:extLst>
          </p:cNvPr>
          <p:cNvPicPr>
            <a:picLocks noGrp="1" noChangeAspect="1"/>
          </p:cNvPicPr>
          <p:nvPr>
            <p:ph sz="quarter" idx="15"/>
          </p:nvPr>
        </p:nvPicPr>
        <p:blipFill>
          <a:blip r:embed="rId3"/>
          <a:stretch>
            <a:fillRect/>
          </a:stretch>
        </p:blipFill>
        <p:spPr>
          <a:xfrm>
            <a:off x="2017811" y="1722544"/>
            <a:ext cx="6842929" cy="2768118"/>
          </a:xfrm>
        </p:spPr>
      </p:pic>
      <p:pic>
        <p:nvPicPr>
          <p:cNvPr id="7" name="Content Placeholder 6" descr="Output File variable points to Print Writer object."/>
          <p:cNvPicPr>
            <a:picLocks noGrp="1" noChangeAspect="1"/>
          </p:cNvPicPr>
          <p:nvPr>
            <p:ph sz="quarter" idx="14"/>
          </p:nvPr>
        </p:nvPicPr>
        <p:blipFill>
          <a:blip r:embed="rId4"/>
          <a:stretch>
            <a:fillRect/>
          </a:stretch>
        </p:blipFill>
        <p:spPr>
          <a:xfrm>
            <a:off x="1493920" y="4952571"/>
            <a:ext cx="6256763" cy="923643"/>
          </a:xfrm>
          <a:prstGeom prst="rect">
            <a:avLst/>
          </a:prstGeom>
        </p:spPr>
      </p:pic>
    </p:spTree>
    <p:extLst>
      <p:ext uri="{BB962C8B-B14F-4D97-AF65-F5344CB8AC3E}">
        <p14:creationId xmlns:p14="http://schemas.microsoft.com/office/powerpoint/2010/main" val="2059300261"/>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147999</TotalTime>
  <Words>5303</Words>
  <Application>Microsoft Office PowerPoint</Application>
  <PresentationFormat>On-screen Show (4:3)</PresentationFormat>
  <Paragraphs>453</Paragraphs>
  <Slides>67</Slides>
  <Notes>15</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67</vt:i4>
      </vt:variant>
    </vt:vector>
  </HeadingPairs>
  <TitlesOfParts>
    <vt:vector size="76" baseType="lpstr">
      <vt:lpstr>Consolas</vt:lpstr>
      <vt:lpstr>Arial</vt:lpstr>
      <vt:lpstr>Courier New</vt:lpstr>
      <vt:lpstr>Times New Roman</vt:lpstr>
      <vt:lpstr>Verdana</vt:lpstr>
      <vt:lpstr>Noto Sans Symbols</vt:lpstr>
      <vt:lpstr>USHE</vt:lpstr>
      <vt:lpstr>USHE_slide options</vt:lpstr>
      <vt:lpstr>Equation</vt:lpstr>
      <vt:lpstr>Starting Out with Java Control Structures Through Objects</vt:lpstr>
      <vt:lpstr>Chapter Topics</vt:lpstr>
      <vt:lpstr>Objects and Classes (1 of 8)</vt:lpstr>
      <vt:lpstr>Objects and Classes (2 of 8)</vt:lpstr>
      <vt:lpstr>Objects and Classes (3 of 8)</vt:lpstr>
      <vt:lpstr>Objects and Classes (4 of 8)</vt:lpstr>
      <vt:lpstr>Objects and Classes (5 of 8)</vt:lpstr>
      <vt:lpstr>Objects and Classes (6 of 8)</vt:lpstr>
      <vt:lpstr>Objects and Classes (7 of 8)</vt:lpstr>
      <vt:lpstr>Objects and Classes (8 of 8)</vt:lpstr>
      <vt:lpstr>Writing a Class, Step by Step (1 of 2)</vt:lpstr>
      <vt:lpstr>Writing a Class, Step by Step (2 of 2)</vt:lpstr>
      <vt:lpstr>U M L Diagram</vt:lpstr>
      <vt:lpstr>U M L Diagram for Rectangle class</vt:lpstr>
      <vt:lpstr>Writing the Code for the Class Fields</vt:lpstr>
      <vt:lpstr>Access Specifiers</vt:lpstr>
      <vt:lpstr>Header for the setLength Method</vt:lpstr>
      <vt:lpstr>Writing and Demonstrating the setLength Method</vt:lpstr>
      <vt:lpstr>Creating a Rectangle object</vt:lpstr>
      <vt:lpstr>Calling the setLength Method</vt:lpstr>
      <vt:lpstr>Writing the getLength Method</vt:lpstr>
      <vt:lpstr>Writing and Demonstrating the getArea Method</vt:lpstr>
      <vt:lpstr>Accessor and Mutator Methods</vt:lpstr>
      <vt:lpstr>Accessors and Mutators</vt:lpstr>
      <vt:lpstr>Data Hiding (1 of 2)</vt:lpstr>
      <vt:lpstr>Data Hiding (2 of 2)</vt:lpstr>
      <vt:lpstr>Stale Data (1 of 2)</vt:lpstr>
      <vt:lpstr>Stale Data (2 of 2)</vt:lpstr>
      <vt:lpstr>U M L Data Type and Parameter Notation (1 of 4)</vt:lpstr>
      <vt:lpstr>U M L Data Type and Parameter Notation (2 of 4)</vt:lpstr>
      <vt:lpstr>U M L Data Type and Parameter Notation (3 of 4)</vt:lpstr>
      <vt:lpstr>U M L Data Type and Parameter Notation (4 of 4)</vt:lpstr>
      <vt:lpstr>Converting the U M L Diagram to Code (1 of 3)</vt:lpstr>
      <vt:lpstr>Converting the U M L Diagram to Code (2 of 3)</vt:lpstr>
      <vt:lpstr>Converting the U M L Diagram to Code (3 of 3)</vt:lpstr>
      <vt:lpstr>Class Layout Conventions</vt:lpstr>
      <vt:lpstr>Instance Fields and Methods (1 of 2)</vt:lpstr>
      <vt:lpstr>Instance Fields and Methods (2 of 2)</vt:lpstr>
      <vt:lpstr>States of Three Different Rectangle Objects</vt:lpstr>
      <vt:lpstr>Constructors (1 of 2)</vt:lpstr>
      <vt:lpstr>Constructors (2 of 2)</vt:lpstr>
      <vt:lpstr>Constructor for Rectangle Class</vt:lpstr>
      <vt:lpstr>Constructors in U M L</vt:lpstr>
      <vt:lpstr>Uninitialized Local Reference Variables</vt:lpstr>
      <vt:lpstr>The Default Constructor (1 of 2)</vt:lpstr>
      <vt:lpstr>The Default Constructor (2 of 2)</vt:lpstr>
      <vt:lpstr>Writing Your Own No-Arg Constructor</vt:lpstr>
      <vt:lpstr>The String Class Constructor (1 of 2)</vt:lpstr>
      <vt:lpstr>The String Class Constructor (2 of 2)</vt:lpstr>
      <vt:lpstr>Passing Objects as Arguments</vt:lpstr>
      <vt:lpstr>Overloading Methods and Constructors</vt:lpstr>
      <vt:lpstr>Overloaded Method add</vt:lpstr>
      <vt:lpstr>Method Signature and Binding</vt:lpstr>
      <vt:lpstr>Rectangle Class Constructor Overload (1 of 2)</vt:lpstr>
      <vt:lpstr>Rectangle Class Constructor Overload (2 of 2)</vt:lpstr>
      <vt:lpstr>The BankAccount Class Example</vt:lpstr>
      <vt:lpstr>The Contact Class Example (1 of 4)</vt:lpstr>
      <vt:lpstr>The Contact Class Example (2 of 4)</vt:lpstr>
      <vt:lpstr>The Contact Class Example (3 of 4)</vt:lpstr>
      <vt:lpstr>The Contact Class Example (4 of 4)</vt:lpstr>
      <vt:lpstr>Scope of Instance Fields</vt:lpstr>
      <vt:lpstr>Shadowing</vt:lpstr>
      <vt:lpstr>Packages and import Statements</vt:lpstr>
      <vt:lpstr>Some Java Standard Packages</vt:lpstr>
      <vt:lpstr>Object Oriented Design Finding Classes and Their Responsibilities (1 of 2)</vt:lpstr>
      <vt:lpstr>Object Oriented Design Finding Classes and Their Responsibilities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Java Control Structures Through Objects, Eighth Edition, Chapter 6, A First Look At Classes</dc:title>
  <dc:subject>Computer Science</dc:subject>
  <dc:creator>Gaddis</dc:creator>
  <cp:keywords>Starting Out with Java Control Structures Through Objects</cp:keywords>
  <dc:description>This deck contains code snippets and screen reader users may need to increase verbosity levels; Long description alt-text is inserted in the notes pane.</dc:description>
  <cp:lastModifiedBy>Chellapandi Murugan</cp:lastModifiedBy>
  <cp:revision>1010</cp:revision>
  <dcterms:modified xsi:type="dcterms:W3CDTF">2022-01-05T07:36:16Z</dcterms:modified>
</cp:coreProperties>
</file>