
<file path=[Content_Types].xml><?xml version="1.0" encoding="utf-8"?>
<Types xmlns="http://schemas.openxmlformats.org/package/2006/content-types">
  <Default Extension="bin" ContentType="application/vnd.openxmlformats-officedocument.oleObject"/>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59" r:id="rId2"/>
  </p:sldMasterIdLst>
  <p:notesMasterIdLst>
    <p:notesMasterId r:id="rId83"/>
  </p:notesMasterIdLst>
  <p:handoutMasterIdLst>
    <p:handoutMasterId r:id="rId84"/>
  </p:handoutMasterIdLst>
  <p:sldIdLst>
    <p:sldId id="330" r:id="rId3"/>
    <p:sldId id="331" r:id="rId4"/>
    <p:sldId id="353" r:id="rId5"/>
    <p:sldId id="336" r:id="rId6"/>
    <p:sldId id="342" r:id="rId7"/>
    <p:sldId id="343" r:id="rId8"/>
    <p:sldId id="344" r:id="rId9"/>
    <p:sldId id="345" r:id="rId10"/>
    <p:sldId id="346" r:id="rId11"/>
    <p:sldId id="347" r:id="rId12"/>
    <p:sldId id="348" r:id="rId13"/>
    <p:sldId id="354" r:id="rId14"/>
    <p:sldId id="349" r:id="rId15"/>
    <p:sldId id="350" r:id="rId16"/>
    <p:sldId id="351" r:id="rId17"/>
    <p:sldId id="352" r:id="rId18"/>
    <p:sldId id="355" r:id="rId19"/>
    <p:sldId id="356" r:id="rId20"/>
    <p:sldId id="371" r:id="rId21"/>
    <p:sldId id="357" r:id="rId22"/>
    <p:sldId id="372" r:id="rId23"/>
    <p:sldId id="358" r:id="rId24"/>
    <p:sldId id="373" r:id="rId25"/>
    <p:sldId id="374" r:id="rId26"/>
    <p:sldId id="359" r:id="rId27"/>
    <p:sldId id="360" r:id="rId28"/>
    <p:sldId id="361" r:id="rId29"/>
    <p:sldId id="362" r:id="rId30"/>
    <p:sldId id="363" r:id="rId31"/>
    <p:sldId id="364" r:id="rId32"/>
    <p:sldId id="365" r:id="rId33"/>
    <p:sldId id="375" r:id="rId34"/>
    <p:sldId id="376" r:id="rId35"/>
    <p:sldId id="366" r:id="rId36"/>
    <p:sldId id="367" r:id="rId37"/>
    <p:sldId id="377" r:id="rId38"/>
    <p:sldId id="378" r:id="rId39"/>
    <p:sldId id="368" r:id="rId40"/>
    <p:sldId id="425" r:id="rId41"/>
    <p:sldId id="370" r:id="rId42"/>
    <p:sldId id="379" r:id="rId43"/>
    <p:sldId id="380" r:id="rId44"/>
    <p:sldId id="381" r:id="rId45"/>
    <p:sldId id="382" r:id="rId46"/>
    <p:sldId id="396" r:id="rId47"/>
    <p:sldId id="383" r:id="rId48"/>
    <p:sldId id="384" r:id="rId49"/>
    <p:sldId id="397" r:id="rId50"/>
    <p:sldId id="385" r:id="rId51"/>
    <p:sldId id="386" r:id="rId52"/>
    <p:sldId id="387" r:id="rId53"/>
    <p:sldId id="398" r:id="rId54"/>
    <p:sldId id="399" r:id="rId55"/>
    <p:sldId id="427" r:id="rId56"/>
    <p:sldId id="389" r:id="rId57"/>
    <p:sldId id="390" r:id="rId58"/>
    <p:sldId id="400" r:id="rId59"/>
    <p:sldId id="391" r:id="rId60"/>
    <p:sldId id="392" r:id="rId61"/>
    <p:sldId id="393" r:id="rId62"/>
    <p:sldId id="394" r:id="rId63"/>
    <p:sldId id="395" r:id="rId64"/>
    <p:sldId id="401" r:id="rId65"/>
    <p:sldId id="402" r:id="rId66"/>
    <p:sldId id="403" r:id="rId67"/>
    <p:sldId id="404" r:id="rId68"/>
    <p:sldId id="405" r:id="rId69"/>
    <p:sldId id="406" r:id="rId70"/>
    <p:sldId id="407" r:id="rId71"/>
    <p:sldId id="426" r:id="rId72"/>
    <p:sldId id="409" r:id="rId73"/>
    <p:sldId id="410" r:id="rId74"/>
    <p:sldId id="418" r:id="rId75"/>
    <p:sldId id="419" r:id="rId76"/>
    <p:sldId id="420" r:id="rId77"/>
    <p:sldId id="421" r:id="rId78"/>
    <p:sldId id="422" r:id="rId79"/>
    <p:sldId id="423" r:id="rId80"/>
    <p:sldId id="424" r:id="rId81"/>
    <p:sldId id="298" r:id="rId82"/>
  </p:sldIdLst>
  <p:sldSz cx="9144000" cy="6858000" type="screen4x3"/>
  <p:notesSz cx="6858000" cy="9144000"/>
  <p:embeddedFontLst>
    <p:embeddedFont>
      <p:font typeface="Consolas" panose="020B0609020204030204" pitchFamily="49" charset="0"/>
      <p:regular r:id="rId85"/>
      <p:bold r:id="rId86"/>
      <p:italic r:id="rId87"/>
      <p:boldItalic r:id="rId88"/>
    </p:embeddedFont>
    <p:embeddedFont>
      <p:font typeface="Noto Sans Symbols" panose="020B0604020202020204" charset="0"/>
      <p:regular r:id="rId89"/>
      <p:bold r:id="rId90"/>
      <p:italic r:id="rId91"/>
      <p:boldItalic r:id="rId92"/>
    </p:embeddedFont>
    <p:embeddedFont>
      <p:font typeface="Verdana" panose="020B0604030504040204" pitchFamily="34" charset="0"/>
      <p:regular r:id="rId93"/>
      <p:bold r:id="rId94"/>
      <p:italic r:id="rId95"/>
      <p:boldItalic r:id="rId9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997" userDrawn="1">
          <p15:clr>
            <a:srgbClr val="A4A3A4"/>
          </p15:clr>
        </p15:guide>
        <p15:guide id="2" pos="295" userDrawn="1">
          <p15:clr>
            <a:srgbClr val="A4A3A4"/>
          </p15:clr>
        </p15:guide>
        <p15:guide id="3" orient="horz" pos="4178" userDrawn="1">
          <p15:clr>
            <a:srgbClr val="A4A3A4"/>
          </p15:clr>
        </p15:guide>
        <p15:guide id="4" orient="horz" pos="119" userDrawn="1">
          <p15:clr>
            <a:srgbClr val="A4A3A4"/>
          </p15:clr>
        </p15:guide>
        <p15:guide id="6" orient="horz" pos="981" userDrawn="1">
          <p15:clr>
            <a:srgbClr val="A4A3A4"/>
          </p15:clr>
        </p15:guide>
        <p15:guide id="10" orient="horz" pos="4042" userDrawn="1">
          <p15:clr>
            <a:srgbClr val="A4A3A4"/>
          </p15:clr>
        </p15:guide>
        <p15:guide id="11" orient="horz" pos="82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AnnMarie Short" initials="AS" lastIdx="35" clrIdx="6">
    <p:extLst>
      <p:ext uri="{19B8F6BF-5375-455C-9EA6-DF929625EA0E}">
        <p15:presenceInfo xmlns:p15="http://schemas.microsoft.com/office/powerpoint/2012/main" userId="5a9a73d1263ca8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828"/>
    <a:srgbClr val="0000FF"/>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93" autoAdjust="0"/>
    <p:restoredTop sz="75441" autoAdjust="0"/>
  </p:normalViewPr>
  <p:slideViewPr>
    <p:cSldViewPr snapToGrid="0" snapToObjects="1">
      <p:cViewPr varScale="1">
        <p:scale>
          <a:sx n="82" d="100"/>
          <a:sy n="82" d="100"/>
        </p:scale>
        <p:origin x="2478" y="90"/>
      </p:cViewPr>
      <p:guideLst>
        <p:guide orient="horz" pos="3997"/>
        <p:guide pos="295"/>
        <p:guide orient="horz" pos="4178"/>
        <p:guide orient="horz" pos="119"/>
        <p:guide orient="horz" pos="981"/>
        <p:guide orient="horz" pos="4042"/>
        <p:guide orient="horz" pos="8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346"/>
    </p:cViewPr>
  </p:sorterViewPr>
  <p:notesViewPr>
    <p:cSldViewPr snapToGrid="0" snapToObjects="1">
      <p:cViewPr varScale="1">
        <p:scale>
          <a:sx n="68" d="100"/>
          <a:sy n="68" d="100"/>
        </p:scale>
        <p:origin x="3060"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handoutMaster" Target="handoutMasters/handoutMaster1.xml"/><Relationship Id="rId89" Type="http://schemas.openxmlformats.org/officeDocument/2006/relationships/font" Target="fonts/font5.fntdata"/><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font" Target="fonts/font6.fntdata"/><Relationship Id="rId95" Type="http://schemas.openxmlformats.org/officeDocument/2006/relationships/font" Target="fonts/font11.fntdata"/><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font" Target="fonts/font1.fntdata"/><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notesMaster" Target="notesMasters/notesMaster1.xml"/><Relationship Id="rId88" Type="http://schemas.openxmlformats.org/officeDocument/2006/relationships/font" Target="fonts/font4.fntdata"/><Relationship Id="rId91" Type="http://schemas.openxmlformats.org/officeDocument/2006/relationships/font" Target="fonts/font7.fntdata"/><Relationship Id="rId96"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font" Target="fonts/font2.fntdata"/><Relationship Id="rId94" Type="http://schemas.openxmlformats.org/officeDocument/2006/relationships/font" Target="fonts/font10.fntdata"/><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commentAuthors" Target="commentAuthor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8.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font" Target="fonts/font3.fntdata"/><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font" Target="fonts/font9.fntdata"/><Relationship Id="rId98" Type="http://schemas.openxmlformats.org/officeDocument/2006/relationships/presProps" Target="presProps.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1/5/2022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0602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grid cells from top are labeled, accounts left bracket 0 right bracket through accounts left bracket 4 right bracket. The accounts variable holds the address of an bank account array.</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41033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grid cells from top are labeled, accounts left bracket 0 right bracket through accounts left bracket 4 right bracket. The accounts variable holds the address of an bank account array. The array values are as follows. Account left bracket 0 right bracket, balance 0.0. Accounts left bracket 1 right bracket, balance 0.0. Accounts left bracket 2 right bracket, balance 0.0. Accounts left bracket 3 right bracket, balance 0.0. Accounts left bracket 4 right bracket, balance 0.0.</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305727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Double left bracket right bracket left bracket right bracket scores = new double left bracket 3 right bracket left bracket 4 right bracket semicolon. Two sets of left bracket right bracket on the left are together labeled two dimensional arrays. Left bracket 3 right bracket is labeled, rows. Left bracket 4 right bracket is labeled, columns.</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9202390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test scores from the array are as follows. Row 0. Column 0, scores left bracket 0 right bracket left bracket0right bracket. Column 1, scores left bracket 0 right bracket left bracket 1 right bracket. Column 2, scores left bracket 0 right bracket left bracket 2 right bracket. Column 3, scores left bracket 0 right bracket left bracket 3 right bracket. Row 1. Column 0, scores left bracket 1 right bracket left bracket0right bracket. Column 1, scores left bracket 1 right bracket left bracket 1 right bracket. Column 2, scores left bracket 1 right bracket left bracket 2 right bracket. Column 3, scores left bracket 1 right bracket left bracket 3 right bracket. Row 2. Column 0, scores left bracket 2 right bracket left bracket 0 right bracket. Column 1, scores left bracket 2 right bracket left bracket 1 right bracket. Column 2, scores left bracket 2 right bracket left bracket 2 right bracket. Column 3, scores left bracket 2 right bracket left bracket 3 right bracket. The scores variable holds the address of a 2 D array of doubles.</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79171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test scores from the array are as follows. Row 0. Column 0, 0. Column 1, 0. Column 2, 0. Column 3, 0. Row 1. Column 0, 0. Column 1, 0. Column 2, 0. Column 3, 0. Row 2. Column 0, 0. Column 1, 95. Column 2, 0. Column 3, 0. The scores variable holds the address of a 2 D array of doubles.</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1357214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program has 8 lines. Line 1. for left parenthesis i n t row = 0 semicolon row left angle bracket 3 semicolon row plus plus right parenthesis. Line 2. Left brace. Line 3. Indent once. for left parenthesis i n t c o l = 0 semicolon c o l left angle bracket 4 semicolon c o l plus plus right parenthesis. Line 4. Indent once. Left brace. Line 5. Indent twice. System period out period print left parenthesis double quote Enter a score colon double quote right parenthesis semicolon. Line 6. Ident twice. scores left bracket row right bracket left bracket c o l right bracket = keyboard period next Double left parenthesis right parenthesis semicolon. Line 7. Indent once, right brace. Line 8. Right brace. 3 in line 1 is labeled, number of rows, not the largest subscript. 4 in the line 3 is labeled, number of columns, not the largest subscript. Keyboards in the line 6 is labeled, keyboard references a scanner object.</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93028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test scores from the array are as follows. Row 0. Column 0, 1. Column 1, 2. Column 2, 3. Row 1. Column 0, 4. Column 1, 5. Column 2, 6. Row 2. Column 0, 7. Column 1, 8. Column 2, 9. The numbers variable holds the address of a 2 D array of integer values. Column 1 is labeled, produces.</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89484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examples is as follows. The computer has 8 lines. Line 1. i n t left bracket right bracket left bracket right bracket numbers = left brace left brace 1, 2, 3 right bracket comma. Line 2. Indent once, left brace 4, 5, 6 right brace comma. Line 3. Indent once, left brace 7, 8, 9 right brace right brace semicolon. Line 4. for left parenthesis i n t row = 0 semicolon row left angle bracket numbers period length semicolon row plus plus right parenthesis. Line 5. right brace. Line 6. Indent once. for left parenthesis i n t c o l = 0 semicolon c o l left angle bracket numbers left bracket row right bracket period length semicolon c o l plus plus right parenthesis. Line 7. Indent twice. System period out period. print l n left parenthesis numbers left bracket row right bracket left bracket c o l right bracket right parenthesis semicolon. Line 8. right brace. Length in line 4 is labeled, number of rows. Length in line 5 is labeled, number of columns in this row. Left brace 4, 5, 6 right brace is labeled, the array can have variable length rows.</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124585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code is as follows. Array List left angle bracket Account right angle bracket account List = new Array List left angle bracket Bank Account right angle bracket left parenthesis right parenthesis semicolon. Arrows points to the Bank Account.</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033884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code is as follows. Array List left angle bracket String right angle bracket list = new Array List left angle bracket right angle bracket left parenthesis right parenthesis semicolon. Array List is labeled, No need to specify the data type here. An arrow extends from left angle bracket String right angle bracket to left angle bracket right angle bracket.</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776257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code has 2 lines. Line 1. for left parenthesis i n t index = 0 semicolon index left angle bracket values period length semicolon index plus plus right parenthesis. Line 2. Indent once. System period out period print l n left parenthesis values left bracket index right bracket right parenthesis semicolon. The first line of the code is labeled, the loop repeats as long as index is less than the length of the values array.</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077378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80</a:t>
            </a:fld>
            <a:endParaRPr lang="en-US" dirty="0"/>
          </a:p>
        </p:txBody>
      </p:sp>
    </p:spTree>
    <p:extLst>
      <p:ext uri="{BB962C8B-B14F-4D97-AF65-F5344CB8AC3E}">
        <p14:creationId xmlns:p14="http://schemas.microsoft.com/office/powerpoint/2010/main" val="124403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code has three lines. Line 1. for left parenthesis i n t i = 0 semicolon i left angle bracket temperatures period length semicolon i plus plus right parenthesis. Line 2. Left brace. Line 3. Indent once, System period out period print l n left parenthesis double quote temperature double quote plus i double quote colon double quote plus temperatures left bracket i right bracket right parenthesis semicolon. Line 4. Right brace. 0 and left angle bracket in line 1 is labeled, index subscripts start at 0 and end at one less than array length.</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45947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grid cells are labeled, address. The numbers variable holds the address of an integer array.</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45730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array represented by an empty 1 by 10 grid is labeled, this array gets marked for garbage collection. The second array titled, numbers = new i n t left bracket 5 right bracket semicolon, represented by 1 by 5 grid. The array is labeled, address, the numbers variable holds the address of an integer array.</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01607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grid cells are labeled, address. The address is labeled, show array left parenthesis numbers right parenthesis semicolon. The computer code for address has 5 lines. Line 1. public static void show array left parenthesis I n t left bracket right bracket array right parenthesis. Line 2. Left brace. Line 3. Indent once. for left parenthesis I n t I = 0 semicolon i left angle bracket array. length semicolon i plus plus right parenthesis. Line 4. Indent twice. System period out period print left parenthesis array left bracket i right bracket plus double quote double quote right parenthesis semicolon. Line. Right brace.</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30415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names variable holds the address to the array. A string array is an array of references to string objects. The string names are as follows. Names left bracket 0 right bracket, Bill. Names left bracket 1 right bracket, Susan. Names left bracket 2 right bracket, Steven. Names left bracket 3 right bracket, Jean.</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5950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grid cells from top are labeled, names left bracket 0 right bracket through names left bracket 3 right bracket. The names variable holds the address to the array.</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1479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grid cells from top are labeled, names left bracket 0 right bracket through names left bracket 3 right bracket. The names variable holds the address to the array. The string names for the null values are as follows. Names left bracket 0 right bracket, Bill. Names left bracket 1 right bracket, Susan. Names left bracket 2 right bracket, Steven. Names left bracket 3 right bracket, Jean.</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53301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958098"/>
            <a:ext cx="82296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9"/>
            <a:ext cx="3657600" cy="1262062"/>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097088" y="6400800"/>
            <a:ext cx="6589712" cy="228600"/>
          </a:xfrm>
        </p:spPr>
        <p:txBody>
          <a:bodyPr anchor="ctr"/>
          <a:lstStyle>
            <a:lvl1pPr algn="r">
              <a:buNone/>
              <a:defRPr sz="1200">
                <a:latin typeface="Verdana" panose="020B0604030504040204" pitchFamily="34" charset="0"/>
                <a:ea typeface="Verdana" panose="020B0604030504040204" pitchFamily="34" charset="0"/>
              </a:defRPr>
            </a:lvl1pPr>
          </a:lstStyle>
          <a:p>
            <a:pPr lvl="0"/>
            <a:r>
              <a:rPr lang="en-US" dirty="0"/>
              <a:t>Copyright Information</a:t>
            </a:r>
          </a:p>
        </p:txBody>
      </p:sp>
      <p:sp>
        <p:nvSpPr>
          <p:cNvPr id="3" name="Content Placeholder 2">
            <a:extLst>
              <a:ext uri="{FF2B5EF4-FFF2-40B4-BE49-F238E27FC236}">
                <a16:creationId xmlns:a16="http://schemas.microsoft.com/office/drawing/2014/main" id="{A13192F1-5420-4735-B9E5-A0EE76B4D8A1}"/>
              </a:ext>
            </a:extLst>
          </p:cNvPr>
          <p:cNvSpPr>
            <a:spLocks noGrp="1"/>
          </p:cNvSpPr>
          <p:nvPr>
            <p:ph sz="quarter" idx="18"/>
          </p:nvPr>
        </p:nvSpPr>
        <p:spPr>
          <a:xfrm>
            <a:off x="5400675" y="4867275"/>
            <a:ext cx="3209925" cy="1009650"/>
          </a:xfrm>
        </p:spPr>
        <p:txBody>
          <a:bodyPr/>
          <a:lstStyle>
            <a:lvl3pPr marL="1143000" indent="-12700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839355990"/>
      </p:ext>
    </p:extLst>
  </p:cSld>
  <p:clrMapOvr>
    <a:masterClrMapping/>
  </p:clrMapOvr>
  <p:extLst>
    <p:ext uri="{DCECCB84-F9BA-43D5-87BE-67443E8EF086}">
      <p15:sldGuideLst xmlns:p15="http://schemas.microsoft.com/office/powerpoint/2012/main">
        <p15:guide id="1" orient="horz" pos="4176"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0_Content_4_Tex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93309"/>
            <a:ext cx="8229600" cy="387941"/>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063853"/>
            <a:ext cx="8229600" cy="342864"/>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495832"/>
            <a:ext cx="8229600" cy="35883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2946415"/>
            <a:ext cx="8229600" cy="394716"/>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3423855"/>
            <a:ext cx="8229600" cy="32528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3857050"/>
            <a:ext cx="8229600" cy="42508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4338157"/>
            <a:ext cx="8229600" cy="395774"/>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57201" y="4837386"/>
            <a:ext cx="8229600" cy="238689"/>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57200" y="5211857"/>
            <a:ext cx="8229600" cy="28349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57200" y="5606853"/>
            <a:ext cx="8229600" cy="26964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57200" y="5983525"/>
            <a:ext cx="8229600" cy="268831"/>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57201" y="6331844"/>
            <a:ext cx="8229600" cy="244392"/>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57201" y="6654233"/>
            <a:ext cx="8046362" cy="26394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57201" y="7063805"/>
            <a:ext cx="8046362" cy="29082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27"/>
          </p:nvPr>
        </p:nvSpPr>
        <p:spPr>
          <a:xfrm>
            <a:off x="457200" y="7483231"/>
            <a:ext cx="8012113" cy="219075"/>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28"/>
          </p:nvPr>
        </p:nvSpPr>
        <p:spPr>
          <a:xfrm>
            <a:off x="457200" y="7832725"/>
            <a:ext cx="8012113" cy="293688"/>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Content Placeholder 12"/>
          <p:cNvSpPr>
            <a:spLocks noGrp="1"/>
          </p:cNvSpPr>
          <p:nvPr>
            <p:ph sz="quarter" idx="29"/>
          </p:nvPr>
        </p:nvSpPr>
        <p:spPr>
          <a:xfrm>
            <a:off x="457200" y="8258175"/>
            <a:ext cx="8047038" cy="327025"/>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0" name="Content Placeholder 19"/>
          <p:cNvSpPr>
            <a:spLocks noGrp="1"/>
          </p:cNvSpPr>
          <p:nvPr>
            <p:ph sz="quarter" idx="30"/>
          </p:nvPr>
        </p:nvSpPr>
        <p:spPr>
          <a:xfrm>
            <a:off x="457200" y="8609013"/>
            <a:ext cx="8012113" cy="323850"/>
          </a:xfrm>
        </p:spPr>
        <p:txBody>
          <a:bodyPr/>
          <a:lstStyle>
            <a:lvl1pPr indent="-255600">
              <a:defRPr>
                <a:latin typeface="+mn-lt"/>
              </a:defRPr>
            </a:lvl1pPr>
            <a:lvl2pPr>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Content Placeholder 23"/>
          <p:cNvSpPr>
            <a:spLocks noGrp="1"/>
          </p:cNvSpPr>
          <p:nvPr>
            <p:ph sz="quarter" idx="31"/>
          </p:nvPr>
        </p:nvSpPr>
        <p:spPr>
          <a:xfrm>
            <a:off x="457200" y="9036050"/>
            <a:ext cx="8047038" cy="239713"/>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Content Placeholder 26"/>
          <p:cNvSpPr>
            <a:spLocks noGrp="1"/>
          </p:cNvSpPr>
          <p:nvPr>
            <p:ph sz="quarter" idx="32"/>
          </p:nvPr>
        </p:nvSpPr>
        <p:spPr>
          <a:xfrm>
            <a:off x="457200" y="9466263"/>
            <a:ext cx="8047038" cy="150812"/>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9" name="Text Placeholder 28"/>
          <p:cNvSpPr>
            <a:spLocks noGrp="1"/>
          </p:cNvSpPr>
          <p:nvPr>
            <p:ph type="body" sz="quarter" idx="33"/>
          </p:nvPr>
        </p:nvSpPr>
        <p:spPr>
          <a:xfrm>
            <a:off x="457200" y="9807575"/>
            <a:ext cx="8047038" cy="263525"/>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2" name="Text Placeholder 31"/>
          <p:cNvSpPr>
            <a:spLocks noGrp="1"/>
          </p:cNvSpPr>
          <p:nvPr>
            <p:ph type="body" sz="quarter" idx="34"/>
          </p:nvPr>
        </p:nvSpPr>
        <p:spPr>
          <a:xfrm>
            <a:off x="457200" y="10174288"/>
            <a:ext cx="8012113" cy="322262"/>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4" name="Text Placeholder 33"/>
          <p:cNvSpPr>
            <a:spLocks noGrp="1"/>
          </p:cNvSpPr>
          <p:nvPr>
            <p:ph type="body" sz="quarter" idx="35"/>
          </p:nvPr>
        </p:nvSpPr>
        <p:spPr>
          <a:xfrm>
            <a:off x="457200" y="10663977"/>
            <a:ext cx="8047038" cy="257175"/>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8" name="Text Placeholder 37"/>
          <p:cNvSpPr>
            <a:spLocks noGrp="1"/>
          </p:cNvSpPr>
          <p:nvPr>
            <p:ph type="body" sz="quarter" idx="36"/>
          </p:nvPr>
        </p:nvSpPr>
        <p:spPr>
          <a:xfrm>
            <a:off x="457200" y="11063288"/>
            <a:ext cx="8047038" cy="295275"/>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484240011"/>
      </p:ext>
    </p:extLst>
  </p:cSld>
  <p:clrMapOvr>
    <a:masterClrMapping/>
  </p:clrMapOvr>
  <p:extLst>
    <p:ext uri="{DCECCB84-F9BA-43D5-87BE-67443E8EF086}">
      <p15:sldGuideLst xmlns:p15="http://schemas.microsoft.com/office/powerpoint/2012/main">
        <p15:guide id="1" orient="horz" pos="98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Figure + Caption">
    <p:spTree>
      <p:nvGrpSpPr>
        <p:cNvPr id="1" name="Shape 53"/>
        <p:cNvGrpSpPr/>
        <p:nvPr/>
      </p:nvGrpSpPr>
      <p:grpSpPr>
        <a:xfrm>
          <a:off x="0" y="0"/>
          <a:ext cx="0" cy="0"/>
          <a:chOff x="0" y="0"/>
          <a:chExt cx="0" cy="0"/>
        </a:xfrm>
      </p:grpSpPr>
      <p:sp>
        <p:nvSpPr>
          <p:cNvPr id="54" name="Tile Placeholder"/>
          <p:cNvSpPr txBox="1">
            <a:spLocks noGrp="1"/>
          </p:cNvSpPr>
          <p:nvPr>
            <p:ph type="title" hasCustomPrompt="1"/>
          </p:nvPr>
        </p:nvSpPr>
        <p:spPr>
          <a:xfrm>
            <a:off x="457200" y="241479"/>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64404"/>
            <a:ext cx="8232775" cy="3417887"/>
          </a:xfrm>
        </p:spPr>
        <p:txBody>
          <a:bodyPr/>
          <a:lstStyle/>
          <a:p>
            <a:endParaRPr lang="en-US" dirty="0"/>
          </a:p>
        </p:txBody>
      </p:sp>
      <p:sp>
        <p:nvSpPr>
          <p:cNvPr id="55" name="Content Placeholder"/>
          <p:cNvSpPr txBox="1">
            <a:spLocks noGrp="1"/>
          </p:cNvSpPr>
          <p:nvPr>
            <p:ph type="body" idx="1" hasCustomPrompt="1"/>
          </p:nvPr>
        </p:nvSpPr>
        <p:spPr>
          <a:xfrm>
            <a:off x="457200" y="5102487"/>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8509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Figure + Caption">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hasCustomPrompt="1"/>
          </p:nvPr>
        </p:nvSpPr>
        <p:spPr>
          <a:xfrm>
            <a:off x="457200" y="1558412"/>
            <a:ext cx="4484688" cy="3754437"/>
          </a:xfrm>
        </p:spPr>
        <p:txBody>
          <a:bodyPr/>
          <a:lstStyle>
            <a:lvl1pPr>
              <a:defRPr/>
            </a:lvl1pPr>
          </a:lstStyle>
          <a:p>
            <a:pPr lvl="0"/>
            <a:r>
              <a:rPr lang="en-US" dirty="0"/>
              <a:t>Figure</a:t>
            </a:r>
          </a:p>
        </p:txBody>
      </p:sp>
      <p:sp>
        <p:nvSpPr>
          <p:cNvPr id="12" name="Content Placeholder 11">
            <a:extLst>
              <a:ext uri="{FF2B5EF4-FFF2-40B4-BE49-F238E27FC236}">
                <a16:creationId xmlns:a16="http://schemas.microsoft.com/office/drawing/2014/main" id="{5CAF3FDC-1BE7-4A19-A3D7-02B55407B90B}"/>
              </a:ext>
            </a:extLst>
          </p:cNvPr>
          <p:cNvSpPr>
            <a:spLocks noGrp="1"/>
          </p:cNvSpPr>
          <p:nvPr>
            <p:ph sz="quarter" idx="15"/>
          </p:nvPr>
        </p:nvSpPr>
        <p:spPr>
          <a:xfrm>
            <a:off x="5048250" y="1558412"/>
            <a:ext cx="3638550" cy="37544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BF40E849-7663-4A75-9BC8-012C23AC44DF}"/>
              </a:ext>
            </a:extLst>
          </p:cNvPr>
          <p:cNvSpPr>
            <a:spLocks noGrp="1"/>
          </p:cNvSpPr>
          <p:nvPr>
            <p:ph sz="quarter" idx="14" hasCustomPrompt="1"/>
          </p:nvPr>
        </p:nvSpPr>
        <p:spPr>
          <a:xfrm>
            <a:off x="457200" y="5420799"/>
            <a:ext cx="8229600" cy="533400"/>
          </a:xfrm>
        </p:spPr>
        <p:txBody>
          <a:bodyPr/>
          <a:lstStyle>
            <a:lvl1pPr>
              <a:defRPr/>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660428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bel Layout 1">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065091D3-E16C-46AB-9A90-0F52CA812534}"/>
              </a:ext>
            </a:extLst>
          </p:cNvPr>
          <p:cNvSpPr>
            <a:spLocks noGrp="1"/>
          </p:cNvSpPr>
          <p:nvPr>
            <p:ph type="title" hasCustomPrompt="1"/>
          </p:nvPr>
        </p:nvSpPr>
        <p:spPr/>
        <p:txBody>
          <a:bodyPr/>
          <a:lstStyle>
            <a:lvl1pPr>
              <a:defRPr sz="3600">
                <a:latin typeface="+mj-lt"/>
              </a:defRPr>
            </a:lvl1pPr>
          </a:lstStyle>
          <a:p>
            <a:r>
              <a:rPr lang="en-US" dirty="0"/>
              <a:t>Click to add title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2982913" y="4359275"/>
            <a:ext cx="3482975"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2982912" y="1681163"/>
            <a:ext cx="3482975"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808109" y="1681163"/>
            <a:ext cx="1220716"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808109" y="2647157"/>
            <a:ext cx="1206500"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808109" y="3613151"/>
            <a:ext cx="1206500"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7381874" y="1681163"/>
            <a:ext cx="1304925"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7381874" y="2651590"/>
            <a:ext cx="1304925"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7381874" y="3613151"/>
            <a:ext cx="1304925" cy="627063"/>
          </a:xfrm>
        </p:spPr>
        <p:txBody>
          <a:bodyPr/>
          <a:lstStyle>
            <a:lvl1pPr marL="101600" indent="0">
              <a:buNone/>
              <a:defRPr/>
            </a:lvl1pPr>
          </a:lstStyle>
          <a:p>
            <a:pPr lvl="0"/>
            <a:r>
              <a:rPr lang="en-US" dirty="0"/>
              <a:t>Label 6</a:t>
            </a:r>
          </a:p>
        </p:txBody>
      </p:sp>
      <p:sp>
        <p:nvSpPr>
          <p:cNvPr id="3" name="Date Placeholder 2">
            <a:extLst>
              <a:ext uri="{FF2B5EF4-FFF2-40B4-BE49-F238E27FC236}">
                <a16:creationId xmlns:a16="http://schemas.microsoft.com/office/drawing/2014/main" id="{D0CEC9E9-2CDA-42DF-A6E1-55B455A7E67B}"/>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5429F10E-ACBA-4EA4-B23A-AC32FC5A681B}"/>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027899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bel Layout 2">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dirty="0"/>
              <a:t>Click to edit Master title style</a:t>
            </a:r>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457201" y="4392613"/>
            <a:ext cx="2107323"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457200" y="1817688"/>
            <a:ext cx="2107324"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2774622" y="1794947"/>
            <a:ext cx="153461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2774622" y="2707481"/>
            <a:ext cx="153461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2774622" y="3597275"/>
            <a:ext cx="153461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4931596" y="4347439"/>
            <a:ext cx="2107323"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4931596" y="1806537"/>
            <a:ext cx="2107323"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7304580" y="1794947"/>
            <a:ext cx="153461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7304579" y="2707481"/>
            <a:ext cx="153461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7304579" y="3579818"/>
            <a:ext cx="1534620" cy="608524"/>
          </a:xfrm>
        </p:spPr>
        <p:txBody>
          <a:bodyPr/>
          <a:lstStyle>
            <a:lvl1pPr marL="101600" indent="0">
              <a:buNone/>
              <a:defRPr/>
            </a:lvl1pPr>
          </a:lstStyle>
          <a:p>
            <a:pPr lvl="0"/>
            <a:r>
              <a:rPr lang="en-US" dirty="0"/>
              <a:t>Label 2.3</a:t>
            </a:r>
          </a:p>
        </p:txBody>
      </p:sp>
      <p:sp>
        <p:nvSpPr>
          <p:cNvPr id="3" name="Date Placeholder 2">
            <a:extLst>
              <a:ext uri="{FF2B5EF4-FFF2-40B4-BE49-F238E27FC236}">
                <a16:creationId xmlns:a16="http://schemas.microsoft.com/office/drawing/2014/main" id="{D8A4DA0A-BA94-4C4E-A521-FB23D113A856}"/>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44569933-5FC5-4C73-96ED-E1AC0FC867FE}"/>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648721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Title Placeholder"/>
          <p:cNvSpPr txBox="1">
            <a:spLocks noGrp="1"/>
          </p:cNvSpPr>
          <p:nvPr>
            <p:ph type="title" hasCustomPrompt="1"/>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Content Placeholder"/>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add copyright">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19" name="Title Placeholder"/>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Content Placeholder"/>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0" cap="none" spc="0" normalizeH="0" baseline="0" noProof="0" dirty="0">
              <a:ln>
                <a:noFill/>
              </a:ln>
              <a:solidFill>
                <a:srgbClr val="FFFFFF"/>
              </a:solidFill>
              <a:effectLst/>
              <a:uLnTx/>
              <a:uFillTx/>
              <a:latin typeface="Arial"/>
              <a:cs typeface="Arial"/>
              <a:sym typeface="Arial"/>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0" cap="none" spc="0" normalizeH="0" baseline="0" noProof="0">
                <a:ln>
                  <a:noFill/>
                </a:ln>
                <a:solidFill>
                  <a:srgbClr val="FFFFFF"/>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4215940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on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458689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64875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61030" y="1556326"/>
            <a:ext cx="3631545" cy="452062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234542" y="1563574"/>
            <a:ext cx="4452258"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6F503D41-401A-43DB-9BC0-38F51965B892}"/>
              </a:ext>
            </a:extLst>
          </p:cNvPr>
          <p:cNvSpPr>
            <a:spLocks noGrp="1"/>
          </p:cNvSpPr>
          <p:nvPr>
            <p:ph sz="quarter" idx="15"/>
          </p:nvPr>
        </p:nvSpPr>
        <p:spPr>
          <a:xfrm>
            <a:off x="4243595" y="3977558"/>
            <a:ext cx="4443205" cy="2112272"/>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76906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69483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2611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hree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66603" y="1552575"/>
            <a:ext cx="2595602"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3290555"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6091197"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6443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2572593"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687986"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6803378"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011214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4011769" cy="46940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216772"/>
            <a:ext cx="4011769" cy="55218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953477"/>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3640944"/>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4352925"/>
            <a:ext cx="4011769"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5010150"/>
            <a:ext cx="4011769"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5692775"/>
            <a:ext cx="4011769"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622801" y="1557338"/>
            <a:ext cx="4064000" cy="4651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622800" y="2216150"/>
            <a:ext cx="4064000" cy="5524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622800" y="2952750"/>
            <a:ext cx="4064000" cy="5254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622800" y="3641725"/>
            <a:ext cx="4064000" cy="52387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622800" y="4352925"/>
            <a:ext cx="4064000"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713288" y="5010150"/>
            <a:ext cx="3973512"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713288" y="5692775"/>
            <a:ext cx="3973512"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7121803"/>
      </p:ext>
    </p:extLst>
  </p:cSld>
  <p:clrMapOvr>
    <a:masterClrMapping/>
  </p:clrMapOvr>
  <p:extLst>
    <p:ext uri="{DCECCB84-F9BA-43D5-87BE-67443E8EF086}">
      <p15:sldGuideLst xmlns:p15="http://schemas.microsoft.com/office/powerpoint/2012/main">
        <p15:guide id="1" orient="horz" pos="981"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6"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theme" Target="../theme/theme2.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3246644562"/>
      </p:ext>
    </p:extLst>
  </p:cSld>
  <p:clrMap bg1="lt1" tx1="dk1" bg2="dk2" tx2="lt2" accent1="accent1" accent2="accent2" accent3="accent3" accent4="accent4" accent5="accent5" accent6="accent6" hlink="hlink" folHlink="folHlink"/>
  <p:sldLayoutIdLst>
    <p:sldLayoutId id="214748367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Content Placeholder"/>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6" name="Copyright"/>
          <p:cNvSpPr txBox="1"/>
          <p:nvPr/>
        </p:nvSpPr>
        <p:spPr>
          <a:xfrm>
            <a:off x="1600200" y="6429344"/>
            <a:ext cx="7162799" cy="200054"/>
          </a:xfrm>
          <a:prstGeom prst="rect">
            <a:avLst/>
          </a:prstGeom>
          <a:noFill/>
          <a:ln>
            <a:noFill/>
          </a:ln>
        </p:spPr>
        <p:txBody>
          <a:bodyPr lIns="91425" tIns="45700" rIns="91425" bIns="45700" anchor="ctr"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IN" sz="1200" b="0" i="0" u="none" strike="noStrike" cap="none" dirty="0">
                <a:solidFill>
                  <a:srgbClr val="000000"/>
                </a:solidFill>
                <a:effectLst/>
                <a:latin typeface="Verdana" panose="020B0604030504040204" pitchFamily="34" charset="0"/>
                <a:ea typeface="Verdana" panose="020B0604030504040204" pitchFamily="34" charset="0"/>
                <a:cs typeface="Arial"/>
                <a:sym typeface="Arial"/>
              </a:rPr>
              <a:t>2022 </a:t>
            </a:r>
            <a:r>
              <a:rPr lang="en-US" altLang="en-US" sz="1200" b="0" dirty="0">
                <a:latin typeface="Verdana" panose="020B0604030504040204" pitchFamily="34" charset="0"/>
                <a:ea typeface="Verdana" panose="020B0604030504040204" pitchFamily="34" charset="0"/>
                <a:cs typeface="Verdana" panose="020B0604030504040204" pitchFamily="34" charset="0"/>
              </a:rPr>
              <a:t>Pearson Education, Inc. All Rights Reserved</a:t>
            </a: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8" name="Picture Placeholder 21" descr="Pearson Logo">
            <a:extLst>
              <a:ext uri="{FF2B5EF4-FFF2-40B4-BE49-F238E27FC236}">
                <a16:creationId xmlns:a16="http://schemas.microsoft.com/office/drawing/2014/main" id="{9482BDEB-84DF-4344-AD30-389884976DF6}"/>
              </a:ext>
            </a:extLst>
          </p:cNvPr>
          <p:cNvPicPr>
            <a:picLocks noChangeAspect="1"/>
          </p:cNvPicPr>
          <p:nvPr userDrawn="1"/>
        </p:nvPicPr>
        <p:blipFill>
          <a:blip r:embed="rId16"/>
          <a:srcRect t="22152" b="22152"/>
          <a:stretch>
            <a:fillRect/>
          </a:stretch>
        </p:blipFill>
        <p:spPr>
          <a:xfrm>
            <a:off x="315677" y="6420639"/>
            <a:ext cx="1176574" cy="296443"/>
          </a:xfrm>
          <a:prstGeom prst="rect">
            <a:avLst/>
          </a:prstGeom>
        </p:spPr>
      </p:pic>
    </p:spTree>
  </p:cSld>
  <p:clrMap bg1="lt1" tx1="dk1" bg2="dk2" tx2="lt2" accent1="accent1" accent2="accent2" accent3="accent3" accent4="accent4" accent5="accent5" accent6="accent6" hlink="hlink" folHlink="folHlink"/>
  <p:sldLayoutIdLst>
    <p:sldLayoutId id="2147483664" r:id="rId1"/>
    <p:sldLayoutId id="2147483682" r:id="rId2"/>
    <p:sldLayoutId id="2147483650" r:id="rId3"/>
    <p:sldLayoutId id="2147483676" r:id="rId4"/>
    <p:sldLayoutId id="2147483677" r:id="rId5"/>
    <p:sldLayoutId id="2147483678" r:id="rId6"/>
    <p:sldLayoutId id="2147483679" r:id="rId7"/>
    <p:sldLayoutId id="2147483680" r:id="rId8"/>
    <p:sldLayoutId id="2147483681" r:id="rId9"/>
    <p:sldLayoutId id="2147483671" r:id="rId10"/>
    <p:sldLayoutId id="2147483673" r:id="rId11"/>
    <p:sldLayoutId id="2147483670" r:id="rId12"/>
    <p:sldLayoutId id="2147483669" r:id="rId13"/>
    <p:sldLayoutId id="214748365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9.xml"/><Relationship Id="rId1" Type="http://schemas.openxmlformats.org/officeDocument/2006/relationships/vmlDrawing" Target="../drawings/vmlDrawing1.vml"/><Relationship Id="rId6" Type="http://schemas.openxmlformats.org/officeDocument/2006/relationships/image" Target="../media/image21.wmf"/><Relationship Id="rId5" Type="http://schemas.openxmlformats.org/officeDocument/2006/relationships/oleObject" Target="../embeddings/oleObject2.bin"/><Relationship Id="rId4" Type="http://schemas.openxmlformats.org/officeDocument/2006/relationships/image" Target="../media/image20.wmf"/></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30.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8728-A241-43F4-95FF-6C49FEEA0911}"/>
              </a:ext>
              <a:ext uri="{C183D7F6-B498-43B3-948B-1728B52AA6E4}">
                <adec:decorative xmlns:adec="http://schemas.microsoft.com/office/drawing/2017/decorative" val="1"/>
              </a:ext>
            </a:extLst>
          </p:cNvPr>
          <p:cNvSpPr>
            <a:spLocks noGrp="1"/>
          </p:cNvSpPr>
          <p:nvPr>
            <p:ph type="title"/>
          </p:nvPr>
        </p:nvSpPr>
        <p:spPr>
          <a:xfrm>
            <a:off x="457200" y="204980"/>
            <a:ext cx="8229600" cy="920558"/>
          </a:xfrm>
        </p:spPr>
        <p:txBody>
          <a:bodyPr anchor="ctr"/>
          <a:lstStyle/>
          <a:p>
            <a:pPr>
              <a:lnSpc>
                <a:spcPct val="90000"/>
              </a:lnSpc>
              <a:spcBef>
                <a:spcPts val="600"/>
              </a:spcBef>
              <a:spcAft>
                <a:spcPts val="125"/>
              </a:spcAft>
            </a:pPr>
            <a:r>
              <a:rPr lang="en-US" sz="3200" dirty="0">
                <a:solidFill>
                  <a:schemeClr val="tx2"/>
                </a:solidFill>
              </a:rPr>
              <a:t>Starting Out with Java Control Structures Through Objects</a:t>
            </a:r>
          </a:p>
        </p:txBody>
      </p:sp>
      <p:sp>
        <p:nvSpPr>
          <p:cNvPr id="3" name="Content Placeholder 2">
            <a:extLst>
              <a:ext uri="{FF2B5EF4-FFF2-40B4-BE49-F238E27FC236}">
                <a16:creationId xmlns:a16="http://schemas.microsoft.com/office/drawing/2014/main" id="{ABE18F80-D4FC-4D8F-B2BD-E7BEE7E012B5}"/>
              </a:ext>
              <a:ext uri="{C183D7F6-B498-43B3-948B-1728B52AA6E4}">
                <adec:decorative xmlns:adec="http://schemas.microsoft.com/office/drawing/2017/decorative" val="1"/>
              </a:ext>
            </a:extLst>
          </p:cNvPr>
          <p:cNvSpPr>
            <a:spLocks noGrp="1"/>
          </p:cNvSpPr>
          <p:nvPr>
            <p:ph type="body" idx="1"/>
          </p:nvPr>
        </p:nvSpPr>
        <p:spPr>
          <a:xfrm>
            <a:off x="457200" y="1197091"/>
            <a:ext cx="8229600" cy="403109"/>
          </a:xfrm>
        </p:spPr>
        <p:txBody>
          <a:bodyPr anchor="ctr"/>
          <a:lstStyle/>
          <a:p>
            <a:r>
              <a:rPr lang="en-US" dirty="0"/>
              <a:t>Eighth</a:t>
            </a:r>
            <a:r>
              <a:rPr lang="en-US" dirty="0">
                <a:solidFill>
                  <a:schemeClr val="tx2"/>
                </a:solidFill>
              </a:rPr>
              <a:t> Edition</a:t>
            </a:r>
          </a:p>
        </p:txBody>
      </p:sp>
      <p:pic>
        <p:nvPicPr>
          <p:cNvPr id="9" name="Picture 8" descr="Front Cover: Starting Out with Java Control Structures Through Objects, Eighth Edition by Gaddis.">
            <a:extLst>
              <a:ext uri="{FF2B5EF4-FFF2-40B4-BE49-F238E27FC236}">
                <a16:creationId xmlns:a16="http://schemas.microsoft.com/office/drawing/2014/main" id="{037B4E2D-7AC7-4FE4-842B-780018579E17}"/>
              </a:ext>
            </a:extLst>
          </p:cNvPr>
          <p:cNvPicPr>
            <a:picLocks noChangeAspect="1"/>
          </p:cNvPicPr>
          <p:nvPr/>
        </p:nvPicPr>
        <p:blipFill>
          <a:blip r:embed="rId3"/>
          <a:stretch>
            <a:fillRect/>
          </a:stretch>
        </p:blipFill>
        <p:spPr>
          <a:xfrm>
            <a:off x="572683" y="1693219"/>
            <a:ext cx="3675550" cy="4594437"/>
          </a:xfrm>
          <a:prstGeom prst="rect">
            <a:avLst/>
          </a:prstGeom>
          <a:ln w="9525">
            <a:solidFill>
              <a:schemeClr val="tx1"/>
            </a:solidFill>
          </a:ln>
          <a:effectLst/>
        </p:spPr>
      </p:pic>
      <p:sp>
        <p:nvSpPr>
          <p:cNvPr id="5" name="Content Placeholder 4">
            <a:extLst>
              <a:ext uri="{FF2B5EF4-FFF2-40B4-BE49-F238E27FC236}">
                <a16:creationId xmlns:a16="http://schemas.microsoft.com/office/drawing/2014/main" id="{2D222376-7AD7-4443-B67A-120BE12F4DDB}"/>
              </a:ext>
              <a:ext uri="{C183D7F6-B498-43B3-948B-1728B52AA6E4}">
                <adec:decorative xmlns:adec="http://schemas.microsoft.com/office/drawing/2017/decorative" val="1"/>
              </a:ext>
            </a:extLst>
          </p:cNvPr>
          <p:cNvSpPr>
            <a:spLocks noGrp="1"/>
          </p:cNvSpPr>
          <p:nvPr>
            <p:ph sz="quarter" idx="14"/>
          </p:nvPr>
        </p:nvSpPr>
        <p:spPr>
          <a:xfrm>
            <a:off x="5461288" y="2078182"/>
            <a:ext cx="2992583" cy="1014267"/>
          </a:xfrm>
        </p:spPr>
        <p:txBody>
          <a:bodyPr/>
          <a:lstStyle/>
          <a:p>
            <a:pPr marL="0" algn="ctr"/>
            <a:r>
              <a:rPr lang="en-US" b="1" dirty="0">
                <a:solidFill>
                  <a:schemeClr val="tx1"/>
                </a:solidFill>
                <a:latin typeface="+mn-lt"/>
              </a:rPr>
              <a:t>Chapter 7</a:t>
            </a:r>
          </a:p>
        </p:txBody>
      </p:sp>
      <p:sp>
        <p:nvSpPr>
          <p:cNvPr id="6" name="Content Placeholder 5">
            <a:extLst>
              <a:ext uri="{FF2B5EF4-FFF2-40B4-BE49-F238E27FC236}">
                <a16:creationId xmlns:a16="http://schemas.microsoft.com/office/drawing/2014/main" id="{82FD4EC9-4778-4E2F-B136-2A176CA2BA69}"/>
              </a:ext>
              <a:ext uri="{C183D7F6-B498-43B3-948B-1728B52AA6E4}">
                <adec:decorative xmlns:adec="http://schemas.microsoft.com/office/drawing/2017/decorative" val="1"/>
              </a:ext>
            </a:extLst>
          </p:cNvPr>
          <p:cNvSpPr>
            <a:spLocks noGrp="1"/>
          </p:cNvSpPr>
          <p:nvPr>
            <p:ph sz="quarter" idx="15"/>
          </p:nvPr>
        </p:nvSpPr>
        <p:spPr>
          <a:xfrm>
            <a:off x="5461289" y="3315134"/>
            <a:ext cx="2992582" cy="1131455"/>
          </a:xfrm>
        </p:spPr>
        <p:txBody>
          <a:bodyPr/>
          <a:lstStyle/>
          <a:p>
            <a:pPr eaLnBrk="1" hangingPunct="1">
              <a:spcBef>
                <a:spcPct val="50000"/>
              </a:spcBef>
              <a:defRPr/>
            </a:pPr>
            <a:r>
              <a:rPr lang="en-US" altLang="en-US" dirty="0"/>
              <a:t>Arrays and the </a:t>
            </a:r>
            <a:r>
              <a:rPr lang="en-US" altLang="en-US" dirty="0">
                <a:latin typeface="Courier New" panose="02070309020205020404" pitchFamily="49" charset="0"/>
                <a:cs typeface="Courier New" panose="02070309020205020404" pitchFamily="49" charset="0"/>
              </a:rPr>
              <a:t>ArrayList</a:t>
            </a:r>
            <a:r>
              <a:rPr lang="en-US" altLang="en-US" dirty="0"/>
              <a:t> Class</a:t>
            </a:r>
          </a:p>
        </p:txBody>
      </p:sp>
      <p:pic>
        <p:nvPicPr>
          <p:cNvPr id="12" name="Picture Placeholder 21" descr="Pearson Logo">
            <a:extLst>
              <a:ext uri="{FF2B5EF4-FFF2-40B4-BE49-F238E27FC236}">
                <a16:creationId xmlns:a16="http://schemas.microsoft.com/office/drawing/2014/main" id="{CF37FB16-D567-464F-82AB-B4CF4A031A4F}"/>
              </a:ext>
            </a:extLst>
          </p:cNvPr>
          <p:cNvPicPr>
            <a:picLocks noChangeAspect="1"/>
          </p:cNvPicPr>
          <p:nvPr/>
        </p:nvPicPr>
        <p:blipFill>
          <a:blip r:embed="rId4"/>
          <a:srcRect t="22152" b="22152"/>
          <a:stretch>
            <a:fillRect/>
          </a:stretch>
        </p:blipFill>
        <p:spPr>
          <a:xfrm>
            <a:off x="315677" y="6420639"/>
            <a:ext cx="1176574" cy="296443"/>
          </a:xfrm>
          <a:prstGeom prst="rect">
            <a:avLst/>
          </a:prstGeom>
          <a:noFill/>
          <a:ln>
            <a:noFill/>
          </a:ln>
        </p:spPr>
      </p:pic>
      <p:sp>
        <p:nvSpPr>
          <p:cNvPr id="8" name="Content Placeholder 7">
            <a:extLst>
              <a:ext uri="{FF2B5EF4-FFF2-40B4-BE49-F238E27FC236}">
                <a16:creationId xmlns:a16="http://schemas.microsoft.com/office/drawing/2014/main" id="{C8E88D28-1A9F-4FC4-946F-10B4629D1438}"/>
              </a:ext>
              <a:ext uri="{C183D7F6-B498-43B3-948B-1728B52AA6E4}">
                <adec:decorative xmlns:adec="http://schemas.microsoft.com/office/drawing/2017/decorative" val="1"/>
              </a:ext>
            </a:extLst>
          </p:cNvPr>
          <p:cNvSpPr>
            <a:spLocks noGrp="1"/>
          </p:cNvSpPr>
          <p:nvPr>
            <p:ph sz="quarter" idx="17"/>
          </p:nvPr>
        </p:nvSpPr>
        <p:spPr>
          <a:xfrm>
            <a:off x="2173288" y="6413500"/>
            <a:ext cx="6589712" cy="228600"/>
          </a:xfrm>
        </p:spPr>
        <p:txBody>
          <a:bodyPr/>
          <a:lstStyle/>
          <a:p>
            <a:pPr marL="0" indent="0"/>
            <a:r>
              <a:rPr lang="en-US" altLang="en-US" sz="1200" b="0" dirty="0">
                <a:latin typeface="Verdana"/>
                <a:cs typeface="Verdana" panose="020B0604030504040204" pitchFamily="34" charset="0"/>
              </a:rPr>
              <a:t>Copyright © </a:t>
            </a:r>
            <a:r>
              <a:rPr lang="en-US" dirty="0"/>
              <a:t>2022 </a:t>
            </a:r>
            <a:r>
              <a:rPr lang="en-US" altLang="en-US" sz="1200" b="0" dirty="0">
                <a:latin typeface="Verdana"/>
                <a:cs typeface="Verdana" panose="020B0604030504040204" pitchFamily="34" charset="0"/>
              </a:rPr>
              <a:t>Pearson Education, Inc. All Rights Reserved</a:t>
            </a:r>
          </a:p>
        </p:txBody>
      </p:sp>
    </p:spTree>
    <p:extLst>
      <p:ext uri="{BB962C8B-B14F-4D97-AF65-F5344CB8AC3E}">
        <p14:creationId xmlns:p14="http://schemas.microsoft.com/office/powerpoint/2010/main" val="3801335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F6251-99D4-49E4-8391-25071CFC9C28}"/>
              </a:ext>
            </a:extLst>
          </p:cNvPr>
          <p:cNvSpPr>
            <a:spLocks noGrp="1"/>
          </p:cNvSpPr>
          <p:nvPr>
            <p:ph type="title"/>
          </p:nvPr>
        </p:nvSpPr>
        <p:spPr/>
        <p:txBody>
          <a:bodyPr/>
          <a:lstStyle/>
          <a:p>
            <a:r>
              <a:rPr lang="en-US" altLang="en-US" dirty="0"/>
              <a:t>Bounds Checking</a:t>
            </a:r>
            <a:endParaRPr lang="en-IN" dirty="0"/>
          </a:p>
        </p:txBody>
      </p:sp>
      <p:sp>
        <p:nvSpPr>
          <p:cNvPr id="4" name="Content Placeholder 3"/>
          <p:cNvSpPr>
            <a:spLocks noGrp="1"/>
          </p:cNvSpPr>
          <p:nvPr>
            <p:ph sz="quarter" idx="13"/>
          </p:nvPr>
        </p:nvSpPr>
        <p:spPr>
          <a:xfrm>
            <a:off x="457200" y="1552574"/>
            <a:ext cx="7733211" cy="893743"/>
          </a:xfrm>
        </p:spPr>
        <p:txBody>
          <a:bodyPr/>
          <a:lstStyle/>
          <a:p>
            <a:r>
              <a:rPr lang="en-US" altLang="en-US" dirty="0"/>
              <a:t>Array indexes always start at zero and continue to (array length - 1).</a:t>
            </a:r>
            <a:endParaRPr lang="en-IN" dirty="0"/>
          </a:p>
        </p:txBody>
      </p:sp>
      <p:sp>
        <p:nvSpPr>
          <p:cNvPr id="5" name="Content Placeholder 4"/>
          <p:cNvSpPr>
            <a:spLocks noGrp="1"/>
          </p:cNvSpPr>
          <p:nvPr>
            <p:ph sz="quarter" idx="14"/>
          </p:nvPr>
        </p:nvSpPr>
        <p:spPr>
          <a:xfrm>
            <a:off x="457200" y="2505695"/>
            <a:ext cx="5664925" cy="510639"/>
          </a:xfrm>
        </p:spPr>
        <p:txBody>
          <a:bodyPr/>
          <a:lstStyle/>
          <a:p>
            <a:pPr marL="742518" lvl="1">
              <a:buNone/>
            </a:pPr>
            <a:r>
              <a:rPr lang="en-US" altLang="en-US" b="1" dirty="0">
                <a:latin typeface="Courier New" panose="02070309020205020404" pitchFamily="49" charset="0"/>
                <a:cs typeface="Courier New" panose="02070309020205020404" pitchFamily="49" charset="0"/>
              </a:rPr>
              <a:t>int values = new int[10];</a:t>
            </a:r>
            <a:endParaRPr lang="en-IN" dirty="0">
              <a:latin typeface="Courier New" panose="02070309020205020404" pitchFamily="49" charset="0"/>
              <a:cs typeface="Courier New" panose="02070309020205020404" pitchFamily="49" charset="0"/>
            </a:endParaRPr>
          </a:p>
        </p:txBody>
      </p:sp>
      <p:sp>
        <p:nvSpPr>
          <p:cNvPr id="6" name="Content Placeholder 5"/>
          <p:cNvSpPr>
            <a:spLocks noGrp="1"/>
          </p:cNvSpPr>
          <p:nvPr>
            <p:ph sz="quarter" idx="15"/>
          </p:nvPr>
        </p:nvSpPr>
        <p:spPr>
          <a:xfrm>
            <a:off x="457200" y="3075712"/>
            <a:ext cx="8229600" cy="2861949"/>
          </a:xfrm>
        </p:spPr>
        <p:txBody>
          <a:bodyPr/>
          <a:lstStyle/>
          <a:p>
            <a:pPr eaLnBrk="1" hangingPunct="1"/>
            <a:r>
              <a:rPr lang="en-US" altLang="en-US" dirty="0"/>
              <a:t>This array would have indexes 0 through 9.</a:t>
            </a:r>
          </a:p>
          <a:p>
            <a:pPr eaLnBrk="1" hangingPunct="1"/>
            <a:r>
              <a:rPr lang="en-US" altLang="en-US" dirty="0"/>
              <a:t>See example: InvalidSubscript.java</a:t>
            </a:r>
          </a:p>
          <a:p>
            <a:pPr eaLnBrk="1" hangingPunct="1"/>
            <a:r>
              <a:rPr lang="en-US" altLang="en-US" dirty="0"/>
              <a:t>In </a:t>
            </a:r>
            <a:r>
              <a:rPr lang="en-US" altLang="en-US" dirty="0">
                <a:latin typeface="Courier New" panose="02070309020205020404" pitchFamily="49" charset="0"/>
                <a:cs typeface="Courier New" panose="02070309020205020404" pitchFamily="49" charset="0"/>
              </a:rPr>
              <a:t>for</a:t>
            </a:r>
            <a:r>
              <a:rPr lang="en-US" altLang="en-US" dirty="0"/>
              <a:t> loops, it is typical to use </a:t>
            </a:r>
            <a:r>
              <a:rPr lang="en-US" altLang="en-US" i="1" dirty="0"/>
              <a:t>i, j, </a:t>
            </a:r>
            <a:r>
              <a:rPr lang="en-US" altLang="en-US" dirty="0"/>
              <a:t>and </a:t>
            </a:r>
            <a:r>
              <a:rPr lang="en-US" altLang="en-US" i="1" dirty="0"/>
              <a:t>k</a:t>
            </a:r>
            <a:r>
              <a:rPr lang="en-US" altLang="en-US" dirty="0"/>
              <a:t> as counting variables.</a:t>
            </a:r>
          </a:p>
          <a:p>
            <a:pPr lvl="1" eaLnBrk="1" hangingPunct="1"/>
            <a:r>
              <a:rPr lang="en-US" altLang="en-US" dirty="0"/>
              <a:t>It might help to think of </a:t>
            </a:r>
            <a:r>
              <a:rPr lang="en-US" altLang="en-US" i="1" dirty="0"/>
              <a:t>i</a:t>
            </a:r>
            <a:r>
              <a:rPr lang="en-US" altLang="en-US" dirty="0"/>
              <a:t> as representing the word </a:t>
            </a:r>
            <a:r>
              <a:rPr lang="en-US" altLang="en-US" b="1" dirty="0"/>
              <a:t>index</a:t>
            </a:r>
            <a:r>
              <a:rPr lang="en-US" altLang="en-US" dirty="0"/>
              <a:t>.</a:t>
            </a:r>
          </a:p>
        </p:txBody>
      </p:sp>
    </p:spTree>
    <p:extLst>
      <p:ext uri="{BB962C8B-B14F-4D97-AF65-F5344CB8AC3E}">
        <p14:creationId xmlns:p14="http://schemas.microsoft.com/office/powerpoint/2010/main" val="3217627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5A19D-F612-4392-82E1-D1AEC8AEF06B}"/>
              </a:ext>
            </a:extLst>
          </p:cNvPr>
          <p:cNvSpPr>
            <a:spLocks noGrp="1"/>
          </p:cNvSpPr>
          <p:nvPr>
            <p:ph type="title"/>
          </p:nvPr>
        </p:nvSpPr>
        <p:spPr/>
        <p:txBody>
          <a:bodyPr/>
          <a:lstStyle/>
          <a:p>
            <a:r>
              <a:rPr lang="en-US" altLang="en-US" dirty="0"/>
              <a:t>Array Length </a:t>
            </a:r>
            <a:r>
              <a:rPr lang="en-US" altLang="en-US" sz="2000" b="0" dirty="0"/>
              <a:t>(1 of 2)</a:t>
            </a:r>
            <a:endParaRPr lang="en-IN" sz="2000" b="0" dirty="0"/>
          </a:p>
        </p:txBody>
      </p:sp>
      <p:sp>
        <p:nvSpPr>
          <p:cNvPr id="4" name="Content Placeholder 3"/>
          <p:cNvSpPr>
            <a:spLocks noGrp="1"/>
          </p:cNvSpPr>
          <p:nvPr>
            <p:ph sz="quarter" idx="13"/>
          </p:nvPr>
        </p:nvSpPr>
        <p:spPr>
          <a:xfrm>
            <a:off x="457200" y="1552575"/>
            <a:ext cx="8229600" cy="893742"/>
          </a:xfrm>
        </p:spPr>
        <p:txBody>
          <a:bodyPr/>
          <a:lstStyle/>
          <a:p>
            <a:r>
              <a:rPr lang="en-US" altLang="en-US" dirty="0"/>
              <a:t>Arrays are objects and provide a public field named </a:t>
            </a:r>
            <a:r>
              <a:rPr lang="en-US" altLang="en-US" dirty="0">
                <a:latin typeface="Courier New" panose="02070309020205020404" pitchFamily="49" charset="0"/>
                <a:cs typeface="Courier New" panose="02070309020205020404" pitchFamily="49" charset="0"/>
              </a:rPr>
              <a:t>length</a:t>
            </a:r>
            <a:r>
              <a:rPr lang="en-US" altLang="en-US" i="1" dirty="0"/>
              <a:t> </a:t>
            </a:r>
            <a:r>
              <a:rPr lang="en-US" altLang="en-US" dirty="0"/>
              <a:t>that is a constant that can be tested.</a:t>
            </a:r>
            <a:endParaRPr lang="en-IN" dirty="0"/>
          </a:p>
        </p:txBody>
      </p:sp>
      <p:sp>
        <p:nvSpPr>
          <p:cNvPr id="5" name="Content Placeholder 4"/>
          <p:cNvSpPr>
            <a:spLocks noGrp="1"/>
          </p:cNvSpPr>
          <p:nvPr>
            <p:ph sz="quarter" idx="14"/>
          </p:nvPr>
        </p:nvSpPr>
        <p:spPr>
          <a:xfrm>
            <a:off x="457200" y="2508117"/>
            <a:ext cx="6788331" cy="472594"/>
          </a:xfrm>
        </p:spPr>
        <p:txBody>
          <a:bodyPr/>
          <a:lstStyle/>
          <a:p>
            <a:pPr marL="742518" lvl="1">
              <a:buNone/>
            </a:pPr>
            <a:r>
              <a:rPr lang="en-US" altLang="en-US" sz="2000" b="1" dirty="0">
                <a:latin typeface="Courier New" panose="02070309020205020404" pitchFamily="49" charset="0"/>
                <a:cs typeface="Courier New" panose="02070309020205020404" pitchFamily="49" charset="0"/>
              </a:rPr>
              <a:t>double[] temperatures = new double[25];</a:t>
            </a:r>
            <a:endParaRPr lang="en-IN" sz="2000" dirty="0">
              <a:latin typeface="Courier New" panose="02070309020205020404" pitchFamily="49" charset="0"/>
              <a:cs typeface="Courier New" panose="02070309020205020404" pitchFamily="49" charset="0"/>
            </a:endParaRPr>
          </a:p>
        </p:txBody>
      </p:sp>
      <p:sp>
        <p:nvSpPr>
          <p:cNvPr id="6" name="Content Placeholder 5"/>
          <p:cNvSpPr>
            <a:spLocks noGrp="1"/>
          </p:cNvSpPr>
          <p:nvPr>
            <p:ph sz="quarter" idx="15"/>
          </p:nvPr>
        </p:nvSpPr>
        <p:spPr>
          <a:xfrm>
            <a:off x="457200" y="3042511"/>
            <a:ext cx="4968240" cy="496336"/>
          </a:xfrm>
        </p:spPr>
        <p:txBody>
          <a:bodyPr/>
          <a:lstStyle/>
          <a:p>
            <a:pPr lvl="1"/>
            <a:r>
              <a:rPr lang="en-US" altLang="en-US" dirty="0"/>
              <a:t>The length of this array is 25.</a:t>
            </a:r>
            <a:endParaRPr lang="en-IN" dirty="0"/>
          </a:p>
        </p:txBody>
      </p:sp>
      <p:sp>
        <p:nvSpPr>
          <p:cNvPr id="7" name="Content Placeholder 6"/>
          <p:cNvSpPr>
            <a:spLocks noGrp="1"/>
          </p:cNvSpPr>
          <p:nvPr>
            <p:ph sz="quarter" idx="16"/>
          </p:nvPr>
        </p:nvSpPr>
        <p:spPr>
          <a:xfrm>
            <a:off x="457200" y="3600648"/>
            <a:ext cx="8229600" cy="900100"/>
          </a:xfrm>
        </p:spPr>
        <p:txBody>
          <a:bodyPr/>
          <a:lstStyle/>
          <a:p>
            <a:r>
              <a:rPr lang="en-US" altLang="en-US" dirty="0"/>
              <a:t>The length of an array can be obtained via its </a:t>
            </a:r>
            <a:r>
              <a:rPr lang="en-US" altLang="en-US" dirty="0">
                <a:latin typeface="Courier New" panose="02070309020205020404" pitchFamily="49" charset="0"/>
                <a:cs typeface="Courier New" panose="02070309020205020404" pitchFamily="49" charset="0"/>
              </a:rPr>
              <a:t>length</a:t>
            </a:r>
            <a:r>
              <a:rPr lang="en-US" altLang="en-US" dirty="0"/>
              <a:t> constant.</a:t>
            </a:r>
            <a:endParaRPr lang="en-IN" dirty="0"/>
          </a:p>
        </p:txBody>
      </p:sp>
      <p:sp>
        <p:nvSpPr>
          <p:cNvPr id="8" name="Content Placeholder 7"/>
          <p:cNvSpPr>
            <a:spLocks noGrp="1"/>
          </p:cNvSpPr>
          <p:nvPr>
            <p:ph sz="quarter" idx="17"/>
          </p:nvPr>
        </p:nvSpPr>
        <p:spPr>
          <a:xfrm>
            <a:off x="457200" y="4562549"/>
            <a:ext cx="5586549" cy="447601"/>
          </a:xfrm>
        </p:spPr>
        <p:txBody>
          <a:bodyPr/>
          <a:lstStyle/>
          <a:p>
            <a:pPr marL="741600" lvl="1" eaLnBrk="1" hangingPunct="1">
              <a:buFontTx/>
              <a:buNone/>
            </a:pPr>
            <a:r>
              <a:rPr lang="en-US" altLang="en-US" sz="2000" b="1" dirty="0">
                <a:latin typeface="Courier New" panose="02070309020205020404" pitchFamily="49" charset="0"/>
                <a:cs typeface="Courier New" panose="02070309020205020404" pitchFamily="49" charset="0"/>
              </a:rPr>
              <a:t>int size = temperatures.length;</a:t>
            </a:r>
          </a:p>
        </p:txBody>
      </p:sp>
      <p:sp>
        <p:nvSpPr>
          <p:cNvPr id="9" name="Content Placeholder 8"/>
          <p:cNvSpPr>
            <a:spLocks noGrp="1"/>
          </p:cNvSpPr>
          <p:nvPr>
            <p:ph sz="quarter" idx="18"/>
          </p:nvPr>
        </p:nvSpPr>
        <p:spPr>
          <a:xfrm>
            <a:off x="457201" y="5071950"/>
            <a:ext cx="5664925" cy="521327"/>
          </a:xfrm>
        </p:spPr>
        <p:txBody>
          <a:bodyPr/>
          <a:lstStyle/>
          <a:p>
            <a:pPr lvl="1" eaLnBrk="1" hangingPunct="1"/>
            <a:r>
              <a:rPr lang="en-US" altLang="en-US" dirty="0"/>
              <a:t>The variable </a:t>
            </a:r>
            <a:r>
              <a:rPr lang="en-US" altLang="en-US" dirty="0">
                <a:latin typeface="Courier New" panose="02070309020205020404" pitchFamily="49" charset="0"/>
                <a:cs typeface="Courier New" panose="02070309020205020404" pitchFamily="49" charset="0"/>
              </a:rPr>
              <a:t>size</a:t>
            </a:r>
            <a:r>
              <a:rPr lang="en-US" altLang="en-US" dirty="0"/>
              <a:t> will contain 25.</a:t>
            </a:r>
          </a:p>
        </p:txBody>
      </p:sp>
    </p:spTree>
    <p:extLst>
      <p:ext uri="{BB962C8B-B14F-4D97-AF65-F5344CB8AC3E}">
        <p14:creationId xmlns:p14="http://schemas.microsoft.com/office/powerpoint/2010/main" val="1491924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5A19D-F612-4392-82E1-D1AEC8AEF06B}"/>
              </a:ext>
            </a:extLst>
          </p:cNvPr>
          <p:cNvSpPr>
            <a:spLocks noGrp="1"/>
          </p:cNvSpPr>
          <p:nvPr>
            <p:ph type="title"/>
          </p:nvPr>
        </p:nvSpPr>
        <p:spPr/>
        <p:txBody>
          <a:bodyPr/>
          <a:lstStyle/>
          <a:p>
            <a:r>
              <a:rPr lang="en-US" altLang="en-US" dirty="0"/>
              <a:t>Array Length </a:t>
            </a:r>
            <a:r>
              <a:rPr lang="en-US" altLang="en-US" sz="2000" b="0" dirty="0"/>
              <a:t>(2 of 2)</a:t>
            </a:r>
            <a:endParaRPr lang="en-IN" sz="2000" b="0" dirty="0"/>
          </a:p>
        </p:txBody>
      </p:sp>
      <p:sp>
        <p:nvSpPr>
          <p:cNvPr id="4" name="Content Placeholder 3"/>
          <p:cNvSpPr>
            <a:spLocks noGrp="1"/>
          </p:cNvSpPr>
          <p:nvPr>
            <p:ph sz="quarter" idx="13"/>
          </p:nvPr>
        </p:nvSpPr>
        <p:spPr>
          <a:xfrm>
            <a:off x="457200" y="1556327"/>
            <a:ext cx="8229600" cy="1270000"/>
          </a:xfrm>
        </p:spPr>
        <p:txBody>
          <a:bodyPr/>
          <a:lstStyle/>
          <a:p>
            <a:pPr eaLnBrk="1" hangingPunct="1"/>
            <a:r>
              <a:rPr lang="en-US" altLang="en-US" dirty="0"/>
              <a:t>For example, the following loop steps through the </a:t>
            </a:r>
            <a:r>
              <a:rPr lang="en-US" altLang="en-US" dirty="0">
                <a:latin typeface="Courier New" panose="02070309020205020404" pitchFamily="49" charset="0"/>
                <a:cs typeface="Courier New" panose="02070309020205020404" pitchFamily="49" charset="0"/>
              </a:rPr>
              <a:t>values</a:t>
            </a:r>
            <a:r>
              <a:rPr lang="en-US" altLang="en-US" dirty="0"/>
              <a:t> array, and displays the contents of each element:</a:t>
            </a:r>
            <a:endParaRPr lang="en-US" altLang="en-US" sz="2000" dirty="0"/>
          </a:p>
        </p:txBody>
      </p:sp>
      <p:pic>
        <p:nvPicPr>
          <p:cNvPr id="6" name="Content Placeholder 5" descr="A computer code. For long description in Notes pane, press F6."/>
          <p:cNvPicPr>
            <a:picLocks noGrp="1" noChangeAspect="1"/>
          </p:cNvPicPr>
          <p:nvPr>
            <p:ph sz="quarter" idx="14"/>
          </p:nvPr>
        </p:nvPicPr>
        <p:blipFill rotWithShape="1">
          <a:blip r:embed="rId3"/>
          <a:srcRect l="1449" r="4602"/>
          <a:stretch/>
        </p:blipFill>
        <p:spPr>
          <a:xfrm>
            <a:off x="1112196" y="3035661"/>
            <a:ext cx="6684476" cy="2335487"/>
          </a:xfrm>
          <a:prstGeom prst="rect">
            <a:avLst/>
          </a:prstGeom>
        </p:spPr>
      </p:pic>
    </p:spTree>
    <p:extLst>
      <p:ext uri="{BB962C8B-B14F-4D97-AF65-F5344CB8AC3E}">
        <p14:creationId xmlns:p14="http://schemas.microsoft.com/office/powerpoint/2010/main" val="217601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A81B7-D12F-445D-BE53-D8E5D176D3CA}"/>
              </a:ext>
            </a:extLst>
          </p:cNvPr>
          <p:cNvSpPr>
            <a:spLocks noGrp="1"/>
          </p:cNvSpPr>
          <p:nvPr>
            <p:ph type="title"/>
          </p:nvPr>
        </p:nvSpPr>
        <p:spPr/>
        <p:txBody>
          <a:bodyPr/>
          <a:lstStyle/>
          <a:p>
            <a:r>
              <a:rPr lang="en-US" altLang="en-US" dirty="0"/>
              <a:t>Off-by-One Errors</a:t>
            </a:r>
            <a:endParaRPr lang="en-IN" dirty="0"/>
          </a:p>
        </p:txBody>
      </p:sp>
      <p:sp>
        <p:nvSpPr>
          <p:cNvPr id="4" name="Content Placeholder 3"/>
          <p:cNvSpPr>
            <a:spLocks noGrp="1"/>
          </p:cNvSpPr>
          <p:nvPr>
            <p:ph sz="quarter" idx="13"/>
          </p:nvPr>
        </p:nvSpPr>
        <p:spPr>
          <a:xfrm>
            <a:off x="457200" y="1552574"/>
            <a:ext cx="7879278" cy="537483"/>
          </a:xfrm>
        </p:spPr>
        <p:txBody>
          <a:bodyPr/>
          <a:lstStyle/>
          <a:p>
            <a:r>
              <a:rPr lang="en-US" altLang="en-US" dirty="0"/>
              <a:t>It is very easy to be off-by-one when accessing arrays.</a:t>
            </a:r>
            <a:endParaRPr lang="en-IN" dirty="0"/>
          </a:p>
        </p:txBody>
      </p:sp>
      <p:sp>
        <p:nvSpPr>
          <p:cNvPr id="5" name="Content Placeholder 4"/>
          <p:cNvSpPr>
            <a:spLocks noGrp="1"/>
          </p:cNvSpPr>
          <p:nvPr>
            <p:ph sz="quarter" idx="14"/>
          </p:nvPr>
        </p:nvSpPr>
        <p:spPr>
          <a:xfrm>
            <a:off x="457200" y="2169271"/>
            <a:ext cx="8229600" cy="1725837"/>
          </a:xfrm>
        </p:spPr>
        <p:txBody>
          <a:bodyPr/>
          <a:lstStyle/>
          <a:p>
            <a:pPr lvl="1" eaLnBrk="1" hangingPunct="1">
              <a:lnSpc>
                <a:spcPct val="90000"/>
              </a:lnSpc>
              <a:buFontTx/>
              <a:buNone/>
            </a:pPr>
            <a:r>
              <a:rPr lang="en-US" altLang="en-US" b="1" dirty="0">
                <a:latin typeface="Courier New" panose="02070309020205020404" pitchFamily="49" charset="0"/>
                <a:cs typeface="Courier New" panose="02070309020205020404" pitchFamily="49" charset="0"/>
              </a:rPr>
              <a:t>// This code has an off-by-one error.</a:t>
            </a:r>
          </a:p>
          <a:p>
            <a:pPr lvl="1" eaLnBrk="1" hangingPunct="1">
              <a:lnSpc>
                <a:spcPct val="90000"/>
              </a:lnSpc>
              <a:buFontTx/>
              <a:buNone/>
            </a:pPr>
            <a:r>
              <a:rPr lang="en-US" altLang="en-US" b="1" dirty="0">
                <a:latin typeface="Courier New" panose="02070309020205020404" pitchFamily="49" charset="0"/>
                <a:cs typeface="Courier New" panose="02070309020205020404" pitchFamily="49" charset="0"/>
              </a:rPr>
              <a:t>int[] numbers = new int[100];</a:t>
            </a:r>
          </a:p>
          <a:p>
            <a:pPr lvl="1" eaLnBrk="1" hangingPunct="1">
              <a:lnSpc>
                <a:spcPct val="90000"/>
              </a:lnSpc>
              <a:buFontTx/>
              <a:buNone/>
            </a:pPr>
            <a:r>
              <a:rPr lang="en-US" altLang="en-US" b="1" dirty="0">
                <a:latin typeface="Courier New" panose="02070309020205020404" pitchFamily="49" charset="0"/>
                <a:cs typeface="Courier New" panose="02070309020205020404" pitchFamily="49" charset="0"/>
              </a:rPr>
              <a:t>for (int i = 1; i </a:t>
            </a:r>
            <a:r>
              <a:rPr lang="en-US" altLang="en-US" b="1" dirty="0">
                <a:solidFill>
                  <a:srgbClr val="C00000"/>
                </a:solidFill>
                <a:latin typeface="Courier New" panose="02070309020205020404" pitchFamily="49" charset="0"/>
                <a:cs typeface="Courier New" panose="02070309020205020404" pitchFamily="49" charset="0"/>
              </a:rPr>
              <a:t>&lt;=</a:t>
            </a:r>
            <a:r>
              <a:rPr lang="en-US" altLang="en-US" b="1" dirty="0">
                <a:latin typeface="Courier New" panose="02070309020205020404" pitchFamily="49" charset="0"/>
                <a:cs typeface="Courier New" panose="02070309020205020404" pitchFamily="49" charset="0"/>
              </a:rPr>
              <a:t> 100; i++)</a:t>
            </a:r>
          </a:p>
          <a:p>
            <a:pPr lvl="1" eaLnBrk="1" hangingPunct="1">
              <a:lnSpc>
                <a:spcPct val="90000"/>
              </a:lnSpc>
              <a:buFontTx/>
              <a:buNone/>
            </a:pPr>
            <a:r>
              <a:rPr lang="en-US" altLang="en-US" b="1" dirty="0">
                <a:latin typeface="Courier New" panose="02070309020205020404" pitchFamily="49" charset="0"/>
                <a:cs typeface="Courier New" panose="02070309020205020404" pitchFamily="49" charset="0"/>
              </a:rPr>
              <a:t>	 numbers[i] = 99;</a:t>
            </a:r>
          </a:p>
        </p:txBody>
      </p:sp>
      <p:sp>
        <p:nvSpPr>
          <p:cNvPr id="6" name="Content Placeholder 5"/>
          <p:cNvSpPr>
            <a:spLocks noGrp="1"/>
          </p:cNvSpPr>
          <p:nvPr>
            <p:ph sz="quarter" idx="15"/>
          </p:nvPr>
        </p:nvSpPr>
        <p:spPr>
          <a:xfrm>
            <a:off x="457200" y="4000449"/>
            <a:ext cx="8229600" cy="1718453"/>
          </a:xfrm>
        </p:spPr>
        <p:txBody>
          <a:bodyPr/>
          <a:lstStyle/>
          <a:p>
            <a:pPr eaLnBrk="1" hangingPunct="1">
              <a:lnSpc>
                <a:spcPct val="90000"/>
              </a:lnSpc>
            </a:pPr>
            <a:r>
              <a:rPr lang="en-US" altLang="en-US" dirty="0"/>
              <a:t>Here, the equal sign allows the loop to continue on to index 100, where 99 is the last index in the array.</a:t>
            </a:r>
          </a:p>
          <a:p>
            <a:pPr eaLnBrk="1" hangingPunct="1"/>
            <a:r>
              <a:rPr lang="en-US" altLang="en-US" dirty="0"/>
              <a:t>This code would throw an </a:t>
            </a:r>
            <a:r>
              <a:rPr lang="en-US" altLang="en-US" dirty="0">
                <a:solidFill>
                  <a:srgbClr val="C00000"/>
                </a:solidFill>
                <a:latin typeface="Courier New" panose="02070309020205020404" pitchFamily="49" charset="0"/>
                <a:cs typeface="Courier New" panose="02070309020205020404" pitchFamily="49" charset="0"/>
              </a:rPr>
              <a:t>ArrayIndexOutOfBoundsException</a:t>
            </a:r>
            <a:r>
              <a:rPr lang="en-US" altLang="en-US" dirty="0"/>
              <a:t>.</a:t>
            </a:r>
          </a:p>
        </p:txBody>
      </p:sp>
    </p:spTree>
    <p:extLst>
      <p:ext uri="{BB962C8B-B14F-4D97-AF65-F5344CB8AC3E}">
        <p14:creationId xmlns:p14="http://schemas.microsoft.com/office/powerpoint/2010/main" val="129847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0DE01-29F9-418A-B9EB-1CE8BDF3B8FB}"/>
              </a:ext>
            </a:extLst>
          </p:cNvPr>
          <p:cNvSpPr>
            <a:spLocks noGrp="1"/>
          </p:cNvSpPr>
          <p:nvPr>
            <p:ph type="title"/>
          </p:nvPr>
        </p:nvSpPr>
        <p:spPr/>
        <p:txBody>
          <a:bodyPr/>
          <a:lstStyle/>
          <a:p>
            <a:r>
              <a:rPr lang="en-US" altLang="en-US" dirty="0"/>
              <a:t>Array Initialization</a:t>
            </a:r>
            <a:endParaRPr lang="en-IN" dirty="0"/>
          </a:p>
        </p:txBody>
      </p:sp>
      <p:sp>
        <p:nvSpPr>
          <p:cNvPr id="4" name="Content Placeholder 3"/>
          <p:cNvSpPr>
            <a:spLocks noGrp="1"/>
          </p:cNvSpPr>
          <p:nvPr>
            <p:ph sz="quarter" idx="13"/>
          </p:nvPr>
        </p:nvSpPr>
        <p:spPr>
          <a:xfrm>
            <a:off x="457200" y="1552575"/>
            <a:ext cx="8229600" cy="881867"/>
          </a:xfrm>
        </p:spPr>
        <p:txBody>
          <a:bodyPr/>
          <a:lstStyle/>
          <a:p>
            <a:r>
              <a:rPr lang="en-US" altLang="en-US" dirty="0"/>
              <a:t>When relatively few items need to be initialized, an initialization list can be used to initialize the array.</a:t>
            </a:r>
            <a:endParaRPr lang="en-IN" dirty="0"/>
          </a:p>
        </p:txBody>
      </p:sp>
      <p:sp>
        <p:nvSpPr>
          <p:cNvPr id="5" name="Content Placeholder 4"/>
          <p:cNvSpPr>
            <a:spLocks noGrp="1"/>
          </p:cNvSpPr>
          <p:nvPr>
            <p:ph sz="quarter" idx="14"/>
          </p:nvPr>
        </p:nvSpPr>
        <p:spPr>
          <a:xfrm>
            <a:off x="457200" y="2517570"/>
            <a:ext cx="8229600" cy="415635"/>
          </a:xfrm>
        </p:spPr>
        <p:txBody>
          <a:bodyPr/>
          <a:lstStyle/>
          <a:p>
            <a:pPr lvl="1" eaLnBrk="1" hangingPunct="1">
              <a:buFontTx/>
              <a:buNone/>
            </a:pPr>
            <a:r>
              <a:rPr lang="en-US" altLang="en-US" sz="1600" b="1" dirty="0">
                <a:latin typeface="Courier New" panose="02070309020205020404" pitchFamily="49" charset="0"/>
                <a:cs typeface="Courier New" panose="02070309020205020404" pitchFamily="49" charset="0"/>
              </a:rPr>
              <a:t>int[]days = {31, 28, 31, 30, 31, 30, 31, 31, 30, 31, 30, 31};</a:t>
            </a:r>
          </a:p>
        </p:txBody>
      </p:sp>
      <p:sp>
        <p:nvSpPr>
          <p:cNvPr id="6" name="Content Placeholder 5"/>
          <p:cNvSpPr>
            <a:spLocks noGrp="1"/>
          </p:cNvSpPr>
          <p:nvPr>
            <p:ph sz="quarter" idx="15"/>
          </p:nvPr>
        </p:nvSpPr>
        <p:spPr>
          <a:xfrm>
            <a:off x="457200" y="3016333"/>
            <a:ext cx="8229600" cy="3328904"/>
          </a:xfrm>
        </p:spPr>
        <p:txBody>
          <a:bodyPr/>
          <a:lstStyle/>
          <a:p>
            <a:pPr eaLnBrk="1" hangingPunct="1"/>
            <a:r>
              <a:rPr lang="en-US" altLang="en-US" dirty="0"/>
              <a:t>The numbers in the list are stored in the array in order:</a:t>
            </a:r>
          </a:p>
          <a:p>
            <a:pPr lvl="1" eaLnBrk="1" hangingPunct="1"/>
            <a:r>
              <a:rPr lang="en-US" altLang="en-US" dirty="0">
                <a:latin typeface="Courier New" panose="02070309020205020404" pitchFamily="49" charset="0"/>
                <a:cs typeface="Courier New" panose="02070309020205020404" pitchFamily="49" charset="0"/>
              </a:rPr>
              <a:t>days[0]</a:t>
            </a:r>
            <a:r>
              <a:rPr lang="en-US" altLang="en-US" dirty="0"/>
              <a:t> is assigned 31,</a:t>
            </a:r>
          </a:p>
          <a:p>
            <a:pPr lvl="1" eaLnBrk="1" hangingPunct="1"/>
            <a:r>
              <a:rPr lang="en-US" altLang="en-US" dirty="0">
                <a:latin typeface="Courier New" panose="02070309020205020404" pitchFamily="49" charset="0"/>
                <a:cs typeface="Courier New" panose="02070309020205020404" pitchFamily="49" charset="0"/>
              </a:rPr>
              <a:t>days[1]</a:t>
            </a:r>
            <a:r>
              <a:rPr lang="en-US" altLang="en-US" dirty="0"/>
              <a:t> is assigned 28,</a:t>
            </a:r>
          </a:p>
          <a:p>
            <a:pPr lvl="1" eaLnBrk="1" hangingPunct="1"/>
            <a:r>
              <a:rPr lang="en-US" altLang="en-US" dirty="0">
                <a:latin typeface="Courier New" panose="02070309020205020404" pitchFamily="49" charset="0"/>
                <a:cs typeface="Courier New" panose="02070309020205020404" pitchFamily="49" charset="0"/>
              </a:rPr>
              <a:t>days[2]</a:t>
            </a:r>
            <a:r>
              <a:rPr lang="en-US" altLang="en-US" dirty="0"/>
              <a:t> is assigned 31,</a:t>
            </a:r>
          </a:p>
          <a:p>
            <a:pPr lvl="1" eaLnBrk="1" hangingPunct="1"/>
            <a:r>
              <a:rPr lang="en-US" altLang="en-US" dirty="0">
                <a:latin typeface="Courier New" panose="02070309020205020404" pitchFamily="49" charset="0"/>
                <a:cs typeface="Courier New" panose="02070309020205020404" pitchFamily="49" charset="0"/>
              </a:rPr>
              <a:t>days[3]</a:t>
            </a:r>
            <a:r>
              <a:rPr lang="en-US" altLang="en-US" dirty="0"/>
              <a:t> is assigned 30,</a:t>
            </a:r>
          </a:p>
          <a:p>
            <a:pPr lvl="1" eaLnBrk="1" hangingPunct="1"/>
            <a:r>
              <a:rPr lang="en-US" altLang="en-US" dirty="0"/>
              <a:t>etc.</a:t>
            </a:r>
          </a:p>
          <a:p>
            <a:pPr eaLnBrk="1" hangingPunct="1"/>
            <a:r>
              <a:rPr lang="en-US" altLang="en-US" dirty="0"/>
              <a:t>See example: ArrayInitialization.java</a:t>
            </a:r>
          </a:p>
        </p:txBody>
      </p:sp>
    </p:spTree>
    <p:extLst>
      <p:ext uri="{BB962C8B-B14F-4D97-AF65-F5344CB8AC3E}">
        <p14:creationId xmlns:p14="http://schemas.microsoft.com/office/powerpoint/2010/main" val="7559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23224-771B-4516-A26F-118C67A3C128}"/>
              </a:ext>
            </a:extLst>
          </p:cNvPr>
          <p:cNvSpPr>
            <a:spLocks noGrp="1"/>
          </p:cNvSpPr>
          <p:nvPr>
            <p:ph type="title"/>
          </p:nvPr>
        </p:nvSpPr>
        <p:spPr/>
        <p:txBody>
          <a:bodyPr/>
          <a:lstStyle/>
          <a:p>
            <a:r>
              <a:rPr lang="en-US" altLang="en-US" dirty="0"/>
              <a:t>Alternate Array Declaration</a:t>
            </a:r>
            <a:endParaRPr lang="en-IN" dirty="0"/>
          </a:p>
        </p:txBody>
      </p:sp>
      <p:sp>
        <p:nvSpPr>
          <p:cNvPr id="4" name="Content Placeholder 3"/>
          <p:cNvSpPr>
            <a:spLocks noGrp="1"/>
          </p:cNvSpPr>
          <p:nvPr>
            <p:ph sz="quarter" idx="13"/>
          </p:nvPr>
        </p:nvSpPr>
        <p:spPr>
          <a:xfrm>
            <a:off x="457200" y="1552575"/>
            <a:ext cx="5599216" cy="430604"/>
          </a:xfrm>
        </p:spPr>
        <p:txBody>
          <a:bodyPr/>
          <a:lstStyle/>
          <a:p>
            <a:pPr eaLnBrk="1" hangingPunct="1"/>
            <a:r>
              <a:rPr lang="en-US" altLang="en-US" sz="2000" dirty="0"/>
              <a:t>Previously we showed arrays being declared:</a:t>
            </a:r>
          </a:p>
        </p:txBody>
      </p:sp>
      <p:sp>
        <p:nvSpPr>
          <p:cNvPr id="5" name="Content Placeholder 4"/>
          <p:cNvSpPr>
            <a:spLocks noGrp="1"/>
          </p:cNvSpPr>
          <p:nvPr>
            <p:ph sz="quarter" idx="14"/>
          </p:nvPr>
        </p:nvSpPr>
        <p:spPr>
          <a:xfrm>
            <a:off x="457200" y="2046226"/>
            <a:ext cx="2820390" cy="269462"/>
          </a:xfrm>
        </p:spPr>
        <p:txBody>
          <a:bodyPr tIns="0"/>
          <a:lstStyle/>
          <a:p>
            <a:pPr lvl="1" eaLnBrk="1" hangingPunct="1">
              <a:buFontTx/>
              <a:buNone/>
            </a:pPr>
            <a:r>
              <a:rPr lang="en-US" altLang="en-US" sz="1600" b="1" dirty="0">
                <a:latin typeface="Courier New" panose="02070309020205020404" pitchFamily="49" charset="0"/>
                <a:cs typeface="Courier New" panose="02070309020205020404" pitchFamily="49" charset="0"/>
              </a:rPr>
              <a:t>int[] numbers;</a:t>
            </a:r>
          </a:p>
        </p:txBody>
      </p:sp>
      <p:sp>
        <p:nvSpPr>
          <p:cNvPr id="6" name="Content Placeholder 5"/>
          <p:cNvSpPr>
            <a:spLocks noGrp="1"/>
          </p:cNvSpPr>
          <p:nvPr>
            <p:ph sz="quarter" idx="15"/>
          </p:nvPr>
        </p:nvSpPr>
        <p:spPr>
          <a:xfrm>
            <a:off x="457200" y="2390611"/>
            <a:ext cx="5682343" cy="352589"/>
          </a:xfrm>
        </p:spPr>
        <p:txBody>
          <a:bodyPr tIns="0"/>
          <a:lstStyle/>
          <a:p>
            <a:pPr lvl="1" eaLnBrk="1" hangingPunct="1"/>
            <a:r>
              <a:rPr lang="en-US" altLang="en-US" sz="2000" dirty="0"/>
              <a:t>However, the brackets can also go here:</a:t>
            </a:r>
          </a:p>
        </p:txBody>
      </p:sp>
      <p:sp>
        <p:nvSpPr>
          <p:cNvPr id="7" name="Content Placeholder 6"/>
          <p:cNvSpPr>
            <a:spLocks noGrp="1"/>
          </p:cNvSpPr>
          <p:nvPr>
            <p:ph sz="quarter" idx="16"/>
          </p:nvPr>
        </p:nvSpPr>
        <p:spPr>
          <a:xfrm>
            <a:off x="457201" y="2818123"/>
            <a:ext cx="2930434" cy="266768"/>
          </a:xfrm>
        </p:spPr>
        <p:txBody>
          <a:bodyPr tIns="0"/>
          <a:lstStyle/>
          <a:p>
            <a:pPr lvl="1" eaLnBrk="1" hangingPunct="1">
              <a:buFontTx/>
              <a:buNone/>
            </a:pPr>
            <a:r>
              <a:rPr lang="en-US" altLang="en-US" sz="1600" b="1" dirty="0">
                <a:latin typeface="Courier New" panose="02070309020205020404" pitchFamily="49" charset="0"/>
                <a:cs typeface="Courier New" panose="02070309020205020404" pitchFamily="49" charset="0"/>
              </a:rPr>
              <a:t>int numbers[];</a:t>
            </a:r>
          </a:p>
        </p:txBody>
      </p:sp>
      <p:sp>
        <p:nvSpPr>
          <p:cNvPr id="8" name="Content Placeholder 7"/>
          <p:cNvSpPr>
            <a:spLocks noGrp="1"/>
          </p:cNvSpPr>
          <p:nvPr>
            <p:ph sz="quarter" idx="17"/>
          </p:nvPr>
        </p:nvSpPr>
        <p:spPr>
          <a:xfrm>
            <a:off x="457200" y="3159815"/>
            <a:ext cx="8229600" cy="865919"/>
          </a:xfrm>
        </p:spPr>
        <p:txBody>
          <a:bodyPr tIns="0"/>
          <a:lstStyle/>
          <a:p>
            <a:pPr lvl="1" eaLnBrk="1" hangingPunct="1"/>
            <a:r>
              <a:rPr lang="en-US" altLang="en-US" sz="2000" dirty="0"/>
              <a:t>These are equivalent but the first style is typical.</a:t>
            </a:r>
          </a:p>
          <a:p>
            <a:pPr eaLnBrk="1" hangingPunct="1"/>
            <a:r>
              <a:rPr lang="en-US" altLang="en-US" sz="2000" dirty="0"/>
              <a:t>Multiple arrays can be declared on the same line.</a:t>
            </a:r>
          </a:p>
        </p:txBody>
      </p:sp>
      <p:sp>
        <p:nvSpPr>
          <p:cNvPr id="9" name="Content Placeholder 8"/>
          <p:cNvSpPr>
            <a:spLocks noGrp="1"/>
          </p:cNvSpPr>
          <p:nvPr>
            <p:ph sz="quarter" idx="18"/>
          </p:nvPr>
        </p:nvSpPr>
        <p:spPr>
          <a:xfrm>
            <a:off x="457200" y="4100658"/>
            <a:ext cx="4708566" cy="281337"/>
          </a:xfrm>
        </p:spPr>
        <p:txBody>
          <a:bodyPr tIns="0"/>
          <a:lstStyle/>
          <a:p>
            <a:pPr lvl="1" eaLnBrk="1" hangingPunct="1">
              <a:buFontTx/>
              <a:buNone/>
            </a:pPr>
            <a:r>
              <a:rPr lang="en-US" altLang="en-US" sz="1600" b="1" dirty="0">
                <a:latin typeface="Courier New" panose="02070309020205020404" pitchFamily="49" charset="0"/>
                <a:cs typeface="Courier New" panose="02070309020205020404" pitchFamily="49" charset="0"/>
              </a:rPr>
              <a:t>int[] numbers, codes, scores;</a:t>
            </a:r>
          </a:p>
        </p:txBody>
      </p:sp>
      <p:sp>
        <p:nvSpPr>
          <p:cNvPr id="10" name="Content Placeholder 9"/>
          <p:cNvSpPr>
            <a:spLocks noGrp="1"/>
          </p:cNvSpPr>
          <p:nvPr>
            <p:ph sz="quarter" idx="19"/>
          </p:nvPr>
        </p:nvSpPr>
        <p:spPr>
          <a:xfrm>
            <a:off x="457200" y="4456919"/>
            <a:ext cx="8140535" cy="372256"/>
          </a:xfrm>
        </p:spPr>
        <p:txBody>
          <a:bodyPr tIns="0"/>
          <a:lstStyle/>
          <a:p>
            <a:pPr eaLnBrk="1" hangingPunct="1"/>
            <a:r>
              <a:rPr lang="en-US" altLang="en-US" sz="2000" dirty="0"/>
              <a:t>With the alternate notation each variable must have brackets.</a:t>
            </a:r>
          </a:p>
        </p:txBody>
      </p:sp>
      <p:sp>
        <p:nvSpPr>
          <p:cNvPr id="11" name="Content Placeholder 10"/>
          <p:cNvSpPr>
            <a:spLocks noGrp="1"/>
          </p:cNvSpPr>
          <p:nvPr>
            <p:ph sz="quarter" idx="20"/>
          </p:nvPr>
        </p:nvSpPr>
        <p:spPr>
          <a:xfrm>
            <a:off x="468313" y="4904099"/>
            <a:ext cx="4697453" cy="309169"/>
          </a:xfrm>
        </p:spPr>
        <p:txBody>
          <a:bodyPr tIns="0"/>
          <a:lstStyle/>
          <a:p>
            <a:pPr lvl="1" eaLnBrk="1" hangingPunct="1">
              <a:buFontTx/>
              <a:buNone/>
            </a:pPr>
            <a:r>
              <a:rPr lang="en-US" altLang="en-US" sz="1600" b="1" dirty="0">
                <a:latin typeface="Courier New" panose="02070309020205020404" pitchFamily="49" charset="0"/>
                <a:cs typeface="Courier New" panose="02070309020205020404" pitchFamily="49" charset="0"/>
              </a:rPr>
              <a:t>int numbers[], codes[], scores;</a:t>
            </a:r>
          </a:p>
        </p:txBody>
      </p:sp>
      <p:sp>
        <p:nvSpPr>
          <p:cNvPr id="12" name="Content Placeholder 11"/>
          <p:cNvSpPr>
            <a:spLocks noGrp="1"/>
          </p:cNvSpPr>
          <p:nvPr>
            <p:ph sz="quarter" idx="21"/>
          </p:nvPr>
        </p:nvSpPr>
        <p:spPr>
          <a:xfrm>
            <a:off x="468313" y="5288192"/>
            <a:ext cx="8218487" cy="404583"/>
          </a:xfrm>
        </p:spPr>
        <p:txBody>
          <a:bodyPr tIns="0"/>
          <a:lstStyle/>
          <a:p>
            <a:pPr lvl="1" eaLnBrk="1" hangingPunct="1"/>
            <a:r>
              <a:rPr lang="en-US" altLang="en-US" sz="2000" dirty="0"/>
              <a:t>The </a:t>
            </a:r>
            <a:r>
              <a:rPr lang="en-US" altLang="en-US" sz="2000" dirty="0">
                <a:latin typeface="Courier New" panose="02070309020205020404" pitchFamily="49" charset="0"/>
                <a:cs typeface="Courier New" panose="02070309020205020404" pitchFamily="49" charset="0"/>
              </a:rPr>
              <a:t>scores</a:t>
            </a:r>
            <a:r>
              <a:rPr lang="en-US" altLang="en-US" sz="2000" dirty="0"/>
              <a:t> variable in this instance is simply an </a:t>
            </a:r>
            <a:r>
              <a:rPr lang="en-US" altLang="en-US" sz="2000" dirty="0">
                <a:latin typeface="Courier New" panose="02070309020205020404" pitchFamily="49" charset="0"/>
                <a:cs typeface="Courier New" panose="02070309020205020404" pitchFamily="49" charset="0"/>
              </a:rPr>
              <a:t>int</a:t>
            </a:r>
            <a:r>
              <a:rPr lang="en-US" altLang="en-US" sz="2000" dirty="0"/>
              <a:t> variable.</a:t>
            </a:r>
          </a:p>
        </p:txBody>
      </p:sp>
    </p:spTree>
    <p:extLst>
      <p:ext uri="{BB962C8B-B14F-4D97-AF65-F5344CB8AC3E}">
        <p14:creationId xmlns:p14="http://schemas.microsoft.com/office/powerpoint/2010/main" val="3261787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Processing Array Contents </a:t>
            </a:r>
            <a:r>
              <a:rPr lang="en-US" altLang="en-US" sz="2000" b="0" dirty="0"/>
              <a:t>(1 of 2)</a:t>
            </a:r>
            <a:endParaRPr lang="en-IN" sz="2000" b="0" dirty="0"/>
          </a:p>
        </p:txBody>
      </p:sp>
      <p:sp>
        <p:nvSpPr>
          <p:cNvPr id="4" name="Content Placeholder 3"/>
          <p:cNvSpPr>
            <a:spLocks noGrp="1"/>
          </p:cNvSpPr>
          <p:nvPr>
            <p:ph sz="quarter" idx="13"/>
          </p:nvPr>
        </p:nvSpPr>
        <p:spPr>
          <a:xfrm>
            <a:off x="457200" y="1552575"/>
            <a:ext cx="7677397" cy="893742"/>
          </a:xfrm>
        </p:spPr>
        <p:txBody>
          <a:bodyPr/>
          <a:lstStyle/>
          <a:p>
            <a:pPr eaLnBrk="1" hangingPunct="1"/>
            <a:r>
              <a:rPr lang="en-US" altLang="en-US" dirty="0"/>
              <a:t>Processing data in an array is the same as any other variable.</a:t>
            </a:r>
          </a:p>
        </p:txBody>
      </p:sp>
      <p:sp>
        <p:nvSpPr>
          <p:cNvPr id="5" name="Content Placeholder 4"/>
          <p:cNvSpPr>
            <a:spLocks noGrp="1"/>
          </p:cNvSpPr>
          <p:nvPr>
            <p:ph sz="quarter" idx="14"/>
          </p:nvPr>
        </p:nvSpPr>
        <p:spPr>
          <a:xfrm>
            <a:off x="457200" y="2517570"/>
            <a:ext cx="8229600" cy="546265"/>
          </a:xfrm>
        </p:spPr>
        <p:txBody>
          <a:bodyPr/>
          <a:lstStyle/>
          <a:p>
            <a:pPr lvl="1" eaLnBrk="1" hangingPunct="1">
              <a:buFontTx/>
              <a:buNone/>
            </a:pPr>
            <a:r>
              <a:rPr lang="en-US" altLang="en-US" b="1" dirty="0">
                <a:latin typeface="Courier New" panose="02070309020205020404" pitchFamily="49" charset="0"/>
                <a:cs typeface="Courier New" panose="02070309020205020404" pitchFamily="49" charset="0"/>
              </a:rPr>
              <a:t>grossPay = hours[3] * payRate;</a:t>
            </a:r>
          </a:p>
        </p:txBody>
      </p:sp>
      <p:sp>
        <p:nvSpPr>
          <p:cNvPr id="6" name="Content Placeholder 5"/>
          <p:cNvSpPr>
            <a:spLocks noGrp="1"/>
          </p:cNvSpPr>
          <p:nvPr>
            <p:ph sz="quarter" idx="15"/>
          </p:nvPr>
        </p:nvSpPr>
        <p:spPr>
          <a:xfrm>
            <a:off x="457200" y="3135088"/>
            <a:ext cx="6157356" cy="516150"/>
          </a:xfrm>
        </p:spPr>
        <p:txBody>
          <a:bodyPr/>
          <a:lstStyle/>
          <a:p>
            <a:pPr eaLnBrk="1" hangingPunct="1"/>
            <a:r>
              <a:rPr lang="en-US" altLang="en-US" dirty="0"/>
              <a:t>Pre and post increment works the same:</a:t>
            </a:r>
          </a:p>
        </p:txBody>
      </p:sp>
      <p:sp>
        <p:nvSpPr>
          <p:cNvPr id="7" name="Content Placeholder 6"/>
          <p:cNvSpPr>
            <a:spLocks noGrp="1"/>
          </p:cNvSpPr>
          <p:nvPr>
            <p:ph sz="quarter" idx="16"/>
          </p:nvPr>
        </p:nvSpPr>
        <p:spPr>
          <a:xfrm>
            <a:off x="457200" y="3712193"/>
            <a:ext cx="8229601" cy="1394195"/>
          </a:xfrm>
        </p:spPr>
        <p:txBody>
          <a:bodyPr/>
          <a:lstStyle/>
          <a:p>
            <a:pPr lvl="1" eaLnBrk="1" hangingPunct="1">
              <a:buFontTx/>
              <a:buNone/>
            </a:pPr>
            <a:r>
              <a:rPr lang="en-US" altLang="en-US" b="1" dirty="0">
                <a:latin typeface="Courier New" panose="02070309020205020404" pitchFamily="49" charset="0"/>
                <a:cs typeface="Courier New" panose="02070309020205020404" pitchFamily="49" charset="0"/>
              </a:rPr>
              <a:t>int[] score = {7, 8, 9, 10, 11};</a:t>
            </a:r>
          </a:p>
          <a:p>
            <a:pPr lvl="1" eaLnBrk="1" hangingPunct="1">
              <a:buFontTx/>
              <a:buNone/>
            </a:pPr>
            <a:r>
              <a:rPr lang="en-US" altLang="en-US" b="1" dirty="0">
                <a:latin typeface="Courier New" panose="02070309020205020404" pitchFamily="49" charset="0"/>
                <a:cs typeface="Courier New" panose="02070309020205020404" pitchFamily="49" charset="0"/>
              </a:rPr>
              <a:t>++score[2]; // Pre-increment operation</a:t>
            </a:r>
          </a:p>
          <a:p>
            <a:pPr lvl="1" eaLnBrk="1" hangingPunct="1">
              <a:buFontTx/>
              <a:buNone/>
            </a:pPr>
            <a:r>
              <a:rPr lang="en-US" altLang="en-US" b="1" dirty="0">
                <a:latin typeface="Courier New" panose="02070309020205020404" pitchFamily="49" charset="0"/>
                <a:cs typeface="Courier New" panose="02070309020205020404" pitchFamily="49" charset="0"/>
              </a:rPr>
              <a:t>score[4]++; // Post-increment operation</a:t>
            </a:r>
            <a:endParaRPr lang="en-US" altLang="en-US" sz="1800" b="1" dirty="0">
              <a:latin typeface="Courier New" panose="02070309020205020404" pitchFamily="49" charset="0"/>
              <a:cs typeface="Courier New" panose="02070309020205020404" pitchFamily="49" charset="0"/>
            </a:endParaRPr>
          </a:p>
        </p:txBody>
      </p:sp>
      <p:sp>
        <p:nvSpPr>
          <p:cNvPr id="8" name="Content Placeholder 7"/>
          <p:cNvSpPr>
            <a:spLocks noGrp="1"/>
          </p:cNvSpPr>
          <p:nvPr>
            <p:ph sz="quarter" idx="17"/>
          </p:nvPr>
        </p:nvSpPr>
        <p:spPr>
          <a:xfrm>
            <a:off x="457200" y="5191092"/>
            <a:ext cx="8229600" cy="556564"/>
          </a:xfrm>
        </p:spPr>
        <p:txBody>
          <a:bodyPr/>
          <a:lstStyle/>
          <a:p>
            <a:pPr eaLnBrk="1" hangingPunct="1"/>
            <a:r>
              <a:rPr lang="en-US" altLang="en-US" dirty="0"/>
              <a:t>See example: PayArray.java</a:t>
            </a:r>
          </a:p>
        </p:txBody>
      </p:sp>
    </p:spTree>
    <p:extLst>
      <p:ext uri="{BB962C8B-B14F-4D97-AF65-F5344CB8AC3E}">
        <p14:creationId xmlns:p14="http://schemas.microsoft.com/office/powerpoint/2010/main" val="548806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ltLang="en-US" dirty="0"/>
              <a:t>Processing Array Contents </a:t>
            </a:r>
            <a:r>
              <a:rPr lang="en-US" altLang="en-US" sz="2000" b="0" dirty="0"/>
              <a:t>(2 of 2)</a:t>
            </a:r>
            <a:endParaRPr lang="en-IN" dirty="0"/>
          </a:p>
        </p:txBody>
      </p:sp>
      <p:sp>
        <p:nvSpPr>
          <p:cNvPr id="19" name="Content Placeholder 18"/>
          <p:cNvSpPr>
            <a:spLocks noGrp="1"/>
          </p:cNvSpPr>
          <p:nvPr>
            <p:ph sz="quarter" idx="13"/>
          </p:nvPr>
        </p:nvSpPr>
        <p:spPr>
          <a:xfrm>
            <a:off x="457200" y="1552575"/>
            <a:ext cx="8229600" cy="525608"/>
          </a:xfrm>
        </p:spPr>
        <p:txBody>
          <a:bodyPr/>
          <a:lstStyle/>
          <a:p>
            <a:pPr eaLnBrk="1" hangingPunct="1"/>
            <a:r>
              <a:rPr lang="en-US" altLang="en-US" sz="2200" dirty="0"/>
              <a:t>Array elements can be used in relational operations:</a:t>
            </a:r>
          </a:p>
        </p:txBody>
      </p:sp>
      <p:sp>
        <p:nvSpPr>
          <p:cNvPr id="20" name="Content Placeholder 19"/>
          <p:cNvSpPr>
            <a:spLocks noGrp="1"/>
          </p:cNvSpPr>
          <p:nvPr>
            <p:ph sz="quarter" idx="14"/>
          </p:nvPr>
        </p:nvSpPr>
        <p:spPr>
          <a:xfrm>
            <a:off x="457200" y="2157397"/>
            <a:ext cx="8045532" cy="1713959"/>
          </a:xfrm>
        </p:spPr>
        <p:txBody>
          <a:bodyPr/>
          <a:lstStyle/>
          <a:p>
            <a:pPr lvl="1" eaLnBrk="1" hangingPunct="1">
              <a:buFontTx/>
              <a:buNone/>
            </a:pPr>
            <a:r>
              <a:rPr lang="en-US" altLang="en-US" sz="2200" b="1" dirty="0">
                <a:latin typeface="Courier New" panose="02070309020205020404" pitchFamily="49" charset="0"/>
                <a:cs typeface="Courier New" panose="02070309020205020404" pitchFamily="49" charset="0"/>
              </a:rPr>
              <a:t>if(cost[20] &lt; cost[0])</a:t>
            </a:r>
          </a:p>
          <a:p>
            <a:pPr lvl="1" eaLnBrk="1" hangingPunct="1">
              <a:buFontTx/>
              <a:buNone/>
            </a:pPr>
            <a:r>
              <a:rPr lang="en-US" altLang="en-US" sz="2200" b="1" dirty="0">
                <a:latin typeface="Courier New" panose="02070309020205020404" pitchFamily="49" charset="0"/>
                <a:cs typeface="Courier New" panose="02070309020205020404" pitchFamily="49" charset="0"/>
              </a:rPr>
              <a:t>{</a:t>
            </a:r>
          </a:p>
          <a:p>
            <a:pPr lvl="1" eaLnBrk="1" hangingPunct="1">
              <a:buFontTx/>
              <a:buNone/>
            </a:pPr>
            <a:r>
              <a:rPr lang="en-US" altLang="en-US" sz="2200" b="1" dirty="0">
                <a:latin typeface="Courier New" panose="02070309020205020404" pitchFamily="49" charset="0"/>
                <a:cs typeface="Courier New" panose="02070309020205020404" pitchFamily="49" charset="0"/>
              </a:rPr>
              <a:t>	//statements</a:t>
            </a:r>
          </a:p>
          <a:p>
            <a:pPr lvl="1" eaLnBrk="1" hangingPunct="1">
              <a:buFontTx/>
              <a:buNone/>
            </a:pPr>
            <a:r>
              <a:rPr lang="en-US" altLang="en-US" sz="2200" b="1" dirty="0">
                <a:latin typeface="Courier New" panose="02070309020205020404" pitchFamily="49" charset="0"/>
                <a:cs typeface="Courier New" panose="02070309020205020404" pitchFamily="49" charset="0"/>
              </a:rPr>
              <a:t>}</a:t>
            </a:r>
          </a:p>
        </p:txBody>
      </p:sp>
      <p:sp>
        <p:nvSpPr>
          <p:cNvPr id="21" name="Content Placeholder 20"/>
          <p:cNvSpPr>
            <a:spLocks noGrp="1"/>
          </p:cNvSpPr>
          <p:nvPr>
            <p:ph sz="quarter" idx="15"/>
          </p:nvPr>
        </p:nvSpPr>
        <p:spPr>
          <a:xfrm>
            <a:off x="457200" y="3942606"/>
            <a:ext cx="5884223" cy="481569"/>
          </a:xfrm>
        </p:spPr>
        <p:txBody>
          <a:bodyPr/>
          <a:lstStyle/>
          <a:p>
            <a:pPr eaLnBrk="1" hangingPunct="1"/>
            <a:r>
              <a:rPr lang="en-US" altLang="en-US" sz="2200" dirty="0"/>
              <a:t>They can be used as loop conditions:</a:t>
            </a:r>
          </a:p>
        </p:txBody>
      </p:sp>
      <p:sp>
        <p:nvSpPr>
          <p:cNvPr id="22" name="Content Placeholder 21"/>
          <p:cNvSpPr>
            <a:spLocks noGrp="1"/>
          </p:cNvSpPr>
          <p:nvPr>
            <p:ph sz="quarter" idx="16"/>
          </p:nvPr>
        </p:nvSpPr>
        <p:spPr>
          <a:xfrm>
            <a:off x="457200" y="4524497"/>
            <a:ext cx="7546769" cy="1698171"/>
          </a:xfrm>
        </p:spPr>
        <p:txBody>
          <a:bodyPr/>
          <a:lstStyle/>
          <a:p>
            <a:pPr lvl="1" eaLnBrk="1" hangingPunct="1">
              <a:buFontTx/>
              <a:buNone/>
            </a:pPr>
            <a:r>
              <a:rPr lang="en-US" altLang="en-US" sz="2200" b="1" dirty="0">
                <a:latin typeface="Courier New" panose="02070309020205020404" pitchFamily="49" charset="0"/>
                <a:cs typeface="Courier New" panose="02070309020205020404" pitchFamily="49" charset="0"/>
              </a:rPr>
              <a:t>while(value[count] != 0)</a:t>
            </a:r>
          </a:p>
          <a:p>
            <a:pPr lvl="1" eaLnBrk="1" hangingPunct="1">
              <a:buFontTx/>
              <a:buNone/>
            </a:pPr>
            <a:r>
              <a:rPr lang="en-US" altLang="en-US" sz="2200" b="1" dirty="0">
                <a:latin typeface="Courier New" panose="02070309020205020404" pitchFamily="49" charset="0"/>
                <a:cs typeface="Courier New" panose="02070309020205020404" pitchFamily="49" charset="0"/>
              </a:rPr>
              <a:t>{</a:t>
            </a:r>
          </a:p>
          <a:p>
            <a:pPr lvl="1" eaLnBrk="1" hangingPunct="1">
              <a:buFontTx/>
              <a:buNone/>
            </a:pPr>
            <a:r>
              <a:rPr lang="en-US" altLang="en-US" sz="2200" b="1" dirty="0">
                <a:latin typeface="Courier New" panose="02070309020205020404" pitchFamily="49" charset="0"/>
                <a:cs typeface="Courier New" panose="02070309020205020404" pitchFamily="49" charset="0"/>
              </a:rPr>
              <a:t>	//statements</a:t>
            </a:r>
          </a:p>
          <a:p>
            <a:pPr lvl="1" eaLnBrk="1" hangingPunct="1">
              <a:buFontTx/>
              <a:buNone/>
            </a:pPr>
            <a:r>
              <a:rPr lang="en-US" altLang="en-US" sz="22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048263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ltLang="en-US" dirty="0"/>
              <a:t>The Enhanced </a:t>
            </a:r>
            <a:r>
              <a:rPr lang="en-US" altLang="en-US" dirty="0">
                <a:latin typeface="Courier New" panose="02070309020205020404" pitchFamily="49" charset="0"/>
                <a:cs typeface="Courier New" panose="02070309020205020404" pitchFamily="49" charset="0"/>
              </a:rPr>
              <a:t>for</a:t>
            </a:r>
            <a:r>
              <a:rPr lang="en-US" altLang="en-US" dirty="0"/>
              <a:t> Loop </a:t>
            </a:r>
            <a:r>
              <a:rPr lang="en-US" altLang="en-US" sz="2000" b="0" dirty="0"/>
              <a:t>(1 of 2)</a:t>
            </a:r>
            <a:endParaRPr lang="en-IN" sz="2000" b="0" dirty="0"/>
          </a:p>
        </p:txBody>
      </p:sp>
      <p:sp>
        <p:nvSpPr>
          <p:cNvPr id="2" name="Content Placeholder 1"/>
          <p:cNvSpPr>
            <a:spLocks noGrp="1"/>
          </p:cNvSpPr>
          <p:nvPr>
            <p:ph sz="quarter" idx="13"/>
          </p:nvPr>
        </p:nvSpPr>
        <p:spPr>
          <a:xfrm>
            <a:off x="457200" y="1556327"/>
            <a:ext cx="8229600" cy="1697512"/>
          </a:xfrm>
        </p:spPr>
        <p:txBody>
          <a:bodyPr/>
          <a:lstStyle/>
          <a:p>
            <a:pPr eaLnBrk="1" hangingPunct="1"/>
            <a:r>
              <a:rPr lang="en-US" altLang="en-US" dirty="0"/>
              <a:t>Simplified array processing (read only)</a:t>
            </a:r>
          </a:p>
          <a:p>
            <a:pPr eaLnBrk="1" hangingPunct="1"/>
            <a:r>
              <a:rPr lang="en-US" altLang="en-US" dirty="0"/>
              <a:t>Always goes through all elements</a:t>
            </a:r>
          </a:p>
          <a:p>
            <a:pPr eaLnBrk="1" hangingPunct="1"/>
            <a:r>
              <a:rPr lang="en-US" altLang="en-US" dirty="0"/>
              <a:t>General format:</a:t>
            </a:r>
            <a:endParaRPr lang="en-IN" dirty="0"/>
          </a:p>
        </p:txBody>
      </p:sp>
      <p:sp>
        <p:nvSpPr>
          <p:cNvPr id="3" name="Content Placeholder 2"/>
          <p:cNvSpPr>
            <a:spLocks noGrp="1"/>
          </p:cNvSpPr>
          <p:nvPr>
            <p:ph sz="quarter" idx="14"/>
          </p:nvPr>
        </p:nvSpPr>
        <p:spPr>
          <a:xfrm>
            <a:off x="457200" y="3384469"/>
            <a:ext cx="8229600" cy="1151905"/>
          </a:xfrm>
        </p:spPr>
        <p:txBody>
          <a:bodyPr/>
          <a:lstStyle/>
          <a:p>
            <a:pPr lvl="1" eaLnBrk="1" hangingPunct="1">
              <a:buFontTx/>
              <a:buNone/>
            </a:pPr>
            <a:r>
              <a:rPr lang="en-US" altLang="en-US" b="1" dirty="0">
                <a:latin typeface="Courier New" panose="02070309020205020404" pitchFamily="49" charset="0"/>
                <a:cs typeface="Courier New" panose="02070309020205020404" pitchFamily="49" charset="0"/>
              </a:rPr>
              <a:t>for(</a:t>
            </a:r>
            <a:r>
              <a:rPr lang="en-US" altLang="en-US" b="1" i="1" dirty="0">
                <a:latin typeface="Courier New" panose="02070309020205020404" pitchFamily="49" charset="0"/>
                <a:cs typeface="Courier New" panose="02070309020205020404" pitchFamily="49" charset="0"/>
              </a:rPr>
              <a:t>datatype</a:t>
            </a:r>
            <a:r>
              <a:rPr lang="en-US" altLang="en-US" b="1" dirty="0">
                <a:latin typeface="Courier New" panose="02070309020205020404" pitchFamily="49" charset="0"/>
                <a:cs typeface="Courier New" panose="02070309020205020404" pitchFamily="49" charset="0"/>
              </a:rPr>
              <a:t> </a:t>
            </a:r>
            <a:r>
              <a:rPr lang="en-US" altLang="en-US" b="1" i="1" dirty="0">
                <a:latin typeface="Courier New" panose="02070309020205020404" pitchFamily="49" charset="0"/>
                <a:cs typeface="Courier New" panose="02070309020205020404" pitchFamily="49" charset="0"/>
              </a:rPr>
              <a:t>elementVariable</a:t>
            </a:r>
            <a:r>
              <a:rPr lang="en-US" altLang="en-US" b="1" dirty="0">
                <a:latin typeface="Courier New" panose="02070309020205020404" pitchFamily="49" charset="0"/>
                <a:cs typeface="Courier New" panose="02070309020205020404" pitchFamily="49" charset="0"/>
              </a:rPr>
              <a:t> : </a:t>
            </a:r>
            <a:r>
              <a:rPr lang="en-US" altLang="en-US" b="1" i="1" dirty="0">
                <a:latin typeface="Courier New" panose="02070309020205020404" pitchFamily="49" charset="0"/>
                <a:cs typeface="Courier New" panose="02070309020205020404" pitchFamily="49" charset="0"/>
              </a:rPr>
              <a:t>array</a:t>
            </a:r>
            <a:r>
              <a:rPr lang="en-US" altLang="en-US" b="1" dirty="0">
                <a:latin typeface="Courier New" panose="02070309020205020404" pitchFamily="49" charset="0"/>
                <a:cs typeface="Courier New" panose="02070309020205020404" pitchFamily="49" charset="0"/>
              </a:rPr>
              <a:t>)</a:t>
            </a:r>
          </a:p>
          <a:p>
            <a:pPr lvl="1" eaLnBrk="1" hangingPunct="1">
              <a:buFontTx/>
              <a:buNone/>
            </a:pPr>
            <a:r>
              <a:rPr lang="en-US" altLang="en-US" b="1" dirty="0">
                <a:latin typeface="Courier New" panose="02070309020205020404" pitchFamily="49" charset="0"/>
                <a:cs typeface="Courier New" panose="02070309020205020404" pitchFamily="49" charset="0"/>
              </a:rPr>
              <a:t>  </a:t>
            </a:r>
            <a:r>
              <a:rPr lang="en-US" altLang="en-US" b="1" i="1" dirty="0">
                <a:latin typeface="Courier New" panose="02070309020205020404" pitchFamily="49" charset="0"/>
                <a:cs typeface="Courier New" panose="02070309020205020404" pitchFamily="49" charset="0"/>
              </a:rPr>
              <a:t>statement;</a:t>
            </a:r>
          </a:p>
        </p:txBody>
      </p:sp>
    </p:spTree>
    <p:extLst>
      <p:ext uri="{BB962C8B-B14F-4D97-AF65-F5344CB8AC3E}">
        <p14:creationId xmlns:p14="http://schemas.microsoft.com/office/powerpoint/2010/main" val="4253379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ltLang="en-US" dirty="0"/>
              <a:t>The Enhanced </a:t>
            </a:r>
            <a:r>
              <a:rPr lang="en-US" altLang="en-US" dirty="0">
                <a:latin typeface="Courier New" panose="02070309020205020404" pitchFamily="49" charset="0"/>
                <a:cs typeface="Courier New" panose="02070309020205020404" pitchFamily="49" charset="0"/>
              </a:rPr>
              <a:t>for</a:t>
            </a:r>
            <a:r>
              <a:rPr lang="en-US" altLang="en-US" dirty="0"/>
              <a:t> Loop </a:t>
            </a:r>
            <a:r>
              <a:rPr lang="en-US" altLang="en-US" sz="2000" b="0" dirty="0"/>
              <a:t>(2 of 2)</a:t>
            </a:r>
            <a:endParaRPr lang="en-IN" sz="2000" b="0" dirty="0"/>
          </a:p>
        </p:txBody>
      </p:sp>
      <p:sp>
        <p:nvSpPr>
          <p:cNvPr id="2" name="Content Placeholder 1"/>
          <p:cNvSpPr>
            <a:spLocks noGrp="1"/>
          </p:cNvSpPr>
          <p:nvPr>
            <p:ph sz="quarter" idx="13"/>
          </p:nvPr>
        </p:nvSpPr>
        <p:spPr>
          <a:xfrm>
            <a:off x="457200" y="1556327"/>
            <a:ext cx="8229600" cy="533730"/>
          </a:xfrm>
        </p:spPr>
        <p:txBody>
          <a:bodyPr/>
          <a:lstStyle/>
          <a:p>
            <a:pPr marL="0" indent="-28368">
              <a:buNone/>
            </a:pPr>
            <a:r>
              <a:rPr lang="en-US" altLang="en-US" b="1" dirty="0"/>
              <a:t>Example:</a:t>
            </a:r>
          </a:p>
        </p:txBody>
      </p:sp>
      <p:sp>
        <p:nvSpPr>
          <p:cNvPr id="3" name="Content Placeholder 2"/>
          <p:cNvSpPr>
            <a:spLocks noGrp="1"/>
          </p:cNvSpPr>
          <p:nvPr>
            <p:ph sz="quarter" idx="14"/>
          </p:nvPr>
        </p:nvSpPr>
        <p:spPr>
          <a:xfrm>
            <a:off x="457200" y="2173187"/>
            <a:ext cx="8229600" cy="2101931"/>
          </a:xfrm>
        </p:spPr>
        <p:txBody>
          <a:bodyPr/>
          <a:lstStyle/>
          <a:p>
            <a:pPr lvl="1" eaLnBrk="1" hangingPunct="1">
              <a:buFontTx/>
              <a:buNone/>
            </a:pPr>
            <a:r>
              <a:rPr lang="en-US" altLang="en-US" sz="2000" b="1" dirty="0">
                <a:latin typeface="Courier New" panose="02070309020205020404" pitchFamily="49" charset="0"/>
                <a:cs typeface="Courier New" panose="02070309020205020404" pitchFamily="49" charset="0"/>
              </a:rPr>
              <a:t>int[] numbers = {3, 6, 9};</a:t>
            </a:r>
          </a:p>
          <a:p>
            <a:pPr lvl="1" eaLnBrk="1" hangingPunct="1">
              <a:buFontTx/>
              <a:buNone/>
            </a:pPr>
            <a:r>
              <a:rPr lang="en-US" altLang="en-US" sz="2000" b="1" dirty="0">
                <a:latin typeface="Courier New" panose="02070309020205020404" pitchFamily="49" charset="0"/>
                <a:cs typeface="Courier New" panose="02070309020205020404" pitchFamily="49" charset="0"/>
              </a:rPr>
              <a:t>For(int val : numbers)</a:t>
            </a:r>
          </a:p>
          <a:p>
            <a:pPr lvl="1" eaLnBrk="1" hangingPunct="1">
              <a:buFontTx/>
              <a:buNone/>
            </a:pPr>
            <a:r>
              <a:rPr lang="en-US" altLang="en-US" sz="2000" b="1" dirty="0">
                <a:latin typeface="Courier New" panose="02070309020205020404" pitchFamily="49" charset="0"/>
                <a:cs typeface="Courier New" panose="02070309020205020404" pitchFamily="49" charset="0"/>
              </a:rPr>
              <a:t>{</a:t>
            </a:r>
          </a:p>
          <a:p>
            <a:pPr lvl="1" eaLnBrk="1" hangingPunct="1">
              <a:buFontTx/>
              <a:buNone/>
            </a:pPr>
            <a:r>
              <a:rPr lang="en-US" altLang="en-US" sz="2000" b="1" dirty="0">
                <a:latin typeface="Courier New" panose="02070309020205020404" pitchFamily="49" charset="0"/>
                <a:cs typeface="Courier New" panose="02070309020205020404" pitchFamily="49" charset="0"/>
              </a:rPr>
              <a:t>	System.out.println("The next value is " + val);</a:t>
            </a:r>
          </a:p>
          <a:p>
            <a:pPr lvl="1" eaLnBrk="1" hangingPunct="1">
              <a:buFontTx/>
              <a:buNone/>
            </a:pPr>
            <a:r>
              <a:rPr lang="en-US" altLang="en-US" sz="20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009677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Topics </a:t>
            </a:r>
            <a:r>
              <a:rPr lang="en-US" sz="2000" b="0" dirty="0"/>
              <a:t>(1 of 2)</a:t>
            </a:r>
          </a:p>
        </p:txBody>
      </p:sp>
      <p:sp>
        <p:nvSpPr>
          <p:cNvPr id="4" name="Content Placeholder 3"/>
          <p:cNvSpPr>
            <a:spLocks noGrp="1"/>
          </p:cNvSpPr>
          <p:nvPr>
            <p:ph sz="quarter" idx="13"/>
          </p:nvPr>
        </p:nvSpPr>
        <p:spPr/>
        <p:txBody>
          <a:bodyPr/>
          <a:lstStyle/>
          <a:p>
            <a:r>
              <a:rPr lang="en-US" altLang="en-US" dirty="0"/>
              <a:t>Chapter 7 discusses the following main topics:</a:t>
            </a:r>
          </a:p>
          <a:p>
            <a:pPr lvl="1"/>
            <a:r>
              <a:rPr lang="en-US" altLang="en-US" dirty="0"/>
              <a:t>Introduction to Arrays</a:t>
            </a:r>
          </a:p>
          <a:p>
            <a:pPr lvl="1"/>
            <a:r>
              <a:rPr lang="en-US" altLang="en-US" dirty="0"/>
              <a:t>Processing Array Contents</a:t>
            </a:r>
          </a:p>
          <a:p>
            <a:pPr lvl="1"/>
            <a:r>
              <a:rPr lang="en-US" altLang="en-US" dirty="0"/>
              <a:t>Passing Arrays as Arguments to Methods</a:t>
            </a:r>
          </a:p>
          <a:p>
            <a:pPr lvl="1"/>
            <a:r>
              <a:rPr lang="en-US" altLang="en-US" dirty="0"/>
              <a:t>Some Useful Array Algorithms and Operations</a:t>
            </a:r>
          </a:p>
          <a:p>
            <a:pPr lvl="1"/>
            <a:r>
              <a:rPr lang="en-US" altLang="en-US" dirty="0"/>
              <a:t>Returning Arrays from Methods</a:t>
            </a:r>
          </a:p>
          <a:p>
            <a:pPr lvl="1"/>
            <a:r>
              <a:rPr lang="en-US" altLang="en-US" dirty="0"/>
              <a:t>String Arrays</a:t>
            </a:r>
          </a:p>
          <a:p>
            <a:pPr lvl="1"/>
            <a:r>
              <a:rPr lang="en-US" altLang="en-US" dirty="0"/>
              <a:t>Arrays of Objects</a:t>
            </a:r>
          </a:p>
        </p:txBody>
      </p:sp>
    </p:spTree>
    <p:extLst>
      <p:ext uri="{BB962C8B-B14F-4D97-AF65-F5344CB8AC3E}">
        <p14:creationId xmlns:p14="http://schemas.microsoft.com/office/powerpoint/2010/main" val="1703878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Array Size </a:t>
            </a:r>
            <a:r>
              <a:rPr lang="en-US" sz="2000" b="0" dirty="0"/>
              <a:t>(1 of 2)</a:t>
            </a:r>
          </a:p>
        </p:txBody>
      </p:sp>
      <p:sp>
        <p:nvSpPr>
          <p:cNvPr id="2" name="Content Placeholder 1"/>
          <p:cNvSpPr>
            <a:spLocks noGrp="1"/>
          </p:cNvSpPr>
          <p:nvPr>
            <p:ph sz="quarter" idx="13"/>
          </p:nvPr>
        </p:nvSpPr>
        <p:spPr>
          <a:xfrm>
            <a:off x="457200" y="1556327"/>
            <a:ext cx="8229600" cy="925616"/>
          </a:xfrm>
        </p:spPr>
        <p:txBody>
          <a:bodyPr/>
          <a:lstStyle/>
          <a:p>
            <a:pPr eaLnBrk="1" hangingPunct="1"/>
            <a:r>
              <a:rPr lang="en-US" altLang="en-US" dirty="0"/>
              <a:t>The </a:t>
            </a:r>
            <a:r>
              <a:rPr lang="en-US" altLang="en-US" dirty="0">
                <a:latin typeface="Courier New" panose="02070309020205020404" pitchFamily="49" charset="0"/>
                <a:cs typeface="Courier New" panose="02070309020205020404" pitchFamily="49" charset="0"/>
              </a:rPr>
              <a:t>length</a:t>
            </a:r>
            <a:r>
              <a:rPr lang="en-US" altLang="en-US" dirty="0"/>
              <a:t> constant can be used in a loop to provide automatic bounding.</a:t>
            </a:r>
          </a:p>
        </p:txBody>
      </p:sp>
      <p:pic>
        <p:nvPicPr>
          <p:cNvPr id="13" name="Content Placeholder 12" descr="A computer code. For long description in Notes pane, press F6.">
            <a:extLst>
              <a:ext uri="{FF2B5EF4-FFF2-40B4-BE49-F238E27FC236}">
                <a16:creationId xmlns:a16="http://schemas.microsoft.com/office/drawing/2014/main" id="{C260C7DC-E8FD-41B1-9704-ABF3E81B3E82}"/>
              </a:ext>
            </a:extLst>
          </p:cNvPr>
          <p:cNvPicPr>
            <a:picLocks noGrp="1" noChangeAspect="1"/>
          </p:cNvPicPr>
          <p:nvPr>
            <p:ph sz="quarter" idx="14"/>
          </p:nvPr>
        </p:nvPicPr>
        <p:blipFill>
          <a:blip r:embed="rId3"/>
          <a:stretch>
            <a:fillRect/>
          </a:stretch>
        </p:blipFill>
        <p:spPr>
          <a:xfrm>
            <a:off x="544328" y="2767380"/>
            <a:ext cx="7445742" cy="3390165"/>
          </a:xfrm>
        </p:spPr>
      </p:pic>
    </p:spTree>
    <p:extLst>
      <p:ext uri="{BB962C8B-B14F-4D97-AF65-F5344CB8AC3E}">
        <p14:creationId xmlns:p14="http://schemas.microsoft.com/office/powerpoint/2010/main" val="960484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Array Size </a:t>
            </a:r>
            <a:r>
              <a:rPr lang="en-US" sz="2000" b="0" dirty="0"/>
              <a:t>(2 of 2)</a:t>
            </a:r>
          </a:p>
        </p:txBody>
      </p:sp>
      <p:sp>
        <p:nvSpPr>
          <p:cNvPr id="2" name="Content Placeholder 1"/>
          <p:cNvSpPr>
            <a:spLocks noGrp="1"/>
          </p:cNvSpPr>
          <p:nvPr>
            <p:ph sz="quarter" idx="13"/>
          </p:nvPr>
        </p:nvSpPr>
        <p:spPr>
          <a:xfrm>
            <a:off x="457200" y="1552575"/>
            <a:ext cx="7166758" cy="525607"/>
          </a:xfrm>
        </p:spPr>
        <p:txBody>
          <a:bodyPr/>
          <a:lstStyle/>
          <a:p>
            <a:r>
              <a:rPr lang="en-US" altLang="en-US" dirty="0"/>
              <a:t>You can let the user specify the size of an array:</a:t>
            </a:r>
            <a:endParaRPr lang="en-US" dirty="0"/>
          </a:p>
        </p:txBody>
      </p:sp>
      <p:sp>
        <p:nvSpPr>
          <p:cNvPr id="3" name="Content Placeholder 2"/>
          <p:cNvSpPr>
            <a:spLocks noGrp="1"/>
          </p:cNvSpPr>
          <p:nvPr>
            <p:ph sz="quarter" idx="14"/>
          </p:nvPr>
        </p:nvSpPr>
        <p:spPr>
          <a:xfrm>
            <a:off x="457200" y="2157397"/>
            <a:ext cx="8229600" cy="2232562"/>
          </a:xfrm>
        </p:spPr>
        <p:txBody>
          <a:bodyPr/>
          <a:lstStyle/>
          <a:p>
            <a:pPr lvl="1" eaLnBrk="1" hangingPunct="1">
              <a:lnSpc>
                <a:spcPct val="90000"/>
              </a:lnSpc>
              <a:buFontTx/>
              <a:buNone/>
            </a:pPr>
            <a:r>
              <a:rPr lang="en-US" altLang="en-US" sz="2000" b="1" dirty="0">
                <a:latin typeface="Courier New" panose="02070309020205020404" pitchFamily="49" charset="0"/>
                <a:cs typeface="Courier New" panose="02070309020205020404" pitchFamily="49" charset="0"/>
              </a:rPr>
              <a:t>int numTests;</a:t>
            </a:r>
          </a:p>
          <a:p>
            <a:pPr lvl="1" eaLnBrk="1" hangingPunct="1">
              <a:lnSpc>
                <a:spcPct val="90000"/>
              </a:lnSpc>
              <a:buFontTx/>
              <a:buNone/>
            </a:pPr>
            <a:r>
              <a:rPr lang="en-US" altLang="en-US" sz="2000" b="1" dirty="0">
                <a:latin typeface="Courier New" panose="02070309020205020404" pitchFamily="49" charset="0"/>
                <a:cs typeface="Courier New" panose="02070309020205020404" pitchFamily="49" charset="0"/>
              </a:rPr>
              <a:t>int[] tests;</a:t>
            </a:r>
          </a:p>
          <a:p>
            <a:pPr lvl="1" eaLnBrk="1" hangingPunct="1">
              <a:lnSpc>
                <a:spcPct val="90000"/>
              </a:lnSpc>
              <a:buFontTx/>
              <a:buNone/>
            </a:pPr>
            <a:r>
              <a:rPr lang="en-US" altLang="en-US" sz="2000" b="1" dirty="0">
                <a:latin typeface="Courier New" panose="02070309020205020404" pitchFamily="49" charset="0"/>
                <a:cs typeface="Courier New" panose="02070309020205020404" pitchFamily="49" charset="0"/>
              </a:rPr>
              <a:t>Scanner keyboard = new Scanner(System.in);</a:t>
            </a:r>
          </a:p>
          <a:p>
            <a:pPr lvl="1" eaLnBrk="1" hangingPunct="1">
              <a:lnSpc>
                <a:spcPct val="90000"/>
              </a:lnSpc>
              <a:buFontTx/>
              <a:buNone/>
            </a:pPr>
            <a:r>
              <a:rPr lang="en-US" altLang="en-US" sz="2000" b="1" dirty="0">
                <a:latin typeface="Courier New" panose="02070309020205020404" pitchFamily="49" charset="0"/>
                <a:cs typeface="Courier New" panose="02070309020205020404" pitchFamily="49" charset="0"/>
              </a:rPr>
              <a:t>System.out.print("How many tests do you have? ");</a:t>
            </a:r>
          </a:p>
          <a:p>
            <a:pPr lvl="1" eaLnBrk="1" hangingPunct="1">
              <a:lnSpc>
                <a:spcPct val="90000"/>
              </a:lnSpc>
              <a:buFontTx/>
              <a:buNone/>
            </a:pPr>
            <a:r>
              <a:rPr lang="en-US" altLang="en-US" sz="2000" b="1" dirty="0">
                <a:latin typeface="Courier New" panose="02070309020205020404" pitchFamily="49" charset="0"/>
                <a:cs typeface="Courier New" panose="02070309020205020404" pitchFamily="49" charset="0"/>
              </a:rPr>
              <a:t>numTests = keyboard.nextInt();</a:t>
            </a:r>
          </a:p>
          <a:p>
            <a:pPr lvl="1" eaLnBrk="1" hangingPunct="1">
              <a:lnSpc>
                <a:spcPct val="90000"/>
              </a:lnSpc>
              <a:buFontTx/>
              <a:buNone/>
            </a:pPr>
            <a:r>
              <a:rPr lang="en-US" altLang="en-US" sz="2000" b="1" dirty="0">
                <a:latin typeface="Courier New" panose="02070309020205020404" pitchFamily="49" charset="0"/>
                <a:cs typeface="Courier New" panose="02070309020205020404" pitchFamily="49" charset="0"/>
              </a:rPr>
              <a:t>tests = new int[numTests];</a:t>
            </a:r>
          </a:p>
        </p:txBody>
      </p:sp>
      <p:sp>
        <p:nvSpPr>
          <p:cNvPr id="4" name="Content Placeholder 3"/>
          <p:cNvSpPr>
            <a:spLocks noGrp="1"/>
          </p:cNvSpPr>
          <p:nvPr>
            <p:ph sz="quarter" idx="15"/>
          </p:nvPr>
        </p:nvSpPr>
        <p:spPr>
          <a:xfrm>
            <a:off x="457200" y="4450922"/>
            <a:ext cx="8229600" cy="565218"/>
          </a:xfrm>
        </p:spPr>
        <p:txBody>
          <a:bodyPr/>
          <a:lstStyle/>
          <a:p>
            <a:pPr eaLnBrk="1" hangingPunct="1">
              <a:lnSpc>
                <a:spcPct val="90000"/>
              </a:lnSpc>
            </a:pPr>
            <a:r>
              <a:rPr lang="en-US" altLang="en-US" dirty="0"/>
              <a:t>See example: DisplayTestScores.java</a:t>
            </a:r>
            <a:endParaRPr lang="en-US" altLang="en-US" sz="3200" dirty="0"/>
          </a:p>
        </p:txBody>
      </p:sp>
    </p:spTree>
    <p:extLst>
      <p:ext uri="{BB962C8B-B14F-4D97-AF65-F5344CB8AC3E}">
        <p14:creationId xmlns:p14="http://schemas.microsoft.com/office/powerpoint/2010/main" val="440981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ltLang="en-US" dirty="0"/>
              <a:t>Reassigning Array References </a:t>
            </a:r>
            <a:r>
              <a:rPr lang="en-US" altLang="en-US" sz="2000" b="0" dirty="0"/>
              <a:t>(1 of 3)</a:t>
            </a:r>
            <a:endParaRPr lang="en-IN" sz="2000" b="0" dirty="0"/>
          </a:p>
        </p:txBody>
      </p:sp>
      <p:sp>
        <p:nvSpPr>
          <p:cNvPr id="2" name="Content Placeholder 1"/>
          <p:cNvSpPr>
            <a:spLocks noGrp="1"/>
          </p:cNvSpPr>
          <p:nvPr>
            <p:ph sz="quarter" idx="13"/>
          </p:nvPr>
        </p:nvSpPr>
        <p:spPr>
          <a:xfrm>
            <a:off x="457200" y="1552574"/>
            <a:ext cx="8229600" cy="929369"/>
          </a:xfrm>
        </p:spPr>
        <p:txBody>
          <a:bodyPr/>
          <a:lstStyle/>
          <a:p>
            <a:r>
              <a:rPr lang="en-US" altLang="en-US" dirty="0"/>
              <a:t>An array reference can be assigned to another array of the same type.</a:t>
            </a:r>
            <a:endParaRPr lang="en-IN" dirty="0"/>
          </a:p>
        </p:txBody>
      </p:sp>
      <p:sp>
        <p:nvSpPr>
          <p:cNvPr id="3" name="Content Placeholder 2"/>
          <p:cNvSpPr>
            <a:spLocks noGrp="1"/>
          </p:cNvSpPr>
          <p:nvPr>
            <p:ph sz="quarter" idx="14"/>
          </p:nvPr>
        </p:nvSpPr>
        <p:spPr>
          <a:xfrm>
            <a:off x="457200" y="2565073"/>
            <a:ext cx="8229600" cy="1472540"/>
          </a:xfrm>
        </p:spPr>
        <p:txBody>
          <a:bodyPr/>
          <a:lstStyle/>
          <a:p>
            <a:pPr lvl="1" eaLnBrk="1" hangingPunct="1">
              <a:buFontTx/>
              <a:buNone/>
            </a:pPr>
            <a:r>
              <a:rPr lang="en-US" altLang="en-US" sz="1800" b="1" dirty="0">
                <a:latin typeface="Courier New" panose="02070309020205020404" pitchFamily="49" charset="0"/>
                <a:cs typeface="Courier New" panose="02070309020205020404" pitchFamily="49" charset="0"/>
              </a:rPr>
              <a:t>// Create an array referenced by the numbers variable.</a:t>
            </a:r>
          </a:p>
          <a:p>
            <a:pPr lvl="1" eaLnBrk="1" hangingPunct="1">
              <a:buFontTx/>
              <a:buNone/>
            </a:pPr>
            <a:r>
              <a:rPr lang="en-US" altLang="en-US" sz="1800" b="1" dirty="0">
                <a:latin typeface="Courier New" panose="02070309020205020404" pitchFamily="49" charset="0"/>
                <a:cs typeface="Courier New" panose="02070309020205020404" pitchFamily="49" charset="0"/>
              </a:rPr>
              <a:t>int[] numbers = new int[10];</a:t>
            </a:r>
          </a:p>
          <a:p>
            <a:pPr lvl="1" eaLnBrk="1" hangingPunct="1">
              <a:buFontTx/>
              <a:buNone/>
            </a:pPr>
            <a:r>
              <a:rPr lang="en-US" altLang="en-US" sz="1800" b="1" dirty="0">
                <a:latin typeface="Courier New" panose="02070309020205020404" pitchFamily="49" charset="0"/>
                <a:cs typeface="Courier New" panose="02070309020205020404" pitchFamily="49" charset="0"/>
              </a:rPr>
              <a:t>// Reassign numbers to a new array.</a:t>
            </a:r>
          </a:p>
          <a:p>
            <a:pPr lvl="1" eaLnBrk="1" hangingPunct="1">
              <a:buFontTx/>
              <a:buNone/>
            </a:pPr>
            <a:r>
              <a:rPr lang="en-US" altLang="en-US" sz="1800" b="1" dirty="0">
                <a:latin typeface="Courier New" panose="02070309020205020404" pitchFamily="49" charset="0"/>
                <a:cs typeface="Courier New" panose="02070309020205020404" pitchFamily="49" charset="0"/>
              </a:rPr>
              <a:t>numbers = new int[5];</a:t>
            </a:r>
            <a:endParaRPr lang="en-IN" dirty="0">
              <a:latin typeface="Courier New" panose="02070309020205020404" pitchFamily="49" charset="0"/>
              <a:cs typeface="Courier New" panose="02070309020205020404" pitchFamily="49" charset="0"/>
            </a:endParaRPr>
          </a:p>
        </p:txBody>
      </p:sp>
      <p:sp>
        <p:nvSpPr>
          <p:cNvPr id="4" name="Content Placeholder 3"/>
          <p:cNvSpPr>
            <a:spLocks noGrp="1"/>
          </p:cNvSpPr>
          <p:nvPr>
            <p:ph sz="quarter" idx="15"/>
          </p:nvPr>
        </p:nvSpPr>
        <p:spPr>
          <a:xfrm>
            <a:off x="457200" y="4120743"/>
            <a:ext cx="8229600" cy="926270"/>
          </a:xfrm>
        </p:spPr>
        <p:txBody>
          <a:bodyPr/>
          <a:lstStyle/>
          <a:p>
            <a:pPr eaLnBrk="1" hangingPunct="1"/>
            <a:r>
              <a:rPr lang="en-US" altLang="en-US" dirty="0"/>
              <a:t>If the first (10 element) array no longer has a reference to it, it will be garbage collected.</a:t>
            </a:r>
          </a:p>
        </p:txBody>
      </p:sp>
    </p:spTree>
    <p:extLst>
      <p:ext uri="{BB962C8B-B14F-4D97-AF65-F5344CB8AC3E}">
        <p14:creationId xmlns:p14="http://schemas.microsoft.com/office/powerpoint/2010/main" val="27217500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ltLang="en-US" dirty="0"/>
              <a:t>Reassigning Array References </a:t>
            </a:r>
            <a:r>
              <a:rPr lang="en-US" altLang="en-US" sz="2000" b="0" dirty="0"/>
              <a:t>(2 of 3)</a:t>
            </a:r>
            <a:endParaRPr lang="en-IN" sz="2000" b="0" dirty="0"/>
          </a:p>
        </p:txBody>
      </p:sp>
      <p:pic>
        <p:nvPicPr>
          <p:cNvPr id="7" name="Content Placeholder 6" descr="A 6 element array titled, i n t left bracket right bracket numbers = new i n t left bracket 10 right bracket semicolon, represented by an empty 1 by 10 grid. For long description in Notes pane, press F6.">
            <a:extLst>
              <a:ext uri="{FF2B5EF4-FFF2-40B4-BE49-F238E27FC236}">
                <a16:creationId xmlns:a16="http://schemas.microsoft.com/office/drawing/2014/main" id="{07C383DF-3420-4AEF-A0C7-23F92D6419B9}"/>
              </a:ext>
            </a:extLst>
          </p:cNvPr>
          <p:cNvPicPr>
            <a:picLocks noGrp="1" noChangeAspect="1"/>
          </p:cNvPicPr>
          <p:nvPr>
            <p:ph sz="quarter" idx="13"/>
          </p:nvPr>
        </p:nvPicPr>
        <p:blipFill>
          <a:blip r:embed="rId3"/>
          <a:stretch>
            <a:fillRect/>
          </a:stretch>
        </p:blipFill>
        <p:spPr>
          <a:xfrm>
            <a:off x="474776" y="2045561"/>
            <a:ext cx="8212024" cy="2103302"/>
          </a:xfrm>
        </p:spPr>
      </p:pic>
    </p:spTree>
    <p:extLst>
      <p:ext uri="{BB962C8B-B14F-4D97-AF65-F5344CB8AC3E}">
        <p14:creationId xmlns:p14="http://schemas.microsoft.com/office/powerpoint/2010/main" val="1490875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ltLang="en-US" dirty="0"/>
              <a:t>Reassigning Array References </a:t>
            </a:r>
            <a:r>
              <a:rPr lang="en-US" altLang="en-US" sz="2000" b="0" dirty="0"/>
              <a:t>(3 of 3)</a:t>
            </a:r>
            <a:endParaRPr lang="en-IN" sz="2000" b="0" dirty="0"/>
          </a:p>
        </p:txBody>
      </p:sp>
      <p:pic>
        <p:nvPicPr>
          <p:cNvPr id="10" name="Content Placeholder 9" descr="A diagram depicts two arrays. For long description in Notes pane, press F6.">
            <a:extLst>
              <a:ext uri="{FF2B5EF4-FFF2-40B4-BE49-F238E27FC236}">
                <a16:creationId xmlns:a16="http://schemas.microsoft.com/office/drawing/2014/main" id="{264307E1-221C-4E06-AE43-8933025DE915}"/>
              </a:ext>
            </a:extLst>
          </p:cNvPr>
          <p:cNvPicPr>
            <a:picLocks noGrp="1" noChangeAspect="1"/>
          </p:cNvPicPr>
          <p:nvPr>
            <p:ph sz="quarter" idx="13"/>
          </p:nvPr>
        </p:nvPicPr>
        <p:blipFill>
          <a:blip r:embed="rId3"/>
          <a:stretch>
            <a:fillRect/>
          </a:stretch>
        </p:blipFill>
        <p:spPr>
          <a:xfrm>
            <a:off x="468313" y="2128579"/>
            <a:ext cx="8229600" cy="3198376"/>
          </a:xfrm>
        </p:spPr>
      </p:pic>
    </p:spTree>
    <p:extLst>
      <p:ext uri="{BB962C8B-B14F-4D97-AF65-F5344CB8AC3E}">
        <p14:creationId xmlns:p14="http://schemas.microsoft.com/office/powerpoint/2010/main" val="1069684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ltLang="en-US" dirty="0"/>
              <a:t>Copying Arrays </a:t>
            </a:r>
            <a:r>
              <a:rPr lang="en-US" altLang="en-US" sz="2000" b="0" dirty="0"/>
              <a:t>(1 of 2)</a:t>
            </a:r>
            <a:endParaRPr lang="en-IN" sz="2000" b="0" dirty="0"/>
          </a:p>
        </p:txBody>
      </p:sp>
      <p:sp>
        <p:nvSpPr>
          <p:cNvPr id="2" name="Content Placeholder 1"/>
          <p:cNvSpPr>
            <a:spLocks noGrp="1"/>
          </p:cNvSpPr>
          <p:nvPr>
            <p:ph sz="quarter" idx="13"/>
          </p:nvPr>
        </p:nvSpPr>
        <p:spPr>
          <a:xfrm>
            <a:off x="457200" y="1552575"/>
            <a:ext cx="5504213" cy="489981"/>
          </a:xfrm>
        </p:spPr>
        <p:txBody>
          <a:bodyPr/>
          <a:lstStyle/>
          <a:p>
            <a:pPr eaLnBrk="1" hangingPunct="1">
              <a:lnSpc>
                <a:spcPct val="90000"/>
              </a:lnSpc>
            </a:pPr>
            <a:r>
              <a:rPr lang="en-US" altLang="en-US" dirty="0"/>
              <a:t>This is </a:t>
            </a:r>
            <a:r>
              <a:rPr lang="en-US" altLang="en-US" b="1" dirty="0"/>
              <a:t>not</a:t>
            </a:r>
            <a:r>
              <a:rPr lang="en-US" altLang="en-US" dirty="0"/>
              <a:t> the way to copy an array.</a:t>
            </a:r>
          </a:p>
        </p:txBody>
      </p:sp>
      <p:sp>
        <p:nvSpPr>
          <p:cNvPr id="3" name="Content Placeholder 2"/>
          <p:cNvSpPr>
            <a:spLocks noGrp="1"/>
          </p:cNvSpPr>
          <p:nvPr>
            <p:ph sz="quarter" idx="14"/>
          </p:nvPr>
        </p:nvSpPr>
        <p:spPr>
          <a:xfrm>
            <a:off x="457200" y="2124148"/>
            <a:ext cx="8229600" cy="657057"/>
          </a:xfrm>
        </p:spPr>
        <p:txBody>
          <a:bodyPr/>
          <a:lstStyle/>
          <a:p>
            <a:pPr lvl="1" eaLnBrk="1" hangingPunct="1">
              <a:lnSpc>
                <a:spcPct val="90000"/>
              </a:lnSpc>
              <a:buFontTx/>
              <a:buNone/>
            </a:pPr>
            <a:r>
              <a:rPr lang="en-US" altLang="en-US" sz="1600" b="1" dirty="0">
                <a:latin typeface="Courier New" panose="02070309020205020404" pitchFamily="49" charset="0"/>
                <a:cs typeface="Courier New" panose="02070309020205020404" pitchFamily="49" charset="0"/>
              </a:rPr>
              <a:t>int[] array1 = { 2, 4, 6, 8, 10 };</a:t>
            </a:r>
          </a:p>
          <a:p>
            <a:pPr lvl="1" eaLnBrk="1" hangingPunct="1">
              <a:lnSpc>
                <a:spcPct val="90000"/>
              </a:lnSpc>
              <a:buFontTx/>
              <a:buNone/>
            </a:pPr>
            <a:r>
              <a:rPr lang="en-US" altLang="en-US" sz="1600" b="1" dirty="0">
                <a:latin typeface="Courier New" panose="02070309020205020404" pitchFamily="49" charset="0"/>
                <a:cs typeface="Courier New" panose="02070309020205020404" pitchFamily="49" charset="0"/>
              </a:rPr>
              <a:t>int[] array2 = array1; // This does not copy array1.</a:t>
            </a:r>
          </a:p>
        </p:txBody>
      </p:sp>
      <p:pic>
        <p:nvPicPr>
          <p:cNvPr id="16" name="Content Placeholder 15" descr="A 6 element integer array, represented by a 1 by 5grid. The array values are as follows, 2, 4, 6, 8, 10. The array values are as follows, 2, 4, 6, 8, 10.The grid cells are labeled, address. array 1 and array 2 holds an address to the array."/>
          <p:cNvPicPr>
            <a:picLocks noGrp="1" noChangeAspect="1"/>
          </p:cNvPicPr>
          <p:nvPr>
            <p:ph sz="quarter" idx="15"/>
          </p:nvPr>
        </p:nvPicPr>
        <p:blipFill>
          <a:blip r:embed="rId2"/>
          <a:stretch>
            <a:fillRect/>
          </a:stretch>
        </p:blipFill>
        <p:spPr>
          <a:xfrm>
            <a:off x="468313" y="3020344"/>
            <a:ext cx="6078239" cy="2456901"/>
          </a:xfrm>
          <a:prstGeom prst="rect">
            <a:avLst/>
          </a:prstGeom>
        </p:spPr>
      </p:pic>
      <p:sp>
        <p:nvSpPr>
          <p:cNvPr id="5" name="Content Placeholder 4"/>
          <p:cNvSpPr>
            <a:spLocks noGrp="1"/>
          </p:cNvSpPr>
          <p:nvPr>
            <p:ph sz="quarter" idx="16"/>
          </p:nvPr>
        </p:nvSpPr>
        <p:spPr>
          <a:xfrm>
            <a:off x="457200" y="5568336"/>
            <a:ext cx="4011769" cy="531625"/>
          </a:xfrm>
        </p:spPr>
        <p:txBody>
          <a:bodyPr/>
          <a:lstStyle/>
          <a:p>
            <a:pPr eaLnBrk="1" hangingPunct="1">
              <a:spcBef>
                <a:spcPct val="0"/>
              </a:spcBef>
              <a:buClrTx/>
              <a:buFontTx/>
              <a:buNone/>
            </a:pPr>
            <a:r>
              <a:rPr lang="en-US" altLang="en-US" dirty="0"/>
              <a:t>Example: SameArray.java</a:t>
            </a:r>
          </a:p>
        </p:txBody>
      </p:sp>
    </p:spTree>
    <p:extLst>
      <p:ext uri="{BB962C8B-B14F-4D97-AF65-F5344CB8AC3E}">
        <p14:creationId xmlns:p14="http://schemas.microsoft.com/office/powerpoint/2010/main" val="2842828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ltLang="en-US" dirty="0"/>
              <a:t>Copying Arrays </a:t>
            </a:r>
            <a:r>
              <a:rPr lang="en-US" altLang="en-US" sz="2000" b="0" dirty="0"/>
              <a:t>(2 of 2)</a:t>
            </a:r>
            <a:endParaRPr lang="en-IN" dirty="0"/>
          </a:p>
        </p:txBody>
      </p:sp>
      <p:sp>
        <p:nvSpPr>
          <p:cNvPr id="2" name="Content Placeholder 1"/>
          <p:cNvSpPr>
            <a:spLocks noGrp="1"/>
          </p:cNvSpPr>
          <p:nvPr>
            <p:ph sz="quarter" idx="13"/>
          </p:nvPr>
        </p:nvSpPr>
        <p:spPr>
          <a:xfrm>
            <a:off x="457200" y="1552575"/>
            <a:ext cx="7759337" cy="1689389"/>
          </a:xfrm>
        </p:spPr>
        <p:txBody>
          <a:bodyPr/>
          <a:lstStyle/>
          <a:p>
            <a:pPr eaLnBrk="1" hangingPunct="1">
              <a:lnSpc>
                <a:spcPct val="90000"/>
              </a:lnSpc>
            </a:pPr>
            <a:r>
              <a:rPr lang="en-US" altLang="en-US" dirty="0"/>
              <a:t>You cannot copy an array by merely assigning one reference variable to another.</a:t>
            </a:r>
          </a:p>
          <a:p>
            <a:pPr eaLnBrk="1" hangingPunct="1">
              <a:lnSpc>
                <a:spcPct val="90000"/>
              </a:lnSpc>
            </a:pPr>
            <a:r>
              <a:rPr lang="en-US" altLang="en-US" dirty="0"/>
              <a:t>You need to copy the individual elements of one array to another.</a:t>
            </a:r>
            <a:endParaRPr lang="en-IN" dirty="0"/>
          </a:p>
        </p:txBody>
      </p:sp>
      <p:sp>
        <p:nvSpPr>
          <p:cNvPr id="3" name="Content Placeholder 2"/>
          <p:cNvSpPr>
            <a:spLocks noGrp="1"/>
          </p:cNvSpPr>
          <p:nvPr>
            <p:ph sz="quarter" idx="14"/>
          </p:nvPr>
        </p:nvSpPr>
        <p:spPr>
          <a:xfrm>
            <a:off x="457200" y="3336967"/>
            <a:ext cx="8229600" cy="1705296"/>
          </a:xfrm>
        </p:spPr>
        <p:txBody>
          <a:bodyPr/>
          <a:lstStyle/>
          <a:p>
            <a:pPr lvl="1">
              <a:buNone/>
            </a:pPr>
            <a:r>
              <a:rPr lang="en-US" altLang="en-US" sz="2000" b="1" dirty="0">
                <a:latin typeface="Courier New" panose="02070309020205020404" pitchFamily="49" charset="0"/>
                <a:cs typeface="Courier New" panose="02070309020205020404" pitchFamily="49" charset="0"/>
              </a:rPr>
              <a:t>int[] firstArray = {5, 10, 15, 20, 25 };</a:t>
            </a:r>
          </a:p>
          <a:p>
            <a:pPr lvl="1">
              <a:buNone/>
            </a:pPr>
            <a:r>
              <a:rPr lang="en-US" altLang="en-US" sz="2000" b="1" dirty="0">
                <a:latin typeface="Courier New" panose="02070309020205020404" pitchFamily="49" charset="0"/>
                <a:cs typeface="Courier New" panose="02070309020205020404" pitchFamily="49" charset="0"/>
              </a:rPr>
              <a:t>int[] secondArray = new int[5];</a:t>
            </a:r>
          </a:p>
          <a:p>
            <a:pPr lvl="1">
              <a:buNone/>
            </a:pPr>
            <a:r>
              <a:rPr lang="en-US" altLang="en-US" sz="2000" b="1" dirty="0">
                <a:latin typeface="Courier New" panose="02070309020205020404" pitchFamily="49" charset="0"/>
                <a:cs typeface="Courier New" panose="02070309020205020404" pitchFamily="49" charset="0"/>
              </a:rPr>
              <a:t>for (int i = 0; i &lt; firstArray.length; i++)</a:t>
            </a:r>
          </a:p>
          <a:p>
            <a:pPr lvl="1">
              <a:buNone/>
            </a:pPr>
            <a:r>
              <a:rPr lang="en-US" altLang="en-US" sz="2000" b="1" dirty="0">
                <a:latin typeface="Courier New" panose="02070309020205020404" pitchFamily="49" charset="0"/>
                <a:cs typeface="Courier New" panose="02070309020205020404" pitchFamily="49" charset="0"/>
              </a:rPr>
              <a:t>  secondArray[i] = firstArray[i];</a:t>
            </a:r>
          </a:p>
        </p:txBody>
      </p:sp>
      <p:sp>
        <p:nvSpPr>
          <p:cNvPr id="4" name="Content Placeholder 3"/>
          <p:cNvSpPr>
            <a:spLocks noGrp="1"/>
          </p:cNvSpPr>
          <p:nvPr>
            <p:ph sz="quarter" idx="15"/>
          </p:nvPr>
        </p:nvSpPr>
        <p:spPr>
          <a:xfrm>
            <a:off x="457200" y="5114978"/>
            <a:ext cx="8229600" cy="885227"/>
          </a:xfrm>
        </p:spPr>
        <p:txBody>
          <a:bodyPr/>
          <a:lstStyle/>
          <a:p>
            <a:pPr eaLnBrk="1" hangingPunct="1">
              <a:lnSpc>
                <a:spcPct val="90000"/>
              </a:lnSpc>
            </a:pPr>
            <a:r>
              <a:rPr lang="en-US" altLang="en-US" dirty="0"/>
              <a:t>This code copies each element of </a:t>
            </a:r>
            <a:r>
              <a:rPr lang="en-US" altLang="en-US" dirty="0">
                <a:latin typeface="Courier New" panose="02070309020205020404" pitchFamily="49" charset="0"/>
                <a:cs typeface="Courier New" panose="02070309020205020404" pitchFamily="49" charset="0"/>
              </a:rPr>
              <a:t>firstArray</a:t>
            </a:r>
            <a:r>
              <a:rPr lang="en-US" altLang="en-US" dirty="0"/>
              <a:t> to the corresponding element of </a:t>
            </a:r>
            <a:r>
              <a:rPr lang="en-US" altLang="en-US" dirty="0">
                <a:latin typeface="Courier New" panose="02070309020205020404" pitchFamily="49" charset="0"/>
                <a:cs typeface="Courier New" panose="02070309020205020404" pitchFamily="49" charset="0"/>
              </a:rPr>
              <a:t>secondArray</a:t>
            </a:r>
            <a:r>
              <a:rPr lang="en-US" altLang="en-US" dirty="0"/>
              <a:t>.</a:t>
            </a:r>
          </a:p>
        </p:txBody>
      </p:sp>
    </p:spTree>
    <p:extLst>
      <p:ext uri="{BB962C8B-B14F-4D97-AF65-F5344CB8AC3E}">
        <p14:creationId xmlns:p14="http://schemas.microsoft.com/office/powerpoint/2010/main" val="1996620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ltLang="en-US" dirty="0"/>
              <a:t>Passing Array Elements to a Method</a:t>
            </a:r>
            <a:endParaRPr lang="en-IN" dirty="0"/>
          </a:p>
        </p:txBody>
      </p:sp>
      <p:sp>
        <p:nvSpPr>
          <p:cNvPr id="18" name="Content Placeholder 17"/>
          <p:cNvSpPr>
            <a:spLocks noGrp="1"/>
          </p:cNvSpPr>
          <p:nvPr>
            <p:ph sz="quarter" idx="13"/>
          </p:nvPr>
        </p:nvSpPr>
        <p:spPr>
          <a:xfrm>
            <a:off x="457200" y="1556327"/>
            <a:ext cx="8093034" cy="3111467"/>
          </a:xfrm>
        </p:spPr>
        <p:txBody>
          <a:bodyPr/>
          <a:lstStyle/>
          <a:p>
            <a:pPr eaLnBrk="1" hangingPunct="1"/>
            <a:r>
              <a:rPr lang="en-US" altLang="en-US" dirty="0"/>
              <a:t>When a single element of an array is passed to a method it is handled like any other variable.</a:t>
            </a:r>
          </a:p>
          <a:p>
            <a:pPr eaLnBrk="1" hangingPunct="1"/>
            <a:r>
              <a:rPr lang="en-US" altLang="en-US" dirty="0"/>
              <a:t>See example: PassElements.java</a:t>
            </a:r>
          </a:p>
          <a:p>
            <a:pPr eaLnBrk="1" hangingPunct="1"/>
            <a:r>
              <a:rPr lang="en-US" altLang="en-US" dirty="0"/>
              <a:t>More often you will want to write methods to process array data by passing the entire array, not just one element at a time.</a:t>
            </a:r>
          </a:p>
        </p:txBody>
      </p:sp>
    </p:spTree>
    <p:extLst>
      <p:ext uri="{BB962C8B-B14F-4D97-AF65-F5344CB8AC3E}">
        <p14:creationId xmlns:p14="http://schemas.microsoft.com/office/powerpoint/2010/main" val="13726814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ltLang="en-US" dirty="0"/>
              <a:t>Passing Arrays as Arguments</a:t>
            </a:r>
            <a:endParaRPr lang="en-IN" dirty="0"/>
          </a:p>
        </p:txBody>
      </p:sp>
      <p:sp>
        <p:nvSpPr>
          <p:cNvPr id="2" name="Content Placeholder 1"/>
          <p:cNvSpPr>
            <a:spLocks noGrp="1"/>
          </p:cNvSpPr>
          <p:nvPr>
            <p:ph sz="quarter" idx="13"/>
          </p:nvPr>
        </p:nvSpPr>
        <p:spPr>
          <a:xfrm>
            <a:off x="457200" y="1552574"/>
            <a:ext cx="7938655" cy="1238127"/>
          </a:xfrm>
        </p:spPr>
        <p:txBody>
          <a:bodyPr/>
          <a:lstStyle/>
          <a:p>
            <a:pPr eaLnBrk="1" hangingPunct="1"/>
            <a:r>
              <a:rPr lang="en-US" altLang="en-US" sz="2000" dirty="0"/>
              <a:t>Arrays are objects.</a:t>
            </a:r>
          </a:p>
          <a:p>
            <a:pPr eaLnBrk="1" hangingPunct="1"/>
            <a:r>
              <a:rPr lang="en-US" altLang="en-US" sz="2000" dirty="0"/>
              <a:t>Their references can be passed to methods like any other object reference variable.</a:t>
            </a:r>
          </a:p>
        </p:txBody>
      </p:sp>
      <p:pic>
        <p:nvPicPr>
          <p:cNvPr id="16" name="Content Placeholder 15" descr="A 6 element integer array, represented by a 1 by 8 grid. The array values are as follows, 5, 10, 15, 20, 25, 30, 25, 40. For long description in Notes pane, press F6."/>
          <p:cNvPicPr>
            <a:picLocks noGrp="1" noChangeAspect="1"/>
          </p:cNvPicPr>
          <p:nvPr>
            <p:ph sz="quarter" idx="14"/>
          </p:nvPr>
        </p:nvPicPr>
        <p:blipFill>
          <a:blip r:embed="rId3"/>
          <a:stretch>
            <a:fillRect/>
          </a:stretch>
        </p:blipFill>
        <p:spPr>
          <a:xfrm>
            <a:off x="720861" y="2856047"/>
            <a:ext cx="6587456" cy="3009441"/>
          </a:xfrm>
          <a:prstGeom prst="rect">
            <a:avLst/>
          </a:prstGeom>
        </p:spPr>
      </p:pic>
      <p:sp>
        <p:nvSpPr>
          <p:cNvPr id="4" name="Content Placeholder 3"/>
          <p:cNvSpPr>
            <a:spLocks noGrp="1"/>
          </p:cNvSpPr>
          <p:nvPr>
            <p:ph sz="quarter" idx="15"/>
          </p:nvPr>
        </p:nvSpPr>
        <p:spPr>
          <a:xfrm>
            <a:off x="457201" y="5973288"/>
            <a:ext cx="3104606" cy="371950"/>
          </a:xfrm>
        </p:spPr>
        <p:txBody>
          <a:bodyPr tIns="0"/>
          <a:lstStyle/>
          <a:p>
            <a:pPr eaLnBrk="1" hangingPunct="1">
              <a:spcBef>
                <a:spcPct val="0"/>
              </a:spcBef>
              <a:buClrTx/>
              <a:buFontTx/>
              <a:buNone/>
            </a:pPr>
            <a:r>
              <a:rPr lang="en-US" altLang="en-US" sz="2000" dirty="0"/>
              <a:t>Example: PassArray.java</a:t>
            </a:r>
          </a:p>
        </p:txBody>
      </p:sp>
    </p:spTree>
    <p:extLst>
      <p:ext uri="{BB962C8B-B14F-4D97-AF65-F5344CB8AC3E}">
        <p14:creationId xmlns:p14="http://schemas.microsoft.com/office/powerpoint/2010/main" val="39261047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ltLang="en-US" dirty="0"/>
              <a:t>Comparing Arrays</a:t>
            </a:r>
            <a:endParaRPr lang="en-IN" dirty="0"/>
          </a:p>
        </p:txBody>
      </p:sp>
      <p:sp>
        <p:nvSpPr>
          <p:cNvPr id="2" name="Content Placeholder 1"/>
          <p:cNvSpPr>
            <a:spLocks noGrp="1"/>
          </p:cNvSpPr>
          <p:nvPr>
            <p:ph sz="quarter" idx="13"/>
          </p:nvPr>
        </p:nvSpPr>
        <p:spPr>
          <a:xfrm>
            <a:off x="457200" y="1556327"/>
            <a:ext cx="8229600" cy="878115"/>
          </a:xfrm>
        </p:spPr>
        <p:txBody>
          <a:bodyPr/>
          <a:lstStyle/>
          <a:p>
            <a:pPr eaLnBrk="1" hangingPunct="1">
              <a:lnSpc>
                <a:spcPct val="90000"/>
              </a:lnSpc>
            </a:pPr>
            <a:r>
              <a:rPr lang="en-US" altLang="en-US" dirty="0"/>
              <a:t>The </a:t>
            </a:r>
            <a:r>
              <a:rPr lang="en-US" altLang="en-US" dirty="0">
                <a:latin typeface="Courier New" panose="02070309020205020404" pitchFamily="49" charset="0"/>
                <a:cs typeface="Courier New" panose="02070309020205020404" pitchFamily="49" charset="0"/>
              </a:rPr>
              <a:t>==</a:t>
            </a:r>
            <a:r>
              <a:rPr lang="en-US" altLang="en-US" dirty="0"/>
              <a:t> operator determines only whether array references point to the same array object.</a:t>
            </a:r>
          </a:p>
        </p:txBody>
      </p:sp>
      <p:sp>
        <p:nvSpPr>
          <p:cNvPr id="3" name="Content Placeholder 2"/>
          <p:cNvSpPr>
            <a:spLocks noGrp="1"/>
          </p:cNvSpPr>
          <p:nvPr>
            <p:ph sz="quarter" idx="14"/>
          </p:nvPr>
        </p:nvSpPr>
        <p:spPr>
          <a:xfrm>
            <a:off x="496385" y="2541321"/>
            <a:ext cx="8033657" cy="2196936"/>
          </a:xfrm>
        </p:spPr>
        <p:txBody>
          <a:bodyPr/>
          <a:lstStyle/>
          <a:p>
            <a:pPr indent="0" eaLnBrk="1" hangingPunct="1">
              <a:spcBef>
                <a:spcPct val="0"/>
              </a:spcBef>
              <a:buClrTx/>
              <a:buFontTx/>
              <a:buNone/>
            </a:pPr>
            <a:r>
              <a:rPr lang="en-US" altLang="en-US" sz="1800" dirty="0">
                <a:latin typeface="Courier New" panose="02070309020205020404" pitchFamily="49" charset="0"/>
                <a:cs typeface="Courier New" panose="02070309020205020404" pitchFamily="49" charset="0"/>
              </a:rPr>
              <a:t>int[] firstArray = { 5, 10, 15, 20, 25 };</a:t>
            </a:r>
          </a:p>
          <a:p>
            <a:pPr indent="0" eaLnBrk="1" hangingPunct="1">
              <a:spcBef>
                <a:spcPct val="0"/>
              </a:spcBef>
              <a:buClrTx/>
              <a:buFontTx/>
              <a:buNone/>
            </a:pPr>
            <a:r>
              <a:rPr lang="en-US" altLang="en-US" sz="1800" dirty="0">
                <a:latin typeface="Courier New" panose="02070309020205020404" pitchFamily="49" charset="0"/>
                <a:cs typeface="Courier New" panose="02070309020205020404" pitchFamily="49" charset="0"/>
              </a:rPr>
              <a:t>int[] secondArray = { 5, 10, 15, 20, 25 };</a:t>
            </a:r>
            <a:br>
              <a:rPr lang="en-US" altLang="en-US" sz="1800" dirty="0">
                <a:latin typeface="Courier New" panose="02070309020205020404" pitchFamily="49" charset="0"/>
                <a:cs typeface="Courier New" panose="02070309020205020404" pitchFamily="49" charset="0"/>
              </a:rPr>
            </a:br>
            <a:endParaRPr lang="en-US" altLang="en-US" sz="1800" dirty="0">
              <a:latin typeface="Courier New" panose="02070309020205020404" pitchFamily="49" charset="0"/>
              <a:cs typeface="Courier New" panose="02070309020205020404" pitchFamily="49" charset="0"/>
            </a:endParaRPr>
          </a:p>
          <a:p>
            <a:pPr indent="0" eaLnBrk="1" hangingPunct="1">
              <a:spcBef>
                <a:spcPct val="0"/>
              </a:spcBef>
              <a:buClrTx/>
              <a:buFontTx/>
              <a:buNone/>
            </a:pPr>
            <a:r>
              <a:rPr lang="en-US" altLang="en-US" sz="1800" dirty="0">
                <a:latin typeface="Courier New" panose="02070309020205020404" pitchFamily="49" charset="0"/>
                <a:cs typeface="Courier New" panose="02070309020205020404" pitchFamily="49" charset="0"/>
              </a:rPr>
              <a:t>if (firstArray == secondArray) </a:t>
            </a:r>
            <a:r>
              <a:rPr lang="en-US" altLang="en-US" sz="1800" b="1" dirty="0">
                <a:latin typeface="Courier New" panose="02070309020205020404" pitchFamily="49" charset="0"/>
                <a:cs typeface="Courier New" panose="02070309020205020404" pitchFamily="49" charset="0"/>
              </a:rPr>
              <a:t>// This is a mistake.</a:t>
            </a:r>
          </a:p>
          <a:p>
            <a:pPr indent="0" eaLnBrk="1" hangingPunct="1">
              <a:spcBef>
                <a:spcPct val="0"/>
              </a:spcBef>
              <a:buClrTx/>
              <a:buFontTx/>
              <a:buNone/>
            </a:pPr>
            <a:r>
              <a:rPr lang="en-US" altLang="en-US" sz="1800" dirty="0">
                <a:latin typeface="Courier New" panose="02070309020205020404" pitchFamily="49" charset="0"/>
                <a:cs typeface="Courier New" panose="02070309020205020404" pitchFamily="49" charset="0"/>
              </a:rPr>
              <a:t>   System.out.println("The arrays are the same.");</a:t>
            </a:r>
          </a:p>
          <a:p>
            <a:pPr indent="0" eaLnBrk="1" hangingPunct="1">
              <a:spcBef>
                <a:spcPct val="0"/>
              </a:spcBef>
              <a:buClrTx/>
              <a:buFontTx/>
              <a:buNone/>
            </a:pPr>
            <a:r>
              <a:rPr lang="en-US" altLang="en-US" sz="1800" dirty="0">
                <a:latin typeface="Courier New" panose="02070309020205020404" pitchFamily="49" charset="0"/>
                <a:cs typeface="Courier New" panose="02070309020205020404" pitchFamily="49" charset="0"/>
              </a:rPr>
              <a:t>else</a:t>
            </a:r>
          </a:p>
          <a:p>
            <a:pPr indent="0" eaLnBrk="1" hangingPunct="1">
              <a:spcBef>
                <a:spcPct val="0"/>
              </a:spcBef>
              <a:buClrTx/>
              <a:buFontTx/>
              <a:buNone/>
            </a:pPr>
            <a:r>
              <a:rPr lang="en-US" altLang="en-US" sz="1800" dirty="0">
                <a:latin typeface="Courier New" panose="02070309020205020404" pitchFamily="49" charset="0"/>
                <a:cs typeface="Courier New" panose="02070309020205020404" pitchFamily="49" charset="0"/>
              </a:rPr>
              <a:t>   System.out.println("The arrays are not the same.");</a:t>
            </a:r>
          </a:p>
        </p:txBody>
      </p:sp>
    </p:spTree>
    <p:extLst>
      <p:ext uri="{BB962C8B-B14F-4D97-AF65-F5344CB8AC3E}">
        <p14:creationId xmlns:p14="http://schemas.microsoft.com/office/powerpoint/2010/main" val="1990041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Topics </a:t>
            </a:r>
            <a:r>
              <a:rPr lang="en-US" sz="2000" b="0" dirty="0"/>
              <a:t>(2 of 2)</a:t>
            </a:r>
          </a:p>
        </p:txBody>
      </p:sp>
      <p:sp>
        <p:nvSpPr>
          <p:cNvPr id="4" name="Content Placeholder 3"/>
          <p:cNvSpPr>
            <a:spLocks noGrp="1"/>
          </p:cNvSpPr>
          <p:nvPr>
            <p:ph sz="quarter" idx="13"/>
          </p:nvPr>
        </p:nvSpPr>
        <p:spPr>
          <a:xfrm>
            <a:off x="457200" y="1556327"/>
            <a:ext cx="8229600" cy="4203205"/>
          </a:xfrm>
        </p:spPr>
        <p:txBody>
          <a:bodyPr/>
          <a:lstStyle/>
          <a:p>
            <a:r>
              <a:rPr lang="en-US" altLang="en-US" dirty="0"/>
              <a:t>Chapter 7 discusses the following main topics:</a:t>
            </a:r>
          </a:p>
          <a:p>
            <a:pPr lvl="1"/>
            <a:r>
              <a:rPr lang="en-US" altLang="en-US" dirty="0"/>
              <a:t>The Sequential Search Algorithm</a:t>
            </a:r>
          </a:p>
          <a:p>
            <a:pPr lvl="1"/>
            <a:r>
              <a:rPr lang="en-US" altLang="en-US" dirty="0"/>
              <a:t>Parallel Arrays</a:t>
            </a:r>
          </a:p>
          <a:p>
            <a:pPr lvl="1"/>
            <a:r>
              <a:rPr lang="en-US" altLang="en-US" dirty="0"/>
              <a:t>Two-Dimensional Arraysa	</a:t>
            </a:r>
          </a:p>
          <a:p>
            <a:pPr lvl="1"/>
            <a:r>
              <a:rPr lang="en-US" altLang="en-US" dirty="0"/>
              <a:t>Arrays with Three or More Dimensions </a:t>
            </a:r>
          </a:p>
          <a:p>
            <a:pPr lvl="1"/>
            <a:r>
              <a:rPr lang="en-US" altLang="en-US" dirty="0"/>
              <a:t>The Selection Sort and the Binary Search</a:t>
            </a:r>
          </a:p>
          <a:p>
            <a:pPr lvl="1"/>
            <a:r>
              <a:rPr lang="en-US" altLang="en-US" dirty="0"/>
              <a:t>Command-Line Arguments</a:t>
            </a:r>
          </a:p>
          <a:p>
            <a:pPr lvl="1"/>
            <a:r>
              <a:rPr lang="en-US" altLang="en-US" dirty="0"/>
              <a:t>The </a:t>
            </a:r>
            <a:r>
              <a:rPr lang="en-US" altLang="en-US" dirty="0">
                <a:latin typeface="Courier New" panose="02070309020205020404" pitchFamily="49" charset="0"/>
                <a:cs typeface="Courier New" panose="02070309020205020404" pitchFamily="49" charset="0"/>
              </a:rPr>
              <a:t>ArrayList</a:t>
            </a:r>
            <a:r>
              <a:rPr lang="en-US" altLang="en-US" dirty="0"/>
              <a:t> Class</a:t>
            </a:r>
          </a:p>
        </p:txBody>
      </p:sp>
    </p:spTree>
    <p:extLst>
      <p:ext uri="{BB962C8B-B14F-4D97-AF65-F5344CB8AC3E}">
        <p14:creationId xmlns:p14="http://schemas.microsoft.com/office/powerpoint/2010/main" val="33202853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ltLang="en-US" dirty="0"/>
              <a:t>Comparing Arrays: Example</a:t>
            </a:r>
            <a:endParaRPr lang="en-IN" dirty="0"/>
          </a:p>
        </p:txBody>
      </p:sp>
      <p:sp>
        <p:nvSpPr>
          <p:cNvPr id="18" name="Content Placeholder 17"/>
          <p:cNvSpPr>
            <a:spLocks noGrp="1"/>
          </p:cNvSpPr>
          <p:nvPr>
            <p:ph sz="quarter" idx="13"/>
          </p:nvPr>
        </p:nvSpPr>
        <p:spPr>
          <a:xfrm>
            <a:off x="457200" y="1556326"/>
            <a:ext cx="8229600" cy="4788911"/>
          </a:xfrm>
        </p:spPr>
        <p:txBody>
          <a:bodyPr/>
          <a:lstStyle/>
          <a:p>
            <a:pPr eaLnBrk="1" hangingPunct="1">
              <a:spcBef>
                <a:spcPct val="0"/>
              </a:spcBef>
              <a:buClrTx/>
              <a:buFontTx/>
              <a:buNone/>
            </a:pPr>
            <a:r>
              <a:rPr lang="en-US" altLang="en-US" sz="1400" dirty="0">
                <a:latin typeface="Courier New" panose="02070309020205020404" pitchFamily="49" charset="0"/>
                <a:cs typeface="Courier New" panose="02070309020205020404" pitchFamily="49" charset="0"/>
              </a:rPr>
              <a:t>int[] firstArray = { 2, 4, 6, 8, 10 };</a:t>
            </a:r>
          </a:p>
          <a:p>
            <a:pPr eaLnBrk="1" hangingPunct="1">
              <a:spcBef>
                <a:spcPct val="0"/>
              </a:spcBef>
              <a:buClrTx/>
              <a:buFontTx/>
              <a:buNone/>
            </a:pPr>
            <a:r>
              <a:rPr lang="en-US" altLang="en-US" sz="1400" dirty="0">
                <a:latin typeface="Courier New" panose="02070309020205020404" pitchFamily="49" charset="0"/>
                <a:cs typeface="Courier New" panose="02070309020205020404" pitchFamily="49" charset="0"/>
              </a:rPr>
              <a:t>int[] secondArray = { 2, 4, 6, 8, 10 };</a:t>
            </a:r>
          </a:p>
          <a:p>
            <a:pPr eaLnBrk="1" hangingPunct="1">
              <a:spcBef>
                <a:spcPct val="0"/>
              </a:spcBef>
              <a:buClrTx/>
              <a:buFontTx/>
              <a:buNone/>
            </a:pPr>
            <a:r>
              <a:rPr lang="en-US" altLang="en-US" sz="1400" dirty="0">
                <a:latin typeface="Courier New" panose="02070309020205020404" pitchFamily="49" charset="0"/>
                <a:cs typeface="Courier New" panose="02070309020205020404" pitchFamily="49" charset="0"/>
              </a:rPr>
              <a:t>boolean arraysEqual = true;</a:t>
            </a:r>
          </a:p>
          <a:p>
            <a:pPr eaLnBrk="1" hangingPunct="1">
              <a:spcBef>
                <a:spcPct val="0"/>
              </a:spcBef>
              <a:buClrTx/>
              <a:buFontTx/>
              <a:buNone/>
            </a:pPr>
            <a:r>
              <a:rPr lang="en-US" altLang="en-US" sz="1400" dirty="0">
                <a:latin typeface="Courier New" panose="02070309020205020404" pitchFamily="49" charset="0"/>
                <a:cs typeface="Courier New" panose="02070309020205020404" pitchFamily="49" charset="0"/>
              </a:rPr>
              <a:t>int i = 0;</a:t>
            </a:r>
          </a:p>
          <a:p>
            <a:pPr eaLnBrk="1" hangingPunct="1">
              <a:spcBef>
                <a:spcPct val="0"/>
              </a:spcBef>
              <a:buClrTx/>
              <a:buFontTx/>
              <a:buNone/>
            </a:pPr>
            <a:endParaRPr lang="en-US" altLang="en-US" sz="1400" dirty="0">
              <a:noFill/>
            </a:endParaRPr>
          </a:p>
          <a:p>
            <a:pPr eaLnBrk="1" hangingPunct="1">
              <a:spcBef>
                <a:spcPct val="0"/>
              </a:spcBef>
              <a:buClrTx/>
              <a:buFontTx/>
              <a:buNone/>
            </a:pPr>
            <a:r>
              <a:rPr lang="en-US" altLang="en-US" sz="1400" dirty="0">
                <a:latin typeface="Courier New" panose="02070309020205020404" pitchFamily="49" charset="0"/>
                <a:cs typeface="Courier New" panose="02070309020205020404" pitchFamily="49" charset="0"/>
              </a:rPr>
              <a:t>// First determine whether the arrays are the same size.</a:t>
            </a:r>
          </a:p>
          <a:p>
            <a:pPr eaLnBrk="1" hangingPunct="1">
              <a:spcBef>
                <a:spcPct val="0"/>
              </a:spcBef>
              <a:buClrTx/>
              <a:buFontTx/>
              <a:buNone/>
            </a:pPr>
            <a:r>
              <a:rPr lang="en-US" altLang="en-US" sz="1400" dirty="0">
                <a:latin typeface="Courier New" panose="02070309020205020404" pitchFamily="49" charset="0"/>
                <a:cs typeface="Courier New" panose="02070309020205020404" pitchFamily="49" charset="0"/>
              </a:rPr>
              <a:t>if (firstArray.length != secondArray.length)</a:t>
            </a:r>
          </a:p>
          <a:p>
            <a:pPr eaLnBrk="1" hangingPunct="1">
              <a:spcBef>
                <a:spcPct val="0"/>
              </a:spcBef>
              <a:buClrTx/>
              <a:buFontTx/>
              <a:buNone/>
            </a:pPr>
            <a:r>
              <a:rPr lang="en-US" altLang="en-US" sz="1400" dirty="0">
                <a:latin typeface="Courier New" panose="02070309020205020404" pitchFamily="49" charset="0"/>
                <a:cs typeface="Courier New" panose="02070309020205020404" pitchFamily="49" charset="0"/>
              </a:rPr>
              <a:t>  arraysEqual = false;</a:t>
            </a:r>
          </a:p>
          <a:p>
            <a:pPr eaLnBrk="1" hangingPunct="1">
              <a:spcBef>
                <a:spcPct val="0"/>
              </a:spcBef>
              <a:buClrTx/>
              <a:buFontTx/>
              <a:buNone/>
            </a:pPr>
            <a:endParaRPr lang="en-US" altLang="en-US" sz="1400" dirty="0">
              <a:noFill/>
            </a:endParaRPr>
          </a:p>
          <a:p>
            <a:pPr eaLnBrk="1" hangingPunct="1">
              <a:spcBef>
                <a:spcPct val="0"/>
              </a:spcBef>
              <a:buClrTx/>
              <a:buFontTx/>
              <a:buNone/>
            </a:pPr>
            <a:r>
              <a:rPr lang="en-US" altLang="en-US" sz="1400" dirty="0">
                <a:latin typeface="Courier New" panose="02070309020205020404" pitchFamily="49" charset="0"/>
                <a:cs typeface="Courier New" panose="02070309020205020404" pitchFamily="49" charset="0"/>
              </a:rPr>
              <a:t>// Next determine whether the elements contain the same data.</a:t>
            </a:r>
          </a:p>
          <a:p>
            <a:pPr eaLnBrk="1" hangingPunct="1">
              <a:spcBef>
                <a:spcPct val="0"/>
              </a:spcBef>
              <a:buClrTx/>
              <a:buFontTx/>
              <a:buNone/>
            </a:pPr>
            <a:r>
              <a:rPr lang="en-US" altLang="en-US" sz="1400" dirty="0">
                <a:latin typeface="Courier New" panose="02070309020205020404" pitchFamily="49" charset="0"/>
                <a:cs typeface="Courier New" panose="02070309020205020404" pitchFamily="49" charset="0"/>
              </a:rPr>
              <a:t>while (arraysEqual &amp;&amp; i &lt; firstArray.length)</a:t>
            </a:r>
          </a:p>
          <a:p>
            <a:pPr eaLnBrk="1" hangingPunct="1">
              <a:spcBef>
                <a:spcPct val="0"/>
              </a:spcBef>
              <a:buClrTx/>
              <a:buFontTx/>
              <a:buNone/>
            </a:pPr>
            <a:r>
              <a:rPr lang="en-US" altLang="en-US" sz="1400" dirty="0">
                <a:latin typeface="Courier New" panose="02070309020205020404" pitchFamily="49" charset="0"/>
                <a:cs typeface="Courier New" panose="02070309020205020404" pitchFamily="49" charset="0"/>
              </a:rPr>
              <a:t>{</a:t>
            </a:r>
          </a:p>
          <a:p>
            <a:pPr eaLnBrk="1" hangingPunct="1">
              <a:spcBef>
                <a:spcPct val="0"/>
              </a:spcBef>
              <a:buClrTx/>
              <a:buFontTx/>
              <a:buNone/>
            </a:pPr>
            <a:r>
              <a:rPr lang="en-US" altLang="en-US" sz="1400" dirty="0">
                <a:latin typeface="Courier New" panose="02070309020205020404" pitchFamily="49" charset="0"/>
                <a:cs typeface="Courier New" panose="02070309020205020404" pitchFamily="49" charset="0"/>
              </a:rPr>
              <a:t>  if (firstArray[i] != secondArray[i])</a:t>
            </a:r>
          </a:p>
          <a:p>
            <a:pPr eaLnBrk="1" hangingPunct="1">
              <a:spcBef>
                <a:spcPct val="0"/>
              </a:spcBef>
              <a:buClrTx/>
              <a:buFontTx/>
              <a:buNone/>
            </a:pPr>
            <a:r>
              <a:rPr lang="en-US" altLang="en-US" sz="1400" dirty="0">
                <a:latin typeface="Courier New" panose="02070309020205020404" pitchFamily="49" charset="0"/>
                <a:cs typeface="Courier New" panose="02070309020205020404" pitchFamily="49" charset="0"/>
              </a:rPr>
              <a:t>    arraysEqual = false;</a:t>
            </a:r>
          </a:p>
          <a:p>
            <a:pPr eaLnBrk="1" hangingPunct="1">
              <a:spcBef>
                <a:spcPct val="0"/>
              </a:spcBef>
              <a:buClrTx/>
              <a:buFontTx/>
              <a:buNone/>
            </a:pPr>
            <a:r>
              <a:rPr lang="en-US" altLang="en-US" sz="1400" dirty="0">
                <a:latin typeface="Courier New" panose="02070309020205020404" pitchFamily="49" charset="0"/>
                <a:cs typeface="Courier New" panose="02070309020205020404" pitchFamily="49" charset="0"/>
              </a:rPr>
              <a:t>  i++;</a:t>
            </a:r>
          </a:p>
          <a:p>
            <a:pPr eaLnBrk="1" hangingPunct="1">
              <a:spcBef>
                <a:spcPct val="0"/>
              </a:spcBef>
              <a:buClrTx/>
              <a:buFontTx/>
              <a:buNone/>
            </a:pPr>
            <a:r>
              <a:rPr lang="en-US" altLang="en-US" sz="1400" dirty="0">
                <a:latin typeface="Courier New" panose="02070309020205020404" pitchFamily="49" charset="0"/>
                <a:cs typeface="Courier New" panose="02070309020205020404" pitchFamily="49" charset="0"/>
              </a:rPr>
              <a:t>}</a:t>
            </a:r>
          </a:p>
          <a:p>
            <a:pPr eaLnBrk="1" hangingPunct="1">
              <a:spcBef>
                <a:spcPct val="0"/>
              </a:spcBef>
              <a:buClrTx/>
              <a:buFontTx/>
              <a:buNone/>
            </a:pPr>
            <a:endParaRPr lang="en-US" altLang="en-US" sz="1400" dirty="0">
              <a:noFill/>
            </a:endParaRPr>
          </a:p>
          <a:p>
            <a:pPr eaLnBrk="1" hangingPunct="1">
              <a:spcBef>
                <a:spcPct val="0"/>
              </a:spcBef>
              <a:buClrTx/>
              <a:buFontTx/>
              <a:buNone/>
            </a:pPr>
            <a:r>
              <a:rPr lang="en-US" altLang="en-US" sz="1400" dirty="0">
                <a:latin typeface="Courier New" panose="02070309020205020404" pitchFamily="49" charset="0"/>
                <a:cs typeface="Courier New" panose="02070309020205020404" pitchFamily="49" charset="0"/>
              </a:rPr>
              <a:t>if (arraysEqual)</a:t>
            </a:r>
          </a:p>
          <a:p>
            <a:pPr eaLnBrk="1" hangingPunct="1">
              <a:spcBef>
                <a:spcPct val="0"/>
              </a:spcBef>
              <a:buClrTx/>
              <a:buFontTx/>
              <a:buNone/>
            </a:pPr>
            <a:r>
              <a:rPr lang="en-US" altLang="en-US" sz="1400" dirty="0">
                <a:latin typeface="Courier New" panose="02070309020205020404" pitchFamily="49" charset="0"/>
                <a:cs typeface="Courier New" panose="02070309020205020404" pitchFamily="49" charset="0"/>
              </a:rPr>
              <a:t>  System.out.println("The arrays are equal.");</a:t>
            </a:r>
          </a:p>
          <a:p>
            <a:pPr eaLnBrk="1" hangingPunct="1">
              <a:spcBef>
                <a:spcPct val="0"/>
              </a:spcBef>
              <a:buClrTx/>
              <a:buFontTx/>
              <a:buNone/>
            </a:pPr>
            <a:r>
              <a:rPr lang="en-US" altLang="en-US" sz="1400" dirty="0">
                <a:latin typeface="Courier New" panose="02070309020205020404" pitchFamily="49" charset="0"/>
                <a:cs typeface="Courier New" panose="02070309020205020404" pitchFamily="49" charset="0"/>
              </a:rPr>
              <a:t>else</a:t>
            </a:r>
          </a:p>
          <a:p>
            <a:pPr eaLnBrk="1" hangingPunct="1">
              <a:spcBef>
                <a:spcPct val="0"/>
              </a:spcBef>
              <a:buClrTx/>
              <a:buFontTx/>
              <a:buNone/>
            </a:pPr>
            <a:r>
              <a:rPr lang="en-US" altLang="en-US" sz="1400" dirty="0">
                <a:latin typeface="Courier New" panose="02070309020205020404" pitchFamily="49" charset="0"/>
                <a:cs typeface="Courier New" panose="02070309020205020404" pitchFamily="49" charset="0"/>
              </a:rPr>
              <a:t>  System.out.println("The arrays are not equal.");</a:t>
            </a:r>
          </a:p>
        </p:txBody>
      </p:sp>
    </p:spTree>
    <p:extLst>
      <p:ext uri="{BB962C8B-B14F-4D97-AF65-F5344CB8AC3E}">
        <p14:creationId xmlns:p14="http://schemas.microsoft.com/office/powerpoint/2010/main" val="33244046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ltLang="en-US" dirty="0"/>
              <a:t>Useful Array Operations </a:t>
            </a:r>
            <a:r>
              <a:rPr lang="en-US" altLang="en-US" sz="2000" b="0" dirty="0"/>
              <a:t>(1 of 3)</a:t>
            </a:r>
            <a:endParaRPr lang="en-IN" sz="2000" b="0" dirty="0"/>
          </a:p>
        </p:txBody>
      </p:sp>
      <p:sp>
        <p:nvSpPr>
          <p:cNvPr id="2" name="Content Placeholder 1"/>
          <p:cNvSpPr>
            <a:spLocks noGrp="1"/>
          </p:cNvSpPr>
          <p:nvPr>
            <p:ph sz="quarter" idx="13"/>
          </p:nvPr>
        </p:nvSpPr>
        <p:spPr>
          <a:xfrm>
            <a:off x="457200" y="1552574"/>
            <a:ext cx="4011769" cy="489981"/>
          </a:xfrm>
        </p:spPr>
        <p:txBody>
          <a:bodyPr/>
          <a:lstStyle/>
          <a:p>
            <a:pPr eaLnBrk="1" hangingPunct="1">
              <a:lnSpc>
                <a:spcPct val="90000"/>
              </a:lnSpc>
            </a:pPr>
            <a:r>
              <a:rPr lang="en-US" altLang="en-US" dirty="0"/>
              <a:t>Finding the Highest Value</a:t>
            </a:r>
            <a:endParaRPr lang="en-US" altLang="en-US" sz="2800" dirty="0"/>
          </a:p>
        </p:txBody>
      </p:sp>
      <p:sp>
        <p:nvSpPr>
          <p:cNvPr id="3" name="Content Placeholder 2"/>
          <p:cNvSpPr>
            <a:spLocks noGrp="1"/>
          </p:cNvSpPr>
          <p:nvPr>
            <p:ph sz="quarter" idx="14"/>
          </p:nvPr>
        </p:nvSpPr>
        <p:spPr>
          <a:xfrm>
            <a:off x="457200" y="2133647"/>
            <a:ext cx="7511143" cy="2464479"/>
          </a:xfrm>
        </p:spPr>
        <p:txBody>
          <a:bodyPr tIns="0"/>
          <a:lstStyle/>
          <a:p>
            <a:pPr indent="0" eaLnBrk="1" hangingPunct="1">
              <a:spcBef>
                <a:spcPts val="600"/>
              </a:spcBef>
              <a:buFontTx/>
              <a:buNone/>
            </a:pPr>
            <a:r>
              <a:rPr lang="en-US" altLang="en-US" sz="1600" b="1" dirty="0">
                <a:latin typeface="Courier New" panose="02070309020205020404" pitchFamily="49" charset="0"/>
                <a:cs typeface="Courier New" panose="02070309020205020404" pitchFamily="49" charset="0"/>
              </a:rPr>
              <a:t>int [] numbers = new int[50];</a:t>
            </a:r>
          </a:p>
          <a:p>
            <a:pPr indent="0" eaLnBrk="1" hangingPunct="1">
              <a:spcBef>
                <a:spcPts val="600"/>
              </a:spcBef>
              <a:buFontTx/>
              <a:buNone/>
            </a:pPr>
            <a:r>
              <a:rPr lang="en-US" altLang="en-US" sz="1600" b="1" dirty="0">
                <a:latin typeface="Courier New" panose="02070309020205020404" pitchFamily="49" charset="0"/>
                <a:cs typeface="Courier New" panose="02070309020205020404" pitchFamily="49" charset="0"/>
              </a:rPr>
              <a:t>int highest = numbers[0];</a:t>
            </a:r>
          </a:p>
          <a:p>
            <a:pPr indent="0" eaLnBrk="1" hangingPunct="1">
              <a:spcBef>
                <a:spcPts val="600"/>
              </a:spcBef>
              <a:buFontTx/>
              <a:buNone/>
            </a:pPr>
            <a:r>
              <a:rPr lang="en-US" altLang="en-US" sz="1600" b="1" dirty="0">
                <a:latin typeface="Courier New" panose="02070309020205020404" pitchFamily="49" charset="0"/>
                <a:cs typeface="Courier New" panose="02070309020205020404" pitchFamily="49" charset="0"/>
              </a:rPr>
              <a:t>for (int i = 1; i &lt; numbers.length; i++)</a:t>
            </a:r>
          </a:p>
          <a:p>
            <a:pPr indent="0" eaLnBrk="1" hangingPunct="1">
              <a:spcBef>
                <a:spcPts val="600"/>
              </a:spcBef>
              <a:buFontTx/>
              <a:buNone/>
            </a:pPr>
            <a:r>
              <a:rPr lang="en-US" altLang="en-US" sz="1600" b="1" dirty="0">
                <a:latin typeface="Courier New" panose="02070309020205020404" pitchFamily="49" charset="0"/>
                <a:cs typeface="Courier New" panose="02070309020205020404" pitchFamily="49" charset="0"/>
              </a:rPr>
              <a:t>{</a:t>
            </a:r>
          </a:p>
          <a:p>
            <a:pPr indent="0" eaLnBrk="1" hangingPunct="1">
              <a:spcBef>
                <a:spcPts val="600"/>
              </a:spcBef>
              <a:buFontTx/>
              <a:buNone/>
            </a:pPr>
            <a:r>
              <a:rPr lang="en-US" altLang="en-US" sz="1600" b="1" dirty="0">
                <a:latin typeface="Courier New" panose="02070309020205020404" pitchFamily="49" charset="0"/>
                <a:cs typeface="Courier New" panose="02070309020205020404" pitchFamily="49" charset="0"/>
              </a:rPr>
              <a:t>	if (numbers[i] &gt; highest)</a:t>
            </a:r>
          </a:p>
          <a:p>
            <a:pPr indent="0" eaLnBrk="1" hangingPunct="1">
              <a:spcBef>
                <a:spcPts val="600"/>
              </a:spcBef>
              <a:buFontTx/>
              <a:buNone/>
            </a:pPr>
            <a:r>
              <a:rPr lang="en-US" altLang="en-US" sz="1600" b="1" dirty="0">
                <a:latin typeface="Courier New" panose="02070309020205020404" pitchFamily="49" charset="0"/>
                <a:cs typeface="Courier New" panose="02070309020205020404" pitchFamily="49" charset="0"/>
              </a:rPr>
              <a:t>		highest = numbers[i];</a:t>
            </a:r>
          </a:p>
          <a:p>
            <a:pPr indent="0" eaLnBrk="1" hangingPunct="1">
              <a:spcBef>
                <a:spcPts val="600"/>
              </a:spcBef>
              <a:buFontTx/>
              <a:buNone/>
            </a:pPr>
            <a:r>
              <a:rPr lang="en-US" altLang="en-US" sz="1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2571764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ltLang="en-US" dirty="0"/>
              <a:t>Useful Array Operations </a:t>
            </a:r>
            <a:r>
              <a:rPr lang="en-US" altLang="en-US" sz="2000" b="0" dirty="0"/>
              <a:t>(2 of 3)</a:t>
            </a:r>
            <a:endParaRPr lang="en-IN" dirty="0"/>
          </a:p>
        </p:txBody>
      </p:sp>
      <p:sp>
        <p:nvSpPr>
          <p:cNvPr id="4" name="Content Placeholder 3"/>
          <p:cNvSpPr>
            <a:spLocks noGrp="1"/>
          </p:cNvSpPr>
          <p:nvPr>
            <p:ph sz="quarter" idx="15"/>
          </p:nvPr>
        </p:nvSpPr>
        <p:spPr>
          <a:xfrm>
            <a:off x="457200" y="1557338"/>
            <a:ext cx="4011769" cy="425841"/>
          </a:xfrm>
        </p:spPr>
        <p:txBody>
          <a:bodyPr tIns="0"/>
          <a:lstStyle/>
          <a:p>
            <a:pPr eaLnBrk="1" hangingPunct="1"/>
            <a:r>
              <a:rPr lang="en-US" altLang="en-US" dirty="0"/>
              <a:t>Finding the Lowest Value</a:t>
            </a:r>
          </a:p>
        </p:txBody>
      </p:sp>
      <p:sp>
        <p:nvSpPr>
          <p:cNvPr id="5" name="Content Placeholder 4"/>
          <p:cNvSpPr>
            <a:spLocks noGrp="1"/>
          </p:cNvSpPr>
          <p:nvPr>
            <p:ph sz="quarter" idx="16"/>
          </p:nvPr>
        </p:nvSpPr>
        <p:spPr>
          <a:xfrm>
            <a:off x="457200" y="2101933"/>
            <a:ext cx="8229600" cy="2434441"/>
          </a:xfrm>
        </p:spPr>
        <p:txBody>
          <a:bodyPr tIns="0"/>
          <a:lstStyle/>
          <a:p>
            <a:pPr indent="0" eaLnBrk="1" hangingPunct="1">
              <a:spcBef>
                <a:spcPts val="600"/>
              </a:spcBef>
              <a:buFontTx/>
              <a:buNone/>
            </a:pPr>
            <a:r>
              <a:rPr lang="en-US" altLang="en-US" sz="1600" b="1" dirty="0">
                <a:latin typeface="Courier New" panose="02070309020205020404" pitchFamily="49" charset="0"/>
                <a:cs typeface="Courier New" panose="02070309020205020404" pitchFamily="49" charset="0"/>
              </a:rPr>
              <a:t>int lowest = numbers[0];</a:t>
            </a:r>
          </a:p>
          <a:p>
            <a:pPr indent="0" eaLnBrk="1" hangingPunct="1">
              <a:spcBef>
                <a:spcPts val="600"/>
              </a:spcBef>
              <a:buFontTx/>
              <a:buNone/>
            </a:pPr>
            <a:r>
              <a:rPr lang="en-US" altLang="en-US" sz="1600" b="1" dirty="0">
                <a:latin typeface="Courier New" panose="02070309020205020404" pitchFamily="49" charset="0"/>
                <a:cs typeface="Courier New" panose="02070309020205020404" pitchFamily="49" charset="0"/>
              </a:rPr>
              <a:t>for (int i = 1; i &lt; numbers.length; i++)</a:t>
            </a:r>
          </a:p>
          <a:p>
            <a:pPr indent="0" eaLnBrk="1" hangingPunct="1">
              <a:spcBef>
                <a:spcPts val="600"/>
              </a:spcBef>
              <a:buFontTx/>
              <a:buNone/>
            </a:pPr>
            <a:r>
              <a:rPr lang="en-US" altLang="en-US" sz="1600" b="1" dirty="0">
                <a:latin typeface="Courier New" panose="02070309020205020404" pitchFamily="49" charset="0"/>
                <a:cs typeface="Courier New" panose="02070309020205020404" pitchFamily="49" charset="0"/>
              </a:rPr>
              <a:t>{</a:t>
            </a:r>
          </a:p>
          <a:p>
            <a:pPr indent="0" eaLnBrk="1" hangingPunct="1">
              <a:spcBef>
                <a:spcPts val="600"/>
              </a:spcBef>
              <a:buFontTx/>
              <a:buNone/>
            </a:pPr>
            <a:r>
              <a:rPr lang="en-US" altLang="en-US" sz="1600" b="1" dirty="0">
                <a:latin typeface="Courier New" panose="02070309020205020404" pitchFamily="49" charset="0"/>
                <a:cs typeface="Courier New" panose="02070309020205020404" pitchFamily="49" charset="0"/>
              </a:rPr>
              <a:t>	if (numbers[i] &lt; lowest)</a:t>
            </a:r>
          </a:p>
          <a:p>
            <a:pPr indent="0" eaLnBrk="1" hangingPunct="1">
              <a:spcBef>
                <a:spcPts val="600"/>
              </a:spcBef>
              <a:buFontTx/>
              <a:buNone/>
            </a:pPr>
            <a:r>
              <a:rPr lang="en-US" altLang="en-US" sz="1600" b="1" dirty="0">
                <a:latin typeface="Courier New" panose="02070309020205020404" pitchFamily="49" charset="0"/>
                <a:cs typeface="Courier New" panose="02070309020205020404" pitchFamily="49" charset="0"/>
              </a:rPr>
              <a:t>		lowest = numbers[i];</a:t>
            </a:r>
          </a:p>
          <a:p>
            <a:pPr indent="0" eaLnBrk="1" hangingPunct="1">
              <a:spcBef>
                <a:spcPts val="600"/>
              </a:spcBef>
              <a:buFontTx/>
              <a:buNone/>
            </a:pPr>
            <a:r>
              <a:rPr lang="en-US" altLang="en-US" sz="1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110804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Useful Array Operations </a:t>
            </a:r>
            <a:r>
              <a:rPr lang="en-US" altLang="en-US" sz="2000" b="0" dirty="0"/>
              <a:t>(3 of 3)</a:t>
            </a:r>
            <a:endParaRPr lang="en-IN" dirty="0"/>
          </a:p>
        </p:txBody>
      </p:sp>
      <p:sp>
        <p:nvSpPr>
          <p:cNvPr id="3" name="Content Placeholder 2"/>
          <p:cNvSpPr>
            <a:spLocks noGrp="1"/>
          </p:cNvSpPr>
          <p:nvPr>
            <p:ph sz="quarter" idx="13"/>
          </p:nvPr>
        </p:nvSpPr>
        <p:spPr>
          <a:xfrm>
            <a:off x="457200" y="1552575"/>
            <a:ext cx="4067299" cy="478106"/>
          </a:xfrm>
        </p:spPr>
        <p:txBody>
          <a:bodyPr/>
          <a:lstStyle/>
          <a:p>
            <a:pPr eaLnBrk="1" hangingPunct="1">
              <a:lnSpc>
                <a:spcPct val="90000"/>
              </a:lnSpc>
            </a:pPr>
            <a:r>
              <a:rPr lang="en-US" altLang="en-US" dirty="0"/>
              <a:t>Summing Array Elements:</a:t>
            </a:r>
          </a:p>
        </p:txBody>
      </p:sp>
      <p:sp>
        <p:nvSpPr>
          <p:cNvPr id="4" name="Content Placeholder 3"/>
          <p:cNvSpPr>
            <a:spLocks noGrp="1"/>
          </p:cNvSpPr>
          <p:nvPr>
            <p:ph sz="quarter" idx="14"/>
          </p:nvPr>
        </p:nvSpPr>
        <p:spPr>
          <a:xfrm>
            <a:off x="457200" y="2113808"/>
            <a:ext cx="7178634" cy="1151906"/>
          </a:xfrm>
        </p:spPr>
        <p:txBody>
          <a:bodyPr/>
          <a:lstStyle/>
          <a:p>
            <a:pPr lvl="1" eaLnBrk="1" hangingPunct="1">
              <a:lnSpc>
                <a:spcPct val="90000"/>
              </a:lnSpc>
              <a:buFontTx/>
              <a:buNone/>
            </a:pPr>
            <a:r>
              <a:rPr lang="en-US" altLang="en-US" sz="2000" b="1" dirty="0">
                <a:latin typeface="Courier New" panose="02070309020205020404" pitchFamily="49" charset="0"/>
                <a:cs typeface="Courier New" panose="02070309020205020404" pitchFamily="49" charset="0"/>
              </a:rPr>
              <a:t>int total = 0; // Initialize accumulator</a:t>
            </a:r>
          </a:p>
          <a:p>
            <a:pPr lvl="1" eaLnBrk="1" hangingPunct="1">
              <a:lnSpc>
                <a:spcPct val="90000"/>
              </a:lnSpc>
              <a:buFontTx/>
              <a:buNone/>
            </a:pPr>
            <a:r>
              <a:rPr lang="en-US" altLang="en-US" sz="2000" b="1" dirty="0">
                <a:latin typeface="Courier New" panose="02070309020205020404" pitchFamily="49" charset="0"/>
                <a:cs typeface="Courier New" panose="02070309020205020404" pitchFamily="49" charset="0"/>
              </a:rPr>
              <a:t>for (int i = 0; i &lt; units.length; i++)</a:t>
            </a:r>
          </a:p>
          <a:p>
            <a:pPr lvl="1" eaLnBrk="1" hangingPunct="1">
              <a:lnSpc>
                <a:spcPct val="90000"/>
              </a:lnSpc>
              <a:buFontTx/>
              <a:buNone/>
            </a:pPr>
            <a:r>
              <a:rPr lang="en-US" altLang="en-US" sz="2000" b="1" dirty="0">
                <a:latin typeface="Courier New" panose="02070309020205020404" pitchFamily="49" charset="0"/>
                <a:cs typeface="Courier New" panose="02070309020205020404" pitchFamily="49" charset="0"/>
              </a:rPr>
              <a:t>  total += units[i];</a:t>
            </a:r>
            <a:endParaRPr lang="en-IN" dirty="0">
              <a:latin typeface="Courier New" panose="02070309020205020404" pitchFamily="49" charset="0"/>
              <a:cs typeface="Courier New" panose="02070309020205020404" pitchFamily="49" charset="0"/>
            </a:endParaRPr>
          </a:p>
        </p:txBody>
      </p:sp>
      <p:sp>
        <p:nvSpPr>
          <p:cNvPr id="5" name="Content Placeholder 4"/>
          <p:cNvSpPr>
            <a:spLocks noGrp="1"/>
          </p:cNvSpPr>
          <p:nvPr>
            <p:ph sz="quarter" idx="15"/>
          </p:nvPr>
        </p:nvSpPr>
        <p:spPr>
          <a:xfrm>
            <a:off x="457200" y="3348841"/>
            <a:ext cx="4471060" cy="498764"/>
          </a:xfrm>
        </p:spPr>
        <p:txBody>
          <a:bodyPr/>
          <a:lstStyle/>
          <a:p>
            <a:pPr eaLnBrk="1" hangingPunct="1">
              <a:lnSpc>
                <a:spcPct val="90000"/>
              </a:lnSpc>
            </a:pPr>
            <a:r>
              <a:rPr lang="en-US" altLang="en-US" dirty="0"/>
              <a:t>Averaging Array Elements:</a:t>
            </a:r>
          </a:p>
        </p:txBody>
      </p:sp>
      <p:sp>
        <p:nvSpPr>
          <p:cNvPr id="6" name="Content Placeholder 5"/>
          <p:cNvSpPr>
            <a:spLocks noGrp="1"/>
          </p:cNvSpPr>
          <p:nvPr>
            <p:ph sz="quarter" idx="16"/>
          </p:nvPr>
        </p:nvSpPr>
        <p:spPr>
          <a:xfrm>
            <a:off x="457200" y="3930732"/>
            <a:ext cx="7938655" cy="1816925"/>
          </a:xfrm>
        </p:spPr>
        <p:txBody>
          <a:bodyPr/>
          <a:lstStyle/>
          <a:p>
            <a:pPr lvl="1" eaLnBrk="1" hangingPunct="1">
              <a:lnSpc>
                <a:spcPct val="90000"/>
              </a:lnSpc>
              <a:buFontTx/>
              <a:buNone/>
            </a:pPr>
            <a:r>
              <a:rPr lang="en-US" altLang="en-US" sz="2000" b="1" dirty="0">
                <a:latin typeface="Courier New" panose="02070309020205020404" pitchFamily="49" charset="0"/>
                <a:cs typeface="Courier New" panose="02070309020205020404" pitchFamily="49" charset="0"/>
              </a:rPr>
              <a:t>double total = 0; // Initialize accumulator</a:t>
            </a:r>
          </a:p>
          <a:p>
            <a:pPr lvl="1" eaLnBrk="1" hangingPunct="1">
              <a:lnSpc>
                <a:spcPct val="90000"/>
              </a:lnSpc>
              <a:buFontTx/>
              <a:buNone/>
            </a:pPr>
            <a:r>
              <a:rPr lang="en-US" altLang="en-US" sz="2000" b="1" dirty="0">
                <a:latin typeface="Courier New" panose="02070309020205020404" pitchFamily="49" charset="0"/>
                <a:cs typeface="Courier New" panose="02070309020205020404" pitchFamily="49" charset="0"/>
              </a:rPr>
              <a:t>double average;   // Will hold the average</a:t>
            </a:r>
          </a:p>
          <a:p>
            <a:pPr lvl="1" eaLnBrk="1" hangingPunct="1">
              <a:lnSpc>
                <a:spcPct val="90000"/>
              </a:lnSpc>
              <a:buFontTx/>
              <a:buNone/>
            </a:pPr>
            <a:r>
              <a:rPr lang="en-US" altLang="en-US" sz="2000" b="1" dirty="0">
                <a:latin typeface="Courier New" panose="02070309020205020404" pitchFamily="49" charset="0"/>
                <a:cs typeface="Courier New" panose="02070309020205020404" pitchFamily="49" charset="0"/>
              </a:rPr>
              <a:t>for (int i = 0; i &lt; scores.length; i++)</a:t>
            </a:r>
          </a:p>
          <a:p>
            <a:pPr lvl="1" eaLnBrk="1" hangingPunct="1">
              <a:lnSpc>
                <a:spcPct val="90000"/>
              </a:lnSpc>
              <a:buFontTx/>
              <a:buNone/>
            </a:pPr>
            <a:r>
              <a:rPr lang="en-US" altLang="en-US" sz="2000" b="1" dirty="0">
                <a:latin typeface="Courier New" panose="02070309020205020404" pitchFamily="49" charset="0"/>
                <a:cs typeface="Courier New" panose="02070309020205020404" pitchFamily="49" charset="0"/>
              </a:rPr>
              <a:t>	total += scores[i];</a:t>
            </a:r>
          </a:p>
          <a:p>
            <a:pPr lvl="1" eaLnBrk="1" hangingPunct="1">
              <a:lnSpc>
                <a:spcPct val="90000"/>
              </a:lnSpc>
              <a:buFontTx/>
              <a:buNone/>
            </a:pPr>
            <a:r>
              <a:rPr lang="en-US" altLang="en-US" sz="2000" b="1" dirty="0">
                <a:latin typeface="Courier New" panose="02070309020205020404" pitchFamily="49" charset="0"/>
                <a:cs typeface="Courier New" panose="02070309020205020404" pitchFamily="49" charset="0"/>
              </a:rPr>
              <a:t>average = total / scores.length;</a:t>
            </a:r>
            <a:endParaRPr lang="en-IN" dirty="0">
              <a:latin typeface="Courier New" panose="02070309020205020404" pitchFamily="49" charset="0"/>
              <a:cs typeface="Courier New" panose="02070309020205020404" pitchFamily="49" charset="0"/>
            </a:endParaRPr>
          </a:p>
        </p:txBody>
      </p:sp>
      <p:sp>
        <p:nvSpPr>
          <p:cNvPr id="7" name="Content Placeholder 6"/>
          <p:cNvSpPr>
            <a:spLocks noGrp="1"/>
          </p:cNvSpPr>
          <p:nvPr>
            <p:ph sz="quarter" idx="17"/>
          </p:nvPr>
        </p:nvSpPr>
        <p:spPr>
          <a:xfrm>
            <a:off x="457200" y="5830784"/>
            <a:ext cx="5611091" cy="514453"/>
          </a:xfrm>
        </p:spPr>
        <p:txBody>
          <a:bodyPr/>
          <a:lstStyle/>
          <a:p>
            <a:pPr eaLnBrk="1" hangingPunct="1">
              <a:lnSpc>
                <a:spcPct val="90000"/>
              </a:lnSpc>
            </a:pPr>
            <a:r>
              <a:rPr lang="en-US" altLang="en-US" dirty="0"/>
              <a:t>Example: SalesData.java, Sales.java</a:t>
            </a:r>
          </a:p>
        </p:txBody>
      </p:sp>
    </p:spTree>
    <p:extLst>
      <p:ext uri="{BB962C8B-B14F-4D97-AF65-F5344CB8AC3E}">
        <p14:creationId xmlns:p14="http://schemas.microsoft.com/office/powerpoint/2010/main" val="36800032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Partially Filled Arrays</a:t>
            </a:r>
          </a:p>
        </p:txBody>
      </p:sp>
      <p:sp>
        <p:nvSpPr>
          <p:cNvPr id="2" name="Content Placeholder 1"/>
          <p:cNvSpPr>
            <a:spLocks noGrp="1"/>
          </p:cNvSpPr>
          <p:nvPr>
            <p:ph sz="quarter" idx="13"/>
          </p:nvPr>
        </p:nvSpPr>
        <p:spPr>
          <a:xfrm>
            <a:off x="457200" y="1552575"/>
            <a:ext cx="8229600" cy="1036246"/>
          </a:xfrm>
        </p:spPr>
        <p:txBody>
          <a:bodyPr/>
          <a:lstStyle/>
          <a:p>
            <a:pPr eaLnBrk="1" hangingPunct="1"/>
            <a:r>
              <a:rPr lang="en-US" altLang="en-US" sz="1600" dirty="0"/>
              <a:t>Typically, if the amount of data that an array must hold is unknown:</a:t>
            </a:r>
          </a:p>
          <a:p>
            <a:pPr lvl="1" eaLnBrk="1" hangingPunct="1"/>
            <a:r>
              <a:rPr lang="en-US" altLang="en-US" sz="1600" dirty="0"/>
              <a:t>size the array to the largest expected number of elements.</a:t>
            </a:r>
          </a:p>
          <a:p>
            <a:pPr lvl="1" eaLnBrk="1" hangingPunct="1"/>
            <a:r>
              <a:rPr lang="en-US" altLang="en-US" sz="1600" dirty="0"/>
              <a:t>use a counting variable to keep track of how much valid data is in the array.</a:t>
            </a:r>
          </a:p>
        </p:txBody>
      </p:sp>
      <p:sp>
        <p:nvSpPr>
          <p:cNvPr id="3" name="Content Placeholder 2"/>
          <p:cNvSpPr>
            <a:spLocks noGrp="1"/>
          </p:cNvSpPr>
          <p:nvPr>
            <p:ph sz="quarter" idx="14"/>
          </p:nvPr>
        </p:nvSpPr>
        <p:spPr>
          <a:xfrm>
            <a:off x="469074" y="2695698"/>
            <a:ext cx="6644245" cy="3649539"/>
          </a:xfrm>
        </p:spPr>
        <p:txBody>
          <a:bodyPr/>
          <a:lstStyle/>
          <a:p>
            <a:pPr lvl="1" eaLnBrk="1" hangingPunct="1">
              <a:spcBef>
                <a:spcPts val="340"/>
              </a:spcBef>
              <a:buFontTx/>
              <a:buNone/>
            </a:pPr>
            <a:r>
              <a:rPr lang="en-US" altLang="en-US" sz="1400" b="1" dirty="0">
                <a:latin typeface="Courier New" panose="02070309020205020404" pitchFamily="49" charset="0"/>
                <a:cs typeface="Courier New" panose="02070309020205020404" pitchFamily="49" charset="0"/>
              </a:rPr>
              <a:t>…</a:t>
            </a:r>
          </a:p>
          <a:p>
            <a:pPr lvl="1" eaLnBrk="1" hangingPunct="1">
              <a:spcBef>
                <a:spcPts val="340"/>
              </a:spcBef>
              <a:buFontTx/>
              <a:buNone/>
            </a:pPr>
            <a:r>
              <a:rPr lang="en-US" altLang="en-US" sz="1400" b="1" dirty="0">
                <a:latin typeface="Courier New" panose="02070309020205020404" pitchFamily="49" charset="0"/>
                <a:cs typeface="Courier New" panose="02070309020205020404" pitchFamily="49" charset="0"/>
              </a:rPr>
              <a:t>int[] array = new int[100];</a:t>
            </a:r>
          </a:p>
          <a:p>
            <a:pPr lvl="1" eaLnBrk="1" hangingPunct="1">
              <a:spcBef>
                <a:spcPts val="340"/>
              </a:spcBef>
              <a:buFontTx/>
              <a:buNone/>
            </a:pPr>
            <a:r>
              <a:rPr lang="en-US" altLang="en-US" sz="1400" b="1" dirty="0">
                <a:latin typeface="Courier New" panose="02070309020205020404" pitchFamily="49" charset="0"/>
                <a:cs typeface="Courier New" panose="02070309020205020404" pitchFamily="49" charset="0"/>
              </a:rPr>
              <a:t>int count = 0;</a:t>
            </a:r>
          </a:p>
          <a:p>
            <a:pPr lvl="1" eaLnBrk="1" hangingPunct="1">
              <a:spcBef>
                <a:spcPts val="340"/>
              </a:spcBef>
              <a:buFontTx/>
              <a:buNone/>
            </a:pPr>
            <a:r>
              <a:rPr lang="en-US" altLang="en-US" sz="1400" b="1" dirty="0">
                <a:latin typeface="Courier New" panose="02070309020205020404" pitchFamily="49" charset="0"/>
                <a:cs typeface="Courier New" panose="02070309020205020404" pitchFamily="49" charset="0"/>
              </a:rPr>
              <a:t>…</a:t>
            </a:r>
          </a:p>
          <a:p>
            <a:pPr lvl="1" eaLnBrk="1" hangingPunct="1">
              <a:spcBef>
                <a:spcPts val="340"/>
              </a:spcBef>
              <a:buFontTx/>
              <a:buNone/>
            </a:pPr>
            <a:r>
              <a:rPr lang="en-US" altLang="en-US" sz="1400" b="1" dirty="0">
                <a:latin typeface="Courier New" panose="02070309020205020404" pitchFamily="49" charset="0"/>
                <a:cs typeface="Courier New" panose="02070309020205020404" pitchFamily="49" charset="0"/>
              </a:rPr>
              <a:t>  System.out.print("Enter a number or −1 to quit: ");</a:t>
            </a:r>
          </a:p>
          <a:p>
            <a:pPr lvl="1" eaLnBrk="1" hangingPunct="1">
              <a:spcBef>
                <a:spcPts val="340"/>
              </a:spcBef>
              <a:buFontTx/>
              <a:buNone/>
            </a:pPr>
            <a:r>
              <a:rPr lang="en-US" altLang="en-US" sz="1400" b="1" dirty="0">
                <a:latin typeface="Courier New" panose="02070309020205020404" pitchFamily="49" charset="0"/>
                <a:cs typeface="Courier New" panose="02070309020205020404" pitchFamily="49" charset="0"/>
              </a:rPr>
              <a:t>  number = keyboard.nextInt();</a:t>
            </a:r>
          </a:p>
          <a:p>
            <a:pPr lvl="1" eaLnBrk="1" hangingPunct="1">
              <a:spcBef>
                <a:spcPts val="340"/>
              </a:spcBef>
              <a:buFontTx/>
              <a:buNone/>
            </a:pPr>
            <a:r>
              <a:rPr lang="en-US" altLang="en-US" sz="1400" b="1" dirty="0">
                <a:latin typeface="Courier New" panose="02070309020205020404" pitchFamily="49" charset="0"/>
                <a:cs typeface="Courier New" panose="02070309020205020404" pitchFamily="49" charset="0"/>
              </a:rPr>
              <a:t>  while (number != −1 &amp;&amp; count &lt;= 99)</a:t>
            </a:r>
          </a:p>
          <a:p>
            <a:pPr lvl="1" eaLnBrk="1" hangingPunct="1">
              <a:spcBef>
                <a:spcPts val="340"/>
              </a:spcBef>
              <a:buFontTx/>
              <a:buNone/>
            </a:pPr>
            <a:r>
              <a:rPr lang="en-US" altLang="en-US" sz="1400" b="1" dirty="0">
                <a:latin typeface="Courier New" panose="02070309020205020404" pitchFamily="49" charset="0"/>
                <a:cs typeface="Courier New" panose="02070309020205020404" pitchFamily="49" charset="0"/>
              </a:rPr>
              <a:t>  {</a:t>
            </a:r>
          </a:p>
          <a:p>
            <a:pPr lvl="1" eaLnBrk="1" hangingPunct="1">
              <a:spcBef>
                <a:spcPts val="340"/>
              </a:spcBef>
              <a:buFontTx/>
              <a:buNone/>
            </a:pPr>
            <a:r>
              <a:rPr lang="en-US" altLang="en-US" sz="1400" b="1" dirty="0">
                <a:latin typeface="Courier New" panose="02070309020205020404" pitchFamily="49" charset="0"/>
                <a:cs typeface="Courier New" panose="02070309020205020404" pitchFamily="49" charset="0"/>
              </a:rPr>
              <a:t>    array[count] = number;</a:t>
            </a:r>
          </a:p>
          <a:p>
            <a:pPr lvl="1" eaLnBrk="1" hangingPunct="1">
              <a:spcBef>
                <a:spcPts val="340"/>
              </a:spcBef>
              <a:buFontTx/>
              <a:buNone/>
            </a:pPr>
            <a:r>
              <a:rPr lang="en-US" altLang="en-US" sz="1400" b="1" dirty="0">
                <a:latin typeface="Courier New" panose="02070309020205020404" pitchFamily="49" charset="0"/>
                <a:cs typeface="Courier New" panose="02070309020205020404" pitchFamily="49" charset="0"/>
              </a:rPr>
              <a:t>    count++;</a:t>
            </a:r>
          </a:p>
          <a:p>
            <a:pPr lvl="1" eaLnBrk="1" hangingPunct="1">
              <a:spcBef>
                <a:spcPts val="340"/>
              </a:spcBef>
              <a:buFontTx/>
              <a:buNone/>
            </a:pPr>
            <a:r>
              <a:rPr lang="en-US" altLang="en-US" sz="1400" b="1" dirty="0">
                <a:latin typeface="Courier New" panose="02070309020205020404" pitchFamily="49" charset="0"/>
                <a:cs typeface="Courier New" panose="02070309020205020404" pitchFamily="49" charset="0"/>
              </a:rPr>
              <a:t>    System.out.print("Enter a number or −1 to quit: ");</a:t>
            </a:r>
          </a:p>
          <a:p>
            <a:pPr lvl="1" eaLnBrk="1" hangingPunct="1">
              <a:spcBef>
                <a:spcPts val="340"/>
              </a:spcBef>
              <a:buFontTx/>
              <a:buNone/>
            </a:pPr>
            <a:r>
              <a:rPr lang="en-US" altLang="en-US" sz="1400" b="1" dirty="0">
                <a:latin typeface="Courier New" panose="02070309020205020404" pitchFamily="49" charset="0"/>
                <a:cs typeface="Courier New" panose="02070309020205020404" pitchFamily="49" charset="0"/>
              </a:rPr>
              <a:t>    number = keyboard.nextInt();</a:t>
            </a:r>
          </a:p>
          <a:p>
            <a:pPr lvl="1" eaLnBrk="1" hangingPunct="1">
              <a:spcBef>
                <a:spcPts val="340"/>
              </a:spcBef>
              <a:buFontTx/>
              <a:buNone/>
            </a:pPr>
            <a:r>
              <a:rPr lang="en-US" altLang="en-US" sz="1400" b="1" dirty="0">
                <a:latin typeface="Courier New" panose="02070309020205020404" pitchFamily="49" charset="0"/>
                <a:cs typeface="Courier New" panose="02070309020205020404" pitchFamily="49" charset="0"/>
              </a:rPr>
              <a:t>  }</a:t>
            </a:r>
          </a:p>
          <a:p>
            <a:pPr lvl="1" eaLnBrk="1" hangingPunct="1">
              <a:spcBef>
                <a:spcPts val="340"/>
              </a:spcBef>
              <a:buFontTx/>
              <a:buNone/>
            </a:pPr>
            <a:r>
              <a:rPr lang="en-US" altLang="en-US" sz="1400" b="1" dirty="0">
                <a:latin typeface="Courier New" panose="02070309020205020404" pitchFamily="49" charset="0"/>
                <a:cs typeface="Courier New" panose="02070309020205020404" pitchFamily="49" charset="0"/>
              </a:rPr>
              <a:t>…</a:t>
            </a:r>
          </a:p>
        </p:txBody>
      </p:sp>
      <p:sp>
        <p:nvSpPr>
          <p:cNvPr id="4" name="Content Placeholder 3"/>
          <p:cNvSpPr>
            <a:spLocks noGrp="1"/>
          </p:cNvSpPr>
          <p:nvPr>
            <p:ph sz="quarter" idx="15"/>
          </p:nvPr>
        </p:nvSpPr>
        <p:spPr>
          <a:xfrm>
            <a:off x="7208322" y="4345180"/>
            <a:ext cx="1710047" cy="1856364"/>
          </a:xfrm>
        </p:spPr>
        <p:txBody>
          <a:bodyPr/>
          <a:lstStyle/>
          <a:p>
            <a:pPr marL="432" indent="0">
              <a:spcBef>
                <a:spcPct val="50000"/>
              </a:spcBef>
              <a:buClrTx/>
              <a:buNone/>
            </a:pPr>
            <a:r>
              <a:rPr lang="en-US" altLang="en-US" sz="1600" dirty="0">
                <a:solidFill>
                  <a:schemeClr val="tx1"/>
                </a:solidFill>
                <a:latin typeface="Courier New" panose="02070309020205020404" pitchFamily="49" charset="0"/>
                <a:cs typeface="Courier New" panose="02070309020205020404" pitchFamily="49" charset="0"/>
              </a:rPr>
              <a:t>input</a:t>
            </a:r>
            <a:r>
              <a:rPr lang="en-US" altLang="en-US" sz="1600" dirty="0">
                <a:solidFill>
                  <a:schemeClr val="tx1"/>
                </a:solidFill>
              </a:rPr>
              <a:t>, </a:t>
            </a:r>
            <a:r>
              <a:rPr lang="en-US" altLang="en-US" sz="1600" dirty="0">
                <a:solidFill>
                  <a:schemeClr val="tx1"/>
                </a:solidFill>
                <a:latin typeface="Courier New" panose="02070309020205020404" pitchFamily="49" charset="0"/>
                <a:cs typeface="Courier New" panose="02070309020205020404" pitchFamily="49" charset="0"/>
              </a:rPr>
              <a:t>number</a:t>
            </a:r>
            <a:r>
              <a:rPr lang="en-US" altLang="en-US" sz="1600" dirty="0">
                <a:solidFill>
                  <a:schemeClr val="tx1"/>
                </a:solidFill>
              </a:rPr>
              <a:t> and </a:t>
            </a:r>
            <a:r>
              <a:rPr lang="en-US" altLang="en-US" sz="1600" dirty="0">
                <a:solidFill>
                  <a:schemeClr val="tx1"/>
                </a:solidFill>
                <a:latin typeface="Courier New" panose="02070309020205020404" pitchFamily="49" charset="0"/>
                <a:cs typeface="Courier New" panose="02070309020205020404" pitchFamily="49" charset="0"/>
              </a:rPr>
              <a:t>keyboard</a:t>
            </a:r>
            <a:r>
              <a:rPr lang="en-US" altLang="en-US" sz="1600" dirty="0">
                <a:solidFill>
                  <a:schemeClr val="tx1"/>
                </a:solidFill>
              </a:rPr>
              <a:t>  were previously declared, and </a:t>
            </a:r>
            <a:r>
              <a:rPr lang="en-US" altLang="en-US" sz="1600" dirty="0">
                <a:solidFill>
                  <a:schemeClr val="tx1"/>
                </a:solidFill>
                <a:latin typeface="Courier New" panose="02070309020205020404" pitchFamily="49" charset="0"/>
                <a:cs typeface="Courier New" panose="02070309020205020404" pitchFamily="49" charset="0"/>
              </a:rPr>
              <a:t>keyboard</a:t>
            </a:r>
            <a:r>
              <a:rPr lang="en-US" altLang="en-US" sz="1600" dirty="0">
                <a:solidFill>
                  <a:schemeClr val="tx1"/>
                </a:solidFill>
                <a:latin typeface="Consolas" panose="020B0609020204030204" pitchFamily="49" charset="0"/>
              </a:rPr>
              <a:t> </a:t>
            </a:r>
            <a:r>
              <a:rPr lang="en-US" altLang="en-US" sz="1600" dirty="0">
                <a:solidFill>
                  <a:schemeClr val="tx1"/>
                </a:solidFill>
              </a:rPr>
              <a:t>references a </a:t>
            </a:r>
            <a:r>
              <a:rPr lang="en-US" altLang="en-US" sz="1600" dirty="0">
                <a:solidFill>
                  <a:schemeClr val="tx1"/>
                </a:solidFill>
                <a:latin typeface="Courier New" panose="02070309020205020404" pitchFamily="49" charset="0"/>
                <a:cs typeface="Courier New" panose="02070309020205020404" pitchFamily="49" charset="0"/>
              </a:rPr>
              <a:t>Scanner</a:t>
            </a:r>
            <a:r>
              <a:rPr lang="en-US" altLang="en-US" sz="1600" dirty="0">
                <a:solidFill>
                  <a:schemeClr val="tx1"/>
                </a:solidFill>
              </a:rPr>
              <a:t> object</a:t>
            </a:r>
          </a:p>
        </p:txBody>
      </p:sp>
    </p:spTree>
    <p:extLst>
      <p:ext uri="{BB962C8B-B14F-4D97-AF65-F5344CB8AC3E}">
        <p14:creationId xmlns:p14="http://schemas.microsoft.com/office/powerpoint/2010/main" val="7968144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ltLang="en-US" dirty="0"/>
              <a:t>Arrays and Files </a:t>
            </a:r>
            <a:r>
              <a:rPr lang="en-US" altLang="en-US" sz="2000" b="0" dirty="0"/>
              <a:t>(1 of 3)</a:t>
            </a:r>
            <a:endParaRPr lang="en-IN" sz="2000" b="0" dirty="0"/>
          </a:p>
        </p:txBody>
      </p:sp>
      <p:sp>
        <p:nvSpPr>
          <p:cNvPr id="2" name="Content Placeholder 1"/>
          <p:cNvSpPr>
            <a:spLocks noGrp="1"/>
          </p:cNvSpPr>
          <p:nvPr>
            <p:ph sz="quarter" idx="13"/>
          </p:nvPr>
        </p:nvSpPr>
        <p:spPr>
          <a:xfrm>
            <a:off x="457200" y="1556327"/>
            <a:ext cx="6050478" cy="545605"/>
          </a:xfrm>
        </p:spPr>
        <p:txBody>
          <a:bodyPr/>
          <a:lstStyle/>
          <a:p>
            <a:pPr eaLnBrk="1" hangingPunct="1"/>
            <a:r>
              <a:rPr lang="en-US" altLang="en-US" dirty="0"/>
              <a:t>Saving the contents of an array to a file:</a:t>
            </a:r>
          </a:p>
        </p:txBody>
      </p:sp>
      <p:sp>
        <p:nvSpPr>
          <p:cNvPr id="3" name="Content Placeholder 2"/>
          <p:cNvSpPr>
            <a:spLocks noGrp="1"/>
          </p:cNvSpPr>
          <p:nvPr>
            <p:ph sz="quarter" idx="14"/>
          </p:nvPr>
        </p:nvSpPr>
        <p:spPr>
          <a:xfrm>
            <a:off x="457199" y="2185061"/>
            <a:ext cx="8340437" cy="3000893"/>
          </a:xfrm>
        </p:spPr>
        <p:txBody>
          <a:bodyPr/>
          <a:lstStyle/>
          <a:p>
            <a:pPr lvl="1" eaLnBrk="1" hangingPunct="1">
              <a:buFontTx/>
              <a:buNone/>
            </a:pPr>
            <a:r>
              <a:rPr lang="en-US" altLang="en-US" sz="1800" b="1" dirty="0">
                <a:latin typeface="Courier New" panose="02070309020205020404" pitchFamily="49" charset="0"/>
                <a:cs typeface="Courier New" panose="02070309020205020404" pitchFamily="49" charset="0"/>
              </a:rPr>
              <a:t>int[] numbers = {10, 20, 30, 40, 50};</a:t>
            </a:r>
          </a:p>
          <a:p>
            <a:pPr lvl="1" eaLnBrk="1" hangingPunct="1">
              <a:buFontTx/>
              <a:buNone/>
            </a:pPr>
            <a:endParaRPr lang="en-US" altLang="en-US" sz="1800" b="1" dirty="0">
              <a:noFill/>
              <a:latin typeface="Courier New" panose="02070309020205020404" pitchFamily="49" charset="0"/>
              <a:cs typeface="Courier New" panose="02070309020205020404" pitchFamily="49" charset="0"/>
            </a:endParaRPr>
          </a:p>
          <a:p>
            <a:pPr lvl="1" eaLnBrk="1" hangingPunct="1">
              <a:buFontTx/>
              <a:buNone/>
            </a:pPr>
            <a:r>
              <a:rPr lang="en-US" altLang="en-US" sz="1800" b="1" dirty="0">
                <a:latin typeface="Courier New" panose="02070309020205020404" pitchFamily="49" charset="0"/>
                <a:cs typeface="Courier New" panose="02070309020205020404" pitchFamily="49" charset="0"/>
              </a:rPr>
              <a:t>PrintWriter outputFile = new PrintWriter("Values.txt");</a:t>
            </a:r>
          </a:p>
          <a:p>
            <a:pPr lvl="1" eaLnBrk="1" hangingPunct="1">
              <a:buFontTx/>
              <a:buNone/>
            </a:pPr>
            <a:endParaRPr lang="en-US" altLang="en-US" sz="1800" b="1" dirty="0">
              <a:noFill/>
              <a:latin typeface="Courier New" panose="02070309020205020404" pitchFamily="49" charset="0"/>
              <a:cs typeface="Courier New" panose="02070309020205020404" pitchFamily="49" charset="0"/>
            </a:endParaRPr>
          </a:p>
          <a:p>
            <a:pPr lvl="1" eaLnBrk="1" hangingPunct="1">
              <a:buFontTx/>
              <a:buNone/>
            </a:pPr>
            <a:r>
              <a:rPr lang="en-US" altLang="en-US" sz="1800" b="1" dirty="0">
                <a:latin typeface="Courier New" panose="02070309020205020404" pitchFamily="49" charset="0"/>
                <a:cs typeface="Courier New" panose="02070309020205020404" pitchFamily="49" charset="0"/>
              </a:rPr>
              <a:t>for (int i = 0; i &lt; numbers.length; i++)</a:t>
            </a:r>
          </a:p>
          <a:p>
            <a:pPr lvl="1" eaLnBrk="1" hangingPunct="1">
              <a:buFontTx/>
              <a:buNone/>
            </a:pPr>
            <a:r>
              <a:rPr lang="en-US" altLang="en-US" sz="1800" b="1" dirty="0">
                <a:latin typeface="Courier New" panose="02070309020205020404" pitchFamily="49" charset="0"/>
                <a:cs typeface="Courier New" panose="02070309020205020404" pitchFamily="49" charset="0"/>
              </a:rPr>
              <a:t>  outputFile.println(numbers[i]);</a:t>
            </a:r>
          </a:p>
          <a:p>
            <a:pPr lvl="1" eaLnBrk="1" hangingPunct="1">
              <a:buFontTx/>
              <a:buNone/>
            </a:pPr>
            <a:endParaRPr lang="en-US" altLang="en-US" sz="1800" b="1" dirty="0">
              <a:noFill/>
              <a:latin typeface="Courier New" panose="02070309020205020404" pitchFamily="49" charset="0"/>
              <a:cs typeface="Courier New" panose="02070309020205020404" pitchFamily="49" charset="0"/>
            </a:endParaRPr>
          </a:p>
          <a:p>
            <a:pPr lvl="1" eaLnBrk="1" hangingPunct="1">
              <a:buFontTx/>
              <a:buNone/>
            </a:pPr>
            <a:r>
              <a:rPr lang="en-US" altLang="en-US" sz="1800" b="1" dirty="0">
                <a:latin typeface="Courier New" panose="02070309020205020404" pitchFamily="49" charset="0"/>
                <a:cs typeface="Courier New" panose="02070309020205020404" pitchFamily="49" charset="0"/>
              </a:rPr>
              <a:t>outputFile.close();</a:t>
            </a:r>
          </a:p>
        </p:txBody>
      </p:sp>
    </p:spTree>
    <p:extLst>
      <p:ext uri="{BB962C8B-B14F-4D97-AF65-F5344CB8AC3E}">
        <p14:creationId xmlns:p14="http://schemas.microsoft.com/office/powerpoint/2010/main" val="2113526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ltLang="en-US" dirty="0"/>
              <a:t>Arrays and Files </a:t>
            </a:r>
            <a:r>
              <a:rPr lang="en-US" altLang="en-US" sz="2000" b="0" dirty="0"/>
              <a:t>(2 of 3)</a:t>
            </a:r>
            <a:endParaRPr lang="en-IN" sz="2000" b="0" dirty="0"/>
          </a:p>
        </p:txBody>
      </p:sp>
      <p:sp>
        <p:nvSpPr>
          <p:cNvPr id="2" name="Content Placeholder 1"/>
          <p:cNvSpPr>
            <a:spLocks noGrp="1"/>
          </p:cNvSpPr>
          <p:nvPr>
            <p:ph sz="quarter" idx="13"/>
          </p:nvPr>
        </p:nvSpPr>
        <p:spPr>
          <a:xfrm>
            <a:off x="457200" y="1556327"/>
            <a:ext cx="4079174" cy="545605"/>
          </a:xfrm>
        </p:spPr>
        <p:txBody>
          <a:bodyPr/>
          <a:lstStyle/>
          <a:p>
            <a:pPr eaLnBrk="1" hangingPunct="1"/>
            <a:r>
              <a:rPr lang="en-US" altLang="en-US" dirty="0"/>
              <a:t>Using try-with-resources:</a:t>
            </a:r>
          </a:p>
        </p:txBody>
      </p:sp>
      <p:sp>
        <p:nvSpPr>
          <p:cNvPr id="3" name="Content Placeholder 2"/>
          <p:cNvSpPr>
            <a:spLocks noGrp="1"/>
          </p:cNvSpPr>
          <p:nvPr>
            <p:ph sz="quarter" idx="14"/>
          </p:nvPr>
        </p:nvSpPr>
        <p:spPr>
          <a:xfrm>
            <a:off x="457200" y="2185061"/>
            <a:ext cx="7903030" cy="1951510"/>
          </a:xfrm>
        </p:spPr>
        <p:txBody>
          <a:bodyPr/>
          <a:lstStyle/>
          <a:p>
            <a:pPr marL="255600" indent="0">
              <a:spcBef>
                <a:spcPts val="0"/>
              </a:spcBef>
              <a:buNone/>
            </a:pPr>
            <a:r>
              <a:rPr lang="en-US" altLang="en-US" sz="1600" b="1" dirty="0">
                <a:latin typeface="Courier New" panose="02070309020205020404" pitchFamily="49" charset="0"/>
                <a:cs typeface="Courier New" panose="02070309020205020404" pitchFamily="49" charset="0"/>
              </a:rPr>
              <a:t>int[] numbers = {10, 20, 30, 40, 50};</a:t>
            </a:r>
          </a:p>
          <a:p>
            <a:pPr marL="255600" indent="0">
              <a:spcBef>
                <a:spcPts val="0"/>
              </a:spcBef>
              <a:buNone/>
            </a:pPr>
            <a:endParaRPr lang="en-US" altLang="en-US" sz="1600" b="1" dirty="0">
              <a:noFill/>
              <a:latin typeface="Courier New" panose="02070309020205020404" pitchFamily="49" charset="0"/>
              <a:cs typeface="Courier New" panose="02070309020205020404" pitchFamily="49" charset="0"/>
            </a:endParaRPr>
          </a:p>
          <a:p>
            <a:pPr marL="255600" indent="0">
              <a:spcBef>
                <a:spcPts val="0"/>
              </a:spcBef>
              <a:buNone/>
            </a:pPr>
            <a:r>
              <a:rPr lang="en-US" altLang="en-US" sz="1600" b="1" dirty="0">
                <a:latin typeface="Courier New" panose="02070309020205020404" pitchFamily="49" charset="0"/>
                <a:cs typeface="Courier New" panose="02070309020205020404" pitchFamily="49" charset="0"/>
              </a:rPr>
              <a:t>try (PrintWriter outputFile = new PrintWriter("Values.txt"))</a:t>
            </a:r>
          </a:p>
          <a:p>
            <a:pPr marL="255600" indent="0">
              <a:spcBef>
                <a:spcPts val="0"/>
              </a:spcBef>
              <a:buNone/>
            </a:pPr>
            <a:r>
              <a:rPr lang="en-US" altLang="en-US" sz="1600" b="1" dirty="0">
                <a:latin typeface="Courier New" panose="02070309020205020404" pitchFamily="49" charset="0"/>
                <a:cs typeface="Courier New" panose="02070309020205020404" pitchFamily="49" charset="0"/>
              </a:rPr>
              <a:t>{</a:t>
            </a:r>
          </a:p>
          <a:p>
            <a:pPr marL="255600" indent="0">
              <a:spcBef>
                <a:spcPts val="0"/>
              </a:spcBef>
              <a:buNone/>
            </a:pPr>
            <a:r>
              <a:rPr lang="en-US" altLang="en-US" sz="1600" b="1" dirty="0">
                <a:latin typeface="Courier New" panose="02070309020205020404" pitchFamily="49" charset="0"/>
                <a:cs typeface="Courier New" panose="02070309020205020404" pitchFamily="49" charset="0"/>
              </a:rPr>
              <a:t>   for (int i = 0; i &lt; numbers.length; i++)</a:t>
            </a:r>
          </a:p>
          <a:p>
            <a:pPr marL="255600" indent="0">
              <a:spcBef>
                <a:spcPts val="0"/>
              </a:spcBef>
              <a:buNone/>
            </a:pPr>
            <a:r>
              <a:rPr lang="en-US" altLang="en-US" sz="1600" b="1" dirty="0">
                <a:latin typeface="Courier New" panose="02070309020205020404" pitchFamily="49" charset="0"/>
                <a:cs typeface="Courier New" panose="02070309020205020404" pitchFamily="49" charset="0"/>
              </a:rPr>
              <a:t>     outputFile.println(numbers[i]);</a:t>
            </a:r>
          </a:p>
          <a:p>
            <a:pPr marL="255600" indent="0">
              <a:spcBef>
                <a:spcPts val="0"/>
              </a:spcBef>
              <a:buNone/>
            </a:pPr>
            <a:r>
              <a:rPr lang="en-US" altLang="en-US" sz="1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11591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ltLang="en-US" dirty="0"/>
              <a:t>Arrays and Files </a:t>
            </a:r>
            <a:r>
              <a:rPr lang="en-US" altLang="en-US" sz="2000" b="0" dirty="0"/>
              <a:t>(3 of 3)</a:t>
            </a:r>
            <a:endParaRPr lang="en-IN" sz="2000" b="0" dirty="0"/>
          </a:p>
        </p:txBody>
      </p:sp>
      <p:sp>
        <p:nvSpPr>
          <p:cNvPr id="2" name="Content Placeholder 1"/>
          <p:cNvSpPr>
            <a:spLocks noGrp="1"/>
          </p:cNvSpPr>
          <p:nvPr>
            <p:ph sz="quarter" idx="13"/>
          </p:nvPr>
        </p:nvSpPr>
        <p:spPr>
          <a:xfrm>
            <a:off x="457200" y="1556327"/>
            <a:ext cx="6418613" cy="557481"/>
          </a:xfrm>
        </p:spPr>
        <p:txBody>
          <a:bodyPr/>
          <a:lstStyle/>
          <a:p>
            <a:r>
              <a:rPr lang="en-US" altLang="en-US" dirty="0"/>
              <a:t>Reading the contents of a file into an array:</a:t>
            </a:r>
            <a:endParaRPr lang="en-IN" dirty="0"/>
          </a:p>
        </p:txBody>
      </p:sp>
      <p:sp>
        <p:nvSpPr>
          <p:cNvPr id="3" name="Content Placeholder 2"/>
          <p:cNvSpPr>
            <a:spLocks noGrp="1"/>
          </p:cNvSpPr>
          <p:nvPr>
            <p:ph sz="quarter" idx="14"/>
          </p:nvPr>
        </p:nvSpPr>
        <p:spPr>
          <a:xfrm>
            <a:off x="457200" y="2208811"/>
            <a:ext cx="8229600" cy="3382092"/>
          </a:xfrm>
        </p:spPr>
        <p:txBody>
          <a:bodyPr/>
          <a:lstStyle/>
          <a:p>
            <a:pPr lvl="1" eaLnBrk="1" hangingPunct="1">
              <a:spcBef>
                <a:spcPts val="400"/>
              </a:spcBef>
              <a:buFontTx/>
              <a:buNone/>
            </a:pPr>
            <a:r>
              <a:rPr lang="en-US" altLang="en-US" sz="1600" b="1" dirty="0">
                <a:latin typeface="Courier New" panose="02070309020205020404" pitchFamily="49" charset="0"/>
                <a:cs typeface="Courier New" panose="02070309020205020404" pitchFamily="49" charset="0"/>
              </a:rPr>
              <a:t>final int SIZE = 5; </a:t>
            </a:r>
            <a:r>
              <a:rPr lang="en-US" altLang="en-US" sz="1600" b="1" dirty="0">
                <a:solidFill>
                  <a:srgbClr val="C00000"/>
                </a:solidFill>
                <a:latin typeface="Courier New" panose="02070309020205020404" pitchFamily="49" charset="0"/>
                <a:cs typeface="Courier New" panose="02070309020205020404" pitchFamily="49" charset="0"/>
              </a:rPr>
              <a:t>// Assuming we know the size</a:t>
            </a:r>
          </a:p>
          <a:p>
            <a:pPr lvl="1" eaLnBrk="1" hangingPunct="1">
              <a:spcBef>
                <a:spcPts val="400"/>
              </a:spcBef>
              <a:buFontTx/>
              <a:buNone/>
            </a:pPr>
            <a:r>
              <a:rPr lang="en-US" altLang="en-US" sz="1600" b="1" dirty="0">
                <a:latin typeface="Courier New" panose="02070309020205020404" pitchFamily="49" charset="0"/>
                <a:cs typeface="Courier New" panose="02070309020205020404" pitchFamily="49" charset="0"/>
              </a:rPr>
              <a:t>int[] numbers = new int[SIZE]; </a:t>
            </a:r>
          </a:p>
          <a:p>
            <a:pPr lvl="1" eaLnBrk="1" hangingPunct="1">
              <a:spcBef>
                <a:spcPts val="400"/>
              </a:spcBef>
              <a:buFontTx/>
              <a:buNone/>
            </a:pPr>
            <a:r>
              <a:rPr lang="en-US" altLang="en-US" sz="1600" b="1" dirty="0">
                <a:latin typeface="Courier New" panose="02070309020205020404" pitchFamily="49" charset="0"/>
                <a:cs typeface="Courier New" panose="02070309020205020404" pitchFamily="49" charset="0"/>
              </a:rPr>
              <a:t>int i = 0;</a:t>
            </a:r>
          </a:p>
          <a:p>
            <a:pPr lvl="1" eaLnBrk="1" hangingPunct="1">
              <a:spcBef>
                <a:spcPts val="400"/>
              </a:spcBef>
              <a:buFontTx/>
              <a:buNone/>
            </a:pPr>
            <a:r>
              <a:rPr lang="en-US" altLang="en-US" sz="1600" b="1" dirty="0">
                <a:latin typeface="Courier New" panose="02070309020205020404" pitchFamily="49" charset="0"/>
                <a:cs typeface="Courier New" panose="02070309020205020404" pitchFamily="49" charset="0"/>
              </a:rPr>
              <a:t>try (Scanner inputFile = new Scanner(new File("Values.txt")))</a:t>
            </a:r>
          </a:p>
          <a:p>
            <a:pPr lvl="1" eaLnBrk="1" hangingPunct="1">
              <a:spcBef>
                <a:spcPts val="400"/>
              </a:spcBef>
              <a:buFontTx/>
              <a:buNone/>
            </a:pPr>
            <a:r>
              <a:rPr lang="en-US" altLang="en-US" sz="1600" b="1" dirty="0">
                <a:latin typeface="Courier New" panose="02070309020205020404" pitchFamily="49" charset="0"/>
                <a:cs typeface="Courier New" panose="02070309020205020404" pitchFamily="49" charset="0"/>
              </a:rPr>
              <a:t>{</a:t>
            </a:r>
          </a:p>
          <a:p>
            <a:pPr lvl="1" eaLnBrk="1" hangingPunct="1">
              <a:spcBef>
                <a:spcPts val="400"/>
              </a:spcBef>
              <a:buFontTx/>
              <a:buNone/>
            </a:pPr>
            <a:r>
              <a:rPr lang="en-US" altLang="en-US" sz="1600" b="1" dirty="0">
                <a:latin typeface="Courier New" panose="02070309020205020404" pitchFamily="49" charset="0"/>
                <a:cs typeface="Courier New" panose="02070309020205020404" pitchFamily="49" charset="0"/>
              </a:rPr>
              <a:t>   while (inputFile.hasNext() &amp;&amp; i &lt; numbers.length)</a:t>
            </a:r>
          </a:p>
          <a:p>
            <a:pPr lvl="1" eaLnBrk="1" hangingPunct="1">
              <a:spcBef>
                <a:spcPts val="400"/>
              </a:spcBef>
              <a:buFontTx/>
              <a:buNone/>
            </a:pPr>
            <a:r>
              <a:rPr lang="en-US" altLang="en-US" sz="1600" b="1" dirty="0">
                <a:latin typeface="Courier New" panose="02070309020205020404" pitchFamily="49" charset="0"/>
                <a:cs typeface="Courier New" panose="02070309020205020404" pitchFamily="49" charset="0"/>
              </a:rPr>
              <a:t>   {</a:t>
            </a:r>
          </a:p>
          <a:p>
            <a:pPr lvl="1" eaLnBrk="1" hangingPunct="1">
              <a:spcBef>
                <a:spcPts val="400"/>
              </a:spcBef>
              <a:buFontTx/>
              <a:buNone/>
            </a:pPr>
            <a:r>
              <a:rPr lang="en-US" altLang="en-US" sz="1600" b="1" dirty="0">
                <a:latin typeface="Courier New" panose="02070309020205020404" pitchFamily="49" charset="0"/>
                <a:cs typeface="Courier New" panose="02070309020205020404" pitchFamily="49" charset="0"/>
              </a:rPr>
              <a:t>      numbers[i] = inputFile.nextInt();</a:t>
            </a:r>
          </a:p>
          <a:p>
            <a:pPr lvl="1" eaLnBrk="1" hangingPunct="1">
              <a:spcBef>
                <a:spcPts val="400"/>
              </a:spcBef>
              <a:buFontTx/>
              <a:buNone/>
            </a:pPr>
            <a:r>
              <a:rPr lang="en-US" altLang="en-US" sz="1600" b="1" dirty="0">
                <a:latin typeface="Courier New" panose="02070309020205020404" pitchFamily="49" charset="0"/>
                <a:cs typeface="Courier New" panose="02070309020205020404" pitchFamily="49" charset="0"/>
              </a:rPr>
              <a:t>      i++;</a:t>
            </a:r>
          </a:p>
          <a:p>
            <a:pPr lvl="1" eaLnBrk="1" hangingPunct="1">
              <a:spcBef>
                <a:spcPts val="400"/>
              </a:spcBef>
              <a:buFontTx/>
              <a:buNone/>
            </a:pPr>
            <a:r>
              <a:rPr lang="en-US" altLang="en-US" sz="1600" b="1" dirty="0">
                <a:latin typeface="Courier New" panose="02070309020205020404" pitchFamily="49" charset="0"/>
                <a:cs typeface="Courier New" panose="02070309020205020404" pitchFamily="49" charset="0"/>
              </a:rPr>
              <a:t>   }</a:t>
            </a:r>
          </a:p>
          <a:p>
            <a:pPr lvl="1" eaLnBrk="1" hangingPunct="1">
              <a:spcBef>
                <a:spcPts val="400"/>
              </a:spcBef>
              <a:buFontTx/>
              <a:buNone/>
            </a:pPr>
            <a:r>
              <a:rPr lang="en-US" altLang="en-US" sz="1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046384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ltLang="en-US" dirty="0"/>
              <a:t>Returning an Array Reference</a:t>
            </a:r>
            <a:endParaRPr lang="en-IN" dirty="0"/>
          </a:p>
        </p:txBody>
      </p:sp>
      <p:sp>
        <p:nvSpPr>
          <p:cNvPr id="2" name="Content Placeholder 1"/>
          <p:cNvSpPr>
            <a:spLocks noGrp="1"/>
          </p:cNvSpPr>
          <p:nvPr>
            <p:ph sz="quarter" idx="13"/>
          </p:nvPr>
        </p:nvSpPr>
        <p:spPr>
          <a:xfrm>
            <a:off x="457200" y="1552574"/>
            <a:ext cx="8229600" cy="1345005"/>
          </a:xfrm>
        </p:spPr>
        <p:txBody>
          <a:bodyPr/>
          <a:lstStyle/>
          <a:p>
            <a:pPr eaLnBrk="1" hangingPunct="1"/>
            <a:r>
              <a:rPr lang="en-US" altLang="en-US" sz="2200" dirty="0"/>
              <a:t>A method can return a reference to an array.</a:t>
            </a:r>
          </a:p>
          <a:p>
            <a:pPr eaLnBrk="1" hangingPunct="1"/>
            <a:r>
              <a:rPr lang="en-US" altLang="en-US" sz="2200" dirty="0"/>
              <a:t>The return type of the method must be declared as an array of the right type.</a:t>
            </a:r>
            <a:endParaRPr lang="en-IN" sz="2200" dirty="0"/>
          </a:p>
        </p:txBody>
      </p:sp>
      <p:sp>
        <p:nvSpPr>
          <p:cNvPr id="3" name="Content Placeholder 2"/>
          <p:cNvSpPr>
            <a:spLocks noGrp="1"/>
          </p:cNvSpPr>
          <p:nvPr>
            <p:ph sz="quarter" idx="14"/>
          </p:nvPr>
        </p:nvSpPr>
        <p:spPr>
          <a:xfrm>
            <a:off x="457200" y="3016336"/>
            <a:ext cx="7145383" cy="1875064"/>
          </a:xfrm>
        </p:spPr>
        <p:txBody>
          <a:bodyPr/>
          <a:lstStyle/>
          <a:p>
            <a:pPr lvl="1" eaLnBrk="1" hangingPunct="1">
              <a:buFontTx/>
              <a:buNone/>
            </a:pPr>
            <a:r>
              <a:rPr lang="en-US" altLang="en-US" sz="1800" b="1" dirty="0">
                <a:latin typeface="Courier New" panose="02070309020205020404" pitchFamily="49" charset="0"/>
                <a:cs typeface="Courier New" panose="02070309020205020404" pitchFamily="49" charset="0"/>
              </a:rPr>
              <a:t>public static </a:t>
            </a:r>
            <a:r>
              <a:rPr lang="en-US" altLang="en-US" sz="1800" b="1" dirty="0">
                <a:solidFill>
                  <a:srgbClr val="C00000"/>
                </a:solidFill>
                <a:latin typeface="Courier New" panose="02070309020205020404" pitchFamily="49" charset="0"/>
                <a:cs typeface="Courier New" panose="02070309020205020404" pitchFamily="49" charset="0"/>
              </a:rPr>
              <a:t>double[]</a:t>
            </a:r>
            <a:r>
              <a:rPr lang="en-US" altLang="en-US" sz="1800" b="1" dirty="0">
                <a:latin typeface="Courier New" panose="02070309020205020404" pitchFamily="49" charset="0"/>
                <a:cs typeface="Courier New" panose="02070309020205020404" pitchFamily="49" charset="0"/>
              </a:rPr>
              <a:t> getArray()</a:t>
            </a:r>
          </a:p>
          <a:p>
            <a:pPr lvl="1" eaLnBrk="1" hangingPunct="1">
              <a:buFontTx/>
              <a:buNone/>
            </a:pPr>
            <a:r>
              <a:rPr lang="en-US" altLang="en-US" sz="1800" b="1" dirty="0">
                <a:latin typeface="Courier New" panose="02070309020205020404" pitchFamily="49" charset="0"/>
                <a:cs typeface="Courier New" panose="02070309020205020404" pitchFamily="49" charset="0"/>
              </a:rPr>
              <a:t>{</a:t>
            </a:r>
          </a:p>
          <a:p>
            <a:pPr lvl="1" eaLnBrk="1" hangingPunct="1">
              <a:buFontTx/>
              <a:buNone/>
            </a:pPr>
            <a:r>
              <a:rPr lang="en-US" altLang="en-US" sz="1800" b="1" dirty="0">
                <a:latin typeface="Courier New" panose="02070309020205020404" pitchFamily="49" charset="0"/>
                <a:cs typeface="Courier New" panose="02070309020205020404" pitchFamily="49" charset="0"/>
              </a:rPr>
              <a:t>  </a:t>
            </a:r>
            <a:r>
              <a:rPr lang="en-US" altLang="en-US" sz="1800" b="1" dirty="0">
                <a:solidFill>
                  <a:srgbClr val="C00000"/>
                </a:solidFill>
                <a:latin typeface="Courier New" panose="02070309020205020404" pitchFamily="49" charset="0"/>
                <a:cs typeface="Courier New" panose="02070309020205020404" pitchFamily="49" charset="0"/>
              </a:rPr>
              <a:t>double[] array</a:t>
            </a:r>
            <a:r>
              <a:rPr lang="en-US" altLang="en-US" sz="1800" b="1" dirty="0">
                <a:latin typeface="Courier New" panose="02070309020205020404" pitchFamily="49" charset="0"/>
                <a:cs typeface="Courier New" panose="02070309020205020404" pitchFamily="49" charset="0"/>
              </a:rPr>
              <a:t> = { 1.2, 2.3, 4.5, 6.7, 8.9 };</a:t>
            </a:r>
          </a:p>
          <a:p>
            <a:pPr lvl="1" eaLnBrk="1" hangingPunct="1">
              <a:buFontTx/>
              <a:buNone/>
            </a:pPr>
            <a:r>
              <a:rPr lang="en-US" altLang="en-US" sz="1800" b="1" dirty="0">
                <a:latin typeface="Courier New" panose="02070309020205020404" pitchFamily="49" charset="0"/>
                <a:cs typeface="Courier New" panose="02070309020205020404" pitchFamily="49" charset="0"/>
              </a:rPr>
              <a:t>  </a:t>
            </a:r>
            <a:r>
              <a:rPr lang="en-US" altLang="en-US" sz="1800" b="1" dirty="0">
                <a:solidFill>
                  <a:srgbClr val="C00000"/>
                </a:solidFill>
                <a:latin typeface="Courier New" panose="02070309020205020404" pitchFamily="49" charset="0"/>
                <a:cs typeface="Courier New" panose="02070309020205020404" pitchFamily="49" charset="0"/>
              </a:rPr>
              <a:t>return array;</a:t>
            </a:r>
          </a:p>
          <a:p>
            <a:pPr lvl="1" eaLnBrk="1" hangingPunct="1">
              <a:buFontTx/>
              <a:buNone/>
            </a:pPr>
            <a:r>
              <a:rPr lang="en-US" altLang="en-US" sz="1800" b="1" dirty="0">
                <a:latin typeface="Courier New" panose="02070309020205020404" pitchFamily="49" charset="0"/>
                <a:cs typeface="Courier New" panose="02070309020205020404" pitchFamily="49" charset="0"/>
              </a:rPr>
              <a:t>}</a:t>
            </a:r>
            <a:endParaRPr lang="en-IN" dirty="0">
              <a:latin typeface="Courier New" panose="02070309020205020404" pitchFamily="49" charset="0"/>
              <a:cs typeface="Courier New" panose="02070309020205020404" pitchFamily="49" charset="0"/>
            </a:endParaRPr>
          </a:p>
        </p:txBody>
      </p:sp>
      <p:sp>
        <p:nvSpPr>
          <p:cNvPr id="4" name="Content Placeholder 3"/>
          <p:cNvSpPr>
            <a:spLocks noGrp="1"/>
          </p:cNvSpPr>
          <p:nvPr>
            <p:ph sz="quarter" idx="15"/>
          </p:nvPr>
        </p:nvSpPr>
        <p:spPr>
          <a:xfrm>
            <a:off x="457200" y="4963885"/>
            <a:ext cx="8069283" cy="1381351"/>
          </a:xfrm>
        </p:spPr>
        <p:txBody>
          <a:bodyPr/>
          <a:lstStyle/>
          <a:p>
            <a:pPr eaLnBrk="1" hangingPunct="1"/>
            <a:r>
              <a:rPr lang="en-US" altLang="en-US" sz="2200" dirty="0"/>
              <a:t>The </a:t>
            </a:r>
            <a:r>
              <a:rPr lang="en-US" altLang="en-US" sz="2200" dirty="0">
                <a:latin typeface="Courier New" panose="02070309020205020404" pitchFamily="49" charset="0"/>
                <a:cs typeface="Courier New" panose="02070309020205020404" pitchFamily="49" charset="0"/>
              </a:rPr>
              <a:t>getArray</a:t>
            </a:r>
            <a:r>
              <a:rPr lang="en-US" altLang="en-US" sz="2200" dirty="0"/>
              <a:t> method is a public static method that returns an array of doubles.</a:t>
            </a:r>
            <a:r>
              <a:rPr lang="en-US" altLang="en-US" sz="2200" dirty="0">
                <a:latin typeface="Minion-Regular" charset="0"/>
              </a:rPr>
              <a:t> </a:t>
            </a:r>
          </a:p>
          <a:p>
            <a:pPr eaLnBrk="1" hangingPunct="1"/>
            <a:r>
              <a:rPr lang="en-US" altLang="en-US" sz="2200" dirty="0"/>
              <a:t>See example: ReturnArray.java</a:t>
            </a:r>
          </a:p>
        </p:txBody>
      </p:sp>
    </p:spTree>
    <p:extLst>
      <p:ext uri="{BB962C8B-B14F-4D97-AF65-F5344CB8AC3E}">
        <p14:creationId xmlns:p14="http://schemas.microsoft.com/office/powerpoint/2010/main" val="35198976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ltLang="en-US" dirty="0">
                <a:latin typeface="Courier New" panose="02070309020205020404" pitchFamily="49" charset="0"/>
                <a:cs typeface="Courier New" panose="02070309020205020404" pitchFamily="49" charset="0"/>
              </a:rPr>
              <a:t>String</a:t>
            </a:r>
            <a:r>
              <a:rPr lang="en-US" altLang="en-US" dirty="0"/>
              <a:t> Arrays </a:t>
            </a:r>
            <a:r>
              <a:rPr lang="en-US" altLang="en-US" sz="2000" b="0" dirty="0"/>
              <a:t>(1 of 3)</a:t>
            </a:r>
            <a:endParaRPr lang="en-IN" sz="2000" b="0" dirty="0"/>
          </a:p>
        </p:txBody>
      </p:sp>
      <p:sp>
        <p:nvSpPr>
          <p:cNvPr id="2" name="Content Placeholder 1"/>
          <p:cNvSpPr>
            <a:spLocks noGrp="1"/>
          </p:cNvSpPr>
          <p:nvPr>
            <p:ph sz="quarter" idx="13"/>
          </p:nvPr>
        </p:nvSpPr>
        <p:spPr>
          <a:xfrm>
            <a:off x="457200" y="1552575"/>
            <a:ext cx="6572992" cy="1059996"/>
          </a:xfrm>
        </p:spPr>
        <p:txBody>
          <a:bodyPr/>
          <a:lstStyle/>
          <a:p>
            <a:pPr eaLnBrk="1" hangingPunct="1"/>
            <a:r>
              <a:rPr lang="en-US" altLang="en-US" dirty="0"/>
              <a:t>Arrays are not limited to primitive data.</a:t>
            </a:r>
          </a:p>
          <a:p>
            <a:pPr eaLnBrk="1" hangingPunct="1"/>
            <a:r>
              <a:rPr lang="en-US" altLang="en-US" dirty="0"/>
              <a:t>An array of </a:t>
            </a:r>
            <a:r>
              <a:rPr lang="en-US" altLang="en-US" dirty="0">
                <a:latin typeface="Courier New" panose="02070309020205020404" pitchFamily="49" charset="0"/>
                <a:cs typeface="Courier New" panose="02070309020205020404" pitchFamily="49" charset="0"/>
              </a:rPr>
              <a:t>String</a:t>
            </a:r>
            <a:r>
              <a:rPr lang="en-US" altLang="en-US" dirty="0"/>
              <a:t> objects can be created:</a:t>
            </a:r>
          </a:p>
        </p:txBody>
      </p:sp>
      <p:sp>
        <p:nvSpPr>
          <p:cNvPr id="3" name="Content Placeholder 2"/>
          <p:cNvSpPr>
            <a:spLocks noGrp="1"/>
          </p:cNvSpPr>
          <p:nvPr>
            <p:ph sz="quarter" idx="14"/>
          </p:nvPr>
        </p:nvSpPr>
        <p:spPr>
          <a:xfrm>
            <a:off x="457200" y="2671949"/>
            <a:ext cx="8229600" cy="391886"/>
          </a:xfrm>
        </p:spPr>
        <p:txBody>
          <a:bodyPr/>
          <a:lstStyle/>
          <a:p>
            <a:pPr lvl="1" eaLnBrk="1" hangingPunct="1">
              <a:buFontTx/>
              <a:buNone/>
            </a:pPr>
            <a:r>
              <a:rPr lang="en-US" altLang="en-US" sz="1600" b="1" dirty="0">
                <a:latin typeface="Courier New" panose="02070309020205020404" pitchFamily="49" charset="0"/>
                <a:cs typeface="Courier New" panose="02070309020205020404" pitchFamily="49" charset="0"/>
              </a:rPr>
              <a:t>String[] names = { "Bill", "Susan", "Steven", "Jean" };</a:t>
            </a:r>
            <a:endParaRPr lang="en-US" altLang="en-US" dirty="0">
              <a:latin typeface="Courier New" panose="02070309020205020404" pitchFamily="49" charset="0"/>
              <a:cs typeface="Courier New" panose="02070309020205020404" pitchFamily="49" charset="0"/>
            </a:endParaRPr>
          </a:p>
        </p:txBody>
      </p:sp>
      <p:pic>
        <p:nvPicPr>
          <p:cNvPr id="15" name="Content Placeholder 14" descr="A four element string array for address is represented by a 1 by 4 vertical grid. The grid cells from top are labeled names left bracket 0 right bracket through names left bracket 3 right bracket. For long description in Notes pane, press F6.">
            <a:extLst>
              <a:ext uri="{FF2B5EF4-FFF2-40B4-BE49-F238E27FC236}">
                <a16:creationId xmlns:a16="http://schemas.microsoft.com/office/drawing/2014/main" id="{1478C8B2-7B3D-4354-AB94-C31C2A648D80}"/>
              </a:ext>
            </a:extLst>
          </p:cNvPr>
          <p:cNvPicPr>
            <a:picLocks noGrp="1" noChangeAspect="1"/>
          </p:cNvPicPr>
          <p:nvPr>
            <p:ph sz="quarter" idx="15"/>
          </p:nvPr>
        </p:nvPicPr>
        <p:blipFill>
          <a:blip r:embed="rId3"/>
          <a:stretch>
            <a:fillRect/>
          </a:stretch>
        </p:blipFill>
        <p:spPr>
          <a:xfrm>
            <a:off x="468313" y="3313285"/>
            <a:ext cx="5638922" cy="2805266"/>
          </a:xfrm>
        </p:spPr>
      </p:pic>
      <p:sp>
        <p:nvSpPr>
          <p:cNvPr id="7" name="Content Placeholder 6"/>
          <p:cNvSpPr>
            <a:spLocks noGrp="1"/>
          </p:cNvSpPr>
          <p:nvPr>
            <p:ph sz="quarter" idx="18"/>
          </p:nvPr>
        </p:nvSpPr>
        <p:spPr>
          <a:xfrm>
            <a:off x="6453373" y="5115098"/>
            <a:ext cx="2509652" cy="938151"/>
          </a:xfrm>
        </p:spPr>
        <p:txBody>
          <a:bodyPr/>
          <a:lstStyle/>
          <a:p>
            <a:pPr marL="432" indent="0">
              <a:spcBef>
                <a:spcPct val="0"/>
              </a:spcBef>
              <a:buClrTx/>
              <a:buNone/>
            </a:pPr>
            <a:r>
              <a:rPr lang="en-US" altLang="en-US" dirty="0"/>
              <a:t>Example: MonthDays.java</a:t>
            </a:r>
          </a:p>
        </p:txBody>
      </p:sp>
    </p:spTree>
    <p:extLst>
      <p:ext uri="{BB962C8B-B14F-4D97-AF65-F5344CB8AC3E}">
        <p14:creationId xmlns:p14="http://schemas.microsoft.com/office/powerpoint/2010/main" val="2649538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656D2-8941-4551-9492-02D5FE92CAED}"/>
              </a:ext>
            </a:extLst>
          </p:cNvPr>
          <p:cNvSpPr>
            <a:spLocks noGrp="1"/>
          </p:cNvSpPr>
          <p:nvPr>
            <p:ph type="title"/>
          </p:nvPr>
        </p:nvSpPr>
        <p:spPr/>
        <p:txBody>
          <a:bodyPr/>
          <a:lstStyle/>
          <a:p>
            <a:r>
              <a:rPr lang="en-US" altLang="en-US" dirty="0"/>
              <a:t>Introduction to Arrays</a:t>
            </a:r>
            <a:endParaRPr lang="en-IN" dirty="0"/>
          </a:p>
        </p:txBody>
      </p:sp>
      <p:sp>
        <p:nvSpPr>
          <p:cNvPr id="3" name="Content Placeholder 2">
            <a:extLst>
              <a:ext uri="{FF2B5EF4-FFF2-40B4-BE49-F238E27FC236}">
                <a16:creationId xmlns:a16="http://schemas.microsoft.com/office/drawing/2014/main" id="{F71B0C7F-9003-477A-A619-DCB5DFC303F7}"/>
              </a:ext>
            </a:extLst>
          </p:cNvPr>
          <p:cNvSpPr>
            <a:spLocks noGrp="1"/>
          </p:cNvSpPr>
          <p:nvPr>
            <p:ph sz="quarter" idx="13"/>
          </p:nvPr>
        </p:nvSpPr>
        <p:spPr>
          <a:xfrm>
            <a:off x="457200" y="1556327"/>
            <a:ext cx="8093034" cy="4586896"/>
          </a:xfrm>
        </p:spPr>
        <p:txBody>
          <a:bodyPr/>
          <a:lstStyle/>
          <a:p>
            <a:pPr eaLnBrk="1" hangingPunct="1"/>
            <a:r>
              <a:rPr lang="en-US" altLang="en-US" dirty="0"/>
              <a:t>Primitive variables are designed to hold only one value at a time.</a:t>
            </a:r>
          </a:p>
          <a:p>
            <a:pPr eaLnBrk="1" hangingPunct="1"/>
            <a:r>
              <a:rPr lang="en-US" altLang="en-US" dirty="0"/>
              <a:t>Arrays allow us to create a collection of like values that are indexed.</a:t>
            </a:r>
          </a:p>
          <a:p>
            <a:pPr eaLnBrk="1" hangingPunct="1"/>
            <a:r>
              <a:rPr lang="en-US" altLang="en-US" dirty="0"/>
              <a:t>An array can store any type of data but only one type of data at a time.</a:t>
            </a:r>
          </a:p>
          <a:p>
            <a:pPr eaLnBrk="1" hangingPunct="1"/>
            <a:r>
              <a:rPr lang="en-US" altLang="en-US" dirty="0"/>
              <a:t>An array is a list of data elements.</a:t>
            </a:r>
            <a:endParaRPr lang="en-US" altLang="en-US" sz="1400" b="1" dirty="0">
              <a:latin typeface="Consolas" panose="020B0609020204030204" pitchFamily="49" charset="0"/>
            </a:endParaRPr>
          </a:p>
        </p:txBody>
      </p:sp>
    </p:spTree>
    <p:extLst>
      <p:ext uri="{BB962C8B-B14F-4D97-AF65-F5344CB8AC3E}">
        <p14:creationId xmlns:p14="http://schemas.microsoft.com/office/powerpoint/2010/main" val="19906841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ltLang="en-US" dirty="0">
                <a:latin typeface="Courier New" panose="02070309020205020404" pitchFamily="49" charset="0"/>
                <a:cs typeface="Courier New" panose="02070309020205020404" pitchFamily="49" charset="0"/>
              </a:rPr>
              <a:t>String</a:t>
            </a:r>
            <a:r>
              <a:rPr lang="en-US" altLang="en-US" dirty="0"/>
              <a:t> Arrays </a:t>
            </a:r>
            <a:r>
              <a:rPr lang="en-US" altLang="en-US" sz="2000" b="0" dirty="0"/>
              <a:t>(2 of 3)</a:t>
            </a:r>
            <a:endParaRPr lang="en-IN" dirty="0"/>
          </a:p>
        </p:txBody>
      </p:sp>
      <p:sp>
        <p:nvSpPr>
          <p:cNvPr id="2" name="Content Placeholder 1"/>
          <p:cNvSpPr>
            <a:spLocks noGrp="1"/>
          </p:cNvSpPr>
          <p:nvPr>
            <p:ph sz="quarter" idx="13"/>
          </p:nvPr>
        </p:nvSpPr>
        <p:spPr>
          <a:xfrm>
            <a:off x="457200" y="1552575"/>
            <a:ext cx="8229600" cy="905618"/>
          </a:xfrm>
        </p:spPr>
        <p:txBody>
          <a:bodyPr/>
          <a:lstStyle/>
          <a:p>
            <a:r>
              <a:rPr lang="en-US" altLang="en-US" dirty="0"/>
              <a:t>If an initialization list is not provided, the </a:t>
            </a:r>
            <a:r>
              <a:rPr lang="en-US" altLang="en-US" dirty="0">
                <a:latin typeface="Courier New" panose="02070309020205020404" pitchFamily="49" charset="0"/>
                <a:cs typeface="Courier New" panose="02070309020205020404" pitchFamily="49" charset="0"/>
              </a:rPr>
              <a:t>new</a:t>
            </a:r>
            <a:r>
              <a:rPr lang="en-US" altLang="en-US" dirty="0"/>
              <a:t> keyword must be used to create the array:</a:t>
            </a:r>
            <a:endParaRPr lang="en-IN" dirty="0"/>
          </a:p>
        </p:txBody>
      </p:sp>
      <p:sp>
        <p:nvSpPr>
          <p:cNvPr id="3" name="Content Placeholder 2"/>
          <p:cNvSpPr>
            <a:spLocks noGrp="1"/>
          </p:cNvSpPr>
          <p:nvPr>
            <p:ph sz="quarter" idx="14"/>
          </p:nvPr>
        </p:nvSpPr>
        <p:spPr>
          <a:xfrm>
            <a:off x="457200" y="2529446"/>
            <a:ext cx="6359236" cy="510639"/>
          </a:xfrm>
        </p:spPr>
        <p:txBody>
          <a:bodyPr/>
          <a:lstStyle/>
          <a:p>
            <a:pPr marL="249238" indent="0" eaLnBrk="1" hangingPunct="1">
              <a:buNone/>
            </a:pPr>
            <a:r>
              <a:rPr lang="en-US" altLang="en-US" b="1" dirty="0">
                <a:latin typeface="Courier New" panose="02070309020205020404" pitchFamily="49" charset="0"/>
                <a:cs typeface="Courier New" panose="02070309020205020404" pitchFamily="49" charset="0"/>
              </a:rPr>
              <a:t>String[] names = new String[4];</a:t>
            </a:r>
          </a:p>
        </p:txBody>
      </p:sp>
      <p:pic>
        <p:nvPicPr>
          <p:cNvPr id="15" name="Content Placeholder 14" descr="A four element string array for address is represented by a 1 by 4 vertical grid with null array values. For long description in Notes pane, press F6.">
            <a:extLst>
              <a:ext uri="{FF2B5EF4-FFF2-40B4-BE49-F238E27FC236}">
                <a16:creationId xmlns:a16="http://schemas.microsoft.com/office/drawing/2014/main" id="{69EBADBF-70AE-44DA-9BF5-164F0AD50C43}"/>
              </a:ext>
            </a:extLst>
          </p:cNvPr>
          <p:cNvPicPr>
            <a:picLocks noGrp="1" noChangeAspect="1"/>
          </p:cNvPicPr>
          <p:nvPr>
            <p:ph sz="quarter" idx="15"/>
          </p:nvPr>
        </p:nvPicPr>
        <p:blipFill>
          <a:blip r:embed="rId3"/>
          <a:stretch>
            <a:fillRect/>
          </a:stretch>
        </p:blipFill>
        <p:spPr>
          <a:xfrm>
            <a:off x="625493" y="3187288"/>
            <a:ext cx="3082842" cy="3160512"/>
          </a:xfrm>
        </p:spPr>
      </p:pic>
    </p:spTree>
    <p:extLst>
      <p:ext uri="{BB962C8B-B14F-4D97-AF65-F5344CB8AC3E}">
        <p14:creationId xmlns:p14="http://schemas.microsoft.com/office/powerpoint/2010/main" val="16532598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Courier New" panose="02070309020205020404" pitchFamily="49" charset="0"/>
                <a:cs typeface="Courier New" panose="02070309020205020404" pitchFamily="49" charset="0"/>
              </a:rPr>
              <a:t>String</a:t>
            </a:r>
            <a:r>
              <a:rPr lang="en-US" altLang="en-US" dirty="0"/>
              <a:t> Arrays </a:t>
            </a:r>
            <a:r>
              <a:rPr lang="en-US" altLang="en-US" sz="2000" b="0" dirty="0"/>
              <a:t>(3 of 3)</a:t>
            </a:r>
            <a:endParaRPr lang="en-IN" dirty="0"/>
          </a:p>
        </p:txBody>
      </p:sp>
      <p:sp>
        <p:nvSpPr>
          <p:cNvPr id="4" name="Content Placeholder 3"/>
          <p:cNvSpPr>
            <a:spLocks noGrp="1"/>
          </p:cNvSpPr>
          <p:nvPr>
            <p:ph sz="quarter" idx="13"/>
          </p:nvPr>
        </p:nvSpPr>
        <p:spPr>
          <a:xfrm>
            <a:off x="457200" y="1552574"/>
            <a:ext cx="8229600" cy="893743"/>
          </a:xfrm>
        </p:spPr>
        <p:txBody>
          <a:bodyPr/>
          <a:lstStyle/>
          <a:p>
            <a:pPr eaLnBrk="1" hangingPunct="1">
              <a:spcBef>
                <a:spcPct val="0"/>
              </a:spcBef>
            </a:pPr>
            <a:r>
              <a:rPr lang="en-US" altLang="en-US" dirty="0"/>
              <a:t>When an array is created in this manner, each element of the array must be initialized.</a:t>
            </a:r>
          </a:p>
        </p:txBody>
      </p:sp>
      <p:pic>
        <p:nvPicPr>
          <p:cNvPr id="13" name="Content Placeholder 12" descr="A four element string array for address is represented by a 1 by 4 vertical grid with null array values. For long description in Notes pane, press F6.">
            <a:extLst>
              <a:ext uri="{FF2B5EF4-FFF2-40B4-BE49-F238E27FC236}">
                <a16:creationId xmlns:a16="http://schemas.microsoft.com/office/drawing/2014/main" id="{21A4CB5C-F765-4E41-A2D5-11B51DC44B28}"/>
              </a:ext>
            </a:extLst>
          </p:cNvPr>
          <p:cNvPicPr>
            <a:picLocks noGrp="1" noChangeAspect="1"/>
          </p:cNvPicPr>
          <p:nvPr>
            <p:ph sz="quarter" idx="14"/>
          </p:nvPr>
        </p:nvPicPr>
        <p:blipFill rotWithShape="1">
          <a:blip r:embed="rId3"/>
          <a:srcRect r="3860"/>
          <a:stretch/>
        </p:blipFill>
        <p:spPr>
          <a:xfrm>
            <a:off x="489500" y="2814807"/>
            <a:ext cx="4677223" cy="3127081"/>
          </a:xfrm>
        </p:spPr>
      </p:pic>
      <p:sp>
        <p:nvSpPr>
          <p:cNvPr id="6" name="Content Placeholder 5"/>
          <p:cNvSpPr>
            <a:spLocks noGrp="1"/>
          </p:cNvSpPr>
          <p:nvPr>
            <p:ph sz="quarter" idx="15"/>
          </p:nvPr>
        </p:nvSpPr>
        <p:spPr>
          <a:xfrm>
            <a:off x="5332021" y="2576945"/>
            <a:ext cx="3004456" cy="1258786"/>
          </a:xfrm>
        </p:spPr>
        <p:txBody>
          <a:bodyPr/>
          <a:lstStyle/>
          <a:p>
            <a:pPr eaLnBrk="1" hangingPunct="1">
              <a:spcBef>
                <a:spcPct val="0"/>
              </a:spcBef>
              <a:buClrTx/>
              <a:buFontTx/>
              <a:buNone/>
            </a:pPr>
            <a:r>
              <a:rPr lang="en-US" altLang="en-US" sz="1800" b="1" dirty="0">
                <a:latin typeface="Courier New" panose="02070309020205020404" pitchFamily="49" charset="0"/>
                <a:cs typeface="Courier New" panose="02070309020205020404" pitchFamily="49" charset="0"/>
              </a:rPr>
              <a:t>names[0] = "Bill";</a:t>
            </a:r>
          </a:p>
          <a:p>
            <a:pPr eaLnBrk="1" hangingPunct="1">
              <a:spcBef>
                <a:spcPct val="0"/>
              </a:spcBef>
              <a:buClrTx/>
              <a:buFontTx/>
              <a:buNone/>
            </a:pPr>
            <a:r>
              <a:rPr lang="en-US" altLang="en-US" sz="1800" b="1" dirty="0">
                <a:latin typeface="Courier New" panose="02070309020205020404" pitchFamily="49" charset="0"/>
                <a:cs typeface="Courier New" panose="02070309020205020404" pitchFamily="49" charset="0"/>
              </a:rPr>
              <a:t>names[1] = "Susan";</a:t>
            </a:r>
          </a:p>
          <a:p>
            <a:pPr eaLnBrk="1" hangingPunct="1">
              <a:spcBef>
                <a:spcPct val="0"/>
              </a:spcBef>
              <a:buClrTx/>
              <a:buFontTx/>
              <a:buNone/>
            </a:pPr>
            <a:r>
              <a:rPr lang="en-US" altLang="en-US" sz="1800" b="1" dirty="0">
                <a:latin typeface="Courier New" panose="02070309020205020404" pitchFamily="49" charset="0"/>
                <a:cs typeface="Courier New" panose="02070309020205020404" pitchFamily="49" charset="0"/>
              </a:rPr>
              <a:t>names[2] = "Steven";</a:t>
            </a:r>
          </a:p>
          <a:p>
            <a:pPr eaLnBrk="1" hangingPunct="1">
              <a:spcBef>
                <a:spcPct val="0"/>
              </a:spcBef>
              <a:buClrTx/>
              <a:buFontTx/>
              <a:buNone/>
            </a:pPr>
            <a:r>
              <a:rPr lang="en-US" altLang="en-US" sz="1800" b="1" dirty="0">
                <a:latin typeface="Courier New" panose="02070309020205020404" pitchFamily="49" charset="0"/>
                <a:cs typeface="Courier New" panose="02070309020205020404" pitchFamily="49" charset="0"/>
              </a:rPr>
              <a:t>names[3] = "Jean";</a:t>
            </a:r>
          </a:p>
        </p:txBody>
      </p:sp>
    </p:spTree>
    <p:extLst>
      <p:ext uri="{BB962C8B-B14F-4D97-AF65-F5344CB8AC3E}">
        <p14:creationId xmlns:p14="http://schemas.microsoft.com/office/powerpoint/2010/main" val="2342075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Calling </a:t>
            </a:r>
            <a:r>
              <a:rPr lang="en-US" altLang="en-US" sz="3200" dirty="0">
                <a:latin typeface="Courier New" panose="02070309020205020404" pitchFamily="49" charset="0"/>
                <a:cs typeface="Courier New" panose="02070309020205020404" pitchFamily="49" charset="0"/>
              </a:rPr>
              <a:t>String</a:t>
            </a:r>
            <a:r>
              <a:rPr lang="en-US" altLang="en-US" sz="3200" dirty="0"/>
              <a:t> Methods On Array Elements</a:t>
            </a:r>
            <a:endParaRPr lang="en-IN" sz="3200" dirty="0"/>
          </a:p>
        </p:txBody>
      </p:sp>
      <p:sp>
        <p:nvSpPr>
          <p:cNvPr id="4" name="Content Placeholder 3"/>
          <p:cNvSpPr>
            <a:spLocks noGrp="1"/>
          </p:cNvSpPr>
          <p:nvPr>
            <p:ph sz="quarter" idx="13"/>
          </p:nvPr>
        </p:nvSpPr>
        <p:spPr>
          <a:xfrm>
            <a:off x="457200" y="1556327"/>
            <a:ext cx="8229600" cy="2754416"/>
          </a:xfrm>
        </p:spPr>
        <p:txBody>
          <a:bodyPr/>
          <a:lstStyle/>
          <a:p>
            <a:pPr eaLnBrk="1" hangingPunct="1">
              <a:lnSpc>
                <a:spcPct val="90000"/>
              </a:lnSpc>
            </a:pPr>
            <a:r>
              <a:rPr lang="en-US" altLang="en-US" sz="2000" dirty="0">
                <a:latin typeface="Courier New" panose="02070309020205020404" pitchFamily="49" charset="0"/>
                <a:cs typeface="Courier New" panose="02070309020205020404" pitchFamily="49" charset="0"/>
              </a:rPr>
              <a:t>String</a:t>
            </a:r>
            <a:r>
              <a:rPr lang="en-US" altLang="en-US" sz="2000" dirty="0"/>
              <a:t> objects have several methods, including:</a:t>
            </a:r>
          </a:p>
          <a:p>
            <a:pPr lvl="1" eaLnBrk="1" hangingPunct="1">
              <a:lnSpc>
                <a:spcPct val="90000"/>
              </a:lnSpc>
            </a:pPr>
            <a:r>
              <a:rPr lang="en-US" altLang="en-US" sz="2000" dirty="0">
                <a:latin typeface="Courier New" panose="02070309020205020404" pitchFamily="49" charset="0"/>
                <a:cs typeface="Courier New" panose="02070309020205020404" pitchFamily="49" charset="0"/>
              </a:rPr>
              <a:t>toUpperCase</a:t>
            </a:r>
          </a:p>
          <a:p>
            <a:pPr lvl="1" eaLnBrk="1" hangingPunct="1">
              <a:lnSpc>
                <a:spcPct val="90000"/>
              </a:lnSpc>
            </a:pPr>
            <a:r>
              <a:rPr lang="en-US" altLang="en-US" sz="2000" dirty="0">
                <a:latin typeface="Courier New" panose="02070309020205020404" pitchFamily="49" charset="0"/>
                <a:cs typeface="Courier New" panose="02070309020205020404" pitchFamily="49" charset="0"/>
              </a:rPr>
              <a:t>compareTo</a:t>
            </a:r>
          </a:p>
          <a:p>
            <a:pPr lvl="1" eaLnBrk="1" hangingPunct="1">
              <a:lnSpc>
                <a:spcPct val="90000"/>
              </a:lnSpc>
            </a:pPr>
            <a:r>
              <a:rPr lang="en-US" altLang="en-US" sz="2000" dirty="0">
                <a:latin typeface="Courier New" panose="02070309020205020404" pitchFamily="49" charset="0"/>
                <a:cs typeface="Courier New" panose="02070309020205020404" pitchFamily="49" charset="0"/>
              </a:rPr>
              <a:t>equals</a:t>
            </a:r>
          </a:p>
          <a:p>
            <a:pPr lvl="1" eaLnBrk="1" hangingPunct="1">
              <a:lnSpc>
                <a:spcPct val="90000"/>
              </a:lnSpc>
            </a:pPr>
            <a:r>
              <a:rPr lang="en-US" altLang="en-US" sz="2000" dirty="0">
                <a:latin typeface="Courier New" panose="02070309020205020404" pitchFamily="49" charset="0"/>
                <a:cs typeface="Courier New" panose="02070309020205020404" pitchFamily="49" charset="0"/>
              </a:rPr>
              <a:t>charAt</a:t>
            </a:r>
          </a:p>
          <a:p>
            <a:pPr eaLnBrk="1" hangingPunct="1">
              <a:lnSpc>
                <a:spcPct val="90000"/>
              </a:lnSpc>
            </a:pPr>
            <a:r>
              <a:rPr lang="en-US" altLang="en-US" sz="2000" dirty="0"/>
              <a:t>Each element of a </a:t>
            </a:r>
            <a:r>
              <a:rPr lang="en-US" altLang="en-US" sz="2000" dirty="0">
                <a:latin typeface="Courier New" panose="02070309020205020404" pitchFamily="49" charset="0"/>
                <a:cs typeface="Courier New" panose="02070309020205020404" pitchFamily="49" charset="0"/>
              </a:rPr>
              <a:t>String</a:t>
            </a:r>
            <a:r>
              <a:rPr lang="en-US" altLang="en-US" sz="2000" dirty="0"/>
              <a:t> array is a </a:t>
            </a:r>
            <a:r>
              <a:rPr lang="en-US" altLang="en-US" sz="2000" dirty="0">
                <a:latin typeface="Courier New" panose="02070309020205020404" pitchFamily="49" charset="0"/>
                <a:cs typeface="Courier New" panose="02070309020205020404" pitchFamily="49" charset="0"/>
              </a:rPr>
              <a:t>String</a:t>
            </a:r>
            <a:r>
              <a:rPr lang="en-US" altLang="en-US" sz="2000" dirty="0"/>
              <a:t> object.</a:t>
            </a:r>
          </a:p>
          <a:p>
            <a:pPr eaLnBrk="1" hangingPunct="1">
              <a:lnSpc>
                <a:spcPct val="90000"/>
              </a:lnSpc>
            </a:pPr>
            <a:r>
              <a:rPr lang="en-US" altLang="en-US" sz="2000" dirty="0"/>
              <a:t>Methods can be used by using the array name and index as before.</a:t>
            </a:r>
            <a:endParaRPr lang="en-IN" sz="2000" dirty="0"/>
          </a:p>
        </p:txBody>
      </p:sp>
      <p:sp>
        <p:nvSpPr>
          <p:cNvPr id="5" name="Content Placeholder 4"/>
          <p:cNvSpPr>
            <a:spLocks noGrp="1"/>
          </p:cNvSpPr>
          <p:nvPr>
            <p:ph sz="quarter" idx="14"/>
          </p:nvPr>
        </p:nvSpPr>
        <p:spPr>
          <a:xfrm>
            <a:off x="457200" y="4393871"/>
            <a:ext cx="8229600" cy="987754"/>
          </a:xfrm>
        </p:spPr>
        <p:txBody>
          <a:bodyPr/>
          <a:lstStyle/>
          <a:p>
            <a:pPr lvl="1">
              <a:buNone/>
            </a:pPr>
            <a:r>
              <a:rPr lang="en-US" altLang="en-US" sz="2000" b="1" dirty="0">
                <a:latin typeface="Courier New" panose="02070309020205020404" pitchFamily="49" charset="0"/>
                <a:cs typeface="Courier New" panose="02070309020205020404" pitchFamily="49" charset="0"/>
              </a:rPr>
              <a:t>System.out.println(names[0].toUpperCase());</a:t>
            </a:r>
          </a:p>
          <a:p>
            <a:pPr lvl="1">
              <a:buNone/>
            </a:pPr>
            <a:r>
              <a:rPr lang="en-US" altLang="en-US" sz="2000" b="1" dirty="0">
                <a:latin typeface="Courier New" panose="02070309020205020404" pitchFamily="49" charset="0"/>
                <a:cs typeface="Courier New" panose="02070309020205020404" pitchFamily="49" charset="0"/>
              </a:rPr>
              <a:t>char letter = names[3].charAt(0);</a:t>
            </a:r>
          </a:p>
        </p:txBody>
      </p:sp>
    </p:spTree>
    <p:extLst>
      <p:ext uri="{BB962C8B-B14F-4D97-AF65-F5344CB8AC3E}">
        <p14:creationId xmlns:p14="http://schemas.microsoft.com/office/powerpoint/2010/main" val="6645501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The </a:t>
            </a:r>
            <a:r>
              <a:rPr lang="en-US" altLang="en-US" sz="3200" dirty="0">
                <a:latin typeface="Courier New" panose="02070309020205020404" pitchFamily="49" charset="0"/>
                <a:cs typeface="Courier New" panose="02070309020205020404" pitchFamily="49" charset="0"/>
              </a:rPr>
              <a:t>length</a:t>
            </a:r>
            <a:r>
              <a:rPr lang="en-US" altLang="en-US" sz="3200" dirty="0"/>
              <a:t> Field &amp; The </a:t>
            </a:r>
            <a:r>
              <a:rPr lang="en-US" altLang="en-US" sz="3200" dirty="0">
                <a:latin typeface="Courier New" panose="02070309020205020404" pitchFamily="49" charset="0"/>
                <a:cs typeface="Courier New" panose="02070309020205020404" pitchFamily="49" charset="0"/>
              </a:rPr>
              <a:t>length</a:t>
            </a:r>
            <a:r>
              <a:rPr lang="en-US" altLang="en-US" sz="3200" dirty="0"/>
              <a:t> Method</a:t>
            </a:r>
            <a:endParaRPr lang="en-IN" sz="3200" dirty="0"/>
          </a:p>
        </p:txBody>
      </p:sp>
      <p:sp>
        <p:nvSpPr>
          <p:cNvPr id="4" name="Content Placeholder 3"/>
          <p:cNvSpPr>
            <a:spLocks noGrp="1"/>
          </p:cNvSpPr>
          <p:nvPr>
            <p:ph sz="quarter" idx="13"/>
          </p:nvPr>
        </p:nvSpPr>
        <p:spPr>
          <a:xfrm>
            <a:off x="457200" y="1552574"/>
            <a:ext cx="8021782" cy="1440008"/>
          </a:xfrm>
        </p:spPr>
        <p:txBody>
          <a:bodyPr/>
          <a:lstStyle/>
          <a:p>
            <a:pPr eaLnBrk="1" hangingPunct="1">
              <a:lnSpc>
                <a:spcPct val="90000"/>
              </a:lnSpc>
            </a:pPr>
            <a:r>
              <a:rPr lang="en-US" altLang="en-US" sz="2200" dirty="0">
                <a:solidFill>
                  <a:schemeClr val="tx1"/>
                </a:solidFill>
              </a:rPr>
              <a:t>Arrays have a </a:t>
            </a:r>
            <a:r>
              <a:rPr lang="en-US" altLang="en-US" sz="2200" b="1" dirty="0">
                <a:solidFill>
                  <a:schemeClr val="tx1"/>
                </a:solidFill>
                <a:latin typeface="Courier New" panose="02070309020205020404" pitchFamily="49" charset="0"/>
                <a:cs typeface="Courier New" panose="02070309020205020404" pitchFamily="49" charset="0"/>
              </a:rPr>
              <a:t>final</a:t>
            </a:r>
            <a:r>
              <a:rPr lang="en-US" altLang="en-US" sz="2200" b="1" dirty="0">
                <a:solidFill>
                  <a:schemeClr val="tx1"/>
                </a:solidFill>
              </a:rPr>
              <a:t> field</a:t>
            </a:r>
            <a:r>
              <a:rPr lang="en-US" altLang="en-US" sz="2200" dirty="0">
                <a:solidFill>
                  <a:schemeClr val="tx1"/>
                </a:solidFill>
              </a:rPr>
              <a:t> named </a:t>
            </a:r>
            <a:r>
              <a:rPr lang="en-US" altLang="en-US" sz="2200" dirty="0">
                <a:solidFill>
                  <a:schemeClr val="tx1"/>
                </a:solidFill>
                <a:latin typeface="Courier New" panose="02070309020205020404" pitchFamily="49" charset="0"/>
                <a:cs typeface="Courier New" panose="02070309020205020404" pitchFamily="49" charset="0"/>
              </a:rPr>
              <a:t>length</a:t>
            </a:r>
            <a:r>
              <a:rPr lang="en-US" altLang="en-US" sz="2200" dirty="0">
                <a:solidFill>
                  <a:schemeClr val="tx1"/>
                </a:solidFill>
              </a:rPr>
              <a:t>.</a:t>
            </a:r>
          </a:p>
          <a:p>
            <a:pPr eaLnBrk="1" hangingPunct="1">
              <a:lnSpc>
                <a:spcPct val="90000"/>
              </a:lnSpc>
            </a:pPr>
            <a:r>
              <a:rPr lang="en-US" altLang="en-US" sz="2200" dirty="0">
                <a:solidFill>
                  <a:schemeClr val="tx1"/>
                </a:solidFill>
              </a:rPr>
              <a:t>String objects have a </a:t>
            </a:r>
            <a:r>
              <a:rPr lang="en-US" altLang="en-US" sz="2200" b="1" dirty="0">
                <a:solidFill>
                  <a:schemeClr val="tx1"/>
                </a:solidFill>
              </a:rPr>
              <a:t>method </a:t>
            </a:r>
            <a:r>
              <a:rPr lang="en-US" altLang="en-US" sz="2200" dirty="0">
                <a:solidFill>
                  <a:schemeClr val="tx1"/>
                </a:solidFill>
              </a:rPr>
              <a:t>named </a:t>
            </a:r>
            <a:r>
              <a:rPr lang="en-US" altLang="en-US" sz="2200" dirty="0">
                <a:solidFill>
                  <a:srgbClr val="C00000"/>
                </a:solidFill>
                <a:latin typeface="Courier New" panose="02070309020205020404" pitchFamily="49" charset="0"/>
                <a:cs typeface="Courier New" panose="02070309020205020404" pitchFamily="49" charset="0"/>
              </a:rPr>
              <a:t>length</a:t>
            </a:r>
            <a:r>
              <a:rPr lang="en-US" altLang="en-US" sz="2200" dirty="0">
                <a:solidFill>
                  <a:schemeClr val="tx1"/>
                </a:solidFill>
              </a:rPr>
              <a:t>.</a:t>
            </a:r>
          </a:p>
          <a:p>
            <a:pPr eaLnBrk="1" hangingPunct="1">
              <a:lnSpc>
                <a:spcPct val="90000"/>
              </a:lnSpc>
            </a:pPr>
            <a:r>
              <a:rPr lang="en-US" altLang="en-US" sz="2200" dirty="0">
                <a:solidFill>
                  <a:schemeClr val="tx1"/>
                </a:solidFill>
              </a:rPr>
              <a:t>To display the length of each string held in a </a:t>
            </a:r>
            <a:r>
              <a:rPr lang="en-US" altLang="en-US" sz="2200" dirty="0">
                <a:solidFill>
                  <a:schemeClr val="tx1"/>
                </a:solidFill>
                <a:latin typeface="Courier New" panose="02070309020205020404" pitchFamily="49" charset="0"/>
                <a:cs typeface="Courier New" panose="02070309020205020404" pitchFamily="49" charset="0"/>
              </a:rPr>
              <a:t>String</a:t>
            </a:r>
            <a:r>
              <a:rPr lang="en-US" altLang="en-US" sz="2200" dirty="0">
                <a:solidFill>
                  <a:schemeClr val="tx1"/>
                </a:solidFill>
              </a:rPr>
              <a:t> array:</a:t>
            </a:r>
            <a:endParaRPr lang="en-IN" sz="2200" dirty="0">
              <a:solidFill>
                <a:schemeClr val="tx1"/>
              </a:solidFill>
            </a:endParaRPr>
          </a:p>
        </p:txBody>
      </p:sp>
      <p:sp>
        <p:nvSpPr>
          <p:cNvPr id="5" name="Content Placeholder 4"/>
          <p:cNvSpPr>
            <a:spLocks noGrp="1"/>
          </p:cNvSpPr>
          <p:nvPr>
            <p:ph sz="quarter" idx="14"/>
          </p:nvPr>
        </p:nvSpPr>
        <p:spPr>
          <a:xfrm>
            <a:off x="457200" y="3075710"/>
            <a:ext cx="8021782" cy="831273"/>
          </a:xfrm>
        </p:spPr>
        <p:txBody>
          <a:bodyPr/>
          <a:lstStyle/>
          <a:p>
            <a:pPr lvl="1" eaLnBrk="1" hangingPunct="1">
              <a:lnSpc>
                <a:spcPct val="90000"/>
              </a:lnSpc>
              <a:buFontTx/>
              <a:buNone/>
            </a:pPr>
            <a:r>
              <a:rPr lang="en-US" altLang="en-US" sz="2000" b="1" dirty="0">
                <a:solidFill>
                  <a:schemeClr val="tx1"/>
                </a:solidFill>
                <a:latin typeface="Courier New" panose="02070309020205020404" pitchFamily="49" charset="0"/>
                <a:cs typeface="Courier New" panose="02070309020205020404" pitchFamily="49" charset="0"/>
              </a:rPr>
              <a:t>for (int i = 0; i &lt; names.length; i++)</a:t>
            </a:r>
          </a:p>
          <a:p>
            <a:pPr lvl="1" eaLnBrk="1" hangingPunct="1">
              <a:lnSpc>
                <a:spcPct val="90000"/>
              </a:lnSpc>
              <a:buFontTx/>
              <a:buNone/>
            </a:pPr>
            <a:r>
              <a:rPr lang="en-US" altLang="en-US" sz="2000" b="1" dirty="0">
                <a:solidFill>
                  <a:schemeClr val="tx1"/>
                </a:solidFill>
                <a:latin typeface="Courier New" panose="02070309020205020404" pitchFamily="49" charset="0"/>
                <a:cs typeface="Courier New" panose="02070309020205020404" pitchFamily="49" charset="0"/>
              </a:rPr>
              <a:t>  System.out.println(names[i].</a:t>
            </a:r>
            <a:r>
              <a:rPr lang="en-US" altLang="en-US" sz="2000" b="1" dirty="0">
                <a:solidFill>
                  <a:srgbClr val="C00000"/>
                </a:solidFill>
                <a:latin typeface="Courier New" panose="02070309020205020404" pitchFamily="49" charset="0"/>
                <a:cs typeface="Courier New" panose="02070309020205020404" pitchFamily="49" charset="0"/>
              </a:rPr>
              <a:t>length()</a:t>
            </a:r>
            <a:r>
              <a:rPr lang="en-US" altLang="en-US" sz="2000" b="1" dirty="0">
                <a:solidFill>
                  <a:schemeClr val="tx1"/>
                </a:solidFill>
                <a:latin typeface="Courier New" panose="02070309020205020404" pitchFamily="49" charset="0"/>
                <a:cs typeface="Courier New" panose="02070309020205020404" pitchFamily="49" charset="0"/>
              </a:rPr>
              <a:t>);</a:t>
            </a:r>
          </a:p>
        </p:txBody>
      </p:sp>
      <p:sp>
        <p:nvSpPr>
          <p:cNvPr id="6" name="Content Placeholder 5"/>
          <p:cNvSpPr>
            <a:spLocks noGrp="1"/>
          </p:cNvSpPr>
          <p:nvPr>
            <p:ph sz="quarter" idx="15"/>
          </p:nvPr>
        </p:nvSpPr>
        <p:spPr>
          <a:xfrm>
            <a:off x="457200" y="3990111"/>
            <a:ext cx="8128660" cy="2137557"/>
          </a:xfrm>
        </p:spPr>
        <p:txBody>
          <a:bodyPr/>
          <a:lstStyle/>
          <a:p>
            <a:pPr eaLnBrk="1" hangingPunct="1">
              <a:lnSpc>
                <a:spcPct val="90000"/>
              </a:lnSpc>
            </a:pPr>
            <a:r>
              <a:rPr lang="en-US" altLang="en-US" sz="2200" dirty="0"/>
              <a:t>An array’s </a:t>
            </a:r>
            <a:r>
              <a:rPr lang="en-US" altLang="en-US" sz="2200" dirty="0">
                <a:latin typeface="Courier New" panose="02070309020205020404" pitchFamily="49" charset="0"/>
                <a:cs typeface="Courier New" panose="02070309020205020404" pitchFamily="49" charset="0"/>
              </a:rPr>
              <a:t>length</a:t>
            </a:r>
            <a:r>
              <a:rPr lang="en-US" altLang="en-US" sz="2200" dirty="0"/>
              <a:t> is a </a:t>
            </a:r>
            <a:r>
              <a:rPr lang="en-US" altLang="en-US" sz="2200" b="1" dirty="0"/>
              <a:t>field</a:t>
            </a:r>
          </a:p>
          <a:p>
            <a:pPr lvl="1" eaLnBrk="1" hangingPunct="1">
              <a:lnSpc>
                <a:spcPct val="90000"/>
              </a:lnSpc>
            </a:pPr>
            <a:r>
              <a:rPr lang="en-US" altLang="en-US" sz="2200" dirty="0"/>
              <a:t>You </a:t>
            </a:r>
            <a:r>
              <a:rPr lang="en-US" altLang="en-US" sz="2200" b="1" dirty="0"/>
              <a:t>do not</a:t>
            </a:r>
            <a:r>
              <a:rPr lang="en-US" altLang="en-US" sz="2200" dirty="0"/>
              <a:t> write a set of parentheses after its name.</a:t>
            </a:r>
          </a:p>
          <a:p>
            <a:pPr eaLnBrk="1" hangingPunct="1">
              <a:lnSpc>
                <a:spcPct val="90000"/>
              </a:lnSpc>
            </a:pPr>
            <a:r>
              <a:rPr lang="en-US" altLang="en-US" sz="2200" dirty="0"/>
              <a:t>A </a:t>
            </a:r>
            <a:r>
              <a:rPr lang="en-US" altLang="en-US" sz="2200" dirty="0">
                <a:latin typeface="Courier New" panose="02070309020205020404" pitchFamily="49" charset="0"/>
                <a:cs typeface="Courier New" panose="02070309020205020404" pitchFamily="49" charset="0"/>
              </a:rPr>
              <a:t>String’s</a:t>
            </a:r>
            <a:r>
              <a:rPr lang="en-US" altLang="en-US" sz="2200" dirty="0"/>
              <a:t> </a:t>
            </a:r>
            <a:r>
              <a:rPr lang="en-US" altLang="en-US" sz="2200" dirty="0">
                <a:latin typeface="Courier New" panose="02070309020205020404" pitchFamily="49" charset="0"/>
                <a:cs typeface="Courier New" panose="02070309020205020404" pitchFamily="49" charset="0"/>
              </a:rPr>
              <a:t>length</a:t>
            </a:r>
            <a:r>
              <a:rPr lang="en-US" altLang="en-US" sz="2200" dirty="0"/>
              <a:t> is a </a:t>
            </a:r>
            <a:r>
              <a:rPr lang="en-US" altLang="en-US" sz="2200" b="1" dirty="0"/>
              <a:t>method</a:t>
            </a:r>
          </a:p>
          <a:p>
            <a:pPr lvl="1" eaLnBrk="1" hangingPunct="1">
              <a:lnSpc>
                <a:spcPct val="90000"/>
              </a:lnSpc>
            </a:pPr>
            <a:r>
              <a:rPr lang="en-US" altLang="en-US" sz="2200" dirty="0"/>
              <a:t>You </a:t>
            </a:r>
            <a:r>
              <a:rPr lang="en-US" altLang="en-US" sz="2200" b="1" dirty="0"/>
              <a:t>do</a:t>
            </a:r>
            <a:r>
              <a:rPr lang="en-US" altLang="en-US" sz="2200" dirty="0"/>
              <a:t> write the parentheses after the name of the </a:t>
            </a:r>
            <a:r>
              <a:rPr lang="en-US" altLang="en-US" sz="2200" dirty="0">
                <a:latin typeface="Courier New" panose="02070309020205020404" pitchFamily="49" charset="0"/>
                <a:cs typeface="Courier New" panose="02070309020205020404" pitchFamily="49" charset="0"/>
              </a:rPr>
              <a:t>String</a:t>
            </a:r>
            <a:r>
              <a:rPr lang="en-US" altLang="en-US" sz="2200" dirty="0"/>
              <a:t> class’s </a:t>
            </a:r>
            <a:r>
              <a:rPr lang="en-US" altLang="en-US" sz="2200" dirty="0">
                <a:latin typeface="Courier New" panose="02070309020205020404" pitchFamily="49" charset="0"/>
                <a:cs typeface="Courier New" panose="02070309020205020404" pitchFamily="49" charset="0"/>
              </a:rPr>
              <a:t>length</a:t>
            </a:r>
            <a:r>
              <a:rPr lang="en-US" altLang="en-US" sz="2200" dirty="0"/>
              <a:t> method.</a:t>
            </a:r>
          </a:p>
        </p:txBody>
      </p:sp>
    </p:spTree>
    <p:extLst>
      <p:ext uri="{BB962C8B-B14F-4D97-AF65-F5344CB8AC3E}">
        <p14:creationId xmlns:p14="http://schemas.microsoft.com/office/powerpoint/2010/main" val="21525627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Arrays of Objects </a:t>
            </a:r>
            <a:r>
              <a:rPr lang="en-US" altLang="en-US" sz="2000" b="0" dirty="0"/>
              <a:t>(1 of 2)</a:t>
            </a:r>
            <a:endParaRPr lang="en-IN" sz="2000" b="0" dirty="0"/>
          </a:p>
        </p:txBody>
      </p:sp>
      <p:sp>
        <p:nvSpPr>
          <p:cNvPr id="4" name="Content Placeholder 3"/>
          <p:cNvSpPr>
            <a:spLocks noGrp="1"/>
          </p:cNvSpPr>
          <p:nvPr>
            <p:ph sz="quarter" idx="13"/>
          </p:nvPr>
        </p:nvSpPr>
        <p:spPr>
          <a:xfrm>
            <a:off x="457200" y="1552574"/>
            <a:ext cx="8229600" cy="893743"/>
          </a:xfrm>
        </p:spPr>
        <p:txBody>
          <a:bodyPr/>
          <a:lstStyle/>
          <a:p>
            <a:pPr eaLnBrk="1" hangingPunct="1"/>
            <a:r>
              <a:rPr lang="en-US" altLang="en-US" dirty="0"/>
              <a:t>Because </a:t>
            </a:r>
            <a:r>
              <a:rPr lang="en-US" altLang="en-US" dirty="0">
                <a:latin typeface="Courier New" panose="02070309020205020404" pitchFamily="49" charset="0"/>
                <a:cs typeface="Courier New" panose="02070309020205020404" pitchFamily="49" charset="0"/>
              </a:rPr>
              <a:t>Strings</a:t>
            </a:r>
            <a:r>
              <a:rPr lang="en-US" altLang="en-US" dirty="0"/>
              <a:t> are objects, we know that arrays can contain objects.</a:t>
            </a:r>
          </a:p>
        </p:txBody>
      </p:sp>
      <p:sp>
        <p:nvSpPr>
          <p:cNvPr id="5" name="Content Placeholder 4"/>
          <p:cNvSpPr>
            <a:spLocks noGrp="1"/>
          </p:cNvSpPr>
          <p:nvPr>
            <p:ph sz="quarter" idx="14"/>
          </p:nvPr>
        </p:nvSpPr>
        <p:spPr>
          <a:xfrm>
            <a:off x="457200" y="2505695"/>
            <a:ext cx="8229600" cy="439387"/>
          </a:xfrm>
        </p:spPr>
        <p:txBody>
          <a:bodyPr/>
          <a:lstStyle/>
          <a:p>
            <a:pPr lvl="1" eaLnBrk="1" hangingPunct="1">
              <a:buFontTx/>
              <a:buNone/>
            </a:pPr>
            <a:r>
              <a:rPr lang="en-US" altLang="en-US" sz="2000" b="1" dirty="0">
                <a:latin typeface="Courier New" panose="02070309020205020404" pitchFamily="49" charset="0"/>
                <a:cs typeface="Courier New" panose="02070309020205020404" pitchFamily="49" charset="0"/>
              </a:rPr>
              <a:t>BankAccount[] accounts = new BankAccount[5];</a:t>
            </a:r>
          </a:p>
        </p:txBody>
      </p:sp>
      <p:pic>
        <p:nvPicPr>
          <p:cNvPr id="13" name="Content Placeholder 12" descr="A five element string array for address is represented by a 1 by 5 vertical grid with null array values. For long description in Notes pane, press F6.">
            <a:extLst>
              <a:ext uri="{FF2B5EF4-FFF2-40B4-BE49-F238E27FC236}">
                <a16:creationId xmlns:a16="http://schemas.microsoft.com/office/drawing/2014/main" id="{67196A03-5580-4D9D-BEFE-0045A99C60E2}"/>
              </a:ext>
            </a:extLst>
          </p:cNvPr>
          <p:cNvPicPr>
            <a:picLocks noGrp="1" noChangeAspect="1"/>
          </p:cNvPicPr>
          <p:nvPr>
            <p:ph sz="quarter" idx="15"/>
          </p:nvPr>
        </p:nvPicPr>
        <p:blipFill>
          <a:blip r:embed="rId3"/>
          <a:stretch>
            <a:fillRect/>
          </a:stretch>
        </p:blipFill>
        <p:spPr>
          <a:xfrm>
            <a:off x="475061" y="3227626"/>
            <a:ext cx="3766889" cy="3028744"/>
          </a:xfrm>
        </p:spPr>
      </p:pic>
      <p:sp>
        <p:nvSpPr>
          <p:cNvPr id="8" name="Content Placeholder 7"/>
          <p:cNvSpPr>
            <a:spLocks noGrp="1"/>
          </p:cNvSpPr>
          <p:nvPr>
            <p:ph sz="quarter" idx="17"/>
          </p:nvPr>
        </p:nvSpPr>
        <p:spPr>
          <a:xfrm>
            <a:off x="4787340" y="4283257"/>
            <a:ext cx="4168239" cy="1339850"/>
          </a:xfrm>
        </p:spPr>
        <p:txBody>
          <a:bodyPr/>
          <a:lstStyle/>
          <a:p>
            <a:pPr marL="432" indent="0">
              <a:spcBef>
                <a:spcPts val="0"/>
              </a:spcBef>
              <a:buClrTx/>
              <a:buNone/>
            </a:pPr>
            <a:r>
              <a:rPr lang="en-US" altLang="en-US" dirty="0"/>
              <a:t>The array is an array of references to </a:t>
            </a:r>
            <a:r>
              <a:rPr lang="en-US" altLang="en-US" dirty="0">
                <a:latin typeface="Courier New" panose="02070309020205020404" pitchFamily="49" charset="0"/>
                <a:cs typeface="Courier New" panose="02070309020205020404" pitchFamily="49" charset="0"/>
              </a:rPr>
              <a:t>BankAccount</a:t>
            </a:r>
            <a:r>
              <a:rPr lang="en-US" altLang="en-US" dirty="0"/>
              <a:t> objects.</a:t>
            </a:r>
          </a:p>
        </p:txBody>
      </p:sp>
    </p:spTree>
    <p:extLst>
      <p:ext uri="{BB962C8B-B14F-4D97-AF65-F5344CB8AC3E}">
        <p14:creationId xmlns:p14="http://schemas.microsoft.com/office/powerpoint/2010/main" val="1092039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Arrays of Objects </a:t>
            </a:r>
            <a:r>
              <a:rPr lang="en-US" altLang="en-US" sz="2000" b="0" dirty="0"/>
              <a:t>(2 of 2)</a:t>
            </a:r>
            <a:endParaRPr lang="en-IN" sz="2000" b="0" dirty="0"/>
          </a:p>
        </p:txBody>
      </p:sp>
      <p:sp>
        <p:nvSpPr>
          <p:cNvPr id="4" name="Content Placeholder 3"/>
          <p:cNvSpPr>
            <a:spLocks noGrp="1"/>
          </p:cNvSpPr>
          <p:nvPr>
            <p:ph sz="quarter" idx="13"/>
          </p:nvPr>
        </p:nvSpPr>
        <p:spPr>
          <a:xfrm>
            <a:off x="457200" y="1552575"/>
            <a:ext cx="5480462" cy="430604"/>
          </a:xfrm>
        </p:spPr>
        <p:txBody>
          <a:bodyPr/>
          <a:lstStyle/>
          <a:p>
            <a:pPr eaLnBrk="1" hangingPunct="1"/>
            <a:r>
              <a:rPr lang="en-US" altLang="en-US" sz="2000" dirty="0"/>
              <a:t>Each element needs to be initialized.</a:t>
            </a:r>
          </a:p>
        </p:txBody>
      </p:sp>
      <p:sp>
        <p:nvSpPr>
          <p:cNvPr id="5" name="Content Placeholder 4"/>
          <p:cNvSpPr>
            <a:spLocks noGrp="1"/>
          </p:cNvSpPr>
          <p:nvPr>
            <p:ph sz="quarter" idx="14"/>
          </p:nvPr>
        </p:nvSpPr>
        <p:spPr>
          <a:xfrm>
            <a:off x="457201" y="2046225"/>
            <a:ext cx="6892834" cy="673223"/>
          </a:xfrm>
        </p:spPr>
        <p:txBody>
          <a:bodyPr tIns="0"/>
          <a:lstStyle/>
          <a:p>
            <a:pPr lvl="1" eaLnBrk="1" hangingPunct="1">
              <a:buFontTx/>
              <a:buNone/>
            </a:pPr>
            <a:r>
              <a:rPr lang="en-US" altLang="en-US" sz="1800" b="1" dirty="0">
                <a:latin typeface="Courier New" panose="02070309020205020404" pitchFamily="49" charset="0"/>
                <a:cs typeface="Courier New" panose="02070309020205020404" pitchFamily="49" charset="0"/>
              </a:rPr>
              <a:t>for (int i = 0; i &lt; accounts.length; i++)</a:t>
            </a:r>
          </a:p>
          <a:p>
            <a:pPr lvl="1" eaLnBrk="1" hangingPunct="1">
              <a:buFontTx/>
              <a:buNone/>
            </a:pPr>
            <a:r>
              <a:rPr lang="en-US" altLang="en-US" sz="1800" b="1" dirty="0">
                <a:latin typeface="Courier New" panose="02070309020205020404" pitchFamily="49" charset="0"/>
                <a:cs typeface="Courier New" panose="02070309020205020404" pitchFamily="49" charset="0"/>
              </a:rPr>
              <a:t>  accounts[i] = new BankAccount();</a:t>
            </a:r>
          </a:p>
        </p:txBody>
      </p:sp>
      <p:sp>
        <p:nvSpPr>
          <p:cNvPr id="6" name="Content Placeholder 5"/>
          <p:cNvSpPr>
            <a:spLocks noGrp="1"/>
          </p:cNvSpPr>
          <p:nvPr>
            <p:ph sz="quarter" idx="15"/>
          </p:nvPr>
        </p:nvSpPr>
        <p:spPr>
          <a:xfrm>
            <a:off x="457200" y="2782499"/>
            <a:ext cx="4132217" cy="352585"/>
          </a:xfrm>
        </p:spPr>
        <p:txBody>
          <a:bodyPr tIns="0"/>
          <a:lstStyle/>
          <a:p>
            <a:pPr eaLnBrk="1" hangingPunct="1"/>
            <a:r>
              <a:rPr lang="en-US" altLang="en-US" sz="2000" dirty="0"/>
              <a:t>See example: ObjectArray.java</a:t>
            </a:r>
          </a:p>
        </p:txBody>
      </p:sp>
      <p:pic>
        <p:nvPicPr>
          <p:cNvPr id="14" name="Content Placeholder 13" descr="A five element string array for address is represented by a 1 by 5 vertical grid. For long description in Notes pane, press F6.">
            <a:extLst>
              <a:ext uri="{FF2B5EF4-FFF2-40B4-BE49-F238E27FC236}">
                <a16:creationId xmlns:a16="http://schemas.microsoft.com/office/drawing/2014/main" id="{CBF0D57D-55FC-437F-8DD9-E75C7A570981}"/>
              </a:ext>
            </a:extLst>
          </p:cNvPr>
          <p:cNvPicPr>
            <a:picLocks noGrp="1" noChangeAspect="1"/>
          </p:cNvPicPr>
          <p:nvPr>
            <p:ph sz="quarter" idx="16"/>
          </p:nvPr>
        </p:nvPicPr>
        <p:blipFill>
          <a:blip r:embed="rId3"/>
          <a:stretch>
            <a:fillRect/>
          </a:stretch>
        </p:blipFill>
        <p:spPr>
          <a:xfrm>
            <a:off x="1336438" y="3222118"/>
            <a:ext cx="6471125" cy="3103803"/>
          </a:xfrm>
        </p:spPr>
      </p:pic>
    </p:spTree>
    <p:extLst>
      <p:ext uri="{BB962C8B-B14F-4D97-AF65-F5344CB8AC3E}">
        <p14:creationId xmlns:p14="http://schemas.microsoft.com/office/powerpoint/2010/main" val="22560758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Sequential Search Algorithm</a:t>
            </a:r>
            <a:endParaRPr lang="en-IN" dirty="0"/>
          </a:p>
        </p:txBody>
      </p:sp>
      <p:sp>
        <p:nvSpPr>
          <p:cNvPr id="3" name="Content Placeholder 2"/>
          <p:cNvSpPr>
            <a:spLocks noGrp="1"/>
          </p:cNvSpPr>
          <p:nvPr>
            <p:ph sz="quarter" idx="13"/>
          </p:nvPr>
        </p:nvSpPr>
        <p:spPr>
          <a:xfrm>
            <a:off x="457200" y="1556327"/>
            <a:ext cx="8116784" cy="4586896"/>
          </a:xfrm>
        </p:spPr>
        <p:txBody>
          <a:bodyPr/>
          <a:lstStyle/>
          <a:p>
            <a:pPr eaLnBrk="1" hangingPunct="1">
              <a:lnSpc>
                <a:spcPct val="90000"/>
              </a:lnSpc>
            </a:pPr>
            <a:r>
              <a:rPr lang="en-US" altLang="en-US" dirty="0"/>
              <a:t>A search algorithm is a method of locating a specific item in a larger collection of data.</a:t>
            </a:r>
          </a:p>
          <a:p>
            <a:pPr eaLnBrk="1" hangingPunct="1">
              <a:lnSpc>
                <a:spcPct val="90000"/>
              </a:lnSpc>
            </a:pPr>
            <a:r>
              <a:rPr lang="en-US" altLang="en-US" dirty="0"/>
              <a:t>The </a:t>
            </a:r>
            <a:r>
              <a:rPr lang="en-US" altLang="en-US" b="1" dirty="0"/>
              <a:t>sequential search algorithm</a:t>
            </a:r>
            <a:r>
              <a:rPr lang="en-US" altLang="en-US" i="1" dirty="0"/>
              <a:t> </a:t>
            </a:r>
            <a:r>
              <a:rPr lang="en-US" altLang="en-US" dirty="0"/>
              <a:t>uses a loop to:</a:t>
            </a:r>
          </a:p>
          <a:p>
            <a:pPr lvl="1" eaLnBrk="1" hangingPunct="1">
              <a:lnSpc>
                <a:spcPct val="90000"/>
              </a:lnSpc>
            </a:pPr>
            <a:r>
              <a:rPr lang="en-US" altLang="en-US" dirty="0"/>
              <a:t>sequentially step through an array,</a:t>
            </a:r>
          </a:p>
          <a:p>
            <a:pPr lvl="1" eaLnBrk="1" hangingPunct="1">
              <a:lnSpc>
                <a:spcPct val="90000"/>
              </a:lnSpc>
            </a:pPr>
            <a:r>
              <a:rPr lang="en-US" altLang="en-US" dirty="0"/>
              <a:t>compare each element with the search value, and</a:t>
            </a:r>
          </a:p>
          <a:p>
            <a:pPr lvl="1" eaLnBrk="1" hangingPunct="1">
              <a:lnSpc>
                <a:spcPct val="90000"/>
              </a:lnSpc>
            </a:pPr>
            <a:r>
              <a:rPr lang="en-US" altLang="en-US" dirty="0"/>
              <a:t>stop when</a:t>
            </a:r>
          </a:p>
          <a:p>
            <a:pPr lvl="2" eaLnBrk="1" hangingPunct="1">
              <a:lnSpc>
                <a:spcPct val="90000"/>
              </a:lnSpc>
            </a:pPr>
            <a:r>
              <a:rPr lang="en-US" altLang="en-US" dirty="0"/>
              <a:t>the value is found or</a:t>
            </a:r>
          </a:p>
          <a:p>
            <a:pPr lvl="2" eaLnBrk="1" hangingPunct="1">
              <a:lnSpc>
                <a:spcPct val="90000"/>
              </a:lnSpc>
            </a:pPr>
            <a:r>
              <a:rPr lang="en-US" altLang="en-US" dirty="0"/>
              <a:t>the end of the array is encountered.</a:t>
            </a:r>
          </a:p>
          <a:p>
            <a:pPr eaLnBrk="1" hangingPunct="1">
              <a:lnSpc>
                <a:spcPct val="90000"/>
              </a:lnSpc>
            </a:pPr>
            <a:r>
              <a:rPr lang="en-US" altLang="en-US" dirty="0"/>
              <a:t>See example: SearchArray.java</a:t>
            </a:r>
          </a:p>
        </p:txBody>
      </p:sp>
    </p:spTree>
    <p:extLst>
      <p:ext uri="{BB962C8B-B14F-4D97-AF65-F5344CB8AC3E}">
        <p14:creationId xmlns:p14="http://schemas.microsoft.com/office/powerpoint/2010/main" val="34881780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Two-Dimensional Arrays </a:t>
            </a:r>
            <a:r>
              <a:rPr lang="en-US" altLang="en-US" sz="2000" b="0" dirty="0"/>
              <a:t>(1 of 2)</a:t>
            </a:r>
            <a:endParaRPr lang="en-IN" sz="2000" b="0" dirty="0"/>
          </a:p>
        </p:txBody>
      </p:sp>
      <p:sp>
        <p:nvSpPr>
          <p:cNvPr id="4" name="Content Placeholder 3"/>
          <p:cNvSpPr>
            <a:spLocks noGrp="1"/>
          </p:cNvSpPr>
          <p:nvPr>
            <p:ph sz="quarter" idx="13"/>
          </p:nvPr>
        </p:nvSpPr>
        <p:spPr>
          <a:xfrm>
            <a:off x="457200" y="1556327"/>
            <a:ext cx="8229600" cy="1127496"/>
          </a:xfrm>
        </p:spPr>
        <p:txBody>
          <a:bodyPr/>
          <a:lstStyle/>
          <a:p>
            <a:pPr eaLnBrk="1" hangingPunct="1"/>
            <a:r>
              <a:rPr lang="en-US" altLang="en-US" dirty="0"/>
              <a:t>A two-dimensional array is an array of arrays. </a:t>
            </a:r>
          </a:p>
          <a:p>
            <a:pPr eaLnBrk="1" hangingPunct="1"/>
            <a:r>
              <a:rPr lang="en-US" altLang="en-US" dirty="0"/>
              <a:t>It can be thought of as having rows and columns.</a:t>
            </a:r>
          </a:p>
        </p:txBody>
      </p:sp>
      <p:graphicFrame>
        <p:nvGraphicFramePr>
          <p:cNvPr id="6" name="Content Placeholder 5"/>
          <p:cNvGraphicFramePr>
            <a:graphicFrameLocks noGrp="1"/>
          </p:cNvGraphicFramePr>
          <p:nvPr>
            <p:ph sz="quarter" idx="14"/>
            <p:extLst>
              <p:ext uri="{D42A27DB-BD31-4B8C-83A1-F6EECF244321}">
                <p14:modId xmlns:p14="http://schemas.microsoft.com/office/powerpoint/2010/main" val="1186016079"/>
              </p:ext>
            </p:extLst>
          </p:nvPr>
        </p:nvGraphicFramePr>
        <p:xfrm>
          <a:off x="457202" y="2927350"/>
          <a:ext cx="6620490" cy="1854200"/>
        </p:xfrm>
        <a:graphic>
          <a:graphicData uri="http://schemas.openxmlformats.org/drawingml/2006/table">
            <a:tbl>
              <a:tblPr firstRow="1" bandRow="1">
                <a:tableStyleId>{2D5ABB26-0587-4C30-8999-92F81FD0307C}</a:tableStyleId>
              </a:tblPr>
              <a:tblGrid>
                <a:gridCol w="1324098">
                  <a:extLst>
                    <a:ext uri="{9D8B030D-6E8A-4147-A177-3AD203B41FA5}">
                      <a16:colId xmlns:a16="http://schemas.microsoft.com/office/drawing/2014/main" val="2208915140"/>
                    </a:ext>
                  </a:extLst>
                </a:gridCol>
                <a:gridCol w="1324098">
                  <a:extLst>
                    <a:ext uri="{9D8B030D-6E8A-4147-A177-3AD203B41FA5}">
                      <a16:colId xmlns:a16="http://schemas.microsoft.com/office/drawing/2014/main" val="2303585106"/>
                    </a:ext>
                  </a:extLst>
                </a:gridCol>
                <a:gridCol w="1324098">
                  <a:extLst>
                    <a:ext uri="{9D8B030D-6E8A-4147-A177-3AD203B41FA5}">
                      <a16:colId xmlns:a16="http://schemas.microsoft.com/office/drawing/2014/main" val="823111531"/>
                    </a:ext>
                  </a:extLst>
                </a:gridCol>
                <a:gridCol w="1324098">
                  <a:extLst>
                    <a:ext uri="{9D8B030D-6E8A-4147-A177-3AD203B41FA5}">
                      <a16:colId xmlns:a16="http://schemas.microsoft.com/office/drawing/2014/main" val="1522403469"/>
                    </a:ext>
                  </a:extLst>
                </a:gridCol>
                <a:gridCol w="1324098">
                  <a:extLst>
                    <a:ext uri="{9D8B030D-6E8A-4147-A177-3AD203B41FA5}">
                      <a16:colId xmlns:a16="http://schemas.microsoft.com/office/drawing/2014/main" val="3045731065"/>
                    </a:ext>
                  </a:extLst>
                </a:gridCol>
              </a:tblGrid>
              <a:tr h="370840">
                <a:tc>
                  <a:txBody>
                    <a:bodyPr/>
                    <a:lstStyle/>
                    <a:p>
                      <a:r>
                        <a:rPr lang="en-US" sz="100" dirty="0">
                          <a:solidFill>
                            <a:schemeClr val="tx1"/>
                          </a:solidFill>
                          <a:latin typeface="+mn-lt"/>
                        </a:rPr>
                        <a:t>Blank</a:t>
                      </a:r>
                      <a:endParaRPr lang="en-IN" sz="1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a:solidFill>
                            <a:schemeClr val="tx1"/>
                          </a:solidFill>
                          <a:latin typeface="+mn-lt"/>
                        </a:rPr>
                        <a:t>column 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a:solidFill>
                            <a:schemeClr val="tx1"/>
                          </a:solidFill>
                          <a:latin typeface="+mn-lt"/>
                        </a:rPr>
                        <a:t>column 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a:solidFill>
                            <a:schemeClr val="tx1"/>
                          </a:solidFill>
                          <a:latin typeface="+mn-lt"/>
                        </a:rPr>
                        <a:t>column 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a:solidFill>
                            <a:schemeClr val="tx1"/>
                          </a:solidFill>
                          <a:latin typeface="+mn-lt"/>
                        </a:rPr>
                        <a:t>column 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1424058"/>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en-US" sz="1800" dirty="0">
                          <a:solidFill>
                            <a:schemeClr val="tx1"/>
                          </a:solidFill>
                          <a:latin typeface="+mn-lt"/>
                        </a:rPr>
                        <a:t>row 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 b="0" i="0" u="none" strike="noStrike" kern="0" cap="none" spc="0" normalizeH="0" baseline="0" noProof="0" dirty="0">
                          <a:ln>
                            <a:noFill/>
                          </a:ln>
                          <a:solidFill>
                            <a:schemeClr val="tx1"/>
                          </a:solidFill>
                          <a:effectLst/>
                          <a:uLnTx/>
                          <a:uFillTx/>
                          <a:latin typeface="+mn-lt"/>
                          <a:ea typeface="+mn-ea"/>
                          <a:cs typeface="+mn-cs"/>
                          <a:sym typeface="Arial"/>
                        </a:rPr>
                        <a:t>Blank</a:t>
                      </a:r>
                      <a:endParaRPr kumimoji="0" lang="en-IN" sz="100" b="0" i="0" u="none" strike="noStrike" kern="0" cap="none" spc="0" normalizeH="0" baseline="0" noProof="0" dirty="0">
                        <a:ln>
                          <a:noFill/>
                        </a:ln>
                        <a:solidFill>
                          <a:schemeClr val="tx1"/>
                        </a:solidFill>
                        <a:effectLst/>
                        <a:uLnTx/>
                        <a:uFillTx/>
                        <a:latin typeface="+mn-lt"/>
                        <a:ea typeface="+mn-ea"/>
                        <a:cs typeface="+mn-cs"/>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 b="0" i="0" u="none" strike="noStrike" kern="0" cap="none" spc="0" normalizeH="0" baseline="0" noProof="0" dirty="0">
                          <a:ln>
                            <a:noFill/>
                          </a:ln>
                          <a:solidFill>
                            <a:schemeClr val="tx1"/>
                          </a:solidFill>
                          <a:effectLst/>
                          <a:uLnTx/>
                          <a:uFillTx/>
                          <a:latin typeface="+mn-lt"/>
                          <a:ea typeface="+mn-ea"/>
                          <a:cs typeface="+mn-cs"/>
                          <a:sym typeface="Arial"/>
                        </a:rPr>
                        <a:t>Blank</a:t>
                      </a:r>
                      <a:endParaRPr kumimoji="0" lang="en-IN" sz="100" b="0" i="0" u="none" strike="noStrike" kern="0" cap="none" spc="0" normalizeH="0" baseline="0" noProof="0" dirty="0">
                        <a:ln>
                          <a:noFill/>
                        </a:ln>
                        <a:solidFill>
                          <a:schemeClr val="tx1"/>
                        </a:solidFill>
                        <a:effectLst/>
                        <a:uLnTx/>
                        <a:uFillTx/>
                        <a:latin typeface="+mn-lt"/>
                        <a:ea typeface="+mn-ea"/>
                        <a:cs typeface="+mn-cs"/>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 b="0" i="0" u="none" strike="noStrike" kern="0" cap="none" spc="0" normalizeH="0" baseline="0" noProof="0" dirty="0">
                          <a:ln>
                            <a:noFill/>
                          </a:ln>
                          <a:solidFill>
                            <a:schemeClr val="tx1"/>
                          </a:solidFill>
                          <a:effectLst/>
                          <a:uLnTx/>
                          <a:uFillTx/>
                          <a:latin typeface="+mn-lt"/>
                          <a:ea typeface="+mn-ea"/>
                          <a:cs typeface="+mn-cs"/>
                          <a:sym typeface="Arial"/>
                        </a:rPr>
                        <a:t>Blank</a:t>
                      </a:r>
                      <a:endParaRPr kumimoji="0" lang="en-IN" sz="100" b="0" i="0" u="none" strike="noStrike" kern="0" cap="none" spc="0" normalizeH="0" baseline="0" noProof="0" dirty="0">
                        <a:ln>
                          <a:noFill/>
                        </a:ln>
                        <a:solidFill>
                          <a:schemeClr val="tx1"/>
                        </a:solidFill>
                        <a:effectLst/>
                        <a:uLnTx/>
                        <a:uFillTx/>
                        <a:latin typeface="+mn-lt"/>
                        <a:ea typeface="+mn-ea"/>
                        <a:cs typeface="+mn-cs"/>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 b="0" i="0" u="none" strike="noStrike" kern="0" cap="none" spc="0" normalizeH="0" baseline="0" noProof="0" dirty="0">
                          <a:ln>
                            <a:noFill/>
                          </a:ln>
                          <a:solidFill>
                            <a:schemeClr val="tx1"/>
                          </a:solidFill>
                          <a:effectLst/>
                          <a:uLnTx/>
                          <a:uFillTx/>
                          <a:latin typeface="+mn-lt"/>
                          <a:ea typeface="+mn-ea"/>
                          <a:cs typeface="+mn-cs"/>
                          <a:sym typeface="Arial"/>
                        </a:rPr>
                        <a:t>Blank</a:t>
                      </a:r>
                      <a:endParaRPr kumimoji="0" lang="en-IN" sz="100" b="0" i="0" u="none" strike="noStrike" kern="0" cap="none" spc="0" normalizeH="0" baseline="0" noProof="0" dirty="0">
                        <a:ln>
                          <a:noFill/>
                        </a:ln>
                        <a:solidFill>
                          <a:schemeClr val="tx1"/>
                        </a:solidFill>
                        <a:effectLst/>
                        <a:uLnTx/>
                        <a:uFillTx/>
                        <a:latin typeface="+mn-lt"/>
                        <a:ea typeface="+mn-ea"/>
                        <a:cs typeface="+mn-cs"/>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9404434"/>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en-US" sz="1800" dirty="0">
                          <a:solidFill>
                            <a:schemeClr val="tx1"/>
                          </a:solidFill>
                          <a:latin typeface="+mn-lt"/>
                        </a:rPr>
                        <a:t>row 1</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 b="0" i="0" u="none" strike="noStrike" kern="0" cap="none" spc="0" normalizeH="0" baseline="0" noProof="0" dirty="0">
                          <a:ln>
                            <a:noFill/>
                          </a:ln>
                          <a:solidFill>
                            <a:schemeClr val="tx1"/>
                          </a:solidFill>
                          <a:effectLst/>
                          <a:uLnTx/>
                          <a:uFillTx/>
                          <a:latin typeface="+mn-lt"/>
                          <a:ea typeface="+mn-ea"/>
                          <a:cs typeface="+mn-cs"/>
                          <a:sym typeface="Arial"/>
                        </a:rPr>
                        <a:t>Blank</a:t>
                      </a:r>
                      <a:endParaRPr kumimoji="0" lang="en-IN" sz="100" b="0" i="0" u="none" strike="noStrike" kern="0" cap="none" spc="0" normalizeH="0" baseline="0" noProof="0" dirty="0">
                        <a:ln>
                          <a:noFill/>
                        </a:ln>
                        <a:solidFill>
                          <a:schemeClr val="tx1"/>
                        </a:solidFill>
                        <a:effectLst/>
                        <a:uLnTx/>
                        <a:uFillTx/>
                        <a:latin typeface="+mn-lt"/>
                        <a:ea typeface="+mn-ea"/>
                        <a:cs typeface="+mn-cs"/>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 b="0" i="0" u="none" strike="noStrike" kern="0" cap="none" spc="0" normalizeH="0" baseline="0" noProof="0" dirty="0">
                          <a:ln>
                            <a:noFill/>
                          </a:ln>
                          <a:solidFill>
                            <a:schemeClr val="tx1"/>
                          </a:solidFill>
                          <a:effectLst/>
                          <a:uLnTx/>
                          <a:uFillTx/>
                          <a:latin typeface="+mn-lt"/>
                          <a:ea typeface="+mn-ea"/>
                          <a:cs typeface="+mn-cs"/>
                          <a:sym typeface="Arial"/>
                        </a:rPr>
                        <a:t>Blank</a:t>
                      </a:r>
                      <a:endParaRPr kumimoji="0" lang="en-IN" sz="100" b="0" i="0" u="none" strike="noStrike" kern="0" cap="none" spc="0" normalizeH="0" baseline="0" noProof="0" dirty="0">
                        <a:ln>
                          <a:noFill/>
                        </a:ln>
                        <a:solidFill>
                          <a:schemeClr val="tx1"/>
                        </a:solidFill>
                        <a:effectLst/>
                        <a:uLnTx/>
                        <a:uFillTx/>
                        <a:latin typeface="+mn-lt"/>
                        <a:ea typeface="+mn-ea"/>
                        <a:cs typeface="+mn-cs"/>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 b="0" i="0" u="none" strike="noStrike" kern="0" cap="none" spc="0" normalizeH="0" baseline="0" noProof="0" dirty="0">
                          <a:ln>
                            <a:noFill/>
                          </a:ln>
                          <a:solidFill>
                            <a:schemeClr val="tx1"/>
                          </a:solidFill>
                          <a:effectLst/>
                          <a:uLnTx/>
                          <a:uFillTx/>
                          <a:latin typeface="+mn-lt"/>
                          <a:ea typeface="+mn-ea"/>
                          <a:cs typeface="+mn-cs"/>
                          <a:sym typeface="Arial"/>
                        </a:rPr>
                        <a:t>Blank</a:t>
                      </a:r>
                      <a:endParaRPr kumimoji="0" lang="en-IN" sz="100" b="0" i="0" u="none" strike="noStrike" kern="0" cap="none" spc="0" normalizeH="0" baseline="0" noProof="0" dirty="0">
                        <a:ln>
                          <a:noFill/>
                        </a:ln>
                        <a:solidFill>
                          <a:schemeClr val="tx1"/>
                        </a:solidFill>
                        <a:effectLst/>
                        <a:uLnTx/>
                        <a:uFillTx/>
                        <a:latin typeface="+mn-lt"/>
                        <a:ea typeface="+mn-ea"/>
                        <a:cs typeface="+mn-cs"/>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 b="0" i="0" u="none" strike="noStrike" kern="0" cap="none" spc="0" normalizeH="0" baseline="0" noProof="0" dirty="0">
                          <a:ln>
                            <a:noFill/>
                          </a:ln>
                          <a:solidFill>
                            <a:schemeClr val="tx1"/>
                          </a:solidFill>
                          <a:effectLst/>
                          <a:uLnTx/>
                          <a:uFillTx/>
                          <a:latin typeface="+mn-lt"/>
                          <a:ea typeface="+mn-ea"/>
                          <a:cs typeface="+mn-cs"/>
                          <a:sym typeface="Arial"/>
                        </a:rPr>
                        <a:t>Blank</a:t>
                      </a:r>
                      <a:endParaRPr kumimoji="0" lang="en-IN" sz="100" b="0" i="0" u="none" strike="noStrike" kern="0" cap="none" spc="0" normalizeH="0" baseline="0" noProof="0" dirty="0">
                        <a:ln>
                          <a:noFill/>
                        </a:ln>
                        <a:solidFill>
                          <a:schemeClr val="tx1"/>
                        </a:solidFill>
                        <a:effectLst/>
                        <a:uLnTx/>
                        <a:uFillTx/>
                        <a:latin typeface="+mn-lt"/>
                        <a:ea typeface="+mn-ea"/>
                        <a:cs typeface="+mn-cs"/>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6058260"/>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en-US" sz="1800" dirty="0">
                          <a:solidFill>
                            <a:schemeClr val="tx1"/>
                          </a:solidFill>
                          <a:latin typeface="+mn-lt"/>
                        </a:rPr>
                        <a:t>row 2</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 b="0" i="0" u="none" strike="noStrike" kern="0" cap="none" spc="0" normalizeH="0" baseline="0" noProof="0" dirty="0">
                          <a:ln>
                            <a:noFill/>
                          </a:ln>
                          <a:solidFill>
                            <a:schemeClr val="tx1"/>
                          </a:solidFill>
                          <a:effectLst/>
                          <a:uLnTx/>
                          <a:uFillTx/>
                          <a:latin typeface="+mn-lt"/>
                          <a:ea typeface="+mn-ea"/>
                          <a:cs typeface="+mn-cs"/>
                          <a:sym typeface="Arial"/>
                        </a:rPr>
                        <a:t>Blank</a:t>
                      </a:r>
                      <a:endParaRPr kumimoji="0" lang="en-IN" sz="100" b="0" i="0" u="none" strike="noStrike" kern="0" cap="none" spc="0" normalizeH="0" baseline="0" noProof="0" dirty="0">
                        <a:ln>
                          <a:noFill/>
                        </a:ln>
                        <a:solidFill>
                          <a:schemeClr val="tx1"/>
                        </a:solidFill>
                        <a:effectLst/>
                        <a:uLnTx/>
                        <a:uFillTx/>
                        <a:latin typeface="+mn-lt"/>
                        <a:ea typeface="+mn-ea"/>
                        <a:cs typeface="+mn-cs"/>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 b="0" i="0" u="none" strike="noStrike" kern="0" cap="none" spc="0" normalizeH="0" baseline="0" noProof="0" dirty="0">
                          <a:ln>
                            <a:noFill/>
                          </a:ln>
                          <a:solidFill>
                            <a:schemeClr val="tx1"/>
                          </a:solidFill>
                          <a:effectLst/>
                          <a:uLnTx/>
                          <a:uFillTx/>
                          <a:latin typeface="+mn-lt"/>
                          <a:ea typeface="+mn-ea"/>
                          <a:cs typeface="+mn-cs"/>
                          <a:sym typeface="Arial"/>
                        </a:rPr>
                        <a:t>Blank</a:t>
                      </a:r>
                      <a:endParaRPr kumimoji="0" lang="en-IN" sz="100" b="0" i="0" u="none" strike="noStrike" kern="0" cap="none" spc="0" normalizeH="0" baseline="0" noProof="0" dirty="0">
                        <a:ln>
                          <a:noFill/>
                        </a:ln>
                        <a:solidFill>
                          <a:schemeClr val="tx1"/>
                        </a:solidFill>
                        <a:effectLst/>
                        <a:uLnTx/>
                        <a:uFillTx/>
                        <a:latin typeface="+mn-lt"/>
                        <a:ea typeface="+mn-ea"/>
                        <a:cs typeface="+mn-cs"/>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 b="0" i="0" u="none" strike="noStrike" kern="0" cap="none" spc="0" normalizeH="0" baseline="0" noProof="0" dirty="0">
                          <a:ln>
                            <a:noFill/>
                          </a:ln>
                          <a:solidFill>
                            <a:schemeClr val="tx1"/>
                          </a:solidFill>
                          <a:effectLst/>
                          <a:uLnTx/>
                          <a:uFillTx/>
                          <a:latin typeface="+mn-lt"/>
                          <a:ea typeface="+mn-ea"/>
                          <a:cs typeface="+mn-cs"/>
                          <a:sym typeface="Arial"/>
                        </a:rPr>
                        <a:t>Blank</a:t>
                      </a:r>
                      <a:endParaRPr kumimoji="0" lang="en-IN" sz="100" b="0" i="0" u="none" strike="noStrike" kern="0" cap="none" spc="0" normalizeH="0" baseline="0" noProof="0" dirty="0">
                        <a:ln>
                          <a:noFill/>
                        </a:ln>
                        <a:solidFill>
                          <a:schemeClr val="tx1"/>
                        </a:solidFill>
                        <a:effectLst/>
                        <a:uLnTx/>
                        <a:uFillTx/>
                        <a:latin typeface="+mn-lt"/>
                        <a:ea typeface="+mn-ea"/>
                        <a:cs typeface="+mn-cs"/>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 b="0" i="0" u="none" strike="noStrike" kern="0" cap="none" spc="0" normalizeH="0" baseline="0" noProof="0" dirty="0">
                          <a:ln>
                            <a:noFill/>
                          </a:ln>
                          <a:solidFill>
                            <a:schemeClr val="tx1"/>
                          </a:solidFill>
                          <a:effectLst/>
                          <a:uLnTx/>
                          <a:uFillTx/>
                          <a:latin typeface="+mn-lt"/>
                          <a:ea typeface="+mn-ea"/>
                          <a:cs typeface="+mn-cs"/>
                          <a:sym typeface="Arial"/>
                        </a:rPr>
                        <a:t>Blank</a:t>
                      </a:r>
                      <a:endParaRPr kumimoji="0" lang="en-IN" sz="100" b="0" i="0" u="none" strike="noStrike" kern="0" cap="none" spc="0" normalizeH="0" baseline="0" noProof="0" dirty="0">
                        <a:ln>
                          <a:noFill/>
                        </a:ln>
                        <a:solidFill>
                          <a:schemeClr val="tx1"/>
                        </a:solidFill>
                        <a:effectLst/>
                        <a:uLnTx/>
                        <a:uFillTx/>
                        <a:latin typeface="+mn-lt"/>
                        <a:ea typeface="+mn-ea"/>
                        <a:cs typeface="+mn-cs"/>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9230613"/>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en-US" sz="1800" dirty="0">
                          <a:solidFill>
                            <a:schemeClr val="tx1"/>
                          </a:solidFill>
                          <a:latin typeface="+mn-lt"/>
                        </a:rPr>
                        <a:t>row 3</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 b="0" i="0" u="none" strike="noStrike" kern="0" cap="none" spc="0" normalizeH="0" baseline="0" noProof="0" dirty="0">
                          <a:ln>
                            <a:noFill/>
                          </a:ln>
                          <a:solidFill>
                            <a:schemeClr val="tx1"/>
                          </a:solidFill>
                          <a:effectLst/>
                          <a:uLnTx/>
                          <a:uFillTx/>
                          <a:latin typeface="+mn-lt"/>
                          <a:ea typeface="+mn-ea"/>
                          <a:cs typeface="+mn-cs"/>
                          <a:sym typeface="Arial"/>
                        </a:rPr>
                        <a:t>Blank</a:t>
                      </a:r>
                      <a:endParaRPr kumimoji="0" lang="en-IN" sz="100" b="0" i="0" u="none" strike="noStrike" kern="0" cap="none" spc="0" normalizeH="0" baseline="0" noProof="0" dirty="0">
                        <a:ln>
                          <a:noFill/>
                        </a:ln>
                        <a:solidFill>
                          <a:schemeClr val="tx1"/>
                        </a:solidFill>
                        <a:effectLst/>
                        <a:uLnTx/>
                        <a:uFillTx/>
                        <a:latin typeface="+mn-lt"/>
                        <a:ea typeface="+mn-ea"/>
                        <a:cs typeface="+mn-cs"/>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 b="0" i="0" u="none" strike="noStrike" kern="0" cap="none" spc="0" normalizeH="0" baseline="0" noProof="0" dirty="0">
                          <a:ln>
                            <a:noFill/>
                          </a:ln>
                          <a:solidFill>
                            <a:schemeClr val="tx1"/>
                          </a:solidFill>
                          <a:effectLst/>
                          <a:uLnTx/>
                          <a:uFillTx/>
                          <a:latin typeface="+mn-lt"/>
                          <a:ea typeface="+mn-ea"/>
                          <a:cs typeface="+mn-cs"/>
                          <a:sym typeface="Arial"/>
                        </a:rPr>
                        <a:t>Blank</a:t>
                      </a:r>
                      <a:endParaRPr kumimoji="0" lang="en-IN" sz="100" b="0" i="0" u="none" strike="noStrike" kern="0" cap="none" spc="0" normalizeH="0" baseline="0" noProof="0" dirty="0">
                        <a:ln>
                          <a:noFill/>
                        </a:ln>
                        <a:solidFill>
                          <a:schemeClr val="tx1"/>
                        </a:solidFill>
                        <a:effectLst/>
                        <a:uLnTx/>
                        <a:uFillTx/>
                        <a:latin typeface="+mn-lt"/>
                        <a:ea typeface="+mn-ea"/>
                        <a:cs typeface="+mn-cs"/>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 b="0" i="0" u="none" strike="noStrike" kern="0" cap="none" spc="0" normalizeH="0" baseline="0" noProof="0" dirty="0">
                          <a:ln>
                            <a:noFill/>
                          </a:ln>
                          <a:solidFill>
                            <a:schemeClr val="tx1"/>
                          </a:solidFill>
                          <a:effectLst/>
                          <a:uLnTx/>
                          <a:uFillTx/>
                          <a:latin typeface="+mn-lt"/>
                          <a:ea typeface="+mn-ea"/>
                          <a:cs typeface="+mn-cs"/>
                          <a:sym typeface="Arial"/>
                        </a:rPr>
                        <a:t>Blank</a:t>
                      </a:r>
                      <a:endParaRPr kumimoji="0" lang="en-IN" sz="100" b="0" i="0" u="none" strike="noStrike" kern="0" cap="none" spc="0" normalizeH="0" baseline="0" noProof="0" dirty="0">
                        <a:ln>
                          <a:noFill/>
                        </a:ln>
                        <a:solidFill>
                          <a:schemeClr val="tx1"/>
                        </a:solidFill>
                        <a:effectLst/>
                        <a:uLnTx/>
                        <a:uFillTx/>
                        <a:latin typeface="+mn-lt"/>
                        <a:ea typeface="+mn-ea"/>
                        <a:cs typeface="+mn-cs"/>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 b="0" i="0" u="none" strike="noStrike" kern="0" cap="none" spc="0" normalizeH="0" baseline="0" noProof="0" dirty="0">
                          <a:ln>
                            <a:noFill/>
                          </a:ln>
                          <a:solidFill>
                            <a:schemeClr val="tx1"/>
                          </a:solidFill>
                          <a:effectLst/>
                          <a:uLnTx/>
                          <a:uFillTx/>
                          <a:latin typeface="+mn-lt"/>
                          <a:ea typeface="+mn-ea"/>
                          <a:cs typeface="+mn-cs"/>
                          <a:sym typeface="Arial"/>
                        </a:rPr>
                        <a:t>Blank</a:t>
                      </a:r>
                      <a:endParaRPr kumimoji="0" lang="en-IN" sz="100" b="0" i="0" u="none" strike="noStrike" kern="0" cap="none" spc="0" normalizeH="0" baseline="0" noProof="0" dirty="0">
                        <a:ln>
                          <a:noFill/>
                        </a:ln>
                        <a:solidFill>
                          <a:schemeClr val="tx1"/>
                        </a:solidFill>
                        <a:effectLst/>
                        <a:uLnTx/>
                        <a:uFillTx/>
                        <a:latin typeface="+mn-lt"/>
                        <a:ea typeface="+mn-ea"/>
                        <a:cs typeface="+mn-cs"/>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7736981"/>
                  </a:ext>
                </a:extLst>
              </a:tr>
            </a:tbl>
          </a:graphicData>
        </a:graphic>
      </p:graphicFrame>
    </p:spTree>
    <p:extLst>
      <p:ext uri="{BB962C8B-B14F-4D97-AF65-F5344CB8AC3E}">
        <p14:creationId xmlns:p14="http://schemas.microsoft.com/office/powerpoint/2010/main" val="19211593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Two-Dimensional Arrays </a:t>
            </a:r>
            <a:r>
              <a:rPr lang="en-US" altLang="en-US" sz="2000" b="0" dirty="0"/>
              <a:t>(2 of 2)</a:t>
            </a:r>
            <a:endParaRPr lang="en-IN" sz="2000" b="0" dirty="0"/>
          </a:p>
        </p:txBody>
      </p:sp>
      <p:sp>
        <p:nvSpPr>
          <p:cNvPr id="4" name="Content Placeholder 3"/>
          <p:cNvSpPr>
            <a:spLocks noGrp="1"/>
          </p:cNvSpPr>
          <p:nvPr>
            <p:ph sz="quarter" idx="13"/>
          </p:nvPr>
        </p:nvSpPr>
        <p:spPr>
          <a:xfrm>
            <a:off x="457200" y="1552575"/>
            <a:ext cx="8229600" cy="1606261"/>
          </a:xfrm>
        </p:spPr>
        <p:txBody>
          <a:bodyPr/>
          <a:lstStyle/>
          <a:p>
            <a:pPr eaLnBrk="1" hangingPunct="1">
              <a:lnSpc>
                <a:spcPct val="90000"/>
              </a:lnSpc>
            </a:pPr>
            <a:r>
              <a:rPr lang="en-US" altLang="en-US" dirty="0"/>
              <a:t>Declaring a two-dimensional array requires two sets of brackets and two size declarators</a:t>
            </a:r>
          </a:p>
          <a:p>
            <a:pPr lvl="1" eaLnBrk="1" hangingPunct="1">
              <a:lnSpc>
                <a:spcPct val="90000"/>
              </a:lnSpc>
            </a:pPr>
            <a:r>
              <a:rPr lang="en-US" altLang="en-US" dirty="0"/>
              <a:t>The first one is for the number of rows</a:t>
            </a:r>
          </a:p>
          <a:p>
            <a:pPr lvl="1" eaLnBrk="1" hangingPunct="1">
              <a:lnSpc>
                <a:spcPct val="90000"/>
              </a:lnSpc>
            </a:pPr>
            <a:r>
              <a:rPr lang="en-US" altLang="en-US" dirty="0"/>
              <a:t>The second one is for the number of columns.</a:t>
            </a:r>
          </a:p>
        </p:txBody>
      </p:sp>
      <p:pic>
        <p:nvPicPr>
          <p:cNvPr id="18" name="Content Placeholder 17" descr="An example for two dimensional arrays. For long description in Notes pane, press F6.&#10;"/>
          <p:cNvPicPr>
            <a:picLocks noGrp="1" noChangeAspect="1"/>
          </p:cNvPicPr>
          <p:nvPr>
            <p:ph sz="quarter" idx="15"/>
          </p:nvPr>
        </p:nvPicPr>
        <p:blipFill rotWithShape="1">
          <a:blip r:embed="rId3"/>
          <a:srcRect l="9430" t="31997" r="18152" b="41476"/>
          <a:stretch/>
        </p:blipFill>
        <p:spPr>
          <a:xfrm>
            <a:off x="1490353" y="3307278"/>
            <a:ext cx="6163294" cy="1246909"/>
          </a:xfrm>
          <a:prstGeom prst="rect">
            <a:avLst/>
          </a:prstGeom>
        </p:spPr>
      </p:pic>
      <p:sp>
        <p:nvSpPr>
          <p:cNvPr id="5" name="Content Placeholder 4"/>
          <p:cNvSpPr>
            <a:spLocks noGrp="1"/>
          </p:cNvSpPr>
          <p:nvPr>
            <p:ph sz="quarter" idx="14"/>
          </p:nvPr>
        </p:nvSpPr>
        <p:spPr>
          <a:xfrm>
            <a:off x="457200" y="4702629"/>
            <a:ext cx="8229600" cy="1642609"/>
          </a:xfrm>
        </p:spPr>
        <p:txBody>
          <a:bodyPr/>
          <a:lstStyle/>
          <a:p>
            <a:pPr eaLnBrk="1" hangingPunct="1">
              <a:lnSpc>
                <a:spcPct val="90000"/>
              </a:lnSpc>
            </a:pPr>
            <a:r>
              <a:rPr lang="en-US" altLang="en-US" dirty="0"/>
              <a:t>The two sets of brackets in the data type indicate that the scores variable will reference a two-dimensional array.</a:t>
            </a:r>
          </a:p>
          <a:p>
            <a:pPr eaLnBrk="1" hangingPunct="1">
              <a:lnSpc>
                <a:spcPct val="90000"/>
              </a:lnSpc>
            </a:pPr>
            <a:r>
              <a:rPr lang="en-US" altLang="en-US" dirty="0"/>
              <a:t>Notice that each size declarator is enclosed in its own set of brackets.</a:t>
            </a:r>
          </a:p>
        </p:txBody>
      </p:sp>
    </p:spTree>
    <p:extLst>
      <p:ext uri="{BB962C8B-B14F-4D97-AF65-F5344CB8AC3E}">
        <p14:creationId xmlns:p14="http://schemas.microsoft.com/office/powerpoint/2010/main" val="12305196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Accessing Two-Dimensional Array Elements </a:t>
            </a:r>
            <a:r>
              <a:rPr lang="en-US" altLang="en-US" sz="2000" b="0" dirty="0"/>
              <a:t>(1 of 5)</a:t>
            </a:r>
            <a:endParaRPr lang="en-IN" sz="2000" b="0" dirty="0"/>
          </a:p>
        </p:txBody>
      </p:sp>
      <p:sp>
        <p:nvSpPr>
          <p:cNvPr id="3" name="Content Placeholder 2"/>
          <p:cNvSpPr>
            <a:spLocks noGrp="1"/>
          </p:cNvSpPr>
          <p:nvPr>
            <p:ph sz="quarter" idx="13"/>
          </p:nvPr>
        </p:nvSpPr>
        <p:spPr>
          <a:xfrm>
            <a:off x="457200" y="1556327"/>
            <a:ext cx="8229600" cy="2030021"/>
          </a:xfrm>
        </p:spPr>
        <p:txBody>
          <a:bodyPr/>
          <a:lstStyle/>
          <a:p>
            <a:pPr eaLnBrk="1" hangingPunct="1"/>
            <a:r>
              <a:rPr lang="en-US" altLang="en-US" dirty="0"/>
              <a:t>When processing the data in a two-dimensional array, each element has two subscripts:</a:t>
            </a:r>
          </a:p>
          <a:p>
            <a:pPr lvl="1" eaLnBrk="1" hangingPunct="1"/>
            <a:r>
              <a:rPr lang="en-US" altLang="en-US" dirty="0"/>
              <a:t>one for its row and</a:t>
            </a:r>
          </a:p>
          <a:p>
            <a:pPr lvl="1" eaLnBrk="1" hangingPunct="1"/>
            <a:r>
              <a:rPr lang="en-US" altLang="en-US" dirty="0"/>
              <a:t>another for its column.</a:t>
            </a:r>
          </a:p>
        </p:txBody>
      </p:sp>
    </p:spTree>
    <p:extLst>
      <p:ext uri="{BB962C8B-B14F-4D97-AF65-F5344CB8AC3E}">
        <p14:creationId xmlns:p14="http://schemas.microsoft.com/office/powerpoint/2010/main" val="194591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58E2-01C0-4C04-B47C-4AD792FF2280}"/>
              </a:ext>
            </a:extLst>
          </p:cNvPr>
          <p:cNvSpPr>
            <a:spLocks noGrp="1"/>
          </p:cNvSpPr>
          <p:nvPr>
            <p:ph type="title"/>
          </p:nvPr>
        </p:nvSpPr>
        <p:spPr/>
        <p:txBody>
          <a:bodyPr/>
          <a:lstStyle/>
          <a:p>
            <a:r>
              <a:rPr lang="en-US" altLang="en-US" dirty="0"/>
              <a:t>Creating Arrays </a:t>
            </a:r>
            <a:r>
              <a:rPr lang="en-US" altLang="en-US" sz="2000" b="0" dirty="0"/>
              <a:t>(1 of 3)</a:t>
            </a:r>
            <a:endParaRPr lang="en-IN" sz="2000" b="0" dirty="0"/>
          </a:p>
        </p:txBody>
      </p:sp>
      <p:sp>
        <p:nvSpPr>
          <p:cNvPr id="4" name="Content Placeholder 3"/>
          <p:cNvSpPr>
            <a:spLocks noGrp="1"/>
          </p:cNvSpPr>
          <p:nvPr>
            <p:ph sz="quarter" idx="13"/>
          </p:nvPr>
        </p:nvSpPr>
        <p:spPr>
          <a:xfrm>
            <a:off x="457200" y="1552574"/>
            <a:ext cx="7075714" cy="501857"/>
          </a:xfrm>
        </p:spPr>
        <p:txBody>
          <a:bodyPr/>
          <a:lstStyle/>
          <a:p>
            <a:r>
              <a:rPr lang="en-US" altLang="en-US" sz="2200" dirty="0"/>
              <a:t>An array is an object so it needs an object reference.</a:t>
            </a:r>
            <a:endParaRPr lang="en-IN" sz="2200" dirty="0"/>
          </a:p>
        </p:txBody>
      </p:sp>
      <p:sp>
        <p:nvSpPr>
          <p:cNvPr id="5" name="Content Placeholder 4"/>
          <p:cNvSpPr>
            <a:spLocks noGrp="1"/>
          </p:cNvSpPr>
          <p:nvPr>
            <p:ph sz="quarter" idx="14"/>
          </p:nvPr>
        </p:nvSpPr>
        <p:spPr>
          <a:xfrm>
            <a:off x="457200" y="2136145"/>
            <a:ext cx="8229600" cy="707960"/>
          </a:xfrm>
        </p:spPr>
        <p:txBody>
          <a:bodyPr/>
          <a:lstStyle/>
          <a:p>
            <a:pPr marL="249238" lvl="1" indent="0">
              <a:spcBef>
                <a:spcPts val="480"/>
              </a:spcBef>
              <a:buNone/>
            </a:pPr>
            <a:r>
              <a:rPr lang="en-US" altLang="en-US" sz="1600" b="1" dirty="0">
                <a:latin typeface="Courier New" panose="02070309020205020404" pitchFamily="49" charset="0"/>
                <a:cs typeface="Courier New" panose="02070309020205020404" pitchFamily="49" charset="0"/>
              </a:rPr>
              <a:t>// Declare a reference to an array that will hold integers.</a:t>
            </a:r>
          </a:p>
          <a:p>
            <a:pPr marL="249238" lvl="1" indent="0">
              <a:spcBef>
                <a:spcPts val="480"/>
              </a:spcBef>
              <a:buNone/>
            </a:pPr>
            <a:r>
              <a:rPr lang="en-US" altLang="en-US" sz="1600" b="1" dirty="0">
                <a:latin typeface="Courier New" panose="02070309020205020404" pitchFamily="49" charset="0"/>
                <a:cs typeface="Courier New" panose="02070309020205020404" pitchFamily="49" charset="0"/>
              </a:rPr>
              <a:t>int[] numbers;</a:t>
            </a:r>
          </a:p>
        </p:txBody>
      </p:sp>
      <p:sp>
        <p:nvSpPr>
          <p:cNvPr id="6" name="Content Placeholder 5"/>
          <p:cNvSpPr>
            <a:spLocks noGrp="1"/>
          </p:cNvSpPr>
          <p:nvPr>
            <p:ph sz="quarter" idx="15"/>
          </p:nvPr>
        </p:nvSpPr>
        <p:spPr>
          <a:xfrm>
            <a:off x="457200" y="2912309"/>
            <a:ext cx="8229600" cy="811004"/>
          </a:xfrm>
        </p:spPr>
        <p:txBody>
          <a:bodyPr/>
          <a:lstStyle/>
          <a:p>
            <a:pPr eaLnBrk="1" hangingPunct="1"/>
            <a:r>
              <a:rPr lang="en-US" altLang="en-US" sz="2200" dirty="0"/>
              <a:t>The next step creates the array and assigns its address to the </a:t>
            </a:r>
            <a:r>
              <a:rPr lang="en-US" altLang="en-US" sz="2200" dirty="0">
                <a:latin typeface="Courier New" panose="02070309020205020404" pitchFamily="49" charset="0"/>
                <a:cs typeface="Courier New" panose="02070309020205020404" pitchFamily="49" charset="0"/>
              </a:rPr>
              <a:t>numbers</a:t>
            </a:r>
            <a:r>
              <a:rPr lang="en-US" altLang="en-US" sz="2200" dirty="0"/>
              <a:t> variable.</a:t>
            </a:r>
          </a:p>
        </p:txBody>
      </p:sp>
      <p:sp>
        <p:nvSpPr>
          <p:cNvPr id="7" name="Content Placeholder 6"/>
          <p:cNvSpPr>
            <a:spLocks noGrp="1"/>
          </p:cNvSpPr>
          <p:nvPr>
            <p:ph sz="quarter" idx="16"/>
          </p:nvPr>
        </p:nvSpPr>
        <p:spPr>
          <a:xfrm>
            <a:off x="457200" y="3797519"/>
            <a:ext cx="8229601" cy="730365"/>
          </a:xfrm>
        </p:spPr>
        <p:txBody>
          <a:bodyPr/>
          <a:lstStyle/>
          <a:p>
            <a:pPr indent="0" eaLnBrk="1" hangingPunct="1">
              <a:spcBef>
                <a:spcPts val="600"/>
              </a:spcBef>
              <a:buFontTx/>
              <a:buNone/>
            </a:pPr>
            <a:r>
              <a:rPr lang="en-US" altLang="en-US" sz="1600" b="1" dirty="0">
                <a:latin typeface="Courier New" panose="02070309020205020404" pitchFamily="49" charset="0"/>
                <a:cs typeface="Courier New" panose="02070309020205020404" pitchFamily="49" charset="0"/>
              </a:rPr>
              <a:t>// Create a new array that will hold 6 integers.</a:t>
            </a:r>
          </a:p>
          <a:p>
            <a:pPr indent="0" eaLnBrk="1" hangingPunct="1">
              <a:spcBef>
                <a:spcPts val="600"/>
              </a:spcBef>
              <a:buFontTx/>
              <a:buNone/>
            </a:pPr>
            <a:r>
              <a:rPr lang="en-US" altLang="en-US" sz="1600" b="1" dirty="0">
                <a:latin typeface="Courier New" panose="02070309020205020404" pitchFamily="49" charset="0"/>
                <a:cs typeface="Courier New" panose="02070309020205020404" pitchFamily="49" charset="0"/>
              </a:rPr>
              <a:t>numbers = new int[6];</a:t>
            </a:r>
          </a:p>
        </p:txBody>
      </p:sp>
      <p:pic>
        <p:nvPicPr>
          <p:cNvPr id="18" name="Content Placeholder 17" descr="A single dimensional array, represented by a 1 by 6 grid contains 6 elements, labeled index 0 through index 5, in consecutive memory locations. The array index is from index 0 through index 5 are assigned 0."/>
          <p:cNvPicPr>
            <a:picLocks noGrp="1" noChangeAspect="1"/>
          </p:cNvPicPr>
          <p:nvPr>
            <p:ph sz="quarter" idx="17"/>
          </p:nvPr>
        </p:nvPicPr>
        <p:blipFill>
          <a:blip r:embed="rId2"/>
          <a:stretch>
            <a:fillRect/>
          </a:stretch>
        </p:blipFill>
        <p:spPr>
          <a:xfrm>
            <a:off x="1748199" y="4622869"/>
            <a:ext cx="5647602" cy="781465"/>
          </a:xfrm>
          <a:prstGeom prst="rect">
            <a:avLst/>
          </a:prstGeom>
        </p:spPr>
      </p:pic>
      <p:sp>
        <p:nvSpPr>
          <p:cNvPr id="9" name="Content Placeholder 8"/>
          <p:cNvSpPr>
            <a:spLocks noGrp="1"/>
          </p:cNvSpPr>
          <p:nvPr>
            <p:ph sz="quarter" idx="18"/>
          </p:nvPr>
        </p:nvSpPr>
        <p:spPr>
          <a:xfrm>
            <a:off x="457200" y="5514285"/>
            <a:ext cx="5238206" cy="826818"/>
          </a:xfrm>
        </p:spPr>
        <p:txBody>
          <a:bodyPr/>
          <a:lstStyle/>
          <a:p>
            <a:pPr marL="432" indent="0">
              <a:spcBef>
                <a:spcPct val="0"/>
              </a:spcBef>
              <a:buClrTx/>
              <a:buNone/>
            </a:pPr>
            <a:r>
              <a:rPr lang="en-US" altLang="en-US" sz="2200" dirty="0">
                <a:solidFill>
                  <a:schemeClr val="tx1"/>
                </a:solidFill>
              </a:rPr>
              <a:t>Array element values are initialized to 0.</a:t>
            </a:r>
            <a:br>
              <a:rPr lang="en-US" altLang="en-US" sz="2200" dirty="0">
                <a:solidFill>
                  <a:srgbClr val="00FF00"/>
                </a:solidFill>
              </a:rPr>
            </a:br>
            <a:r>
              <a:rPr lang="en-US" altLang="en-US" sz="2200" dirty="0">
                <a:solidFill>
                  <a:srgbClr val="C00000"/>
                </a:solidFill>
              </a:rPr>
              <a:t>Array indexes always start at 0.</a:t>
            </a:r>
          </a:p>
        </p:txBody>
      </p:sp>
    </p:spTree>
    <p:extLst>
      <p:ext uri="{BB962C8B-B14F-4D97-AF65-F5344CB8AC3E}">
        <p14:creationId xmlns:p14="http://schemas.microsoft.com/office/powerpoint/2010/main" val="11114603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Accessing Two-Dimensional Array Elements </a:t>
            </a:r>
            <a:r>
              <a:rPr lang="en-US" altLang="en-US" sz="2000" b="0" dirty="0"/>
              <a:t>(2 of 5)</a:t>
            </a:r>
            <a:endParaRPr lang="en-IN" sz="2000" b="0" dirty="0"/>
          </a:p>
        </p:txBody>
      </p:sp>
      <p:pic>
        <p:nvPicPr>
          <p:cNvPr id="11" name="Content Placeholder 10" descr="A two dimensional array represented by a 3 by 4 grid contains test scores in rows 0, 1, and 2, across four columns, 0 through 3. For long description in Notes pane, press F6.">
            <a:extLst>
              <a:ext uri="{FF2B5EF4-FFF2-40B4-BE49-F238E27FC236}">
                <a16:creationId xmlns:a16="http://schemas.microsoft.com/office/drawing/2014/main" id="{206431D1-9CA9-4E22-B332-ADB433311A9D}"/>
              </a:ext>
            </a:extLst>
          </p:cNvPr>
          <p:cNvPicPr>
            <a:picLocks noGrp="1" noChangeAspect="1"/>
          </p:cNvPicPr>
          <p:nvPr>
            <p:ph sz="quarter" idx="13"/>
          </p:nvPr>
        </p:nvPicPr>
        <p:blipFill>
          <a:blip r:embed="rId3"/>
          <a:stretch>
            <a:fillRect/>
          </a:stretch>
        </p:blipFill>
        <p:spPr>
          <a:xfrm>
            <a:off x="565025" y="2049766"/>
            <a:ext cx="7979111" cy="2800104"/>
          </a:xfrm>
        </p:spPr>
      </p:pic>
    </p:spTree>
    <p:extLst>
      <p:ext uri="{BB962C8B-B14F-4D97-AF65-F5344CB8AC3E}">
        <p14:creationId xmlns:p14="http://schemas.microsoft.com/office/powerpoint/2010/main" val="23971801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Accessing Two-Dimensional Array Elements </a:t>
            </a:r>
            <a:r>
              <a:rPr lang="en-US" altLang="en-US" sz="2000" b="0" dirty="0"/>
              <a:t>(3 of 5)</a:t>
            </a:r>
            <a:endParaRPr lang="en-IN" sz="2000" dirty="0"/>
          </a:p>
        </p:txBody>
      </p:sp>
      <p:sp>
        <p:nvSpPr>
          <p:cNvPr id="5" name="Content Placeholder 4"/>
          <p:cNvSpPr>
            <a:spLocks noGrp="1"/>
          </p:cNvSpPr>
          <p:nvPr>
            <p:ph sz="quarter" idx="14"/>
          </p:nvPr>
        </p:nvSpPr>
        <p:spPr>
          <a:xfrm>
            <a:off x="4319451" y="1557338"/>
            <a:ext cx="4053840" cy="968148"/>
          </a:xfrm>
        </p:spPr>
        <p:txBody>
          <a:bodyPr/>
          <a:lstStyle/>
          <a:p>
            <a:pPr marL="432" indent="0">
              <a:buNone/>
            </a:pPr>
            <a:r>
              <a:rPr lang="en-US" altLang="en-US" sz="1800" dirty="0"/>
              <a:t>Accessing one of the elements in a two-dimensional array requires the use of both subscripts.</a:t>
            </a:r>
            <a:endParaRPr lang="en-IN" sz="1800" dirty="0"/>
          </a:p>
        </p:txBody>
      </p:sp>
      <p:sp>
        <p:nvSpPr>
          <p:cNvPr id="6" name="Content Placeholder 5"/>
          <p:cNvSpPr>
            <a:spLocks noGrp="1"/>
          </p:cNvSpPr>
          <p:nvPr>
            <p:ph sz="quarter" idx="15"/>
          </p:nvPr>
        </p:nvSpPr>
        <p:spPr>
          <a:xfrm>
            <a:off x="4319451" y="2597609"/>
            <a:ext cx="2915392" cy="403764"/>
          </a:xfrm>
        </p:spPr>
        <p:txBody>
          <a:bodyPr/>
          <a:lstStyle/>
          <a:p>
            <a:pPr lvl="1" eaLnBrk="1" hangingPunct="1">
              <a:spcBef>
                <a:spcPct val="0"/>
              </a:spcBef>
              <a:buClrTx/>
              <a:buFontTx/>
              <a:buNone/>
            </a:pPr>
            <a:r>
              <a:rPr lang="en-US" altLang="en-US" sz="1600" b="1" dirty="0">
                <a:solidFill>
                  <a:srgbClr val="C00000"/>
                </a:solidFill>
                <a:latin typeface="Courier New" panose="02070309020205020404" pitchFamily="49" charset="0"/>
                <a:cs typeface="Courier New" panose="02070309020205020404" pitchFamily="49" charset="0"/>
              </a:rPr>
              <a:t>scores[2][1] = 95;</a:t>
            </a:r>
          </a:p>
        </p:txBody>
      </p:sp>
      <p:pic>
        <p:nvPicPr>
          <p:cNvPr id="12" name="Content Placeholder 11" descr="A two dimensional array represented by a 3 by 4 grid contains test scores in rows 0, 1, and 2, across four columns, 0 through 3. For long description in Notes pane, press F6.">
            <a:extLst>
              <a:ext uri="{FF2B5EF4-FFF2-40B4-BE49-F238E27FC236}">
                <a16:creationId xmlns:a16="http://schemas.microsoft.com/office/drawing/2014/main" id="{E4791771-A5F2-40C6-909D-4FF2C720F77F}"/>
              </a:ext>
            </a:extLst>
          </p:cNvPr>
          <p:cNvPicPr>
            <a:picLocks noGrp="1" noChangeAspect="1"/>
          </p:cNvPicPr>
          <p:nvPr>
            <p:ph sz="quarter" idx="13"/>
          </p:nvPr>
        </p:nvPicPr>
        <p:blipFill>
          <a:blip r:embed="rId3"/>
          <a:stretch>
            <a:fillRect/>
          </a:stretch>
        </p:blipFill>
        <p:spPr>
          <a:xfrm>
            <a:off x="480169" y="3130004"/>
            <a:ext cx="7659017" cy="2651857"/>
          </a:xfrm>
        </p:spPr>
      </p:pic>
    </p:spTree>
    <p:extLst>
      <p:ext uri="{BB962C8B-B14F-4D97-AF65-F5344CB8AC3E}">
        <p14:creationId xmlns:p14="http://schemas.microsoft.com/office/powerpoint/2010/main" val="24009802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Accessing Two-Dimensional Array Elements </a:t>
            </a:r>
            <a:r>
              <a:rPr lang="en-US" altLang="en-US" sz="2000" b="0" dirty="0"/>
              <a:t>(4 of 5)</a:t>
            </a:r>
            <a:endParaRPr lang="en-IN" sz="2000" dirty="0"/>
          </a:p>
        </p:txBody>
      </p:sp>
      <p:sp>
        <p:nvSpPr>
          <p:cNvPr id="4" name="Content Placeholder 3"/>
          <p:cNvSpPr>
            <a:spLocks noGrp="1"/>
          </p:cNvSpPr>
          <p:nvPr>
            <p:ph sz="quarter" idx="13"/>
          </p:nvPr>
        </p:nvSpPr>
        <p:spPr>
          <a:xfrm>
            <a:off x="457200" y="1556328"/>
            <a:ext cx="7158446" cy="1317502"/>
          </a:xfrm>
        </p:spPr>
        <p:txBody>
          <a:bodyPr/>
          <a:lstStyle/>
          <a:p>
            <a:pPr eaLnBrk="1" hangingPunct="1"/>
            <a:r>
              <a:rPr lang="en-US" altLang="en-US" sz="2000" dirty="0"/>
              <a:t>Programs that process two-dimensional arrays can do so with nested loops.</a:t>
            </a:r>
          </a:p>
          <a:p>
            <a:pPr eaLnBrk="1" hangingPunct="1"/>
            <a:r>
              <a:rPr lang="en-US" altLang="en-US" sz="2000" dirty="0"/>
              <a:t>To fill the scores array:</a:t>
            </a:r>
            <a:endParaRPr lang="en-IN" sz="2000" dirty="0"/>
          </a:p>
        </p:txBody>
      </p:sp>
      <p:pic>
        <p:nvPicPr>
          <p:cNvPr id="8" name="Content Placeholder 7" descr="A program for accessing two dimension array elements. For long description in Notes pane, press F6."/>
          <p:cNvPicPr>
            <a:picLocks noGrp="1" noChangeAspect="1"/>
          </p:cNvPicPr>
          <p:nvPr>
            <p:ph sz="quarter" idx="14"/>
          </p:nvPr>
        </p:nvPicPr>
        <p:blipFill rotWithShape="1">
          <a:blip r:embed="rId3"/>
          <a:srcRect l="4235" t="22550"/>
          <a:stretch/>
        </p:blipFill>
        <p:spPr>
          <a:xfrm>
            <a:off x="1282769" y="3021876"/>
            <a:ext cx="6578463" cy="3198264"/>
          </a:xfrm>
          <a:prstGeom prst="rect">
            <a:avLst/>
          </a:prstGeom>
        </p:spPr>
      </p:pic>
    </p:spTree>
    <p:extLst>
      <p:ext uri="{BB962C8B-B14F-4D97-AF65-F5344CB8AC3E}">
        <p14:creationId xmlns:p14="http://schemas.microsoft.com/office/powerpoint/2010/main" val="8735002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Accessing Two-Dimensional Array Elements </a:t>
            </a:r>
            <a:r>
              <a:rPr lang="en-US" altLang="en-US" sz="2000" b="0" dirty="0"/>
              <a:t>(5 of 5)</a:t>
            </a:r>
            <a:endParaRPr lang="en-IN" sz="2000" dirty="0"/>
          </a:p>
        </p:txBody>
      </p:sp>
      <p:sp>
        <p:nvSpPr>
          <p:cNvPr id="4" name="Content Placeholder 3"/>
          <p:cNvSpPr>
            <a:spLocks noGrp="1"/>
          </p:cNvSpPr>
          <p:nvPr>
            <p:ph sz="quarter" idx="13"/>
          </p:nvPr>
        </p:nvSpPr>
        <p:spPr>
          <a:xfrm>
            <a:off x="457200" y="1552575"/>
            <a:ext cx="4518561" cy="513732"/>
          </a:xfrm>
        </p:spPr>
        <p:txBody>
          <a:bodyPr/>
          <a:lstStyle/>
          <a:p>
            <a:r>
              <a:rPr lang="en-US" altLang="en-US" dirty="0"/>
              <a:t>To print out the </a:t>
            </a:r>
            <a:r>
              <a:rPr lang="en-US" altLang="en-US" dirty="0">
                <a:latin typeface="Consolas" panose="020B0609020204030204" pitchFamily="49" charset="0"/>
              </a:rPr>
              <a:t>scores</a:t>
            </a:r>
            <a:r>
              <a:rPr lang="en-US" altLang="en-US" dirty="0"/>
              <a:t> array:</a:t>
            </a:r>
            <a:endParaRPr lang="en-IN" dirty="0"/>
          </a:p>
        </p:txBody>
      </p:sp>
      <p:sp>
        <p:nvSpPr>
          <p:cNvPr id="5" name="Content Placeholder 4"/>
          <p:cNvSpPr>
            <a:spLocks noGrp="1"/>
          </p:cNvSpPr>
          <p:nvPr>
            <p:ph sz="quarter" idx="14"/>
          </p:nvPr>
        </p:nvSpPr>
        <p:spPr>
          <a:xfrm>
            <a:off x="457200" y="2157397"/>
            <a:ext cx="8229600" cy="2793378"/>
          </a:xfrm>
        </p:spPr>
        <p:txBody>
          <a:bodyPr/>
          <a:lstStyle/>
          <a:p>
            <a:pPr lvl="1" eaLnBrk="1" hangingPunct="1">
              <a:buFontTx/>
              <a:buNone/>
            </a:pPr>
            <a:r>
              <a:rPr lang="en-US" altLang="en-US" sz="2000" b="1" dirty="0">
                <a:latin typeface="Courier New" panose="02070309020205020404" pitchFamily="49" charset="0"/>
                <a:cs typeface="Courier New" panose="02070309020205020404" pitchFamily="49" charset="0"/>
              </a:rPr>
              <a:t>for (int row = 0; row &lt; 3; row++)</a:t>
            </a:r>
          </a:p>
          <a:p>
            <a:pPr lvl="1" eaLnBrk="1" hangingPunct="1">
              <a:buFontTx/>
              <a:buNone/>
            </a:pPr>
            <a:r>
              <a:rPr lang="en-US" altLang="en-US" sz="2000" b="1" dirty="0">
                <a:latin typeface="Courier New" panose="02070309020205020404" pitchFamily="49" charset="0"/>
                <a:cs typeface="Courier New" panose="02070309020205020404" pitchFamily="49" charset="0"/>
              </a:rPr>
              <a:t>{</a:t>
            </a:r>
          </a:p>
          <a:p>
            <a:pPr lvl="1" eaLnBrk="1" hangingPunct="1">
              <a:buFontTx/>
              <a:buNone/>
            </a:pPr>
            <a:r>
              <a:rPr lang="en-US" altLang="en-US" sz="2000" b="1" dirty="0">
                <a:latin typeface="Courier New" panose="02070309020205020404" pitchFamily="49" charset="0"/>
                <a:cs typeface="Courier New" panose="02070309020205020404" pitchFamily="49" charset="0"/>
              </a:rPr>
              <a:t>  for (int col = 0; col &lt; 4; col++)</a:t>
            </a:r>
          </a:p>
          <a:p>
            <a:pPr lvl="1" eaLnBrk="1" hangingPunct="1">
              <a:buFontTx/>
              <a:buNone/>
            </a:pPr>
            <a:r>
              <a:rPr lang="en-US" altLang="en-US" sz="2000" b="1" dirty="0">
                <a:latin typeface="Courier New" panose="02070309020205020404" pitchFamily="49" charset="0"/>
                <a:cs typeface="Courier New" panose="02070309020205020404" pitchFamily="49" charset="0"/>
              </a:rPr>
              <a:t>	{</a:t>
            </a:r>
          </a:p>
          <a:p>
            <a:pPr lvl="1" eaLnBrk="1" hangingPunct="1">
              <a:buFontTx/>
              <a:buNone/>
            </a:pPr>
            <a:r>
              <a:rPr lang="en-US" altLang="en-US" sz="2000" b="1" dirty="0">
                <a:latin typeface="Courier New" panose="02070309020205020404" pitchFamily="49" charset="0"/>
                <a:cs typeface="Courier New" panose="02070309020205020404" pitchFamily="49" charset="0"/>
              </a:rPr>
              <a:t>    System.out.println(scores[row][col]);</a:t>
            </a:r>
          </a:p>
          <a:p>
            <a:pPr lvl="1" eaLnBrk="1" hangingPunct="1">
              <a:buFontTx/>
              <a:buNone/>
            </a:pPr>
            <a:r>
              <a:rPr lang="en-US" altLang="en-US" sz="2000" b="1" dirty="0">
                <a:latin typeface="Courier New" panose="02070309020205020404" pitchFamily="49" charset="0"/>
                <a:cs typeface="Courier New" panose="02070309020205020404" pitchFamily="49" charset="0"/>
              </a:rPr>
              <a:t>  }</a:t>
            </a:r>
          </a:p>
          <a:p>
            <a:pPr lvl="1" eaLnBrk="1" hangingPunct="1">
              <a:buFontTx/>
              <a:buNone/>
            </a:pPr>
            <a:r>
              <a:rPr lang="en-US" altLang="en-US" sz="2000" b="1" dirty="0">
                <a:latin typeface="Courier New" panose="02070309020205020404" pitchFamily="49" charset="0"/>
                <a:cs typeface="Courier New" panose="02070309020205020404" pitchFamily="49" charset="0"/>
              </a:rPr>
              <a:t>}</a:t>
            </a:r>
          </a:p>
        </p:txBody>
      </p:sp>
      <p:sp>
        <p:nvSpPr>
          <p:cNvPr id="6" name="Content Placeholder 5"/>
          <p:cNvSpPr>
            <a:spLocks noGrp="1"/>
          </p:cNvSpPr>
          <p:nvPr>
            <p:ph sz="quarter" idx="15"/>
          </p:nvPr>
        </p:nvSpPr>
        <p:spPr>
          <a:xfrm>
            <a:off x="457200" y="5041865"/>
            <a:ext cx="4767943" cy="527662"/>
          </a:xfrm>
        </p:spPr>
        <p:txBody>
          <a:bodyPr/>
          <a:lstStyle/>
          <a:p>
            <a:pPr eaLnBrk="1" hangingPunct="1"/>
            <a:r>
              <a:rPr lang="en-US" altLang="en-US" dirty="0"/>
              <a:t>See example: CorpSales.java</a:t>
            </a:r>
          </a:p>
        </p:txBody>
      </p:sp>
    </p:spTree>
    <p:extLst>
      <p:ext uri="{BB962C8B-B14F-4D97-AF65-F5344CB8AC3E}">
        <p14:creationId xmlns:p14="http://schemas.microsoft.com/office/powerpoint/2010/main" val="39460466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Initializing a Two-Dimensional Array </a:t>
            </a:r>
            <a:r>
              <a:rPr lang="en-US" altLang="en-US" sz="2000" b="0" dirty="0"/>
              <a:t>(1 of 2)</a:t>
            </a:r>
            <a:endParaRPr lang="en-IN" sz="2000" b="0" dirty="0"/>
          </a:p>
        </p:txBody>
      </p:sp>
      <p:sp>
        <p:nvSpPr>
          <p:cNvPr id="4" name="Content Placeholder 3"/>
          <p:cNvSpPr>
            <a:spLocks noGrp="1"/>
          </p:cNvSpPr>
          <p:nvPr>
            <p:ph sz="quarter" idx="13"/>
          </p:nvPr>
        </p:nvSpPr>
        <p:spPr>
          <a:xfrm>
            <a:off x="457200" y="1552575"/>
            <a:ext cx="8039100" cy="857250"/>
          </a:xfrm>
        </p:spPr>
        <p:txBody>
          <a:bodyPr/>
          <a:lstStyle/>
          <a:p>
            <a:r>
              <a:rPr lang="en-US" altLang="en-US" dirty="0"/>
              <a:t>Initializing a two-dimensional array requires enclosing each row’s initialization list in its own set of braces.</a:t>
            </a:r>
            <a:endParaRPr lang="en-IN" dirty="0"/>
          </a:p>
        </p:txBody>
      </p:sp>
      <p:sp>
        <p:nvSpPr>
          <p:cNvPr id="5" name="Content Placeholder 4"/>
          <p:cNvSpPr>
            <a:spLocks noGrp="1"/>
          </p:cNvSpPr>
          <p:nvPr>
            <p:ph sz="quarter" idx="14"/>
          </p:nvPr>
        </p:nvSpPr>
        <p:spPr>
          <a:xfrm>
            <a:off x="457200" y="2483472"/>
            <a:ext cx="8229600" cy="459753"/>
          </a:xfrm>
        </p:spPr>
        <p:txBody>
          <a:bodyPr/>
          <a:lstStyle/>
          <a:p>
            <a:pPr lvl="1" eaLnBrk="1" hangingPunct="1">
              <a:buFontTx/>
              <a:buNone/>
            </a:pPr>
            <a:r>
              <a:rPr lang="en-US" altLang="en-US" sz="1800" b="1" dirty="0">
                <a:latin typeface="Courier New" panose="02070309020205020404" pitchFamily="49" charset="0"/>
                <a:cs typeface="Courier New" panose="02070309020205020404" pitchFamily="49" charset="0"/>
              </a:rPr>
              <a:t>int[][] numbers = { </a:t>
            </a:r>
            <a:r>
              <a:rPr lang="en-US" altLang="en-US" sz="1800" b="1" dirty="0">
                <a:solidFill>
                  <a:srgbClr val="C00000"/>
                </a:solidFill>
                <a:latin typeface="Courier New" panose="02070309020205020404" pitchFamily="49" charset="0"/>
                <a:cs typeface="Courier New" panose="02070309020205020404" pitchFamily="49" charset="0"/>
              </a:rPr>
              <a:t>{</a:t>
            </a:r>
            <a:r>
              <a:rPr lang="en-US" altLang="en-US" sz="1800" b="1" dirty="0">
                <a:latin typeface="Courier New" panose="02070309020205020404" pitchFamily="49" charset="0"/>
                <a:cs typeface="Courier New" panose="02070309020205020404" pitchFamily="49" charset="0"/>
              </a:rPr>
              <a:t>1, 2, 3</a:t>
            </a:r>
            <a:r>
              <a:rPr lang="en-US" altLang="en-US" sz="1800" b="1" dirty="0">
                <a:solidFill>
                  <a:srgbClr val="C00000"/>
                </a:solidFill>
                <a:latin typeface="Courier New" panose="02070309020205020404" pitchFamily="49" charset="0"/>
                <a:cs typeface="Courier New" panose="02070309020205020404" pitchFamily="49" charset="0"/>
              </a:rPr>
              <a:t>}</a:t>
            </a:r>
            <a:r>
              <a:rPr lang="en-US" altLang="en-US" sz="1800" b="1" dirty="0">
                <a:latin typeface="Courier New" panose="02070309020205020404" pitchFamily="49" charset="0"/>
                <a:cs typeface="Courier New" panose="02070309020205020404" pitchFamily="49" charset="0"/>
              </a:rPr>
              <a:t>, </a:t>
            </a:r>
            <a:r>
              <a:rPr lang="en-US" altLang="en-US" sz="1800" b="1" dirty="0">
                <a:solidFill>
                  <a:srgbClr val="C00000"/>
                </a:solidFill>
                <a:latin typeface="Courier New" panose="02070309020205020404" pitchFamily="49" charset="0"/>
                <a:cs typeface="Courier New" panose="02070309020205020404" pitchFamily="49" charset="0"/>
              </a:rPr>
              <a:t>{</a:t>
            </a:r>
            <a:r>
              <a:rPr lang="en-US" altLang="en-US" sz="1800" b="1" dirty="0">
                <a:latin typeface="Courier New" panose="02070309020205020404" pitchFamily="49" charset="0"/>
                <a:cs typeface="Courier New" panose="02070309020205020404" pitchFamily="49" charset="0"/>
              </a:rPr>
              <a:t>4, 5, 6</a:t>
            </a:r>
            <a:r>
              <a:rPr lang="en-US" altLang="en-US" sz="1800" b="1" dirty="0">
                <a:solidFill>
                  <a:srgbClr val="C00000"/>
                </a:solidFill>
                <a:latin typeface="Courier New" panose="02070309020205020404" pitchFamily="49" charset="0"/>
                <a:cs typeface="Courier New" panose="02070309020205020404" pitchFamily="49" charset="0"/>
              </a:rPr>
              <a:t>}</a:t>
            </a:r>
            <a:r>
              <a:rPr lang="en-US" altLang="en-US" sz="1800" b="1" dirty="0">
                <a:latin typeface="Courier New" panose="02070309020205020404" pitchFamily="49" charset="0"/>
                <a:cs typeface="Courier New" panose="02070309020205020404" pitchFamily="49" charset="0"/>
              </a:rPr>
              <a:t>, </a:t>
            </a:r>
            <a:r>
              <a:rPr lang="en-US" altLang="en-US" sz="1800" b="1" dirty="0">
                <a:solidFill>
                  <a:srgbClr val="C00000"/>
                </a:solidFill>
                <a:latin typeface="Courier New" panose="02070309020205020404" pitchFamily="49" charset="0"/>
                <a:cs typeface="Courier New" panose="02070309020205020404" pitchFamily="49" charset="0"/>
              </a:rPr>
              <a:t>{</a:t>
            </a:r>
            <a:r>
              <a:rPr lang="en-US" altLang="en-US" sz="1800" b="1" dirty="0">
                <a:latin typeface="Courier New" panose="02070309020205020404" pitchFamily="49" charset="0"/>
                <a:cs typeface="Courier New" panose="02070309020205020404" pitchFamily="49" charset="0"/>
              </a:rPr>
              <a:t>7, 8, 9</a:t>
            </a:r>
            <a:r>
              <a:rPr lang="en-US" altLang="en-US" sz="1800" b="1" dirty="0">
                <a:solidFill>
                  <a:srgbClr val="C00000"/>
                </a:solidFill>
                <a:latin typeface="Courier New" panose="02070309020205020404" pitchFamily="49" charset="0"/>
                <a:cs typeface="Courier New" panose="02070309020205020404" pitchFamily="49" charset="0"/>
              </a:rPr>
              <a:t>}</a:t>
            </a:r>
            <a:r>
              <a:rPr lang="en-US" altLang="en-US" sz="1800" b="1" dirty="0">
                <a:solidFill>
                  <a:srgbClr val="FFFF00"/>
                </a:solidFill>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rPr>
              <a:t>};</a:t>
            </a:r>
          </a:p>
        </p:txBody>
      </p:sp>
      <p:sp>
        <p:nvSpPr>
          <p:cNvPr id="6" name="Content Placeholder 5"/>
          <p:cNvSpPr>
            <a:spLocks noGrp="1"/>
          </p:cNvSpPr>
          <p:nvPr>
            <p:ph sz="quarter" idx="15"/>
          </p:nvPr>
        </p:nvSpPr>
        <p:spPr>
          <a:xfrm>
            <a:off x="457200" y="3001102"/>
            <a:ext cx="8372475" cy="875574"/>
          </a:xfrm>
        </p:spPr>
        <p:txBody>
          <a:bodyPr/>
          <a:lstStyle/>
          <a:p>
            <a:pPr eaLnBrk="1" hangingPunct="1"/>
            <a:r>
              <a:rPr lang="en-US" altLang="en-US" dirty="0"/>
              <a:t>Java automatically creates the array and fills its elements with the initialization values.</a:t>
            </a:r>
          </a:p>
        </p:txBody>
      </p:sp>
      <p:sp>
        <p:nvSpPr>
          <p:cNvPr id="3" name="Content Placeholder 2">
            <a:extLst>
              <a:ext uri="{FF2B5EF4-FFF2-40B4-BE49-F238E27FC236}">
                <a16:creationId xmlns:a16="http://schemas.microsoft.com/office/drawing/2014/main" id="{12736E1B-D85D-49B2-9067-D7C95C195A62}"/>
              </a:ext>
            </a:extLst>
          </p:cNvPr>
          <p:cNvSpPr>
            <a:spLocks noGrp="1"/>
          </p:cNvSpPr>
          <p:nvPr>
            <p:ph sz="quarter" idx="16"/>
          </p:nvPr>
        </p:nvSpPr>
        <p:spPr>
          <a:xfrm>
            <a:off x="457201" y="3964794"/>
            <a:ext cx="1676400" cy="525368"/>
          </a:xfrm>
        </p:spPr>
        <p:txBody>
          <a:bodyPr/>
          <a:lstStyle/>
          <a:p>
            <a:pPr lvl="1"/>
            <a:r>
              <a:rPr lang="en-US" altLang="en-US" dirty="0"/>
              <a:t>row 0</a:t>
            </a:r>
            <a:endParaRPr lang="en-IN" dirty="0"/>
          </a:p>
        </p:txBody>
      </p:sp>
      <p:graphicFrame>
        <p:nvGraphicFramePr>
          <p:cNvPr id="17" name="Object 16" descr="left brace 1, 2, 3 right brace">
            <a:extLst>
              <a:ext uri="{FF2B5EF4-FFF2-40B4-BE49-F238E27FC236}">
                <a16:creationId xmlns:a16="http://schemas.microsoft.com/office/drawing/2014/main" id="{788DF9E5-D08D-4A2C-AA80-BCBDB9673216}"/>
              </a:ext>
            </a:extLst>
          </p:cNvPr>
          <p:cNvGraphicFramePr>
            <a:graphicFrameLocks noChangeAspect="1"/>
          </p:cNvGraphicFramePr>
          <p:nvPr>
            <p:extLst>
              <p:ext uri="{D42A27DB-BD31-4B8C-83A1-F6EECF244321}">
                <p14:modId xmlns:p14="http://schemas.microsoft.com/office/powerpoint/2010/main" val="2812286915"/>
              </p:ext>
            </p:extLst>
          </p:nvPr>
        </p:nvGraphicFramePr>
        <p:xfrm>
          <a:off x="2395835" y="4101907"/>
          <a:ext cx="967450" cy="359982"/>
        </p:xfrm>
        <a:graphic>
          <a:graphicData uri="http://schemas.openxmlformats.org/presentationml/2006/ole">
            <mc:AlternateContent xmlns:mc="http://schemas.openxmlformats.org/markup-compatibility/2006">
              <mc:Choice xmlns:v="urn:schemas-microsoft-com:vml" Requires="v">
                <p:oleObj spid="_x0000_s1104" name="Equation" r:id="rId3" imgW="545760" imgH="203040" progId="Equation.DSMT4">
                  <p:embed/>
                </p:oleObj>
              </mc:Choice>
              <mc:Fallback>
                <p:oleObj name="Equation" r:id="rId3" imgW="545760" imgH="203040" progId="Equation.DSMT4">
                  <p:embed/>
                  <p:pic>
                    <p:nvPicPr>
                      <p:cNvPr id="0" name=""/>
                      <p:cNvPicPr/>
                      <p:nvPr/>
                    </p:nvPicPr>
                    <p:blipFill>
                      <a:blip r:embed="rId4"/>
                      <a:stretch>
                        <a:fillRect/>
                      </a:stretch>
                    </p:blipFill>
                    <p:spPr>
                      <a:xfrm>
                        <a:off x="2395835" y="4101907"/>
                        <a:ext cx="967450" cy="359982"/>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7BB45CC2-43C8-483C-B187-3613A711CA3F}"/>
              </a:ext>
            </a:extLst>
          </p:cNvPr>
          <p:cNvSpPr>
            <a:spLocks noGrp="1"/>
          </p:cNvSpPr>
          <p:nvPr>
            <p:ph sz="quarter" idx="17"/>
          </p:nvPr>
        </p:nvSpPr>
        <p:spPr>
          <a:xfrm>
            <a:off x="457200" y="4562474"/>
            <a:ext cx="1752600" cy="523875"/>
          </a:xfrm>
        </p:spPr>
        <p:txBody>
          <a:bodyPr/>
          <a:lstStyle/>
          <a:p>
            <a:pPr lvl="1"/>
            <a:r>
              <a:rPr lang="en-US" altLang="en-US" dirty="0"/>
              <a:t>row 1</a:t>
            </a:r>
            <a:endParaRPr lang="en-IN" dirty="0"/>
          </a:p>
        </p:txBody>
      </p:sp>
      <p:graphicFrame>
        <p:nvGraphicFramePr>
          <p:cNvPr id="18" name="Object 17" descr="left brace 4, 5, 6 right brace">
            <a:extLst>
              <a:ext uri="{FF2B5EF4-FFF2-40B4-BE49-F238E27FC236}">
                <a16:creationId xmlns:a16="http://schemas.microsoft.com/office/drawing/2014/main" id="{0CB0BD12-CC0D-44E1-8B80-B856502161D2}"/>
              </a:ext>
            </a:extLst>
          </p:cNvPr>
          <p:cNvGraphicFramePr>
            <a:graphicFrameLocks noChangeAspect="1"/>
          </p:cNvGraphicFramePr>
          <p:nvPr>
            <p:extLst>
              <p:ext uri="{D42A27DB-BD31-4B8C-83A1-F6EECF244321}">
                <p14:modId xmlns:p14="http://schemas.microsoft.com/office/powerpoint/2010/main" val="3231448586"/>
              </p:ext>
            </p:extLst>
          </p:nvPr>
        </p:nvGraphicFramePr>
        <p:xfrm>
          <a:off x="2376792" y="4701339"/>
          <a:ext cx="948387" cy="352889"/>
        </p:xfrm>
        <a:graphic>
          <a:graphicData uri="http://schemas.openxmlformats.org/presentationml/2006/ole">
            <mc:AlternateContent xmlns:mc="http://schemas.openxmlformats.org/markup-compatibility/2006">
              <mc:Choice xmlns:v="urn:schemas-microsoft-com:vml" Requires="v">
                <p:oleObj spid="_x0000_s1105" name="Equation" r:id="rId5" imgW="545760" imgH="203040" progId="Equation.DSMT4">
                  <p:embed/>
                </p:oleObj>
              </mc:Choice>
              <mc:Fallback>
                <p:oleObj name="Equation" r:id="rId5" imgW="545760" imgH="203040" progId="Equation.DSMT4">
                  <p:embed/>
                  <p:pic>
                    <p:nvPicPr>
                      <p:cNvPr id="17" name="Object 16">
                        <a:extLst>
                          <a:ext uri="{FF2B5EF4-FFF2-40B4-BE49-F238E27FC236}">
                            <a16:creationId xmlns:a16="http://schemas.microsoft.com/office/drawing/2014/main" id="{788DF9E5-D08D-4A2C-AA80-BCBDB9673216}"/>
                          </a:ext>
                        </a:extLst>
                      </p:cNvPr>
                      <p:cNvPicPr/>
                      <p:nvPr/>
                    </p:nvPicPr>
                    <p:blipFill>
                      <a:blip r:embed="rId6"/>
                      <a:stretch>
                        <a:fillRect/>
                      </a:stretch>
                    </p:blipFill>
                    <p:spPr>
                      <a:xfrm>
                        <a:off x="2376792" y="4701339"/>
                        <a:ext cx="948387" cy="352889"/>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80147273-AF18-4DBE-BBF8-B18EC33163D7}"/>
              </a:ext>
            </a:extLst>
          </p:cNvPr>
          <p:cNvSpPr>
            <a:spLocks noGrp="1"/>
          </p:cNvSpPr>
          <p:nvPr>
            <p:ph sz="quarter" idx="18"/>
          </p:nvPr>
        </p:nvSpPr>
        <p:spPr>
          <a:xfrm>
            <a:off x="457201" y="5143500"/>
            <a:ext cx="1752600" cy="514350"/>
          </a:xfrm>
        </p:spPr>
        <p:txBody>
          <a:bodyPr/>
          <a:lstStyle/>
          <a:p>
            <a:pPr lvl="1"/>
            <a:r>
              <a:rPr lang="en-US" altLang="en-US" dirty="0"/>
              <a:t>row 2</a:t>
            </a:r>
            <a:endParaRPr lang="en-IN" dirty="0"/>
          </a:p>
        </p:txBody>
      </p:sp>
      <p:graphicFrame>
        <p:nvGraphicFramePr>
          <p:cNvPr id="19" name="Object 18" descr="left brace 7, 8, 9 right brace">
            <a:extLst>
              <a:ext uri="{FF2B5EF4-FFF2-40B4-BE49-F238E27FC236}">
                <a16:creationId xmlns:a16="http://schemas.microsoft.com/office/drawing/2014/main" id="{9D10A59C-D667-4AAE-B155-87C41C44DA8F}"/>
              </a:ext>
            </a:extLst>
          </p:cNvPr>
          <p:cNvGraphicFramePr>
            <a:graphicFrameLocks noChangeAspect="1"/>
          </p:cNvGraphicFramePr>
          <p:nvPr>
            <p:extLst>
              <p:ext uri="{D42A27DB-BD31-4B8C-83A1-F6EECF244321}">
                <p14:modId xmlns:p14="http://schemas.microsoft.com/office/powerpoint/2010/main" val="2270894780"/>
              </p:ext>
            </p:extLst>
          </p:nvPr>
        </p:nvGraphicFramePr>
        <p:xfrm>
          <a:off x="2339975" y="5264150"/>
          <a:ext cx="927100" cy="352425"/>
        </p:xfrm>
        <a:graphic>
          <a:graphicData uri="http://schemas.openxmlformats.org/presentationml/2006/ole">
            <mc:AlternateContent xmlns:mc="http://schemas.openxmlformats.org/markup-compatibility/2006">
              <mc:Choice xmlns:v="urn:schemas-microsoft-com:vml" Requires="v">
                <p:oleObj spid="_x0000_s1106" name="Equation" r:id="rId7" imgW="533160" imgH="203040" progId="Equation.DSMT4">
                  <p:embed/>
                </p:oleObj>
              </mc:Choice>
              <mc:Fallback>
                <p:oleObj name="Equation" r:id="rId7" imgW="533160" imgH="203040" progId="Equation.DSMT4">
                  <p:embed/>
                  <p:pic>
                    <p:nvPicPr>
                      <p:cNvPr id="18" name="Object 17">
                        <a:extLst>
                          <a:ext uri="{FF2B5EF4-FFF2-40B4-BE49-F238E27FC236}">
                            <a16:creationId xmlns:a16="http://schemas.microsoft.com/office/drawing/2014/main" id="{0CB0BD12-CC0D-44E1-8B80-B856502161D2}"/>
                          </a:ext>
                        </a:extLst>
                      </p:cNvPr>
                      <p:cNvPicPr/>
                      <p:nvPr/>
                    </p:nvPicPr>
                    <p:blipFill>
                      <a:blip r:embed="rId8"/>
                      <a:stretch>
                        <a:fillRect/>
                      </a:stretch>
                    </p:blipFill>
                    <p:spPr>
                      <a:xfrm>
                        <a:off x="2339975" y="5264150"/>
                        <a:ext cx="927100" cy="352425"/>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AD3EC763-B014-49B6-A470-17B91203374B}"/>
              </a:ext>
            </a:extLst>
          </p:cNvPr>
          <p:cNvSpPr>
            <a:spLocks noGrp="1"/>
          </p:cNvSpPr>
          <p:nvPr>
            <p:ph sz="quarter" idx="19"/>
          </p:nvPr>
        </p:nvSpPr>
        <p:spPr>
          <a:xfrm>
            <a:off x="457200" y="5740400"/>
            <a:ext cx="7696200" cy="498475"/>
          </a:xfrm>
        </p:spPr>
        <p:txBody>
          <a:bodyPr/>
          <a:lstStyle/>
          <a:p>
            <a:r>
              <a:rPr lang="en-US" altLang="en-US" dirty="0"/>
              <a:t>Declares an array with three rows and three columns.</a:t>
            </a:r>
          </a:p>
        </p:txBody>
      </p:sp>
    </p:spTree>
    <p:extLst>
      <p:ext uri="{BB962C8B-B14F-4D97-AF65-F5344CB8AC3E}">
        <p14:creationId xmlns:p14="http://schemas.microsoft.com/office/powerpoint/2010/main" val="41017396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Initializing a Two-Dimensional Array </a:t>
            </a:r>
            <a:r>
              <a:rPr lang="en-US" altLang="en-US" sz="2000" b="0" dirty="0"/>
              <a:t>(2 of 2)</a:t>
            </a:r>
            <a:endParaRPr lang="en-IN" sz="2000" dirty="0"/>
          </a:p>
        </p:txBody>
      </p:sp>
      <p:sp>
        <p:nvSpPr>
          <p:cNvPr id="4" name="Content Placeholder 3"/>
          <p:cNvSpPr>
            <a:spLocks noGrp="1"/>
          </p:cNvSpPr>
          <p:nvPr>
            <p:ph sz="quarter" idx="13"/>
          </p:nvPr>
        </p:nvSpPr>
        <p:spPr>
          <a:xfrm>
            <a:off x="2992582" y="1556327"/>
            <a:ext cx="3883231" cy="925616"/>
          </a:xfrm>
        </p:spPr>
        <p:txBody>
          <a:bodyPr/>
          <a:lstStyle/>
          <a:p>
            <a:pPr eaLnBrk="1" hangingPunct="1">
              <a:spcBef>
                <a:spcPct val="0"/>
              </a:spcBef>
              <a:buClrTx/>
              <a:buFontTx/>
              <a:buNone/>
            </a:pPr>
            <a:r>
              <a:rPr lang="en-US" altLang="en-US" sz="1600" b="1" dirty="0">
                <a:latin typeface="Courier New" panose="02070309020205020404" pitchFamily="49" charset="0"/>
                <a:cs typeface="Courier New" panose="02070309020205020404" pitchFamily="49" charset="0"/>
              </a:rPr>
              <a:t>int[][] numbers = {{1, 2, 3},</a:t>
            </a:r>
          </a:p>
          <a:p>
            <a:pPr eaLnBrk="1" hangingPunct="1">
              <a:spcBef>
                <a:spcPct val="0"/>
              </a:spcBef>
              <a:buClrTx/>
              <a:buFontTx/>
              <a:buNone/>
            </a:pPr>
            <a:r>
              <a:rPr lang="en-US" altLang="en-US" sz="1600" b="1" dirty="0">
                <a:latin typeface="Courier New" panose="02070309020205020404" pitchFamily="49" charset="0"/>
                <a:cs typeface="Courier New" panose="02070309020205020404" pitchFamily="49" charset="0"/>
              </a:rPr>
              <a:t>                   {4, 5, 6},</a:t>
            </a:r>
          </a:p>
          <a:p>
            <a:pPr eaLnBrk="1" hangingPunct="1">
              <a:spcBef>
                <a:spcPct val="0"/>
              </a:spcBef>
              <a:buClrTx/>
              <a:buFontTx/>
              <a:buNone/>
            </a:pPr>
            <a:r>
              <a:rPr lang="en-US" altLang="en-US" sz="1600" b="1" dirty="0">
                <a:latin typeface="Courier New" panose="02070309020205020404" pitchFamily="49" charset="0"/>
                <a:cs typeface="Courier New" panose="02070309020205020404" pitchFamily="49" charset="0"/>
              </a:rPr>
              <a:t>                   {7, 8, 9}};</a:t>
            </a:r>
          </a:p>
        </p:txBody>
      </p:sp>
      <p:pic>
        <p:nvPicPr>
          <p:cNvPr id="6" name="Content Placeholder 5" descr="A two dimensional array represented by a 3 by 3 grid contains test scores in rows 0, 1, and 2, across three columns, 0 through 2. For long description in Notes pane, press F6."/>
          <p:cNvPicPr>
            <a:picLocks noGrp="1" noChangeAspect="1"/>
          </p:cNvPicPr>
          <p:nvPr>
            <p:ph sz="quarter" idx="14"/>
          </p:nvPr>
        </p:nvPicPr>
        <p:blipFill rotWithShape="1">
          <a:blip r:embed="rId3"/>
          <a:srcRect t="24208"/>
          <a:stretch/>
        </p:blipFill>
        <p:spPr>
          <a:xfrm>
            <a:off x="572816" y="2612407"/>
            <a:ext cx="7084166" cy="2735456"/>
          </a:xfrm>
          <a:prstGeom prst="rect">
            <a:avLst/>
          </a:prstGeom>
        </p:spPr>
      </p:pic>
    </p:spTree>
    <p:extLst>
      <p:ext uri="{BB962C8B-B14F-4D97-AF65-F5344CB8AC3E}">
        <p14:creationId xmlns:p14="http://schemas.microsoft.com/office/powerpoint/2010/main" val="29242044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length</a:t>
            </a:r>
            <a:r>
              <a:rPr lang="en-US" altLang="en-US" dirty="0"/>
              <a:t> Field </a:t>
            </a:r>
            <a:r>
              <a:rPr lang="en-US" altLang="en-US" sz="2000" b="0" dirty="0"/>
              <a:t>(1 of 2)</a:t>
            </a:r>
            <a:endParaRPr lang="en-IN" sz="2000" b="0" dirty="0"/>
          </a:p>
        </p:txBody>
      </p:sp>
      <p:sp>
        <p:nvSpPr>
          <p:cNvPr id="3" name="Content Placeholder 2"/>
          <p:cNvSpPr>
            <a:spLocks noGrp="1"/>
          </p:cNvSpPr>
          <p:nvPr>
            <p:ph sz="quarter" idx="13"/>
          </p:nvPr>
        </p:nvSpPr>
        <p:spPr/>
        <p:txBody>
          <a:bodyPr/>
          <a:lstStyle/>
          <a:p>
            <a:pPr eaLnBrk="1" hangingPunct="1"/>
            <a:r>
              <a:rPr lang="en-US" altLang="en-US" dirty="0"/>
              <a:t>Two-dimensional arrays are arrays of one-dimensional arrays.</a:t>
            </a:r>
          </a:p>
          <a:p>
            <a:pPr eaLnBrk="1" hangingPunct="1"/>
            <a:r>
              <a:rPr lang="en-US" altLang="en-US" dirty="0"/>
              <a:t>The length field of the array gives the number of rows in the array.</a:t>
            </a:r>
          </a:p>
          <a:p>
            <a:pPr eaLnBrk="1" hangingPunct="1"/>
            <a:r>
              <a:rPr lang="en-US" altLang="en-US" dirty="0"/>
              <a:t>Each row has a length constant tells how many columns is in that row.</a:t>
            </a:r>
          </a:p>
          <a:p>
            <a:pPr eaLnBrk="1" hangingPunct="1"/>
            <a:r>
              <a:rPr lang="en-US" altLang="en-US" dirty="0"/>
              <a:t>Each row can have a different number of columns.</a:t>
            </a:r>
          </a:p>
        </p:txBody>
      </p:sp>
    </p:spTree>
    <p:extLst>
      <p:ext uri="{BB962C8B-B14F-4D97-AF65-F5344CB8AC3E}">
        <p14:creationId xmlns:p14="http://schemas.microsoft.com/office/powerpoint/2010/main" val="35633125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length</a:t>
            </a:r>
            <a:r>
              <a:rPr lang="en-US" altLang="en-US" dirty="0"/>
              <a:t> Field </a:t>
            </a:r>
            <a:r>
              <a:rPr lang="en-US" altLang="en-US" sz="2000" b="0" dirty="0"/>
              <a:t>(2 of 2)</a:t>
            </a:r>
            <a:endParaRPr lang="en-IN" sz="2000" b="0" dirty="0"/>
          </a:p>
        </p:txBody>
      </p:sp>
      <p:sp>
        <p:nvSpPr>
          <p:cNvPr id="4" name="Content Placeholder 3"/>
          <p:cNvSpPr>
            <a:spLocks noGrp="1"/>
          </p:cNvSpPr>
          <p:nvPr>
            <p:ph sz="quarter" idx="13"/>
          </p:nvPr>
        </p:nvSpPr>
        <p:spPr>
          <a:xfrm>
            <a:off x="457199" y="1556327"/>
            <a:ext cx="6347361" cy="486229"/>
          </a:xfrm>
        </p:spPr>
        <p:txBody>
          <a:bodyPr/>
          <a:lstStyle/>
          <a:p>
            <a:pPr eaLnBrk="1" hangingPunct="1">
              <a:lnSpc>
                <a:spcPct val="90000"/>
              </a:lnSpc>
            </a:pPr>
            <a:r>
              <a:rPr lang="en-US" altLang="en-US" dirty="0"/>
              <a:t>To access the </a:t>
            </a:r>
            <a:r>
              <a:rPr lang="en-US" altLang="en-US" dirty="0">
                <a:latin typeface="Courier New" panose="02070309020205020404" pitchFamily="49" charset="0"/>
                <a:cs typeface="Courier New" panose="02070309020205020404" pitchFamily="49" charset="0"/>
              </a:rPr>
              <a:t>length</a:t>
            </a:r>
            <a:r>
              <a:rPr lang="en-US" altLang="en-US" dirty="0"/>
              <a:t> fields of the array:</a:t>
            </a:r>
          </a:p>
        </p:txBody>
      </p:sp>
      <p:pic>
        <p:nvPicPr>
          <p:cNvPr id="8" name="Content Placeholder 7" descr="An example for the length field. For long description in Notes pane, press F6."/>
          <p:cNvPicPr>
            <a:picLocks noGrp="1" noChangeAspect="1"/>
          </p:cNvPicPr>
          <p:nvPr>
            <p:ph sz="quarter" idx="14"/>
          </p:nvPr>
        </p:nvPicPr>
        <p:blipFill rotWithShape="1">
          <a:blip r:embed="rId3"/>
          <a:srcRect t="11349" b="5011"/>
          <a:stretch/>
        </p:blipFill>
        <p:spPr>
          <a:xfrm>
            <a:off x="538277" y="2195691"/>
            <a:ext cx="8067445" cy="3951639"/>
          </a:xfrm>
          <a:prstGeom prst="rect">
            <a:avLst/>
          </a:prstGeom>
        </p:spPr>
      </p:pic>
    </p:spTree>
    <p:extLst>
      <p:ext uri="{BB962C8B-B14F-4D97-AF65-F5344CB8AC3E}">
        <p14:creationId xmlns:p14="http://schemas.microsoft.com/office/powerpoint/2010/main" val="39105986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Summing The Elements of a Two-Dimensional Array</a:t>
            </a:r>
            <a:endParaRPr lang="en-IN" sz="3200" dirty="0"/>
          </a:p>
        </p:txBody>
      </p:sp>
      <p:sp>
        <p:nvSpPr>
          <p:cNvPr id="3" name="Content Placeholder 2"/>
          <p:cNvSpPr>
            <a:spLocks noGrp="1"/>
          </p:cNvSpPr>
          <p:nvPr>
            <p:ph sz="quarter" idx="13"/>
          </p:nvPr>
        </p:nvSpPr>
        <p:spPr/>
        <p:txBody>
          <a:bodyPr/>
          <a:lstStyle/>
          <a:p>
            <a:pPr>
              <a:spcBef>
                <a:spcPts val="600"/>
              </a:spcBef>
              <a:buNone/>
            </a:pPr>
            <a:r>
              <a:rPr lang="en-US" altLang="en-US" sz="1800" b="1" dirty="0">
                <a:latin typeface="Courier New" panose="02070309020205020404" pitchFamily="49" charset="0"/>
                <a:cs typeface="Courier New" panose="02070309020205020404" pitchFamily="49" charset="0"/>
              </a:rPr>
              <a:t>int[][] numbers = { { 1, 2, 3, 4 },</a:t>
            </a:r>
          </a:p>
          <a:p>
            <a:pPr>
              <a:spcBef>
                <a:spcPts val="600"/>
              </a:spcBef>
              <a:buNone/>
            </a:pPr>
            <a:r>
              <a:rPr lang="en-US" altLang="en-US" sz="1800" b="1" dirty="0">
                <a:latin typeface="Courier New" panose="02070309020205020404" pitchFamily="49" charset="0"/>
                <a:cs typeface="Courier New" panose="02070309020205020404" pitchFamily="49" charset="0"/>
              </a:rPr>
              <a:t>                    {5, 6, 7, 8},</a:t>
            </a:r>
          </a:p>
          <a:p>
            <a:pPr>
              <a:spcBef>
                <a:spcPts val="600"/>
              </a:spcBef>
              <a:buNone/>
            </a:pPr>
            <a:r>
              <a:rPr lang="en-US" altLang="en-US" sz="1800" b="1" dirty="0">
                <a:latin typeface="Courier New" panose="02070309020205020404" pitchFamily="49" charset="0"/>
                <a:cs typeface="Courier New" panose="02070309020205020404" pitchFamily="49" charset="0"/>
              </a:rPr>
              <a:t>                    {9, 10, 11, 12} };</a:t>
            </a:r>
          </a:p>
          <a:p>
            <a:pPr>
              <a:spcBef>
                <a:spcPts val="600"/>
              </a:spcBef>
              <a:buNone/>
            </a:pPr>
            <a:r>
              <a:rPr lang="en-US" altLang="en-US" sz="1800" b="1" dirty="0">
                <a:latin typeface="Courier New" panose="02070309020205020404" pitchFamily="49" charset="0"/>
                <a:cs typeface="Courier New" panose="02070309020205020404" pitchFamily="49" charset="0"/>
              </a:rPr>
              <a:t>int total;</a:t>
            </a:r>
          </a:p>
          <a:p>
            <a:pPr>
              <a:spcBef>
                <a:spcPts val="600"/>
              </a:spcBef>
              <a:buNone/>
            </a:pPr>
            <a:r>
              <a:rPr lang="en-US" altLang="en-US" sz="1800" b="1" dirty="0">
                <a:latin typeface="Courier New" panose="02070309020205020404" pitchFamily="49" charset="0"/>
                <a:cs typeface="Courier New" panose="02070309020205020404" pitchFamily="49" charset="0"/>
              </a:rPr>
              <a:t>total = 0;</a:t>
            </a:r>
          </a:p>
          <a:p>
            <a:pPr>
              <a:spcBef>
                <a:spcPts val="600"/>
              </a:spcBef>
              <a:buNone/>
            </a:pPr>
            <a:r>
              <a:rPr lang="en-US" altLang="en-US" sz="1800" b="1" dirty="0">
                <a:latin typeface="Courier New" panose="02070309020205020404" pitchFamily="49" charset="0"/>
                <a:cs typeface="Courier New" panose="02070309020205020404" pitchFamily="49" charset="0"/>
              </a:rPr>
              <a:t>for (int row = 0; row &lt; numbers.length; row++)</a:t>
            </a:r>
          </a:p>
          <a:p>
            <a:pPr>
              <a:spcBef>
                <a:spcPts val="600"/>
              </a:spcBef>
              <a:buNone/>
            </a:pPr>
            <a:r>
              <a:rPr lang="en-US" altLang="en-US" sz="1800" b="1" dirty="0">
                <a:latin typeface="Courier New" panose="02070309020205020404" pitchFamily="49" charset="0"/>
                <a:cs typeface="Courier New" panose="02070309020205020404" pitchFamily="49" charset="0"/>
              </a:rPr>
              <a:t>{</a:t>
            </a:r>
          </a:p>
          <a:p>
            <a:pPr>
              <a:spcBef>
                <a:spcPts val="600"/>
              </a:spcBef>
              <a:buNone/>
            </a:pPr>
            <a:r>
              <a:rPr lang="en-US" altLang="en-US" sz="1800" b="1" dirty="0">
                <a:latin typeface="Courier New" panose="02070309020205020404" pitchFamily="49" charset="0"/>
                <a:cs typeface="Courier New" panose="02070309020205020404" pitchFamily="49" charset="0"/>
              </a:rPr>
              <a:t>  for (int col = 0; col &lt; numbers[row].length; col++)</a:t>
            </a:r>
          </a:p>
          <a:p>
            <a:pPr>
              <a:spcBef>
                <a:spcPts val="600"/>
              </a:spcBef>
              <a:buNone/>
            </a:pPr>
            <a:r>
              <a:rPr lang="en-US" altLang="en-US" sz="1800" b="1" dirty="0">
                <a:latin typeface="Courier New" panose="02070309020205020404" pitchFamily="49" charset="0"/>
                <a:cs typeface="Courier New" panose="02070309020205020404" pitchFamily="49" charset="0"/>
              </a:rPr>
              <a:t>    total += numbers[row][col];</a:t>
            </a:r>
          </a:p>
          <a:p>
            <a:pPr>
              <a:spcBef>
                <a:spcPts val="600"/>
              </a:spcBef>
              <a:buNone/>
            </a:pPr>
            <a:r>
              <a:rPr lang="en-US" altLang="en-US" sz="1800" b="1" dirty="0">
                <a:latin typeface="Courier New" panose="02070309020205020404" pitchFamily="49" charset="0"/>
                <a:cs typeface="Courier New" panose="02070309020205020404" pitchFamily="49" charset="0"/>
              </a:rPr>
              <a:t>}</a:t>
            </a:r>
          </a:p>
          <a:p>
            <a:pPr>
              <a:spcBef>
                <a:spcPts val="600"/>
              </a:spcBef>
              <a:buNone/>
            </a:pPr>
            <a:endParaRPr lang="en-US" altLang="en-US" sz="1800" b="1" dirty="0">
              <a:noFill/>
              <a:latin typeface="Courier New" panose="02070309020205020404" pitchFamily="49" charset="0"/>
              <a:cs typeface="Courier New" panose="02070309020205020404" pitchFamily="49" charset="0"/>
            </a:endParaRPr>
          </a:p>
          <a:p>
            <a:pPr>
              <a:spcBef>
                <a:spcPts val="600"/>
              </a:spcBef>
              <a:buNone/>
            </a:pPr>
            <a:r>
              <a:rPr lang="en-US" altLang="en-US" sz="1800" b="1" dirty="0">
                <a:latin typeface="Courier New" panose="02070309020205020404" pitchFamily="49" charset="0"/>
                <a:cs typeface="Courier New" panose="02070309020205020404" pitchFamily="49" charset="0"/>
              </a:rPr>
              <a:t>System.out.println("The total is " + total);</a:t>
            </a:r>
          </a:p>
        </p:txBody>
      </p:sp>
    </p:spTree>
    <p:extLst>
      <p:ext uri="{BB962C8B-B14F-4D97-AF65-F5344CB8AC3E}">
        <p14:creationId xmlns:p14="http://schemas.microsoft.com/office/powerpoint/2010/main" val="32846555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Summing The Rows of a Two-Dimensional Array</a:t>
            </a:r>
            <a:endParaRPr lang="en-IN" sz="3200" dirty="0"/>
          </a:p>
        </p:txBody>
      </p:sp>
      <p:sp>
        <p:nvSpPr>
          <p:cNvPr id="3" name="Content Placeholder 2"/>
          <p:cNvSpPr>
            <a:spLocks noGrp="1"/>
          </p:cNvSpPr>
          <p:nvPr>
            <p:ph sz="quarter" idx="13"/>
          </p:nvPr>
        </p:nvSpPr>
        <p:spPr>
          <a:xfrm>
            <a:off x="457200" y="1556326"/>
            <a:ext cx="8229600" cy="4788911"/>
          </a:xfrm>
        </p:spPr>
        <p:txBody>
          <a:bodyPr/>
          <a:lstStyle/>
          <a:p>
            <a:pPr>
              <a:spcBef>
                <a:spcPts val="600"/>
              </a:spcBef>
              <a:buNone/>
            </a:pPr>
            <a:r>
              <a:rPr lang="en-US" altLang="en-US" sz="1800" b="1" dirty="0">
                <a:latin typeface="Courier New" panose="02070309020205020404" pitchFamily="49" charset="0"/>
                <a:cs typeface="Courier New" panose="02070309020205020404" pitchFamily="49" charset="0"/>
              </a:rPr>
              <a:t>int[][] numbers = {{ 1, 2, 3, 4},</a:t>
            </a:r>
          </a:p>
          <a:p>
            <a:pPr>
              <a:spcBef>
                <a:spcPts val="600"/>
              </a:spcBef>
              <a:buNone/>
            </a:pPr>
            <a:r>
              <a:rPr lang="en-US" altLang="en-US" sz="1800" b="1" dirty="0">
                <a:latin typeface="Courier New" panose="02070309020205020404" pitchFamily="49" charset="0"/>
                <a:cs typeface="Courier New" panose="02070309020205020404" pitchFamily="49" charset="0"/>
              </a:rPr>
              <a:t>                   {5, 6, 7, 8},</a:t>
            </a:r>
          </a:p>
          <a:p>
            <a:pPr>
              <a:spcBef>
                <a:spcPts val="600"/>
              </a:spcBef>
              <a:buNone/>
            </a:pPr>
            <a:r>
              <a:rPr lang="en-US" altLang="en-US" sz="1800" b="1" dirty="0">
                <a:latin typeface="Courier New" panose="02070309020205020404" pitchFamily="49" charset="0"/>
                <a:cs typeface="Courier New" panose="02070309020205020404" pitchFamily="49" charset="0"/>
              </a:rPr>
              <a:t>                   {9, 10, 11, 12}};</a:t>
            </a:r>
          </a:p>
          <a:p>
            <a:pPr>
              <a:spcBef>
                <a:spcPts val="600"/>
              </a:spcBef>
              <a:buNone/>
            </a:pPr>
            <a:r>
              <a:rPr lang="en-US" altLang="en-US" sz="1800" b="1" dirty="0">
                <a:latin typeface="Courier New" panose="02070309020205020404" pitchFamily="49" charset="0"/>
                <a:cs typeface="Courier New" panose="02070309020205020404" pitchFamily="49" charset="0"/>
              </a:rPr>
              <a:t>int total;</a:t>
            </a:r>
          </a:p>
          <a:p>
            <a:pPr>
              <a:spcBef>
                <a:spcPts val="600"/>
              </a:spcBef>
              <a:buNone/>
            </a:pPr>
            <a:endParaRPr lang="en-US" altLang="en-US" sz="1800" b="1" dirty="0">
              <a:noFill/>
            </a:endParaRPr>
          </a:p>
          <a:p>
            <a:pPr>
              <a:spcBef>
                <a:spcPts val="600"/>
              </a:spcBef>
              <a:buNone/>
            </a:pPr>
            <a:r>
              <a:rPr lang="en-US" altLang="en-US" sz="1800" b="1" dirty="0">
                <a:latin typeface="Courier New" panose="02070309020205020404" pitchFamily="49" charset="0"/>
                <a:cs typeface="Courier New" panose="02070309020205020404" pitchFamily="49" charset="0"/>
              </a:rPr>
              <a:t>for (int </a:t>
            </a:r>
            <a:r>
              <a:rPr lang="en-US" altLang="en-US" sz="1800" b="1" dirty="0">
                <a:solidFill>
                  <a:srgbClr val="C00000"/>
                </a:solidFill>
                <a:latin typeface="Courier New" panose="02070309020205020404" pitchFamily="49" charset="0"/>
                <a:cs typeface="Courier New" panose="02070309020205020404" pitchFamily="49" charset="0"/>
              </a:rPr>
              <a:t>row</a:t>
            </a:r>
            <a:r>
              <a:rPr lang="en-US" altLang="en-US" sz="1800" b="1" dirty="0">
                <a:solidFill>
                  <a:srgbClr val="FF3300"/>
                </a:solidFill>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rPr>
              <a:t>= 0; </a:t>
            </a:r>
            <a:r>
              <a:rPr lang="en-US" altLang="en-US" sz="1800" b="1" dirty="0">
                <a:solidFill>
                  <a:srgbClr val="C00000"/>
                </a:solidFill>
                <a:latin typeface="Courier New" panose="02070309020205020404" pitchFamily="49" charset="0"/>
                <a:cs typeface="Courier New" panose="02070309020205020404" pitchFamily="49" charset="0"/>
              </a:rPr>
              <a:t>row</a:t>
            </a:r>
            <a:r>
              <a:rPr lang="en-US" altLang="en-US" sz="1800" b="1" dirty="0">
                <a:latin typeface="Courier New" panose="02070309020205020404" pitchFamily="49" charset="0"/>
                <a:cs typeface="Courier New" panose="02070309020205020404" pitchFamily="49" charset="0"/>
              </a:rPr>
              <a:t> &lt; numbers.length;</a:t>
            </a:r>
            <a:r>
              <a:rPr lang="en-US" altLang="en-US" sz="1800" b="1" dirty="0">
                <a:solidFill>
                  <a:srgbClr val="FF3300"/>
                </a:solidFill>
                <a:latin typeface="Courier New" panose="02070309020205020404" pitchFamily="49" charset="0"/>
                <a:cs typeface="Courier New" panose="02070309020205020404" pitchFamily="49" charset="0"/>
              </a:rPr>
              <a:t> </a:t>
            </a:r>
            <a:r>
              <a:rPr lang="en-US" altLang="en-US" sz="1800" b="1" dirty="0">
                <a:solidFill>
                  <a:srgbClr val="C00000"/>
                </a:solidFill>
                <a:latin typeface="Courier New" panose="02070309020205020404" pitchFamily="49" charset="0"/>
                <a:cs typeface="Courier New" panose="02070309020205020404" pitchFamily="49" charset="0"/>
              </a:rPr>
              <a:t>row</a:t>
            </a:r>
            <a:r>
              <a:rPr lang="en-US" altLang="en-US" sz="1800" b="1" dirty="0">
                <a:latin typeface="Courier New" panose="02070309020205020404" pitchFamily="49" charset="0"/>
                <a:cs typeface="Courier New" panose="02070309020205020404" pitchFamily="49" charset="0"/>
              </a:rPr>
              <a:t>++)</a:t>
            </a:r>
          </a:p>
          <a:p>
            <a:pPr>
              <a:spcBef>
                <a:spcPts val="600"/>
              </a:spcBef>
              <a:buNone/>
            </a:pPr>
            <a:r>
              <a:rPr lang="en-US" altLang="en-US" sz="1800" b="1" dirty="0">
                <a:latin typeface="Courier New" panose="02070309020205020404" pitchFamily="49" charset="0"/>
                <a:cs typeface="Courier New" panose="02070309020205020404" pitchFamily="49" charset="0"/>
              </a:rPr>
              <a:t>{</a:t>
            </a:r>
          </a:p>
          <a:p>
            <a:pPr>
              <a:spcBef>
                <a:spcPts val="600"/>
              </a:spcBef>
              <a:buNone/>
            </a:pPr>
            <a:r>
              <a:rPr lang="en-US" altLang="en-US" sz="1800" b="1" dirty="0">
                <a:latin typeface="Courier New" panose="02070309020205020404" pitchFamily="49" charset="0"/>
                <a:cs typeface="Courier New" panose="02070309020205020404" pitchFamily="49" charset="0"/>
              </a:rPr>
              <a:t>  total = 0;</a:t>
            </a:r>
          </a:p>
          <a:p>
            <a:pPr>
              <a:spcBef>
                <a:spcPts val="600"/>
              </a:spcBef>
              <a:buNone/>
            </a:pPr>
            <a:r>
              <a:rPr lang="en-US" altLang="en-US" sz="1800" b="1" dirty="0">
                <a:latin typeface="Courier New" panose="02070309020205020404" pitchFamily="49" charset="0"/>
                <a:cs typeface="Courier New" panose="02070309020205020404" pitchFamily="49" charset="0"/>
              </a:rPr>
              <a:t>  for (int </a:t>
            </a:r>
            <a:r>
              <a:rPr lang="en-US" altLang="en-US" sz="1800" b="1" dirty="0">
                <a:solidFill>
                  <a:srgbClr val="0000FF"/>
                </a:solidFill>
                <a:latin typeface="Courier New" panose="02070309020205020404" pitchFamily="49" charset="0"/>
                <a:cs typeface="Courier New" panose="02070309020205020404" pitchFamily="49" charset="0"/>
              </a:rPr>
              <a:t>col</a:t>
            </a:r>
            <a:r>
              <a:rPr lang="en-US" altLang="en-US" sz="1800" b="1" dirty="0">
                <a:latin typeface="Courier New" panose="02070309020205020404" pitchFamily="49" charset="0"/>
                <a:cs typeface="Courier New" panose="02070309020205020404" pitchFamily="49" charset="0"/>
              </a:rPr>
              <a:t> = 0; </a:t>
            </a:r>
            <a:r>
              <a:rPr lang="en-US" altLang="en-US" sz="1800" b="1" dirty="0">
                <a:solidFill>
                  <a:srgbClr val="0000FF"/>
                </a:solidFill>
                <a:latin typeface="Courier New" panose="02070309020205020404" pitchFamily="49" charset="0"/>
                <a:cs typeface="Courier New" panose="02070309020205020404" pitchFamily="49" charset="0"/>
              </a:rPr>
              <a:t>col</a:t>
            </a:r>
            <a:r>
              <a:rPr lang="en-US" altLang="en-US" sz="1800" b="1" dirty="0">
                <a:latin typeface="Courier New" panose="02070309020205020404" pitchFamily="49" charset="0"/>
                <a:cs typeface="Courier New" panose="02070309020205020404" pitchFamily="49" charset="0"/>
              </a:rPr>
              <a:t> &lt; numbers[row].length; </a:t>
            </a:r>
            <a:r>
              <a:rPr lang="en-US" altLang="en-US" sz="1800" b="1" dirty="0">
                <a:solidFill>
                  <a:srgbClr val="0000FF"/>
                </a:solidFill>
                <a:latin typeface="Courier New" panose="02070309020205020404" pitchFamily="49" charset="0"/>
                <a:cs typeface="Courier New" panose="02070309020205020404" pitchFamily="49" charset="0"/>
              </a:rPr>
              <a:t>col</a:t>
            </a:r>
            <a:r>
              <a:rPr lang="en-US" altLang="en-US" sz="1800" b="1" dirty="0">
                <a:latin typeface="Courier New" panose="02070309020205020404" pitchFamily="49" charset="0"/>
                <a:cs typeface="Courier New" panose="02070309020205020404" pitchFamily="49" charset="0"/>
              </a:rPr>
              <a:t>++)</a:t>
            </a:r>
          </a:p>
          <a:p>
            <a:pPr>
              <a:spcBef>
                <a:spcPts val="600"/>
              </a:spcBef>
              <a:buNone/>
            </a:pPr>
            <a:r>
              <a:rPr lang="en-US" altLang="en-US" sz="1800" b="1" dirty="0">
                <a:latin typeface="Courier New" panose="02070309020205020404" pitchFamily="49" charset="0"/>
                <a:cs typeface="Courier New" panose="02070309020205020404" pitchFamily="49" charset="0"/>
              </a:rPr>
              <a:t>    total += numbers[row][col];</a:t>
            </a:r>
          </a:p>
          <a:p>
            <a:pPr>
              <a:spcBef>
                <a:spcPts val="600"/>
              </a:spcBef>
              <a:buNone/>
            </a:pPr>
            <a:r>
              <a:rPr lang="en-US" altLang="en-US" sz="1800" b="1" dirty="0">
                <a:latin typeface="Courier New" panose="02070309020205020404" pitchFamily="49" charset="0"/>
                <a:cs typeface="Courier New" panose="02070309020205020404" pitchFamily="49" charset="0"/>
              </a:rPr>
              <a:t>  System.out.println("Total of row " </a:t>
            </a:r>
          </a:p>
          <a:p>
            <a:pPr>
              <a:spcBef>
                <a:spcPts val="600"/>
              </a:spcBef>
              <a:buNone/>
            </a:pPr>
            <a:r>
              <a:rPr lang="en-US" altLang="en-US" sz="1800" b="1" dirty="0">
                <a:latin typeface="Courier New" panose="02070309020205020404" pitchFamily="49" charset="0"/>
                <a:cs typeface="Courier New" panose="02070309020205020404" pitchFamily="49" charset="0"/>
              </a:rPr>
              <a:t>                     + row + " is " + total);</a:t>
            </a:r>
          </a:p>
          <a:p>
            <a:pPr>
              <a:spcBef>
                <a:spcPts val="600"/>
              </a:spcBef>
              <a:buNone/>
            </a:pPr>
            <a:r>
              <a:rPr lang="en-US" altLang="en-US" sz="18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11874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Creating Arrays </a:t>
            </a:r>
            <a:r>
              <a:rPr lang="en-US" altLang="en-US" sz="2000" b="0" dirty="0"/>
              <a:t>(2 of 3)</a:t>
            </a:r>
            <a:endParaRPr lang="en-IN" dirty="0"/>
          </a:p>
        </p:txBody>
      </p:sp>
      <p:sp>
        <p:nvSpPr>
          <p:cNvPr id="5" name="Content Placeholder 4"/>
          <p:cNvSpPr>
            <a:spLocks noGrp="1"/>
          </p:cNvSpPr>
          <p:nvPr>
            <p:ph sz="quarter" idx="13"/>
          </p:nvPr>
        </p:nvSpPr>
        <p:spPr>
          <a:xfrm>
            <a:off x="457200" y="1552576"/>
            <a:ext cx="8081158" cy="893742"/>
          </a:xfrm>
        </p:spPr>
        <p:txBody>
          <a:bodyPr/>
          <a:lstStyle/>
          <a:p>
            <a:r>
              <a:rPr lang="en-US" altLang="en-US" dirty="0"/>
              <a:t>It is possible to declare an array reference and create it in the same statement.</a:t>
            </a:r>
            <a:endParaRPr lang="en-IN" dirty="0"/>
          </a:p>
        </p:txBody>
      </p:sp>
      <p:sp>
        <p:nvSpPr>
          <p:cNvPr id="6" name="Content Placeholder 5"/>
          <p:cNvSpPr>
            <a:spLocks noGrp="1"/>
          </p:cNvSpPr>
          <p:nvPr>
            <p:ph sz="quarter" idx="14"/>
          </p:nvPr>
        </p:nvSpPr>
        <p:spPr>
          <a:xfrm>
            <a:off x="457200" y="2517570"/>
            <a:ext cx="4934197" cy="475012"/>
          </a:xfrm>
        </p:spPr>
        <p:txBody>
          <a:bodyPr/>
          <a:lstStyle/>
          <a:p>
            <a:pPr marL="742518" lvl="1">
              <a:buNone/>
            </a:pPr>
            <a:r>
              <a:rPr lang="en-US" altLang="en-US" sz="2000" b="1" dirty="0">
                <a:latin typeface="Courier New" panose="02070309020205020404" pitchFamily="49" charset="0"/>
                <a:cs typeface="Courier New" panose="02070309020205020404" pitchFamily="49" charset="0"/>
              </a:rPr>
              <a:t>int[] numbers = new int[6];</a:t>
            </a:r>
            <a:endParaRPr lang="en-IN" sz="2000" dirty="0">
              <a:latin typeface="Courier New" panose="02070309020205020404" pitchFamily="49" charset="0"/>
              <a:cs typeface="Courier New" panose="02070309020205020404" pitchFamily="49" charset="0"/>
            </a:endParaRPr>
          </a:p>
        </p:txBody>
      </p:sp>
      <p:sp>
        <p:nvSpPr>
          <p:cNvPr id="7" name="Content Placeholder 6"/>
          <p:cNvSpPr>
            <a:spLocks noGrp="1"/>
          </p:cNvSpPr>
          <p:nvPr>
            <p:ph sz="quarter" idx="15"/>
          </p:nvPr>
        </p:nvSpPr>
        <p:spPr>
          <a:xfrm>
            <a:off x="457200" y="3063834"/>
            <a:ext cx="4411683" cy="546266"/>
          </a:xfrm>
        </p:spPr>
        <p:txBody>
          <a:bodyPr/>
          <a:lstStyle/>
          <a:p>
            <a:r>
              <a:rPr lang="en-US" altLang="en-US" dirty="0"/>
              <a:t>Arrays may be of any type.</a:t>
            </a:r>
            <a:endParaRPr lang="en-IN" dirty="0"/>
          </a:p>
        </p:txBody>
      </p:sp>
      <p:sp>
        <p:nvSpPr>
          <p:cNvPr id="8" name="Content Placeholder 7"/>
          <p:cNvSpPr>
            <a:spLocks noGrp="1"/>
          </p:cNvSpPr>
          <p:nvPr>
            <p:ph sz="quarter" idx="16"/>
          </p:nvPr>
        </p:nvSpPr>
        <p:spPr>
          <a:xfrm>
            <a:off x="457200" y="3676569"/>
            <a:ext cx="7036130" cy="1691077"/>
          </a:xfrm>
        </p:spPr>
        <p:txBody>
          <a:bodyPr/>
          <a:lstStyle/>
          <a:p>
            <a:pPr marL="741600" lvl="1" eaLnBrk="1" hangingPunct="1">
              <a:buFontTx/>
              <a:buNone/>
            </a:pPr>
            <a:r>
              <a:rPr lang="en-US" altLang="en-US" sz="2000" b="1" dirty="0">
                <a:latin typeface="Courier New" panose="02070309020205020404" pitchFamily="49" charset="0"/>
                <a:cs typeface="Courier New" panose="02070309020205020404" pitchFamily="49" charset="0"/>
              </a:rPr>
              <a:t>float[] temperatures = new float[100];</a:t>
            </a:r>
          </a:p>
          <a:p>
            <a:pPr marL="741600" lvl="1" eaLnBrk="1" hangingPunct="1">
              <a:buFontTx/>
              <a:buNone/>
            </a:pPr>
            <a:r>
              <a:rPr lang="en-US" altLang="en-US" sz="2000" b="1" dirty="0">
                <a:latin typeface="Courier New" panose="02070309020205020404" pitchFamily="49" charset="0"/>
                <a:cs typeface="Courier New" panose="02070309020205020404" pitchFamily="49" charset="0"/>
              </a:rPr>
              <a:t>char[] letters = new char[41];</a:t>
            </a:r>
          </a:p>
          <a:p>
            <a:pPr marL="741600" lvl="1" eaLnBrk="1" hangingPunct="1">
              <a:buFontTx/>
              <a:buNone/>
            </a:pPr>
            <a:r>
              <a:rPr lang="en-US" altLang="en-US" sz="2000" b="1" dirty="0">
                <a:latin typeface="Courier New" panose="02070309020205020404" pitchFamily="49" charset="0"/>
                <a:cs typeface="Courier New" panose="02070309020205020404" pitchFamily="49" charset="0"/>
              </a:rPr>
              <a:t>long[] units = new long[50];</a:t>
            </a:r>
          </a:p>
          <a:p>
            <a:pPr marL="741600" lvl="1" eaLnBrk="1" hangingPunct="1">
              <a:buFontTx/>
              <a:buNone/>
            </a:pPr>
            <a:r>
              <a:rPr lang="en-US" altLang="en-US" sz="2000" b="1" dirty="0">
                <a:latin typeface="Courier New" panose="02070309020205020404" pitchFamily="49" charset="0"/>
                <a:cs typeface="Courier New" panose="02070309020205020404" pitchFamily="49" charset="0"/>
              </a:rPr>
              <a:t>double[] sizes = new double[1200];</a:t>
            </a:r>
          </a:p>
        </p:txBody>
      </p:sp>
    </p:spTree>
    <p:extLst>
      <p:ext uri="{BB962C8B-B14F-4D97-AF65-F5344CB8AC3E}">
        <p14:creationId xmlns:p14="http://schemas.microsoft.com/office/powerpoint/2010/main" val="30432940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Summing The Columns of a Two-Dimensional Array</a:t>
            </a:r>
            <a:endParaRPr lang="en-IN" sz="3200" dirty="0"/>
          </a:p>
        </p:txBody>
      </p:sp>
      <p:sp>
        <p:nvSpPr>
          <p:cNvPr id="3" name="Content Placeholder 2"/>
          <p:cNvSpPr>
            <a:spLocks noGrp="1"/>
          </p:cNvSpPr>
          <p:nvPr>
            <p:ph sz="quarter" idx="13"/>
          </p:nvPr>
        </p:nvSpPr>
        <p:spPr>
          <a:xfrm>
            <a:off x="457200" y="1556326"/>
            <a:ext cx="8229600" cy="4788911"/>
          </a:xfrm>
        </p:spPr>
        <p:txBody>
          <a:bodyPr/>
          <a:lstStyle/>
          <a:p>
            <a:pPr>
              <a:spcBef>
                <a:spcPts val="400"/>
              </a:spcBef>
              <a:buNone/>
            </a:pPr>
            <a:r>
              <a:rPr lang="en-US" altLang="en-US" sz="2000" b="1" dirty="0">
                <a:latin typeface="Courier New" panose="02070309020205020404" pitchFamily="49" charset="0"/>
                <a:cs typeface="Courier New" panose="02070309020205020404" pitchFamily="49" charset="0"/>
              </a:rPr>
              <a:t>int[][] numbers = {{1, 2, 3, 4},</a:t>
            </a:r>
          </a:p>
          <a:p>
            <a:pPr>
              <a:spcBef>
                <a:spcPts val="400"/>
              </a:spcBef>
              <a:buNone/>
            </a:pPr>
            <a:r>
              <a:rPr lang="en-US" altLang="en-US" sz="2000" b="1" dirty="0">
                <a:latin typeface="Courier New" panose="02070309020205020404" pitchFamily="49" charset="0"/>
                <a:cs typeface="Courier New" panose="02070309020205020404" pitchFamily="49" charset="0"/>
              </a:rPr>
              <a:t>                   {5, 6, 7, 8},</a:t>
            </a:r>
          </a:p>
          <a:p>
            <a:pPr>
              <a:spcBef>
                <a:spcPts val="400"/>
              </a:spcBef>
              <a:buNone/>
            </a:pPr>
            <a:r>
              <a:rPr lang="en-US" altLang="en-US" sz="2000" b="1" dirty="0">
                <a:latin typeface="Courier New" panose="02070309020205020404" pitchFamily="49" charset="0"/>
                <a:cs typeface="Courier New" panose="02070309020205020404" pitchFamily="49" charset="0"/>
              </a:rPr>
              <a:t>                   {9, 10, 11, 12}};</a:t>
            </a:r>
          </a:p>
          <a:p>
            <a:pPr>
              <a:spcBef>
                <a:spcPts val="400"/>
              </a:spcBef>
              <a:buNone/>
            </a:pPr>
            <a:r>
              <a:rPr lang="en-US" altLang="en-US" sz="2000" b="1" dirty="0">
                <a:latin typeface="Courier New" panose="02070309020205020404" pitchFamily="49" charset="0"/>
                <a:cs typeface="Courier New" panose="02070309020205020404" pitchFamily="49" charset="0"/>
              </a:rPr>
              <a:t>int total;</a:t>
            </a:r>
          </a:p>
          <a:p>
            <a:pPr>
              <a:spcBef>
                <a:spcPts val="400"/>
              </a:spcBef>
              <a:buNone/>
            </a:pPr>
            <a:endParaRPr lang="en-US" altLang="en-US" sz="2000" b="1" dirty="0">
              <a:noFill/>
            </a:endParaRPr>
          </a:p>
          <a:p>
            <a:pPr>
              <a:spcBef>
                <a:spcPts val="400"/>
              </a:spcBef>
              <a:buNone/>
            </a:pPr>
            <a:r>
              <a:rPr lang="en-US" altLang="en-US" sz="2000" b="1" dirty="0">
                <a:latin typeface="Courier New" panose="02070309020205020404" pitchFamily="49" charset="0"/>
                <a:cs typeface="Courier New" panose="02070309020205020404" pitchFamily="49" charset="0"/>
              </a:rPr>
              <a:t>for (int </a:t>
            </a:r>
            <a:r>
              <a:rPr lang="en-US" altLang="en-US" sz="2000" b="1" dirty="0">
                <a:solidFill>
                  <a:srgbClr val="0000FF"/>
                </a:solidFill>
                <a:latin typeface="Courier New" panose="02070309020205020404" pitchFamily="49" charset="0"/>
                <a:cs typeface="Courier New" panose="02070309020205020404" pitchFamily="49" charset="0"/>
              </a:rPr>
              <a:t>col</a:t>
            </a:r>
            <a:r>
              <a:rPr lang="en-US" altLang="en-US" sz="2000" b="1" dirty="0">
                <a:latin typeface="Courier New" panose="02070309020205020404" pitchFamily="49" charset="0"/>
                <a:cs typeface="Courier New" panose="02070309020205020404" pitchFamily="49" charset="0"/>
              </a:rPr>
              <a:t> = 0; </a:t>
            </a:r>
            <a:r>
              <a:rPr lang="en-US" altLang="en-US" sz="2000" b="1" dirty="0">
                <a:solidFill>
                  <a:srgbClr val="0000FF"/>
                </a:solidFill>
                <a:latin typeface="Courier New" panose="02070309020205020404" pitchFamily="49" charset="0"/>
                <a:cs typeface="Courier New" panose="02070309020205020404" pitchFamily="49" charset="0"/>
              </a:rPr>
              <a:t>col</a:t>
            </a:r>
            <a:r>
              <a:rPr lang="en-US" altLang="en-US" sz="2000" b="1" dirty="0">
                <a:latin typeface="Courier New" panose="02070309020205020404" pitchFamily="49" charset="0"/>
                <a:cs typeface="Courier New" panose="02070309020205020404" pitchFamily="49" charset="0"/>
              </a:rPr>
              <a:t> &lt; numbers[0].length; </a:t>
            </a:r>
            <a:r>
              <a:rPr lang="en-US" altLang="en-US" sz="2000" b="1" dirty="0">
                <a:solidFill>
                  <a:srgbClr val="0000FF"/>
                </a:solidFill>
                <a:latin typeface="Courier New" panose="02070309020205020404" pitchFamily="49" charset="0"/>
                <a:cs typeface="Courier New" panose="02070309020205020404" pitchFamily="49" charset="0"/>
              </a:rPr>
              <a:t>col</a:t>
            </a:r>
            <a:r>
              <a:rPr lang="en-US" altLang="en-US" sz="2000" b="1" dirty="0">
                <a:latin typeface="Courier New" panose="02070309020205020404" pitchFamily="49" charset="0"/>
                <a:cs typeface="Courier New" panose="02070309020205020404" pitchFamily="49" charset="0"/>
              </a:rPr>
              <a:t>++)</a:t>
            </a:r>
          </a:p>
          <a:p>
            <a:pPr>
              <a:spcBef>
                <a:spcPts val="400"/>
              </a:spcBef>
              <a:buNone/>
            </a:pPr>
            <a:r>
              <a:rPr lang="en-US" altLang="en-US" sz="2000" b="1" dirty="0">
                <a:latin typeface="Courier New" panose="02070309020205020404" pitchFamily="49" charset="0"/>
                <a:cs typeface="Courier New" panose="02070309020205020404" pitchFamily="49" charset="0"/>
              </a:rPr>
              <a:t>{</a:t>
            </a:r>
          </a:p>
          <a:p>
            <a:pPr>
              <a:spcBef>
                <a:spcPts val="400"/>
              </a:spcBef>
              <a:buNone/>
            </a:pPr>
            <a:r>
              <a:rPr lang="en-US" altLang="en-US" sz="2000" b="1" dirty="0">
                <a:latin typeface="Courier New" panose="02070309020205020404" pitchFamily="49" charset="0"/>
                <a:cs typeface="Courier New" panose="02070309020205020404" pitchFamily="49" charset="0"/>
              </a:rPr>
              <a:t>  total = 0;</a:t>
            </a:r>
          </a:p>
          <a:p>
            <a:pPr>
              <a:spcBef>
                <a:spcPts val="400"/>
              </a:spcBef>
              <a:buNone/>
            </a:pPr>
            <a:r>
              <a:rPr lang="en-US" altLang="en-US" sz="2000" b="1" dirty="0">
                <a:latin typeface="Courier New" panose="02070309020205020404" pitchFamily="49" charset="0"/>
                <a:cs typeface="Courier New" panose="02070309020205020404" pitchFamily="49" charset="0"/>
              </a:rPr>
              <a:t>  for (int </a:t>
            </a:r>
            <a:r>
              <a:rPr lang="en-US" altLang="en-US" sz="2000" b="1" dirty="0">
                <a:solidFill>
                  <a:srgbClr val="C00000"/>
                </a:solidFill>
                <a:latin typeface="Courier New" panose="02070309020205020404" pitchFamily="49" charset="0"/>
                <a:cs typeface="Courier New" panose="02070309020205020404" pitchFamily="49" charset="0"/>
              </a:rPr>
              <a:t>row</a:t>
            </a:r>
            <a:r>
              <a:rPr lang="en-US" altLang="en-US" sz="2000" b="1" dirty="0">
                <a:latin typeface="Courier New" panose="02070309020205020404" pitchFamily="49" charset="0"/>
                <a:cs typeface="Courier New" panose="02070309020205020404" pitchFamily="49" charset="0"/>
              </a:rPr>
              <a:t> = 0; </a:t>
            </a:r>
            <a:r>
              <a:rPr lang="en-US" altLang="en-US" sz="2000" b="1" dirty="0">
                <a:solidFill>
                  <a:srgbClr val="C00000"/>
                </a:solidFill>
                <a:latin typeface="Courier New" panose="02070309020205020404" pitchFamily="49" charset="0"/>
                <a:cs typeface="Courier New" panose="02070309020205020404" pitchFamily="49" charset="0"/>
              </a:rPr>
              <a:t>row</a:t>
            </a:r>
            <a:r>
              <a:rPr lang="en-US" altLang="en-US" sz="2000" b="1" dirty="0">
                <a:latin typeface="Courier New" panose="02070309020205020404" pitchFamily="49" charset="0"/>
                <a:cs typeface="Courier New" panose="02070309020205020404" pitchFamily="49" charset="0"/>
              </a:rPr>
              <a:t> &lt; numbers.length; </a:t>
            </a:r>
            <a:r>
              <a:rPr lang="en-US" altLang="en-US" sz="2000" b="1" dirty="0">
                <a:solidFill>
                  <a:srgbClr val="C00000"/>
                </a:solidFill>
                <a:latin typeface="Courier New" panose="02070309020205020404" pitchFamily="49" charset="0"/>
                <a:cs typeface="Courier New" panose="02070309020205020404" pitchFamily="49" charset="0"/>
              </a:rPr>
              <a:t>row</a:t>
            </a:r>
            <a:r>
              <a:rPr lang="en-US" altLang="en-US" sz="2000" b="1" dirty="0">
                <a:latin typeface="Courier New" panose="02070309020205020404" pitchFamily="49" charset="0"/>
                <a:cs typeface="Courier New" panose="02070309020205020404" pitchFamily="49" charset="0"/>
              </a:rPr>
              <a:t>++)</a:t>
            </a:r>
          </a:p>
          <a:p>
            <a:pPr>
              <a:spcBef>
                <a:spcPts val="400"/>
              </a:spcBef>
              <a:buNone/>
            </a:pPr>
            <a:r>
              <a:rPr lang="en-US" altLang="en-US" sz="2000" b="1" dirty="0">
                <a:latin typeface="Courier New" panose="02070309020205020404" pitchFamily="49" charset="0"/>
                <a:cs typeface="Courier New" panose="02070309020205020404" pitchFamily="49" charset="0"/>
              </a:rPr>
              <a:t>    total += numbers[row][col];</a:t>
            </a:r>
          </a:p>
          <a:p>
            <a:pPr>
              <a:spcBef>
                <a:spcPts val="400"/>
              </a:spcBef>
              <a:buNone/>
            </a:pPr>
            <a:r>
              <a:rPr lang="en-US" altLang="en-US" sz="2000" b="1" dirty="0">
                <a:latin typeface="Courier New" panose="02070309020205020404" pitchFamily="49" charset="0"/>
                <a:cs typeface="Courier New" panose="02070309020205020404" pitchFamily="49" charset="0"/>
              </a:rPr>
              <a:t>  System.out.println("Total of column " </a:t>
            </a:r>
          </a:p>
          <a:p>
            <a:pPr>
              <a:spcBef>
                <a:spcPts val="400"/>
              </a:spcBef>
              <a:buNone/>
            </a:pPr>
            <a:r>
              <a:rPr lang="en-US" altLang="en-US" sz="2000" b="1" dirty="0">
                <a:latin typeface="Courier New" panose="02070309020205020404" pitchFamily="49" charset="0"/>
                <a:cs typeface="Courier New" panose="02070309020205020404" pitchFamily="49" charset="0"/>
              </a:rPr>
              <a:t>                     + col + " is " + total);</a:t>
            </a:r>
          </a:p>
          <a:p>
            <a:pPr>
              <a:spcBef>
                <a:spcPts val="400"/>
              </a:spcBef>
              <a:buNone/>
            </a:pPr>
            <a:r>
              <a:rPr lang="en-US" altLang="en-US" sz="20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229186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Passing and Returning Two-Dimensional Array References</a:t>
            </a:r>
            <a:endParaRPr lang="en-IN" sz="3200" dirty="0"/>
          </a:p>
        </p:txBody>
      </p:sp>
      <p:sp>
        <p:nvSpPr>
          <p:cNvPr id="3" name="Content Placeholder 2"/>
          <p:cNvSpPr>
            <a:spLocks noGrp="1"/>
          </p:cNvSpPr>
          <p:nvPr>
            <p:ph sz="quarter" idx="13"/>
          </p:nvPr>
        </p:nvSpPr>
        <p:spPr/>
        <p:txBody>
          <a:bodyPr/>
          <a:lstStyle/>
          <a:p>
            <a:pPr eaLnBrk="1" hangingPunct="1"/>
            <a:r>
              <a:rPr lang="en-US" altLang="en-US" dirty="0"/>
              <a:t>There is no difference between passing a single or two-dimensional array as an argument to a method.</a:t>
            </a:r>
          </a:p>
          <a:p>
            <a:pPr eaLnBrk="1" hangingPunct="1"/>
            <a:r>
              <a:rPr lang="en-US" altLang="en-US" dirty="0"/>
              <a:t>The method must accept a two-dimensional array as a parameter.</a:t>
            </a:r>
          </a:p>
          <a:p>
            <a:pPr eaLnBrk="1" hangingPunct="1"/>
            <a:r>
              <a:rPr lang="en-US" altLang="en-US" dirty="0"/>
              <a:t>See example: Pass2Darray.java</a:t>
            </a:r>
          </a:p>
        </p:txBody>
      </p:sp>
    </p:spTree>
    <p:extLst>
      <p:ext uri="{BB962C8B-B14F-4D97-AF65-F5344CB8AC3E}">
        <p14:creationId xmlns:p14="http://schemas.microsoft.com/office/powerpoint/2010/main" val="33766331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Ragged Arrays</a:t>
            </a:r>
            <a:endParaRPr lang="en-IN" dirty="0"/>
          </a:p>
        </p:txBody>
      </p:sp>
      <p:sp>
        <p:nvSpPr>
          <p:cNvPr id="4" name="Content Placeholder 3"/>
          <p:cNvSpPr>
            <a:spLocks noGrp="1"/>
          </p:cNvSpPr>
          <p:nvPr>
            <p:ph sz="quarter" idx="13"/>
          </p:nvPr>
        </p:nvSpPr>
        <p:spPr>
          <a:xfrm>
            <a:off x="457200" y="1552576"/>
            <a:ext cx="8229600" cy="1660888"/>
          </a:xfrm>
        </p:spPr>
        <p:txBody>
          <a:bodyPr/>
          <a:lstStyle/>
          <a:p>
            <a:pPr eaLnBrk="1" hangingPunct="1"/>
            <a:r>
              <a:rPr lang="en-US" altLang="en-US" sz="2200" dirty="0"/>
              <a:t>When the rows of a two-dimensional array are of different lengths, the array is known as a </a:t>
            </a:r>
            <a:r>
              <a:rPr lang="en-US" altLang="en-US" sz="2200" b="1" dirty="0"/>
              <a:t>ragged array</a:t>
            </a:r>
            <a:r>
              <a:rPr lang="en-US" altLang="en-US" sz="2200" dirty="0"/>
              <a:t>.</a:t>
            </a:r>
          </a:p>
          <a:p>
            <a:pPr eaLnBrk="1" hangingPunct="1"/>
            <a:r>
              <a:rPr lang="en-US" altLang="en-US" sz="2200" dirty="0"/>
              <a:t>You can create a ragged array by creating a two-dimensional array with a specific number of rows, but no columns.</a:t>
            </a:r>
          </a:p>
        </p:txBody>
      </p:sp>
      <p:sp>
        <p:nvSpPr>
          <p:cNvPr id="5" name="Content Placeholder 4"/>
          <p:cNvSpPr>
            <a:spLocks noGrp="1"/>
          </p:cNvSpPr>
          <p:nvPr>
            <p:ph sz="quarter" idx="14"/>
          </p:nvPr>
        </p:nvSpPr>
        <p:spPr>
          <a:xfrm>
            <a:off x="457200" y="3318712"/>
            <a:ext cx="5769429" cy="467137"/>
          </a:xfrm>
        </p:spPr>
        <p:txBody>
          <a:bodyPr/>
          <a:lstStyle/>
          <a:p>
            <a:pPr lvl="1">
              <a:buNone/>
            </a:pPr>
            <a:r>
              <a:rPr lang="en-US" altLang="en-US" sz="2000" b="1" dirty="0">
                <a:latin typeface="Courier New" panose="02070309020205020404" pitchFamily="49" charset="0"/>
                <a:cs typeface="Courier New" panose="02070309020205020404" pitchFamily="49" charset="0"/>
              </a:rPr>
              <a:t>int [][] ragged = new int [4][];</a:t>
            </a:r>
          </a:p>
        </p:txBody>
      </p:sp>
      <p:sp>
        <p:nvSpPr>
          <p:cNvPr id="6" name="Content Placeholder 5"/>
          <p:cNvSpPr>
            <a:spLocks noGrp="1"/>
          </p:cNvSpPr>
          <p:nvPr>
            <p:ph sz="quarter" idx="15"/>
          </p:nvPr>
        </p:nvSpPr>
        <p:spPr>
          <a:xfrm>
            <a:off x="457200" y="3910901"/>
            <a:ext cx="4402183" cy="467136"/>
          </a:xfrm>
        </p:spPr>
        <p:txBody>
          <a:bodyPr/>
          <a:lstStyle/>
          <a:p>
            <a:pPr eaLnBrk="1" hangingPunct="1"/>
            <a:r>
              <a:rPr lang="en-US" altLang="en-US" sz="2200" dirty="0"/>
              <a:t>Then create the individual rows.</a:t>
            </a:r>
          </a:p>
        </p:txBody>
      </p:sp>
      <p:sp>
        <p:nvSpPr>
          <p:cNvPr id="7" name="Content Placeholder 6"/>
          <p:cNvSpPr>
            <a:spLocks noGrp="1"/>
          </p:cNvSpPr>
          <p:nvPr>
            <p:ph sz="quarter" idx="16"/>
          </p:nvPr>
        </p:nvSpPr>
        <p:spPr>
          <a:xfrm>
            <a:off x="457201" y="4572752"/>
            <a:ext cx="4907280" cy="1608381"/>
          </a:xfrm>
        </p:spPr>
        <p:txBody>
          <a:bodyPr/>
          <a:lstStyle/>
          <a:p>
            <a:pPr lvl="1">
              <a:buNone/>
            </a:pPr>
            <a:r>
              <a:rPr lang="en-US" altLang="en-US" sz="2000" b="1" dirty="0">
                <a:latin typeface="Courier New" panose="02070309020205020404" pitchFamily="49" charset="0"/>
                <a:cs typeface="Courier New" panose="02070309020205020404" pitchFamily="49" charset="0"/>
              </a:rPr>
              <a:t>ragged[0] = new int [3];</a:t>
            </a:r>
          </a:p>
          <a:p>
            <a:pPr lvl="1">
              <a:buNone/>
            </a:pPr>
            <a:r>
              <a:rPr lang="en-US" altLang="en-US" sz="2000" b="1" dirty="0">
                <a:latin typeface="Courier New" panose="02070309020205020404" pitchFamily="49" charset="0"/>
                <a:cs typeface="Courier New" panose="02070309020205020404" pitchFamily="49" charset="0"/>
              </a:rPr>
              <a:t>ragged[1] = new int [4];</a:t>
            </a:r>
          </a:p>
          <a:p>
            <a:pPr lvl="1">
              <a:buNone/>
            </a:pPr>
            <a:r>
              <a:rPr lang="en-US" altLang="en-US" sz="2000" b="1" dirty="0">
                <a:latin typeface="Courier New" panose="02070309020205020404" pitchFamily="49" charset="0"/>
                <a:cs typeface="Courier New" panose="02070309020205020404" pitchFamily="49" charset="0"/>
              </a:rPr>
              <a:t>ragged[2] = new int [5];</a:t>
            </a:r>
          </a:p>
          <a:p>
            <a:pPr lvl="1">
              <a:buNone/>
            </a:pPr>
            <a:r>
              <a:rPr lang="en-US" altLang="en-US" sz="2000" b="1" dirty="0">
                <a:latin typeface="Courier New" panose="02070309020205020404" pitchFamily="49" charset="0"/>
                <a:cs typeface="Courier New" panose="02070309020205020404" pitchFamily="49" charset="0"/>
              </a:rPr>
              <a:t>ragged[3] = new int [6];</a:t>
            </a:r>
          </a:p>
        </p:txBody>
      </p:sp>
    </p:spTree>
    <p:extLst>
      <p:ext uri="{BB962C8B-B14F-4D97-AF65-F5344CB8AC3E}">
        <p14:creationId xmlns:p14="http://schemas.microsoft.com/office/powerpoint/2010/main" val="22507287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More Than Two Dimensions</a:t>
            </a:r>
            <a:endParaRPr lang="en-IN" dirty="0"/>
          </a:p>
        </p:txBody>
      </p:sp>
      <p:sp>
        <p:nvSpPr>
          <p:cNvPr id="4" name="Content Placeholder 3"/>
          <p:cNvSpPr>
            <a:spLocks noGrp="1"/>
          </p:cNvSpPr>
          <p:nvPr>
            <p:ph sz="quarter" idx="13"/>
          </p:nvPr>
        </p:nvSpPr>
        <p:spPr>
          <a:xfrm>
            <a:off x="457200" y="1556327"/>
            <a:ext cx="8229600" cy="1709387"/>
          </a:xfrm>
        </p:spPr>
        <p:txBody>
          <a:bodyPr/>
          <a:lstStyle/>
          <a:p>
            <a:pPr eaLnBrk="1" hangingPunct="1"/>
            <a:r>
              <a:rPr lang="en-US" altLang="en-US" sz="2200" dirty="0"/>
              <a:t>Java does not limit the number of dimensions that an array may be.</a:t>
            </a:r>
          </a:p>
          <a:p>
            <a:pPr eaLnBrk="1" hangingPunct="1"/>
            <a:r>
              <a:rPr lang="en-US" altLang="en-US" sz="2200" dirty="0"/>
              <a:t>More than three dimensions is hard to visualize, but can be useful in some programming problems.</a:t>
            </a:r>
          </a:p>
        </p:txBody>
      </p:sp>
      <p:pic>
        <p:nvPicPr>
          <p:cNvPr id="6" name="Content Placeholder 5" descr="An array from page 0 to page 2 represented by a 3 by 3 grid with blank entries in rows 0, 1, and 2, across four columns, 0 through 3."/>
          <p:cNvPicPr>
            <a:picLocks noGrp="1" noChangeAspect="1"/>
          </p:cNvPicPr>
          <p:nvPr>
            <p:ph sz="quarter" idx="14"/>
          </p:nvPr>
        </p:nvPicPr>
        <p:blipFill>
          <a:blip r:embed="rId2"/>
          <a:stretch>
            <a:fillRect/>
          </a:stretch>
        </p:blipFill>
        <p:spPr>
          <a:xfrm>
            <a:off x="1717168" y="3388141"/>
            <a:ext cx="5709665" cy="2854833"/>
          </a:xfrm>
          <a:prstGeom prst="rect">
            <a:avLst/>
          </a:prstGeom>
        </p:spPr>
      </p:pic>
    </p:spTree>
    <p:extLst>
      <p:ext uri="{BB962C8B-B14F-4D97-AF65-F5344CB8AC3E}">
        <p14:creationId xmlns:p14="http://schemas.microsoft.com/office/powerpoint/2010/main" val="4609219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Selection Sort</a:t>
            </a:r>
            <a:endParaRPr lang="en-IN" dirty="0"/>
          </a:p>
        </p:txBody>
      </p:sp>
      <p:sp>
        <p:nvSpPr>
          <p:cNvPr id="3" name="Content Placeholder 2"/>
          <p:cNvSpPr>
            <a:spLocks noGrp="1"/>
          </p:cNvSpPr>
          <p:nvPr>
            <p:ph sz="quarter" idx="13"/>
          </p:nvPr>
        </p:nvSpPr>
        <p:spPr/>
        <p:txBody>
          <a:bodyPr/>
          <a:lstStyle/>
          <a:p>
            <a:pPr eaLnBrk="1" hangingPunct="1"/>
            <a:r>
              <a:rPr lang="en-US" altLang="en-US" dirty="0"/>
              <a:t>In a selection sort:</a:t>
            </a:r>
          </a:p>
          <a:p>
            <a:pPr lvl="1" eaLnBrk="1" hangingPunct="1"/>
            <a:r>
              <a:rPr lang="en-US" altLang="en-US" dirty="0"/>
              <a:t>The smallest value in the array is located and moved to element 0.</a:t>
            </a:r>
          </a:p>
          <a:p>
            <a:pPr lvl="1" eaLnBrk="1" hangingPunct="1"/>
            <a:r>
              <a:rPr lang="en-US" altLang="en-US" dirty="0"/>
              <a:t>Then the next smallest value is located and moved to element 1.</a:t>
            </a:r>
          </a:p>
          <a:p>
            <a:pPr lvl="1" eaLnBrk="1" hangingPunct="1"/>
            <a:r>
              <a:rPr lang="en-US" altLang="en-US" dirty="0"/>
              <a:t>This process continues until all of the elements have been placed in their proper order.</a:t>
            </a:r>
          </a:p>
          <a:p>
            <a:pPr lvl="1" eaLnBrk="1" hangingPunct="1"/>
            <a:r>
              <a:rPr lang="en-US" altLang="en-US" dirty="0"/>
              <a:t>See example: SelectionSortDemo.java</a:t>
            </a:r>
          </a:p>
        </p:txBody>
      </p:sp>
    </p:spTree>
    <p:extLst>
      <p:ext uri="{BB962C8B-B14F-4D97-AF65-F5344CB8AC3E}">
        <p14:creationId xmlns:p14="http://schemas.microsoft.com/office/powerpoint/2010/main" val="24119468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Binary Search</a:t>
            </a:r>
            <a:endParaRPr lang="en-IN" dirty="0"/>
          </a:p>
        </p:txBody>
      </p:sp>
      <p:sp>
        <p:nvSpPr>
          <p:cNvPr id="3" name="Content Placeholder 2"/>
          <p:cNvSpPr>
            <a:spLocks noGrp="1"/>
          </p:cNvSpPr>
          <p:nvPr>
            <p:ph sz="quarter" idx="13"/>
          </p:nvPr>
        </p:nvSpPr>
        <p:spPr>
          <a:xfrm>
            <a:off x="457200" y="1556327"/>
            <a:ext cx="8128660" cy="4586896"/>
          </a:xfrm>
        </p:spPr>
        <p:txBody>
          <a:bodyPr/>
          <a:lstStyle/>
          <a:p>
            <a:pPr eaLnBrk="1" hangingPunct="1"/>
            <a:r>
              <a:rPr lang="en-US" altLang="en-US" sz="2000" dirty="0"/>
              <a:t>A binary search:</a:t>
            </a:r>
          </a:p>
          <a:p>
            <a:pPr lvl="1" eaLnBrk="1" hangingPunct="1"/>
            <a:r>
              <a:rPr lang="en-US" altLang="en-US" sz="2000" dirty="0"/>
              <a:t>requires an array sorted in ascending order.</a:t>
            </a:r>
          </a:p>
          <a:p>
            <a:pPr lvl="1" eaLnBrk="1" hangingPunct="1"/>
            <a:r>
              <a:rPr lang="en-US" altLang="en-US" sz="2000" dirty="0"/>
              <a:t>starts with the element in the middle of the array.</a:t>
            </a:r>
          </a:p>
          <a:p>
            <a:pPr lvl="1" eaLnBrk="1" hangingPunct="1"/>
            <a:r>
              <a:rPr lang="en-US" altLang="en-US" sz="2000" dirty="0"/>
              <a:t>If that element is the desired value, the search is over.</a:t>
            </a:r>
          </a:p>
          <a:p>
            <a:pPr lvl="1" eaLnBrk="1" hangingPunct="1"/>
            <a:r>
              <a:rPr lang="en-US" altLang="en-US" sz="2000" dirty="0"/>
              <a:t>Otherwise, the value in the middle element is either greater or less than the desired value</a:t>
            </a:r>
          </a:p>
          <a:p>
            <a:pPr lvl="1" eaLnBrk="1" hangingPunct="1"/>
            <a:r>
              <a:rPr lang="en-US" altLang="en-US" sz="2000" dirty="0"/>
              <a:t>If it is greater than the desired value, search in the first half of the array.</a:t>
            </a:r>
          </a:p>
          <a:p>
            <a:pPr lvl="1" eaLnBrk="1" hangingPunct="1"/>
            <a:r>
              <a:rPr lang="en-US" altLang="en-US" sz="2000" dirty="0"/>
              <a:t>Otherwise, search the last half of the array.</a:t>
            </a:r>
          </a:p>
          <a:p>
            <a:pPr lvl="1" eaLnBrk="1" hangingPunct="1"/>
            <a:r>
              <a:rPr lang="en-US" altLang="en-US" sz="2000" dirty="0"/>
              <a:t>Repeat as needed while adjusting start and end points of the search.</a:t>
            </a:r>
          </a:p>
          <a:p>
            <a:pPr eaLnBrk="1" hangingPunct="1"/>
            <a:r>
              <a:rPr lang="en-US" altLang="en-US" sz="2000" dirty="0"/>
              <a:t>See example: BinarySearchDemo.java</a:t>
            </a:r>
          </a:p>
        </p:txBody>
      </p:sp>
    </p:spTree>
    <p:extLst>
      <p:ext uri="{BB962C8B-B14F-4D97-AF65-F5344CB8AC3E}">
        <p14:creationId xmlns:p14="http://schemas.microsoft.com/office/powerpoint/2010/main" val="22892904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Command-Line Arguments </a:t>
            </a:r>
            <a:r>
              <a:rPr lang="en-US" altLang="en-US" sz="2000" b="0" dirty="0"/>
              <a:t>(1 of 2)</a:t>
            </a:r>
            <a:endParaRPr lang="en-IN" sz="2000" b="0" dirty="0"/>
          </a:p>
        </p:txBody>
      </p:sp>
      <p:sp>
        <p:nvSpPr>
          <p:cNvPr id="4" name="Content Placeholder 3"/>
          <p:cNvSpPr>
            <a:spLocks noGrp="1"/>
          </p:cNvSpPr>
          <p:nvPr>
            <p:ph sz="quarter" idx="13"/>
          </p:nvPr>
        </p:nvSpPr>
        <p:spPr>
          <a:xfrm>
            <a:off x="457200" y="1552575"/>
            <a:ext cx="8229600" cy="1428131"/>
          </a:xfrm>
        </p:spPr>
        <p:txBody>
          <a:bodyPr/>
          <a:lstStyle/>
          <a:p>
            <a:pPr eaLnBrk="1" hangingPunct="1"/>
            <a:r>
              <a:rPr lang="en-US" altLang="en-US" dirty="0"/>
              <a:t>A Java program can receive arguments from the operating system command-line.</a:t>
            </a:r>
          </a:p>
          <a:p>
            <a:pPr eaLnBrk="1" hangingPunct="1"/>
            <a:r>
              <a:rPr lang="en-US" altLang="en-US" dirty="0"/>
              <a:t>The </a:t>
            </a:r>
            <a:r>
              <a:rPr lang="en-US" altLang="en-US" dirty="0">
                <a:latin typeface="Courier New" panose="02070309020205020404" pitchFamily="49" charset="0"/>
                <a:cs typeface="Courier New" panose="02070309020205020404" pitchFamily="49" charset="0"/>
              </a:rPr>
              <a:t>main</a:t>
            </a:r>
            <a:r>
              <a:rPr lang="en-US" altLang="en-US" dirty="0"/>
              <a:t> method has a header that looks like this:</a:t>
            </a:r>
            <a:endParaRPr lang="en-IN" dirty="0"/>
          </a:p>
        </p:txBody>
      </p:sp>
      <p:sp>
        <p:nvSpPr>
          <p:cNvPr id="5" name="Content Placeholder 4"/>
          <p:cNvSpPr>
            <a:spLocks noGrp="1"/>
          </p:cNvSpPr>
          <p:nvPr>
            <p:ph sz="quarter" idx="14"/>
          </p:nvPr>
        </p:nvSpPr>
        <p:spPr>
          <a:xfrm>
            <a:off x="457200" y="3179420"/>
            <a:ext cx="7432766" cy="498139"/>
          </a:xfrm>
        </p:spPr>
        <p:txBody>
          <a:bodyPr/>
          <a:lstStyle/>
          <a:p>
            <a:pPr lvl="1" indent="0">
              <a:buNone/>
            </a:pPr>
            <a:r>
              <a:rPr lang="en-US" altLang="en-US" sz="2200" b="1" dirty="0">
                <a:latin typeface="Courier New" panose="02070309020205020404" pitchFamily="49" charset="0"/>
                <a:cs typeface="Courier New" panose="02070309020205020404" pitchFamily="49" charset="0"/>
              </a:rPr>
              <a:t>public static void main(String[] args)</a:t>
            </a:r>
          </a:p>
        </p:txBody>
      </p:sp>
      <p:sp>
        <p:nvSpPr>
          <p:cNvPr id="6" name="Content Placeholder 5"/>
          <p:cNvSpPr>
            <a:spLocks noGrp="1"/>
          </p:cNvSpPr>
          <p:nvPr>
            <p:ph sz="quarter" idx="15"/>
          </p:nvPr>
        </p:nvSpPr>
        <p:spPr>
          <a:xfrm>
            <a:off x="457200" y="3832728"/>
            <a:ext cx="8229600" cy="1829428"/>
          </a:xfrm>
        </p:spPr>
        <p:txBody>
          <a:bodyPr/>
          <a:lstStyle/>
          <a:p>
            <a:pPr eaLnBrk="1" hangingPunct="1"/>
            <a:r>
              <a:rPr lang="en-US" altLang="en-US" dirty="0"/>
              <a:t>The </a:t>
            </a:r>
            <a:r>
              <a:rPr lang="en-US" altLang="en-US" dirty="0">
                <a:latin typeface="Courier New" panose="02070309020205020404" pitchFamily="49" charset="0"/>
                <a:cs typeface="Courier New" panose="02070309020205020404" pitchFamily="49" charset="0"/>
              </a:rPr>
              <a:t>main</a:t>
            </a:r>
            <a:r>
              <a:rPr lang="en-US" altLang="en-US" dirty="0"/>
              <a:t> method receives a </a:t>
            </a:r>
            <a:r>
              <a:rPr lang="en-US" altLang="en-US" dirty="0">
                <a:latin typeface="Courier New" panose="02070309020205020404" pitchFamily="49" charset="0"/>
                <a:cs typeface="Courier New" panose="02070309020205020404" pitchFamily="49" charset="0"/>
              </a:rPr>
              <a:t>String</a:t>
            </a:r>
            <a:r>
              <a:rPr lang="en-US" altLang="en-US" dirty="0"/>
              <a:t> array as a parameter.</a:t>
            </a:r>
          </a:p>
          <a:p>
            <a:pPr eaLnBrk="1" hangingPunct="1"/>
            <a:r>
              <a:rPr lang="en-US" altLang="en-US" dirty="0"/>
              <a:t>The array that is passed into the </a:t>
            </a:r>
            <a:r>
              <a:rPr lang="en-US" altLang="en-US" dirty="0">
                <a:latin typeface="Courier New" panose="02070309020205020404" pitchFamily="49" charset="0"/>
                <a:cs typeface="Courier New" panose="02070309020205020404" pitchFamily="49" charset="0"/>
              </a:rPr>
              <a:t>args</a:t>
            </a:r>
            <a:r>
              <a:rPr lang="en-US" altLang="en-US" dirty="0"/>
              <a:t> parameter comes from the operating system command-line.</a:t>
            </a:r>
          </a:p>
        </p:txBody>
      </p:sp>
    </p:spTree>
    <p:extLst>
      <p:ext uri="{BB962C8B-B14F-4D97-AF65-F5344CB8AC3E}">
        <p14:creationId xmlns:p14="http://schemas.microsoft.com/office/powerpoint/2010/main" val="9642237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Command-Line Arguments </a:t>
            </a:r>
            <a:r>
              <a:rPr lang="en-US" altLang="en-US" sz="2000" b="0" dirty="0"/>
              <a:t>(2 of 2)</a:t>
            </a:r>
            <a:endParaRPr lang="en-IN" dirty="0"/>
          </a:p>
        </p:txBody>
      </p:sp>
      <p:sp>
        <p:nvSpPr>
          <p:cNvPr id="4" name="Content Placeholder 3"/>
          <p:cNvSpPr>
            <a:spLocks noGrp="1"/>
          </p:cNvSpPr>
          <p:nvPr>
            <p:ph sz="quarter" idx="13"/>
          </p:nvPr>
        </p:nvSpPr>
        <p:spPr>
          <a:xfrm>
            <a:off x="457200" y="1552575"/>
            <a:ext cx="3402281" cy="537482"/>
          </a:xfrm>
        </p:spPr>
        <p:txBody>
          <a:bodyPr/>
          <a:lstStyle/>
          <a:p>
            <a:r>
              <a:rPr lang="en-US" altLang="en-US" dirty="0"/>
              <a:t>To run the example:</a:t>
            </a:r>
            <a:endParaRPr lang="en-IN" dirty="0"/>
          </a:p>
        </p:txBody>
      </p:sp>
      <p:sp>
        <p:nvSpPr>
          <p:cNvPr id="5" name="Content Placeholder 4"/>
          <p:cNvSpPr>
            <a:spLocks noGrp="1"/>
          </p:cNvSpPr>
          <p:nvPr>
            <p:ph sz="quarter" idx="14"/>
          </p:nvPr>
        </p:nvSpPr>
        <p:spPr>
          <a:xfrm>
            <a:off x="457200" y="2157397"/>
            <a:ext cx="8229600" cy="1998968"/>
          </a:xfrm>
        </p:spPr>
        <p:txBody>
          <a:bodyPr/>
          <a:lstStyle/>
          <a:p>
            <a:pPr lvl="1" eaLnBrk="1" hangingPunct="1">
              <a:buFontTx/>
              <a:buNone/>
            </a:pPr>
            <a:r>
              <a:rPr lang="en-US" altLang="en-US" sz="2000" b="1" dirty="0">
                <a:latin typeface="Courier New" panose="02070309020205020404" pitchFamily="49" charset="0"/>
                <a:cs typeface="Courier New" panose="02070309020205020404" pitchFamily="49" charset="0"/>
              </a:rPr>
              <a:t>java CommandLine </a:t>
            </a:r>
            <a:r>
              <a:rPr lang="en-US" altLang="en-US" sz="2000" b="1" dirty="0">
                <a:solidFill>
                  <a:srgbClr val="C00000"/>
                </a:solidFill>
                <a:latin typeface="Courier New" panose="02070309020205020404" pitchFamily="49" charset="0"/>
                <a:cs typeface="Courier New" panose="02070309020205020404" pitchFamily="49" charset="0"/>
              </a:rPr>
              <a:t>How does this work?</a:t>
            </a:r>
          </a:p>
          <a:p>
            <a:pPr lvl="2" eaLnBrk="1" hangingPunct="1">
              <a:buFontTx/>
              <a:buNone/>
            </a:pPr>
            <a:r>
              <a:rPr lang="en-US" altLang="en-US" sz="2000" b="1" dirty="0">
                <a:latin typeface="Courier New" panose="02070309020205020404" pitchFamily="49" charset="0"/>
                <a:cs typeface="Courier New" panose="02070309020205020404" pitchFamily="49" charset="0"/>
              </a:rPr>
              <a:t>args[0] is assigned "How"</a:t>
            </a:r>
          </a:p>
          <a:p>
            <a:pPr lvl="2" eaLnBrk="1" hangingPunct="1">
              <a:buFontTx/>
              <a:buNone/>
            </a:pPr>
            <a:r>
              <a:rPr lang="en-US" altLang="en-US" sz="2000" b="1" dirty="0">
                <a:latin typeface="Courier New" panose="02070309020205020404" pitchFamily="49" charset="0"/>
                <a:cs typeface="Courier New" panose="02070309020205020404" pitchFamily="49" charset="0"/>
              </a:rPr>
              <a:t>args[0] is assigned "does"</a:t>
            </a:r>
          </a:p>
          <a:p>
            <a:pPr lvl="2" eaLnBrk="1" hangingPunct="1">
              <a:buFontTx/>
              <a:buNone/>
            </a:pPr>
            <a:r>
              <a:rPr lang="en-US" altLang="en-US" sz="2000" b="1" dirty="0">
                <a:latin typeface="Courier New" panose="02070309020205020404" pitchFamily="49" charset="0"/>
                <a:cs typeface="Courier New" panose="02070309020205020404" pitchFamily="49" charset="0"/>
              </a:rPr>
              <a:t>args[0] is assigned "this"</a:t>
            </a:r>
          </a:p>
          <a:p>
            <a:pPr lvl="2" eaLnBrk="1" hangingPunct="1">
              <a:buFontTx/>
              <a:buNone/>
            </a:pPr>
            <a:r>
              <a:rPr lang="en-US" altLang="en-US" sz="2000" b="1" dirty="0">
                <a:latin typeface="Courier New" panose="02070309020205020404" pitchFamily="49" charset="0"/>
                <a:cs typeface="Courier New" panose="02070309020205020404" pitchFamily="49" charset="0"/>
              </a:rPr>
              <a:t>args[0] is assigned "work?"</a:t>
            </a:r>
          </a:p>
        </p:txBody>
      </p:sp>
      <p:sp>
        <p:nvSpPr>
          <p:cNvPr id="6" name="Content Placeholder 5"/>
          <p:cNvSpPr>
            <a:spLocks noGrp="1"/>
          </p:cNvSpPr>
          <p:nvPr>
            <p:ph sz="quarter" idx="15"/>
          </p:nvPr>
        </p:nvSpPr>
        <p:spPr>
          <a:xfrm>
            <a:off x="457200" y="4223705"/>
            <a:ext cx="8229600" cy="1469070"/>
          </a:xfrm>
        </p:spPr>
        <p:txBody>
          <a:bodyPr/>
          <a:lstStyle/>
          <a:p>
            <a:pPr eaLnBrk="1" hangingPunct="1"/>
            <a:r>
              <a:rPr lang="en-US" altLang="en-US" dirty="0"/>
              <a:t>Example: CommandLine.java</a:t>
            </a:r>
          </a:p>
          <a:p>
            <a:pPr eaLnBrk="1" hangingPunct="1"/>
            <a:r>
              <a:rPr lang="en-US" altLang="en-US" dirty="0"/>
              <a:t>It is not required that the name of </a:t>
            </a:r>
            <a:r>
              <a:rPr lang="en-US" altLang="en-US" dirty="0">
                <a:latin typeface="Courier New" panose="02070309020205020404" pitchFamily="49" charset="0"/>
                <a:cs typeface="Courier New" panose="02070309020205020404" pitchFamily="49" charset="0"/>
              </a:rPr>
              <a:t>main’s</a:t>
            </a:r>
            <a:r>
              <a:rPr lang="en-US" altLang="en-US" dirty="0"/>
              <a:t> parameter array be </a:t>
            </a:r>
            <a:r>
              <a:rPr lang="en-US" altLang="en-US" dirty="0">
                <a:latin typeface="Courier New" panose="02070309020205020404" pitchFamily="49" charset="0"/>
                <a:cs typeface="Courier New" panose="02070309020205020404" pitchFamily="49" charset="0"/>
              </a:rPr>
              <a:t>args</a:t>
            </a:r>
            <a:r>
              <a:rPr lang="en-US" altLang="en-US" dirty="0"/>
              <a:t>.</a:t>
            </a:r>
          </a:p>
        </p:txBody>
      </p:sp>
    </p:spTree>
    <p:extLst>
      <p:ext uri="{BB962C8B-B14F-4D97-AF65-F5344CB8AC3E}">
        <p14:creationId xmlns:p14="http://schemas.microsoft.com/office/powerpoint/2010/main" val="38631574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Variable-Length Argument Lists</a:t>
            </a:r>
            <a:endParaRPr lang="en-IN" dirty="0"/>
          </a:p>
        </p:txBody>
      </p:sp>
      <p:sp>
        <p:nvSpPr>
          <p:cNvPr id="3" name="Content Placeholder 2"/>
          <p:cNvSpPr>
            <a:spLocks noGrp="1"/>
          </p:cNvSpPr>
          <p:nvPr>
            <p:ph sz="quarter" idx="13"/>
          </p:nvPr>
        </p:nvSpPr>
        <p:spPr>
          <a:xfrm>
            <a:off x="457200" y="1556327"/>
            <a:ext cx="8229600" cy="1388754"/>
          </a:xfrm>
        </p:spPr>
        <p:txBody>
          <a:bodyPr/>
          <a:lstStyle/>
          <a:p>
            <a:pPr eaLnBrk="1" hangingPunct="1"/>
            <a:r>
              <a:rPr lang="en-US" altLang="en-US" dirty="0"/>
              <a:t>Special type parameter – vararg…</a:t>
            </a:r>
          </a:p>
          <a:p>
            <a:pPr lvl="1" eaLnBrk="1" hangingPunct="1"/>
            <a:r>
              <a:rPr lang="en-US" altLang="en-US" dirty="0"/>
              <a:t>Vararg parameters are actually arrays</a:t>
            </a:r>
          </a:p>
          <a:p>
            <a:pPr lvl="1" eaLnBrk="1" hangingPunct="1"/>
            <a:r>
              <a:rPr lang="en-US" altLang="en-US" dirty="0"/>
              <a:t>Examples: VarArgsDemo1.java, VarargsDemo2.java</a:t>
            </a:r>
          </a:p>
        </p:txBody>
      </p:sp>
      <p:sp>
        <p:nvSpPr>
          <p:cNvPr id="4" name="Content Placeholder 3"/>
          <p:cNvSpPr>
            <a:spLocks noGrp="1"/>
          </p:cNvSpPr>
          <p:nvPr>
            <p:ph sz="quarter" idx="14"/>
          </p:nvPr>
        </p:nvSpPr>
        <p:spPr>
          <a:xfrm>
            <a:off x="457200" y="3063832"/>
            <a:ext cx="8229600" cy="3230087"/>
          </a:xfrm>
        </p:spPr>
        <p:txBody>
          <a:bodyPr/>
          <a:lstStyle/>
          <a:p>
            <a:pPr lvl="1" eaLnBrk="1" hangingPunct="1">
              <a:buFontTx/>
              <a:buNone/>
            </a:pPr>
            <a:r>
              <a:rPr lang="en-US" altLang="en-US" sz="1800" dirty="0">
                <a:latin typeface="Courier New" panose="02070309020205020404" pitchFamily="49" charset="0"/>
                <a:cs typeface="Courier New" panose="02070309020205020404" pitchFamily="49" charset="0"/>
              </a:rPr>
              <a:t>public static int sum(int... numbers)</a:t>
            </a:r>
          </a:p>
          <a:p>
            <a:pPr lvl="1" eaLnBrk="1" hangingPunct="1">
              <a:buFontTx/>
              <a:buNone/>
            </a:pPr>
            <a:r>
              <a:rPr lang="en-US" altLang="en-US" sz="1800" dirty="0">
                <a:latin typeface="Courier New" panose="02070309020205020404" pitchFamily="49" charset="0"/>
                <a:cs typeface="Courier New" panose="02070309020205020404" pitchFamily="49" charset="0"/>
              </a:rPr>
              <a:t>{</a:t>
            </a:r>
          </a:p>
          <a:p>
            <a:pPr lvl="1" eaLnBrk="1" hangingPunct="1">
              <a:buFontTx/>
              <a:buNone/>
            </a:pPr>
            <a:r>
              <a:rPr lang="en-US" altLang="en-US" sz="1800" dirty="0">
                <a:latin typeface="Courier New" panose="02070309020205020404" pitchFamily="49" charset="0"/>
                <a:cs typeface="Courier New" panose="02070309020205020404" pitchFamily="49" charset="0"/>
              </a:rPr>
              <a:t>	int total = 0; // Accumulator</a:t>
            </a:r>
          </a:p>
          <a:p>
            <a:pPr lvl="1" eaLnBrk="1" hangingPunct="1">
              <a:buFontTx/>
              <a:buNone/>
            </a:pPr>
            <a:r>
              <a:rPr lang="en-US" altLang="en-US" sz="1800" dirty="0">
                <a:latin typeface="Courier New" panose="02070309020205020404" pitchFamily="49" charset="0"/>
                <a:cs typeface="Courier New" panose="02070309020205020404" pitchFamily="49" charset="0"/>
              </a:rPr>
              <a:t>	// Add all the values in the numbers array.</a:t>
            </a:r>
          </a:p>
          <a:p>
            <a:pPr lvl="1" eaLnBrk="1" hangingPunct="1">
              <a:buFontTx/>
              <a:buNone/>
            </a:pPr>
            <a:r>
              <a:rPr lang="en-US" altLang="en-US" sz="1800" dirty="0">
                <a:latin typeface="Courier New" panose="02070309020205020404" pitchFamily="49" charset="0"/>
                <a:cs typeface="Courier New" panose="02070309020205020404" pitchFamily="49" charset="0"/>
              </a:rPr>
              <a:t>	for (int val : numbers)</a:t>
            </a:r>
          </a:p>
          <a:p>
            <a:pPr lvl="1" eaLnBrk="1" hangingPunct="1">
              <a:buFontTx/>
              <a:buNone/>
            </a:pPr>
            <a:r>
              <a:rPr lang="en-US" altLang="en-US" sz="1800" dirty="0">
                <a:latin typeface="Courier New" panose="02070309020205020404" pitchFamily="49" charset="0"/>
                <a:cs typeface="Courier New" panose="02070309020205020404" pitchFamily="49" charset="0"/>
              </a:rPr>
              <a:t>		total += val;</a:t>
            </a:r>
          </a:p>
          <a:p>
            <a:pPr lvl="1" eaLnBrk="1" hangingPunct="1">
              <a:buFontTx/>
              <a:buNone/>
            </a:pPr>
            <a:r>
              <a:rPr lang="en-US" altLang="en-US" sz="1800" dirty="0">
                <a:latin typeface="Courier New" panose="02070309020205020404" pitchFamily="49" charset="0"/>
                <a:cs typeface="Courier New" panose="02070309020205020404" pitchFamily="49" charset="0"/>
              </a:rPr>
              <a:t>	// Return the total.</a:t>
            </a:r>
          </a:p>
          <a:p>
            <a:pPr lvl="1" eaLnBrk="1" hangingPunct="1">
              <a:buFontTx/>
              <a:buNone/>
            </a:pPr>
            <a:r>
              <a:rPr lang="en-US" altLang="en-US" sz="1800" dirty="0">
                <a:latin typeface="Courier New" panose="02070309020205020404" pitchFamily="49" charset="0"/>
                <a:cs typeface="Courier New" panose="02070309020205020404" pitchFamily="49" charset="0"/>
              </a:rPr>
              <a:t>	return total;</a:t>
            </a:r>
          </a:p>
          <a:p>
            <a:pPr lvl="1" eaLnBrk="1" hangingPunct="1">
              <a:buFontTx/>
              <a:buNone/>
            </a:pPr>
            <a:r>
              <a:rPr lang="en-US" alt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523412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ArrayList</a:t>
            </a:r>
            <a:r>
              <a:rPr lang="en-US" altLang="en-US" dirty="0"/>
              <a:t> Class</a:t>
            </a:r>
            <a:endParaRPr lang="en-IN" dirty="0"/>
          </a:p>
        </p:txBody>
      </p:sp>
      <p:sp>
        <p:nvSpPr>
          <p:cNvPr id="4" name="Content Placeholder 3"/>
          <p:cNvSpPr>
            <a:spLocks noGrp="1"/>
          </p:cNvSpPr>
          <p:nvPr>
            <p:ph sz="quarter" idx="13"/>
          </p:nvPr>
        </p:nvSpPr>
        <p:spPr>
          <a:xfrm>
            <a:off x="457200" y="1556326"/>
            <a:ext cx="8229600" cy="2540661"/>
          </a:xfrm>
        </p:spPr>
        <p:txBody>
          <a:bodyPr/>
          <a:lstStyle/>
          <a:p>
            <a:pPr eaLnBrk="1" hangingPunct="1"/>
            <a:r>
              <a:rPr lang="en-US" altLang="en-US" dirty="0"/>
              <a:t>Similar to an array, an </a:t>
            </a:r>
            <a:r>
              <a:rPr lang="en-US" altLang="en-US" dirty="0">
                <a:latin typeface="Courier New" panose="02070309020205020404" pitchFamily="49" charset="0"/>
                <a:cs typeface="Courier New" panose="02070309020205020404" pitchFamily="49" charset="0"/>
              </a:rPr>
              <a:t>ArrayList</a:t>
            </a:r>
            <a:r>
              <a:rPr lang="en-US" altLang="en-US" dirty="0"/>
              <a:t> allows object storage</a:t>
            </a:r>
          </a:p>
          <a:p>
            <a:pPr eaLnBrk="1" hangingPunct="1"/>
            <a:r>
              <a:rPr lang="en-US" altLang="en-US" dirty="0"/>
              <a:t>Unlike an array, an </a:t>
            </a:r>
            <a:r>
              <a:rPr lang="en-US" altLang="en-US" dirty="0">
                <a:latin typeface="Courier New" panose="02070309020205020404" pitchFamily="49" charset="0"/>
                <a:cs typeface="Courier New" panose="02070309020205020404" pitchFamily="49" charset="0"/>
              </a:rPr>
              <a:t>ArrayList</a:t>
            </a:r>
            <a:r>
              <a:rPr lang="en-US" altLang="en-US" dirty="0"/>
              <a:t> object:</a:t>
            </a:r>
          </a:p>
          <a:p>
            <a:pPr lvl="1" eaLnBrk="1" hangingPunct="1"/>
            <a:r>
              <a:rPr lang="en-US" altLang="en-US" dirty="0"/>
              <a:t>Automatically expands when a new item is added</a:t>
            </a:r>
          </a:p>
          <a:p>
            <a:pPr lvl="1" eaLnBrk="1" hangingPunct="1"/>
            <a:r>
              <a:rPr lang="en-US" altLang="en-US" dirty="0"/>
              <a:t>Automatically shrinks when items are removed</a:t>
            </a:r>
          </a:p>
          <a:p>
            <a:pPr eaLnBrk="1" hangingPunct="1"/>
            <a:r>
              <a:rPr lang="en-US" altLang="en-US" dirty="0"/>
              <a:t>Requires:</a:t>
            </a:r>
            <a:endParaRPr lang="en-IN" dirty="0"/>
          </a:p>
        </p:txBody>
      </p:sp>
      <p:sp>
        <p:nvSpPr>
          <p:cNvPr id="5" name="Content Placeholder 4"/>
          <p:cNvSpPr>
            <a:spLocks noGrp="1"/>
          </p:cNvSpPr>
          <p:nvPr>
            <p:ph sz="quarter" idx="14"/>
          </p:nvPr>
        </p:nvSpPr>
        <p:spPr>
          <a:xfrm>
            <a:off x="457200" y="4173801"/>
            <a:ext cx="8229600" cy="564449"/>
          </a:xfrm>
        </p:spPr>
        <p:txBody>
          <a:bodyPr/>
          <a:lstStyle/>
          <a:p>
            <a:pPr marL="255600" indent="0" eaLnBrk="1" hangingPunct="1">
              <a:buNone/>
            </a:pPr>
            <a:r>
              <a:rPr lang="en-US" altLang="en-US" dirty="0">
                <a:latin typeface="Courier New" panose="02070309020205020404" pitchFamily="49" charset="0"/>
                <a:cs typeface="Courier New" panose="02070309020205020404" pitchFamily="49" charset="0"/>
              </a:rPr>
              <a:t>import java.util.ArrayList;</a:t>
            </a:r>
          </a:p>
        </p:txBody>
      </p:sp>
    </p:spTree>
    <p:extLst>
      <p:ext uri="{BB962C8B-B14F-4D97-AF65-F5344CB8AC3E}">
        <p14:creationId xmlns:p14="http://schemas.microsoft.com/office/powerpoint/2010/main" val="3075175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E8B2D-2F38-45B8-B7C2-2ACE50A1BFC3}"/>
              </a:ext>
            </a:extLst>
          </p:cNvPr>
          <p:cNvSpPr>
            <a:spLocks noGrp="1"/>
          </p:cNvSpPr>
          <p:nvPr>
            <p:ph type="title"/>
          </p:nvPr>
        </p:nvSpPr>
        <p:spPr/>
        <p:txBody>
          <a:bodyPr/>
          <a:lstStyle/>
          <a:p>
            <a:r>
              <a:rPr lang="en-US" altLang="en-US" dirty="0"/>
              <a:t>Creating Arrays </a:t>
            </a:r>
            <a:r>
              <a:rPr lang="en-US" altLang="en-US" sz="2000" b="0" dirty="0"/>
              <a:t>(3 of 3)</a:t>
            </a:r>
            <a:endParaRPr lang="en-IN" dirty="0"/>
          </a:p>
        </p:txBody>
      </p:sp>
      <p:sp>
        <p:nvSpPr>
          <p:cNvPr id="4" name="Content Placeholder 3"/>
          <p:cNvSpPr>
            <a:spLocks noGrp="1"/>
          </p:cNvSpPr>
          <p:nvPr>
            <p:ph sz="quarter" idx="13"/>
          </p:nvPr>
        </p:nvSpPr>
        <p:spPr>
          <a:xfrm>
            <a:off x="457200" y="1552575"/>
            <a:ext cx="8229600" cy="1095622"/>
          </a:xfrm>
        </p:spPr>
        <p:txBody>
          <a:bodyPr/>
          <a:lstStyle/>
          <a:p>
            <a:pPr eaLnBrk="1" hangingPunct="1"/>
            <a:r>
              <a:rPr lang="en-US" altLang="en-US" dirty="0"/>
              <a:t>The array size must be a non-negative number.</a:t>
            </a:r>
          </a:p>
          <a:p>
            <a:pPr eaLnBrk="1" hangingPunct="1"/>
            <a:r>
              <a:rPr lang="en-US" altLang="en-US" dirty="0"/>
              <a:t>It may be a literal value, a constant, or variable.</a:t>
            </a:r>
            <a:endParaRPr lang="en-IN" dirty="0"/>
          </a:p>
        </p:txBody>
      </p:sp>
      <p:sp>
        <p:nvSpPr>
          <p:cNvPr id="5" name="Content Placeholder 4"/>
          <p:cNvSpPr>
            <a:spLocks noGrp="1"/>
          </p:cNvSpPr>
          <p:nvPr>
            <p:ph sz="quarter" idx="14"/>
          </p:nvPr>
        </p:nvSpPr>
        <p:spPr>
          <a:xfrm>
            <a:off x="457200" y="2754287"/>
            <a:ext cx="8229600" cy="961901"/>
          </a:xfrm>
        </p:spPr>
        <p:txBody>
          <a:bodyPr/>
          <a:lstStyle/>
          <a:p>
            <a:pPr marL="741600" lvl="1" eaLnBrk="1" hangingPunct="1">
              <a:buFontTx/>
              <a:buNone/>
            </a:pPr>
            <a:r>
              <a:rPr lang="en-US" altLang="en-US" b="1" dirty="0">
                <a:latin typeface="Courier New" panose="02070309020205020404" pitchFamily="49" charset="0"/>
                <a:cs typeface="Courier New" panose="02070309020205020404" pitchFamily="49" charset="0"/>
              </a:rPr>
              <a:t>final int </a:t>
            </a:r>
            <a:r>
              <a:rPr lang="en-US" altLang="en-US" b="1" dirty="0">
                <a:solidFill>
                  <a:srgbClr val="C00000"/>
                </a:solidFill>
                <a:latin typeface="Courier New" panose="02070309020205020404" pitchFamily="49" charset="0"/>
                <a:cs typeface="Courier New" panose="02070309020205020404" pitchFamily="49" charset="0"/>
              </a:rPr>
              <a:t>ARRAY_SIZE = 6</a:t>
            </a:r>
            <a:r>
              <a:rPr lang="en-US" altLang="en-US" b="1" dirty="0">
                <a:latin typeface="Courier New" panose="02070309020205020404" pitchFamily="49" charset="0"/>
                <a:cs typeface="Courier New" panose="02070309020205020404" pitchFamily="49" charset="0"/>
              </a:rPr>
              <a:t>;</a:t>
            </a:r>
          </a:p>
          <a:p>
            <a:pPr marL="741600" lvl="1" eaLnBrk="1" hangingPunct="1">
              <a:buFontTx/>
              <a:buNone/>
            </a:pPr>
            <a:r>
              <a:rPr lang="en-US" altLang="en-US" b="1" dirty="0">
                <a:latin typeface="Courier New" panose="02070309020205020404" pitchFamily="49" charset="0"/>
                <a:cs typeface="Courier New" panose="02070309020205020404" pitchFamily="49" charset="0"/>
              </a:rPr>
              <a:t>int[] numbers = new int[</a:t>
            </a:r>
            <a:r>
              <a:rPr lang="en-US" altLang="en-US" b="1" dirty="0">
                <a:solidFill>
                  <a:srgbClr val="C00000"/>
                </a:solidFill>
                <a:latin typeface="Courier New" panose="02070309020205020404" pitchFamily="49" charset="0"/>
                <a:cs typeface="Courier New" panose="02070309020205020404" pitchFamily="49" charset="0"/>
              </a:rPr>
              <a:t>ARRAY_SIZE</a:t>
            </a:r>
            <a:r>
              <a:rPr lang="en-US" altLang="en-US" b="1" dirty="0">
                <a:latin typeface="Courier New" panose="02070309020205020404" pitchFamily="49" charset="0"/>
                <a:cs typeface="Courier New" panose="02070309020205020404" pitchFamily="49" charset="0"/>
              </a:rPr>
              <a:t>];</a:t>
            </a:r>
          </a:p>
        </p:txBody>
      </p:sp>
      <p:sp>
        <p:nvSpPr>
          <p:cNvPr id="6" name="Content Placeholder 5"/>
          <p:cNvSpPr>
            <a:spLocks noGrp="1"/>
          </p:cNvSpPr>
          <p:nvPr>
            <p:ph sz="quarter" idx="15"/>
          </p:nvPr>
        </p:nvSpPr>
        <p:spPr>
          <a:xfrm>
            <a:off x="457200" y="3787442"/>
            <a:ext cx="8229600" cy="950023"/>
          </a:xfrm>
        </p:spPr>
        <p:txBody>
          <a:bodyPr/>
          <a:lstStyle/>
          <a:p>
            <a:pPr eaLnBrk="1" hangingPunct="1"/>
            <a:r>
              <a:rPr lang="en-US" altLang="en-US" dirty="0"/>
              <a:t>Once created, an array size is fixed and cannot be changed.</a:t>
            </a:r>
          </a:p>
        </p:txBody>
      </p:sp>
    </p:spTree>
    <p:extLst>
      <p:ext uri="{BB962C8B-B14F-4D97-AF65-F5344CB8AC3E}">
        <p14:creationId xmlns:p14="http://schemas.microsoft.com/office/powerpoint/2010/main" val="18187833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Creating an </a:t>
            </a:r>
            <a:r>
              <a:rPr lang="en-US" altLang="en-US" dirty="0">
                <a:latin typeface="Courier New" panose="02070309020205020404" pitchFamily="49" charset="0"/>
                <a:cs typeface="Courier New" panose="02070309020205020404" pitchFamily="49" charset="0"/>
              </a:rPr>
              <a:t>ArrayList</a:t>
            </a:r>
            <a:endParaRPr lang="en-IN" dirty="0">
              <a:latin typeface="Courier New" panose="02070309020205020404" pitchFamily="49" charset="0"/>
              <a:cs typeface="Courier New" panose="02070309020205020404" pitchFamily="49" charset="0"/>
            </a:endParaRPr>
          </a:p>
        </p:txBody>
      </p:sp>
      <p:pic>
        <p:nvPicPr>
          <p:cNvPr id="11" name="Content Placeholder 10" descr="A computer code. The code is as follows. Array List left angle bracket String right angle bracket name List = new Array List left angle bracket String right angle bracket left parenthesis right parenthesis semicolon. Arrows points to the strings.">
            <a:extLst>
              <a:ext uri="{FF2B5EF4-FFF2-40B4-BE49-F238E27FC236}">
                <a16:creationId xmlns:a16="http://schemas.microsoft.com/office/drawing/2014/main" id="{22025B55-2C84-49FE-9022-C7A27BF41356}"/>
              </a:ext>
            </a:extLst>
          </p:cNvPr>
          <p:cNvPicPr>
            <a:picLocks noGrp="1" noChangeAspect="1"/>
          </p:cNvPicPr>
          <p:nvPr>
            <p:ph sz="quarter" idx="13"/>
          </p:nvPr>
        </p:nvPicPr>
        <p:blipFill rotWithShape="1">
          <a:blip r:embed="rId2"/>
          <a:srcRect r="3922"/>
          <a:stretch/>
        </p:blipFill>
        <p:spPr>
          <a:xfrm>
            <a:off x="656383" y="1546748"/>
            <a:ext cx="7721263" cy="1074896"/>
          </a:xfrm>
        </p:spPr>
      </p:pic>
      <p:sp>
        <p:nvSpPr>
          <p:cNvPr id="4" name="Content Placeholder 3"/>
          <p:cNvSpPr>
            <a:spLocks noGrp="1"/>
          </p:cNvSpPr>
          <p:nvPr>
            <p:ph sz="quarter" idx="14"/>
          </p:nvPr>
        </p:nvSpPr>
        <p:spPr>
          <a:xfrm>
            <a:off x="457200" y="3372673"/>
            <a:ext cx="8229600" cy="520065"/>
          </a:xfrm>
        </p:spPr>
        <p:txBody>
          <a:bodyPr/>
          <a:lstStyle/>
          <a:p>
            <a:pPr marL="432" indent="0">
              <a:buNone/>
            </a:pPr>
            <a:r>
              <a:rPr lang="en-US" altLang="en-US" dirty="0"/>
              <a:t>Notice the word </a:t>
            </a:r>
            <a:r>
              <a:rPr lang="en-US" altLang="en-US" dirty="0">
                <a:latin typeface="Courier New" panose="02070309020205020404" pitchFamily="49" charset="0"/>
                <a:cs typeface="Courier New" panose="02070309020205020404" pitchFamily="49" charset="0"/>
              </a:rPr>
              <a:t>String</a:t>
            </a:r>
            <a:r>
              <a:rPr lang="en-US" altLang="en-US" dirty="0"/>
              <a:t> written inside angled brackets </a:t>
            </a:r>
            <a:r>
              <a:rPr lang="en-US" altLang="en-US" dirty="0">
                <a:latin typeface="Courier New" panose="02070309020205020404" pitchFamily="49" charset="0"/>
                <a:cs typeface="Courier New" panose="02070309020205020404" pitchFamily="49" charset="0"/>
              </a:rPr>
              <a:t>&lt;&gt;</a:t>
            </a:r>
            <a:r>
              <a:rPr lang="en-US" altLang="en-US" dirty="0"/>
              <a:t> </a:t>
            </a:r>
          </a:p>
        </p:txBody>
      </p:sp>
      <p:sp>
        <p:nvSpPr>
          <p:cNvPr id="3" name="Content Placeholder 2">
            <a:extLst>
              <a:ext uri="{FF2B5EF4-FFF2-40B4-BE49-F238E27FC236}">
                <a16:creationId xmlns:a16="http://schemas.microsoft.com/office/drawing/2014/main" id="{6B756BD0-7A05-4F4F-8977-104964C43032}"/>
              </a:ext>
            </a:extLst>
          </p:cNvPr>
          <p:cNvSpPr>
            <a:spLocks noGrp="1"/>
          </p:cNvSpPr>
          <p:nvPr>
            <p:ph sz="quarter" idx="15"/>
          </p:nvPr>
        </p:nvSpPr>
        <p:spPr>
          <a:xfrm>
            <a:off x="457200" y="4243535"/>
            <a:ext cx="7476309" cy="972904"/>
          </a:xfrm>
        </p:spPr>
        <p:txBody>
          <a:bodyPr/>
          <a:lstStyle/>
          <a:p>
            <a:pPr marL="432" indent="0">
              <a:buNone/>
            </a:pPr>
            <a:r>
              <a:rPr lang="en-US" altLang="en-US" dirty="0"/>
              <a:t>This specifies that the  </a:t>
            </a:r>
            <a:r>
              <a:rPr lang="en-US" altLang="en-US" dirty="0">
                <a:latin typeface="Courier New" panose="02070309020205020404" pitchFamily="49" charset="0"/>
                <a:cs typeface="Courier New" panose="02070309020205020404" pitchFamily="49" charset="0"/>
              </a:rPr>
              <a:t>ArrayList</a:t>
            </a:r>
            <a:r>
              <a:rPr lang="en-US" altLang="en-US" dirty="0"/>
              <a:t> can hold </a:t>
            </a:r>
            <a:r>
              <a:rPr lang="en-US" altLang="en-US" dirty="0">
                <a:latin typeface="Courier New" panose="02070309020205020404" pitchFamily="49" charset="0"/>
                <a:cs typeface="Courier New" panose="02070309020205020404" pitchFamily="49" charset="0"/>
              </a:rPr>
              <a:t>String</a:t>
            </a:r>
            <a:r>
              <a:rPr lang="en-US" altLang="en-US" dirty="0"/>
              <a:t> objects.</a:t>
            </a:r>
            <a:endParaRPr lang="en-IN" dirty="0">
              <a:noFill/>
            </a:endParaRPr>
          </a:p>
        </p:txBody>
      </p:sp>
      <p:sp>
        <p:nvSpPr>
          <p:cNvPr id="6" name="Content Placeholder 5">
            <a:extLst>
              <a:ext uri="{FF2B5EF4-FFF2-40B4-BE49-F238E27FC236}">
                <a16:creationId xmlns:a16="http://schemas.microsoft.com/office/drawing/2014/main" id="{5EC424D8-A373-434A-AAB5-8F364FC5A15D}"/>
              </a:ext>
            </a:extLst>
          </p:cNvPr>
          <p:cNvSpPr>
            <a:spLocks noGrp="1"/>
          </p:cNvSpPr>
          <p:nvPr>
            <p:ph sz="quarter" idx="16"/>
          </p:nvPr>
        </p:nvSpPr>
        <p:spPr>
          <a:xfrm>
            <a:off x="468313" y="5358233"/>
            <a:ext cx="8221015" cy="938076"/>
          </a:xfrm>
        </p:spPr>
        <p:txBody>
          <a:bodyPr/>
          <a:lstStyle/>
          <a:p>
            <a:pPr marL="432" indent="0">
              <a:buNone/>
            </a:pPr>
            <a:r>
              <a:rPr lang="en-US" altLang="en-US" dirty="0"/>
              <a:t>If we try to store any other type of object in this </a:t>
            </a:r>
            <a:r>
              <a:rPr lang="en-US" altLang="en-US" dirty="0">
                <a:latin typeface="Courier New" panose="02070309020205020404" pitchFamily="49" charset="0"/>
                <a:cs typeface="Courier New" panose="02070309020205020404" pitchFamily="49" charset="0"/>
              </a:rPr>
              <a:t>ArrayList</a:t>
            </a:r>
            <a:r>
              <a:rPr lang="en-US" altLang="en-US" dirty="0"/>
              <a:t>, an error will occur.</a:t>
            </a:r>
          </a:p>
        </p:txBody>
      </p:sp>
    </p:spTree>
    <p:extLst>
      <p:ext uri="{BB962C8B-B14F-4D97-AF65-F5344CB8AC3E}">
        <p14:creationId xmlns:p14="http://schemas.microsoft.com/office/powerpoint/2010/main" val="533179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Using an </a:t>
            </a:r>
            <a:r>
              <a:rPr lang="en-US" altLang="en-US" dirty="0">
                <a:latin typeface="Courier New" panose="02070309020205020404" pitchFamily="49" charset="0"/>
                <a:cs typeface="Courier New" panose="02070309020205020404" pitchFamily="49" charset="0"/>
              </a:rPr>
              <a:t>ArrayList</a:t>
            </a:r>
            <a:r>
              <a:rPr lang="en-US" altLang="en-US" dirty="0">
                <a:cs typeface="Courier New" panose="02070309020205020404" pitchFamily="49" charset="0"/>
              </a:rPr>
              <a:t> </a:t>
            </a:r>
            <a:r>
              <a:rPr lang="en-US" altLang="en-US" sz="2000" b="0" dirty="0">
                <a:cs typeface="Courier New" panose="02070309020205020404" pitchFamily="49" charset="0"/>
              </a:rPr>
              <a:t>(1 of 9)</a:t>
            </a:r>
            <a:endParaRPr lang="en-IN" sz="2000" b="0" dirty="0">
              <a:cs typeface="Courier New" panose="02070309020205020404" pitchFamily="49" charset="0"/>
            </a:endParaRPr>
          </a:p>
        </p:txBody>
      </p:sp>
      <p:sp>
        <p:nvSpPr>
          <p:cNvPr id="3" name="Content Placeholder 2"/>
          <p:cNvSpPr>
            <a:spLocks noGrp="1"/>
          </p:cNvSpPr>
          <p:nvPr>
            <p:ph sz="quarter" idx="13"/>
          </p:nvPr>
        </p:nvSpPr>
        <p:spPr>
          <a:xfrm>
            <a:off x="457200" y="1556327"/>
            <a:ext cx="8229600" cy="2576286"/>
          </a:xfrm>
        </p:spPr>
        <p:txBody>
          <a:bodyPr/>
          <a:lstStyle/>
          <a:p>
            <a:pPr eaLnBrk="1" hangingPunct="1"/>
            <a:r>
              <a:rPr lang="en-US" altLang="en-US" dirty="0"/>
              <a:t>To populate the </a:t>
            </a:r>
            <a:r>
              <a:rPr lang="en-US" altLang="en-US" dirty="0">
                <a:latin typeface="Courier New" panose="02070309020205020404" pitchFamily="49" charset="0"/>
                <a:cs typeface="Courier New" panose="02070309020205020404" pitchFamily="49" charset="0"/>
              </a:rPr>
              <a:t>ArrayList</a:t>
            </a:r>
            <a:r>
              <a:rPr lang="en-US" altLang="en-US" dirty="0"/>
              <a:t>, use the </a:t>
            </a:r>
            <a:r>
              <a:rPr lang="en-US" altLang="en-US" dirty="0">
                <a:latin typeface="Consolas" panose="020B0609020204030204" pitchFamily="49" charset="0"/>
              </a:rPr>
              <a:t>add</a:t>
            </a:r>
            <a:r>
              <a:rPr lang="en-US" altLang="en-US" dirty="0"/>
              <a:t> method:</a:t>
            </a:r>
          </a:p>
          <a:p>
            <a:pPr lvl="1" eaLnBrk="1" hangingPunct="1"/>
            <a:r>
              <a:rPr lang="en-US" altLang="en-US" dirty="0">
                <a:latin typeface="Courier New" panose="02070309020205020404" pitchFamily="49" charset="0"/>
                <a:cs typeface="Courier New" panose="02070309020205020404" pitchFamily="49" charset="0"/>
              </a:rPr>
              <a:t>nameList.add("James");</a:t>
            </a:r>
          </a:p>
          <a:p>
            <a:pPr lvl="1" eaLnBrk="1" hangingPunct="1"/>
            <a:r>
              <a:rPr lang="en-US" altLang="en-US" dirty="0">
                <a:latin typeface="Courier New" panose="02070309020205020404" pitchFamily="49" charset="0"/>
                <a:cs typeface="Courier New" panose="02070309020205020404" pitchFamily="49" charset="0"/>
              </a:rPr>
              <a:t>nameList.add("Catherine");</a:t>
            </a:r>
          </a:p>
          <a:p>
            <a:pPr eaLnBrk="1" hangingPunct="1"/>
            <a:r>
              <a:rPr lang="en-US" altLang="en-US" dirty="0"/>
              <a:t>To get the current size, call the </a:t>
            </a:r>
            <a:r>
              <a:rPr lang="en-US" altLang="en-US" dirty="0">
                <a:latin typeface="Courier New" panose="02070309020205020404" pitchFamily="49" charset="0"/>
                <a:cs typeface="Courier New" panose="02070309020205020404" pitchFamily="49" charset="0"/>
              </a:rPr>
              <a:t>size</a:t>
            </a:r>
            <a:r>
              <a:rPr lang="en-US" altLang="en-US" dirty="0"/>
              <a:t> method</a:t>
            </a:r>
          </a:p>
          <a:p>
            <a:pPr lvl="1" eaLnBrk="1" hangingPunct="1"/>
            <a:r>
              <a:rPr lang="en-US" altLang="en-US" dirty="0">
                <a:latin typeface="Courier New" panose="02070309020205020404" pitchFamily="49" charset="0"/>
                <a:cs typeface="Courier New" panose="02070309020205020404" pitchFamily="49" charset="0"/>
              </a:rPr>
              <a:t>nameList.size();  </a:t>
            </a:r>
            <a:r>
              <a:rPr lang="en-US" altLang="en-US" dirty="0">
                <a:solidFill>
                  <a:srgbClr val="C00000"/>
                </a:solidFill>
                <a:latin typeface="Courier New" panose="02070309020205020404" pitchFamily="49" charset="0"/>
                <a:cs typeface="Courier New" panose="02070309020205020404" pitchFamily="49" charset="0"/>
              </a:rPr>
              <a:t>// returns 2</a:t>
            </a:r>
          </a:p>
        </p:txBody>
      </p:sp>
    </p:spTree>
    <p:extLst>
      <p:ext uri="{BB962C8B-B14F-4D97-AF65-F5344CB8AC3E}">
        <p14:creationId xmlns:p14="http://schemas.microsoft.com/office/powerpoint/2010/main" val="34392655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Using an </a:t>
            </a:r>
            <a:r>
              <a:rPr lang="en-US" altLang="en-US" dirty="0">
                <a:latin typeface="Courier New" panose="02070309020205020404" pitchFamily="49" charset="0"/>
                <a:cs typeface="Courier New" panose="02070309020205020404" pitchFamily="49" charset="0"/>
              </a:rPr>
              <a:t>ArrayList</a:t>
            </a:r>
            <a:r>
              <a:rPr lang="en-US" altLang="en-US" dirty="0">
                <a:cs typeface="Courier New" panose="02070309020205020404" pitchFamily="49" charset="0"/>
              </a:rPr>
              <a:t> </a:t>
            </a:r>
            <a:r>
              <a:rPr lang="en-US" altLang="en-US" sz="2000" b="0" dirty="0">
                <a:cs typeface="Courier New" panose="02070309020205020404" pitchFamily="49" charset="0"/>
              </a:rPr>
              <a:t>(2 of 9)</a:t>
            </a:r>
            <a:endParaRPr lang="en-IN" dirty="0"/>
          </a:p>
        </p:txBody>
      </p:sp>
      <p:sp>
        <p:nvSpPr>
          <p:cNvPr id="5" name="Content Placeholder 4"/>
          <p:cNvSpPr>
            <a:spLocks noGrp="1"/>
          </p:cNvSpPr>
          <p:nvPr>
            <p:ph sz="quarter" idx="13"/>
          </p:nvPr>
        </p:nvSpPr>
        <p:spPr>
          <a:xfrm>
            <a:off x="457200" y="1552575"/>
            <a:ext cx="8093034" cy="513731"/>
          </a:xfrm>
        </p:spPr>
        <p:txBody>
          <a:bodyPr/>
          <a:lstStyle/>
          <a:p>
            <a:pPr eaLnBrk="1" hangingPunct="1"/>
            <a:r>
              <a:rPr lang="en-US" altLang="en-US" dirty="0"/>
              <a:t>To access items in an </a:t>
            </a:r>
            <a:r>
              <a:rPr lang="en-US" altLang="en-US" dirty="0">
                <a:latin typeface="Courier New" panose="02070309020205020404" pitchFamily="49" charset="0"/>
                <a:cs typeface="Courier New" panose="02070309020205020404" pitchFamily="49" charset="0"/>
              </a:rPr>
              <a:t>ArrayList</a:t>
            </a:r>
            <a:r>
              <a:rPr lang="en-US" altLang="en-US" dirty="0"/>
              <a:t>, use the </a:t>
            </a:r>
            <a:r>
              <a:rPr lang="en-US" altLang="en-US" dirty="0">
                <a:latin typeface="Consolas" panose="020B0609020204030204" pitchFamily="49" charset="0"/>
              </a:rPr>
              <a:t>get</a:t>
            </a:r>
            <a:r>
              <a:rPr lang="en-US" altLang="en-US" dirty="0"/>
              <a:t> method</a:t>
            </a:r>
          </a:p>
        </p:txBody>
      </p:sp>
      <p:sp>
        <p:nvSpPr>
          <p:cNvPr id="6" name="Content Placeholder 5"/>
          <p:cNvSpPr>
            <a:spLocks noGrp="1"/>
          </p:cNvSpPr>
          <p:nvPr>
            <p:ph sz="quarter" idx="14"/>
          </p:nvPr>
        </p:nvSpPr>
        <p:spPr>
          <a:xfrm>
            <a:off x="457200" y="2137558"/>
            <a:ext cx="3224151" cy="463137"/>
          </a:xfrm>
        </p:spPr>
        <p:txBody>
          <a:bodyPr/>
          <a:lstStyle/>
          <a:p>
            <a:pPr lvl="1" eaLnBrk="1" hangingPunct="1">
              <a:buFontTx/>
              <a:buNone/>
            </a:pPr>
            <a:r>
              <a:rPr lang="en-US" altLang="en-US" sz="2000" dirty="0">
                <a:latin typeface="Courier New" panose="02070309020205020404" pitchFamily="49" charset="0"/>
                <a:cs typeface="Courier New" panose="02070309020205020404" pitchFamily="49" charset="0"/>
              </a:rPr>
              <a:t>nameList.get(1);</a:t>
            </a:r>
          </a:p>
        </p:txBody>
      </p:sp>
      <p:sp>
        <p:nvSpPr>
          <p:cNvPr id="7" name="Content Placeholder 6"/>
          <p:cNvSpPr>
            <a:spLocks noGrp="1"/>
          </p:cNvSpPr>
          <p:nvPr>
            <p:ph sz="quarter" idx="15"/>
          </p:nvPr>
        </p:nvSpPr>
        <p:spPr>
          <a:xfrm>
            <a:off x="457200" y="2671948"/>
            <a:ext cx="7524750" cy="558140"/>
          </a:xfrm>
        </p:spPr>
        <p:txBody>
          <a:bodyPr/>
          <a:lstStyle/>
          <a:p>
            <a:pPr marL="458550" lvl="1" indent="0">
              <a:buNone/>
            </a:pPr>
            <a:r>
              <a:rPr lang="en-US" altLang="en-US" dirty="0"/>
              <a:t>In this statement 1 is the index of the item to get.</a:t>
            </a:r>
            <a:endParaRPr lang="en-IN" dirty="0"/>
          </a:p>
        </p:txBody>
      </p:sp>
      <p:sp>
        <p:nvSpPr>
          <p:cNvPr id="8" name="Content Placeholder 7"/>
          <p:cNvSpPr>
            <a:spLocks noGrp="1"/>
          </p:cNvSpPr>
          <p:nvPr>
            <p:ph sz="quarter" idx="16"/>
          </p:nvPr>
        </p:nvSpPr>
        <p:spPr>
          <a:xfrm>
            <a:off x="457200" y="3301341"/>
            <a:ext cx="4946073" cy="534389"/>
          </a:xfrm>
        </p:spPr>
        <p:txBody>
          <a:bodyPr/>
          <a:lstStyle/>
          <a:p>
            <a:pPr eaLnBrk="1" hangingPunct="1"/>
            <a:r>
              <a:rPr lang="en-US" altLang="en-US" dirty="0"/>
              <a:t>Example: ArrayListDemo1.java</a:t>
            </a:r>
          </a:p>
        </p:txBody>
      </p:sp>
    </p:spTree>
    <p:extLst>
      <p:ext uri="{BB962C8B-B14F-4D97-AF65-F5344CB8AC3E}">
        <p14:creationId xmlns:p14="http://schemas.microsoft.com/office/powerpoint/2010/main" val="3901840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Using an </a:t>
            </a:r>
            <a:r>
              <a:rPr lang="en-US" altLang="en-US" dirty="0">
                <a:latin typeface="Courier New" panose="02070309020205020404" pitchFamily="49" charset="0"/>
                <a:cs typeface="Courier New" panose="02070309020205020404" pitchFamily="49" charset="0"/>
              </a:rPr>
              <a:t>ArrayList</a:t>
            </a:r>
            <a:r>
              <a:rPr lang="en-US" altLang="en-US" dirty="0">
                <a:cs typeface="Courier New" panose="02070309020205020404" pitchFamily="49" charset="0"/>
              </a:rPr>
              <a:t> </a:t>
            </a:r>
            <a:r>
              <a:rPr lang="en-US" altLang="en-US" sz="2000" b="0" dirty="0">
                <a:cs typeface="Courier New" panose="02070309020205020404" pitchFamily="49" charset="0"/>
              </a:rPr>
              <a:t>(3 of 9)</a:t>
            </a:r>
            <a:endParaRPr lang="en-IN" dirty="0"/>
          </a:p>
        </p:txBody>
      </p:sp>
      <p:sp>
        <p:nvSpPr>
          <p:cNvPr id="5" name="Content Placeholder 4"/>
          <p:cNvSpPr>
            <a:spLocks noGrp="1"/>
          </p:cNvSpPr>
          <p:nvPr>
            <p:ph sz="quarter" idx="13"/>
          </p:nvPr>
        </p:nvSpPr>
        <p:spPr>
          <a:xfrm>
            <a:off x="457200" y="1552575"/>
            <a:ext cx="8229601" cy="858116"/>
          </a:xfrm>
        </p:spPr>
        <p:txBody>
          <a:bodyPr/>
          <a:lstStyle/>
          <a:p>
            <a:pPr eaLnBrk="1" hangingPunct="1"/>
            <a:r>
              <a:rPr lang="en-US" altLang="en-US" dirty="0"/>
              <a:t>The </a:t>
            </a:r>
            <a:r>
              <a:rPr lang="en-US" altLang="en-US" dirty="0">
                <a:latin typeface="Courier New" panose="02070309020205020404" pitchFamily="49" charset="0"/>
                <a:cs typeface="Courier New" panose="02070309020205020404" pitchFamily="49" charset="0"/>
              </a:rPr>
              <a:t>ArrayList</a:t>
            </a:r>
            <a:r>
              <a:rPr lang="en-US" altLang="en-US" dirty="0"/>
              <a:t> class's </a:t>
            </a:r>
            <a:r>
              <a:rPr lang="en-US" altLang="en-US" dirty="0">
                <a:latin typeface="Courier New" panose="02070309020205020404" pitchFamily="49" charset="0"/>
                <a:cs typeface="Courier New" panose="02070309020205020404" pitchFamily="49" charset="0"/>
              </a:rPr>
              <a:t>toString</a:t>
            </a:r>
            <a:r>
              <a:rPr lang="en-US" altLang="en-US" dirty="0"/>
              <a:t> method returns a string representing all items in the </a:t>
            </a:r>
            <a:r>
              <a:rPr lang="en-US" altLang="en-US" dirty="0">
                <a:latin typeface="Courier New" panose="02070309020205020404" pitchFamily="49" charset="0"/>
                <a:cs typeface="Courier New" panose="02070309020205020404" pitchFamily="49" charset="0"/>
              </a:rPr>
              <a:t>ArrayList</a:t>
            </a:r>
          </a:p>
        </p:txBody>
      </p:sp>
      <p:sp>
        <p:nvSpPr>
          <p:cNvPr id="6" name="Content Placeholder 5"/>
          <p:cNvSpPr>
            <a:spLocks noGrp="1"/>
          </p:cNvSpPr>
          <p:nvPr>
            <p:ph sz="quarter" idx="14"/>
          </p:nvPr>
        </p:nvSpPr>
        <p:spPr>
          <a:xfrm>
            <a:off x="457200" y="2493818"/>
            <a:ext cx="8229600" cy="1235035"/>
          </a:xfrm>
        </p:spPr>
        <p:txBody>
          <a:bodyPr/>
          <a:lstStyle/>
          <a:p>
            <a:pPr lvl="1" eaLnBrk="1" hangingPunct="1">
              <a:buFontTx/>
              <a:buNone/>
            </a:pPr>
            <a:r>
              <a:rPr lang="en-US" altLang="en-US" sz="1800" dirty="0">
                <a:latin typeface="Courier New" panose="02070309020205020404" pitchFamily="49" charset="0"/>
                <a:cs typeface="Courier New" panose="02070309020205020404" pitchFamily="49" charset="0"/>
              </a:rPr>
              <a:t>System.out.println(nameList); </a:t>
            </a:r>
          </a:p>
          <a:p>
            <a:pPr lvl="1" eaLnBrk="1" hangingPunct="1">
              <a:buFontTx/>
              <a:buNone/>
            </a:pPr>
            <a:r>
              <a:rPr lang="en-US" altLang="en-US" sz="1800" dirty="0">
                <a:cs typeface="Courier New" panose="02070309020205020404" pitchFamily="49" charset="0"/>
              </a:rPr>
              <a:t>This statement yields </a:t>
            </a:r>
            <a:r>
              <a:rPr lang="en-US" altLang="en-US" dirty="0">
                <a:cs typeface="Courier New" panose="02070309020205020404" pitchFamily="49" charset="0"/>
              </a:rPr>
              <a:t>:</a:t>
            </a:r>
          </a:p>
          <a:p>
            <a:pPr lvl="1" eaLnBrk="1" hangingPunct="1">
              <a:buFontTx/>
              <a:buNone/>
            </a:pPr>
            <a:r>
              <a:rPr lang="en-US" altLang="en-US" sz="1800" dirty="0">
                <a:latin typeface="Courier New" panose="02070309020205020404" pitchFamily="49" charset="0"/>
                <a:cs typeface="Courier New" panose="02070309020205020404" pitchFamily="49" charset="0"/>
              </a:rPr>
              <a:t>[ James, Catherine ]</a:t>
            </a:r>
          </a:p>
        </p:txBody>
      </p:sp>
      <p:sp>
        <p:nvSpPr>
          <p:cNvPr id="7" name="Content Placeholder 6"/>
          <p:cNvSpPr>
            <a:spLocks noGrp="1"/>
          </p:cNvSpPr>
          <p:nvPr>
            <p:ph sz="quarter" idx="15"/>
          </p:nvPr>
        </p:nvSpPr>
        <p:spPr>
          <a:xfrm>
            <a:off x="457200" y="3811979"/>
            <a:ext cx="8229600" cy="902525"/>
          </a:xfrm>
        </p:spPr>
        <p:txBody>
          <a:bodyPr/>
          <a:lstStyle/>
          <a:p>
            <a:pPr eaLnBrk="1" hangingPunct="1"/>
            <a:r>
              <a:rPr lang="en-US" altLang="en-US" dirty="0"/>
              <a:t>The </a:t>
            </a:r>
            <a:r>
              <a:rPr lang="en-US" altLang="en-US" dirty="0">
                <a:latin typeface="Courier New" panose="02070309020205020404" pitchFamily="49" charset="0"/>
                <a:cs typeface="Courier New" panose="02070309020205020404" pitchFamily="49" charset="0"/>
              </a:rPr>
              <a:t>ArrayList</a:t>
            </a:r>
            <a:r>
              <a:rPr lang="en-US" altLang="en-US" dirty="0"/>
              <a:t> class's </a:t>
            </a:r>
            <a:r>
              <a:rPr lang="en-US" altLang="en-US" dirty="0">
                <a:latin typeface="Courier New" panose="02070309020205020404" pitchFamily="49" charset="0"/>
                <a:cs typeface="Courier New" panose="02070309020205020404" pitchFamily="49" charset="0"/>
              </a:rPr>
              <a:t>remove</a:t>
            </a:r>
            <a:r>
              <a:rPr lang="en-US" altLang="en-US" dirty="0"/>
              <a:t> method removes designated item from the </a:t>
            </a:r>
            <a:r>
              <a:rPr lang="en-US" altLang="en-US" dirty="0">
                <a:latin typeface="Courier New" panose="02070309020205020404" pitchFamily="49" charset="0"/>
                <a:cs typeface="Courier New" panose="02070309020205020404" pitchFamily="49" charset="0"/>
              </a:rPr>
              <a:t>ArrayList</a:t>
            </a:r>
          </a:p>
        </p:txBody>
      </p:sp>
      <p:sp>
        <p:nvSpPr>
          <p:cNvPr id="8" name="Content Placeholder 7"/>
          <p:cNvSpPr>
            <a:spLocks noGrp="1"/>
          </p:cNvSpPr>
          <p:nvPr>
            <p:ph sz="quarter" idx="16"/>
          </p:nvPr>
        </p:nvSpPr>
        <p:spPr>
          <a:xfrm>
            <a:off x="457200" y="4797630"/>
            <a:ext cx="5539839" cy="795648"/>
          </a:xfrm>
        </p:spPr>
        <p:txBody>
          <a:bodyPr/>
          <a:lstStyle/>
          <a:p>
            <a:pPr lvl="1" eaLnBrk="1" hangingPunct="1">
              <a:buFontTx/>
              <a:buNone/>
            </a:pPr>
            <a:r>
              <a:rPr lang="en-US" altLang="en-US" sz="1800" dirty="0">
                <a:latin typeface="Courier New" panose="02070309020205020404" pitchFamily="49" charset="0"/>
                <a:cs typeface="Courier New" panose="02070309020205020404" pitchFamily="49" charset="0"/>
              </a:rPr>
              <a:t>nameList.remove(1);</a:t>
            </a:r>
          </a:p>
          <a:p>
            <a:pPr lvl="1" eaLnBrk="1" hangingPunct="1">
              <a:buFontTx/>
              <a:buNone/>
            </a:pPr>
            <a:r>
              <a:rPr lang="en-US" altLang="en-US" sz="1800" dirty="0"/>
              <a:t>This statement removes the second item.</a:t>
            </a:r>
          </a:p>
        </p:txBody>
      </p:sp>
      <p:sp>
        <p:nvSpPr>
          <p:cNvPr id="9" name="Content Placeholder 8"/>
          <p:cNvSpPr>
            <a:spLocks noGrp="1"/>
          </p:cNvSpPr>
          <p:nvPr>
            <p:ph sz="quarter" idx="17"/>
          </p:nvPr>
        </p:nvSpPr>
        <p:spPr>
          <a:xfrm>
            <a:off x="457200" y="5676404"/>
            <a:ext cx="5539839" cy="558141"/>
          </a:xfrm>
        </p:spPr>
        <p:txBody>
          <a:bodyPr/>
          <a:lstStyle/>
          <a:p>
            <a:pPr eaLnBrk="1" hangingPunct="1"/>
            <a:r>
              <a:rPr lang="en-US" altLang="en-US" dirty="0"/>
              <a:t>See example: ArrayListDemo3.java</a:t>
            </a:r>
          </a:p>
        </p:txBody>
      </p:sp>
    </p:spTree>
    <p:extLst>
      <p:ext uri="{BB962C8B-B14F-4D97-AF65-F5344CB8AC3E}">
        <p14:creationId xmlns:p14="http://schemas.microsoft.com/office/powerpoint/2010/main" val="9405405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Using an </a:t>
            </a:r>
            <a:r>
              <a:rPr lang="en-US" altLang="en-US" dirty="0">
                <a:latin typeface="Courier New" panose="02070309020205020404" pitchFamily="49" charset="0"/>
                <a:cs typeface="Courier New" panose="02070309020205020404" pitchFamily="49" charset="0"/>
              </a:rPr>
              <a:t>ArrayList</a:t>
            </a:r>
            <a:r>
              <a:rPr lang="en-US" altLang="en-US" dirty="0">
                <a:cs typeface="Courier New" panose="02070309020205020404" pitchFamily="49" charset="0"/>
              </a:rPr>
              <a:t> </a:t>
            </a:r>
            <a:r>
              <a:rPr lang="en-US" altLang="en-US" sz="2000" b="0" dirty="0">
                <a:cs typeface="Courier New" panose="02070309020205020404" pitchFamily="49" charset="0"/>
              </a:rPr>
              <a:t>(4 of 9)</a:t>
            </a:r>
            <a:endParaRPr lang="en-IN" dirty="0"/>
          </a:p>
        </p:txBody>
      </p:sp>
      <p:sp>
        <p:nvSpPr>
          <p:cNvPr id="5" name="Content Placeholder 4"/>
          <p:cNvSpPr>
            <a:spLocks noGrp="1"/>
          </p:cNvSpPr>
          <p:nvPr>
            <p:ph sz="quarter" idx="13"/>
          </p:nvPr>
        </p:nvSpPr>
        <p:spPr>
          <a:xfrm>
            <a:off x="457200" y="1552575"/>
            <a:ext cx="8229600" cy="1570635"/>
          </a:xfrm>
        </p:spPr>
        <p:txBody>
          <a:bodyPr/>
          <a:lstStyle/>
          <a:p>
            <a:pPr eaLnBrk="1" hangingPunct="1"/>
            <a:r>
              <a:rPr lang="en-US" altLang="en-US" sz="2000" dirty="0"/>
              <a:t>The </a:t>
            </a:r>
            <a:r>
              <a:rPr lang="en-US" altLang="en-US" sz="2000" dirty="0">
                <a:latin typeface="Courier New" panose="02070309020205020404" pitchFamily="49" charset="0"/>
                <a:cs typeface="Courier New" panose="02070309020205020404" pitchFamily="49" charset="0"/>
              </a:rPr>
              <a:t>ArrayList</a:t>
            </a:r>
            <a:r>
              <a:rPr lang="en-US" altLang="en-US" sz="2000" dirty="0"/>
              <a:t> class's </a:t>
            </a:r>
            <a:r>
              <a:rPr lang="en-US" altLang="en-US" sz="2000" dirty="0">
                <a:latin typeface="Consolas" panose="020B0609020204030204" pitchFamily="49" charset="0"/>
              </a:rPr>
              <a:t>add</a:t>
            </a:r>
            <a:r>
              <a:rPr lang="en-US" altLang="en-US" sz="2000" dirty="0"/>
              <a:t> method with one argument adds new items to the end of the </a:t>
            </a:r>
            <a:r>
              <a:rPr lang="en-US" altLang="en-US" sz="2000" dirty="0">
                <a:latin typeface="Courier New" panose="02070309020205020404" pitchFamily="49" charset="0"/>
                <a:cs typeface="Courier New" panose="02070309020205020404" pitchFamily="49" charset="0"/>
              </a:rPr>
              <a:t>ArrayList</a:t>
            </a:r>
          </a:p>
          <a:p>
            <a:pPr eaLnBrk="1" hangingPunct="1"/>
            <a:r>
              <a:rPr lang="en-US" altLang="en-US" sz="2000" dirty="0"/>
              <a:t>To insert items at a location of choice, use the </a:t>
            </a:r>
            <a:r>
              <a:rPr lang="en-US" altLang="en-US" sz="2000" dirty="0">
                <a:latin typeface="Consolas" panose="020B0609020204030204" pitchFamily="49" charset="0"/>
              </a:rPr>
              <a:t>add</a:t>
            </a:r>
            <a:r>
              <a:rPr lang="en-US" altLang="en-US" sz="2000" dirty="0"/>
              <a:t> method with two arguments:</a:t>
            </a:r>
            <a:endParaRPr lang="en-IN" sz="2000" dirty="0"/>
          </a:p>
        </p:txBody>
      </p:sp>
      <p:sp>
        <p:nvSpPr>
          <p:cNvPr id="6" name="Content Placeholder 5"/>
          <p:cNvSpPr>
            <a:spLocks noGrp="1"/>
          </p:cNvSpPr>
          <p:nvPr>
            <p:ph sz="quarter" idx="14"/>
          </p:nvPr>
        </p:nvSpPr>
        <p:spPr>
          <a:xfrm>
            <a:off x="457200" y="3293426"/>
            <a:ext cx="8229600" cy="808312"/>
          </a:xfrm>
        </p:spPr>
        <p:txBody>
          <a:bodyPr/>
          <a:lstStyle/>
          <a:p>
            <a:pPr lvl="1" eaLnBrk="1" hangingPunct="1">
              <a:buFontTx/>
              <a:buNone/>
            </a:pPr>
            <a:r>
              <a:rPr lang="en-US" altLang="en-US" sz="1800" dirty="0">
                <a:latin typeface="Courier New" panose="02070309020205020404" pitchFamily="49" charset="0"/>
                <a:cs typeface="Courier New" panose="02070309020205020404" pitchFamily="49" charset="0"/>
              </a:rPr>
              <a:t>nameList.add(1, "Mary"); </a:t>
            </a:r>
          </a:p>
          <a:p>
            <a:pPr lvl="1" eaLnBrk="1" hangingPunct="1">
              <a:buFontTx/>
              <a:buNone/>
            </a:pPr>
            <a:r>
              <a:rPr lang="en-US" altLang="en-US" sz="1800" dirty="0"/>
              <a:t>This statement inserts the </a:t>
            </a:r>
            <a:r>
              <a:rPr lang="en-US" altLang="en-US" sz="1800" dirty="0">
                <a:latin typeface="Courier New" panose="02070309020205020404" pitchFamily="49" charset="0"/>
                <a:cs typeface="Courier New" panose="02070309020205020404" pitchFamily="49" charset="0"/>
              </a:rPr>
              <a:t>String</a:t>
            </a:r>
            <a:r>
              <a:rPr lang="en-US" altLang="en-US" sz="1800" dirty="0"/>
              <a:t> "Mary" at index 1</a:t>
            </a:r>
            <a:endParaRPr lang="en-US" altLang="en-US" dirty="0"/>
          </a:p>
        </p:txBody>
      </p:sp>
      <p:sp>
        <p:nvSpPr>
          <p:cNvPr id="7" name="Content Placeholder 6"/>
          <p:cNvSpPr>
            <a:spLocks noGrp="1"/>
          </p:cNvSpPr>
          <p:nvPr>
            <p:ph sz="quarter" idx="15"/>
          </p:nvPr>
        </p:nvSpPr>
        <p:spPr>
          <a:xfrm>
            <a:off x="457200" y="4187244"/>
            <a:ext cx="6204857" cy="374689"/>
          </a:xfrm>
        </p:spPr>
        <p:txBody>
          <a:bodyPr/>
          <a:lstStyle/>
          <a:p>
            <a:pPr eaLnBrk="1" hangingPunct="1">
              <a:lnSpc>
                <a:spcPct val="80000"/>
              </a:lnSpc>
            </a:pPr>
            <a:r>
              <a:rPr lang="en-US" altLang="en-US" sz="2000" dirty="0"/>
              <a:t>To replace an existing item, use the </a:t>
            </a:r>
            <a:r>
              <a:rPr lang="en-US" altLang="en-US" sz="2000" dirty="0">
                <a:latin typeface="Courier New" panose="02070309020205020404" pitchFamily="49" charset="0"/>
                <a:cs typeface="Courier New" panose="02070309020205020404" pitchFamily="49" charset="0"/>
              </a:rPr>
              <a:t>set</a:t>
            </a:r>
            <a:r>
              <a:rPr lang="en-US" altLang="en-US" sz="2000" dirty="0"/>
              <a:t> method:</a:t>
            </a:r>
          </a:p>
        </p:txBody>
      </p:sp>
      <p:sp>
        <p:nvSpPr>
          <p:cNvPr id="8" name="Content Placeholder 7"/>
          <p:cNvSpPr>
            <a:spLocks noGrp="1"/>
          </p:cNvSpPr>
          <p:nvPr>
            <p:ph sz="quarter" idx="16"/>
          </p:nvPr>
        </p:nvSpPr>
        <p:spPr>
          <a:xfrm>
            <a:off x="457200" y="4636354"/>
            <a:ext cx="5979226" cy="841340"/>
          </a:xfrm>
        </p:spPr>
        <p:txBody>
          <a:bodyPr/>
          <a:lstStyle/>
          <a:p>
            <a:pPr lvl="1" eaLnBrk="1" hangingPunct="1">
              <a:buFontTx/>
              <a:buNone/>
            </a:pPr>
            <a:r>
              <a:rPr lang="en-US" altLang="en-US" sz="1800" dirty="0">
                <a:latin typeface="Courier New" panose="02070309020205020404" pitchFamily="49" charset="0"/>
                <a:cs typeface="Courier New" panose="02070309020205020404" pitchFamily="49" charset="0"/>
              </a:rPr>
              <a:t>nameList.set(1, "Sabrina");  </a:t>
            </a:r>
          </a:p>
          <a:p>
            <a:pPr lvl="1" eaLnBrk="1" hangingPunct="1">
              <a:buFontTx/>
              <a:buNone/>
            </a:pPr>
            <a:r>
              <a:rPr lang="en-US" altLang="en-US" sz="1800" dirty="0"/>
              <a:t>This statement replaces “Mary” with “Sabrina”</a:t>
            </a:r>
          </a:p>
        </p:txBody>
      </p:sp>
      <p:sp>
        <p:nvSpPr>
          <p:cNvPr id="9" name="Content Placeholder 8"/>
          <p:cNvSpPr>
            <a:spLocks noGrp="1"/>
          </p:cNvSpPr>
          <p:nvPr>
            <p:ph sz="quarter" idx="17"/>
          </p:nvPr>
        </p:nvSpPr>
        <p:spPr>
          <a:xfrm>
            <a:off x="457201" y="5642369"/>
            <a:ext cx="4720442" cy="415634"/>
          </a:xfrm>
        </p:spPr>
        <p:txBody>
          <a:bodyPr/>
          <a:lstStyle/>
          <a:p>
            <a:pPr eaLnBrk="1" hangingPunct="1">
              <a:lnSpc>
                <a:spcPct val="80000"/>
              </a:lnSpc>
            </a:pPr>
            <a:r>
              <a:rPr lang="en-US" altLang="en-US" sz="2000" dirty="0"/>
              <a:t>See example: ArrayListDemo5.java</a:t>
            </a:r>
          </a:p>
        </p:txBody>
      </p:sp>
    </p:spTree>
    <p:extLst>
      <p:ext uri="{BB962C8B-B14F-4D97-AF65-F5344CB8AC3E}">
        <p14:creationId xmlns:p14="http://schemas.microsoft.com/office/powerpoint/2010/main" val="217077086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Using an </a:t>
            </a:r>
            <a:r>
              <a:rPr lang="en-US" altLang="en-US" dirty="0">
                <a:latin typeface="Courier New" panose="02070309020205020404" pitchFamily="49" charset="0"/>
                <a:cs typeface="Courier New" panose="02070309020205020404" pitchFamily="49" charset="0"/>
              </a:rPr>
              <a:t>ArrayList</a:t>
            </a:r>
            <a:r>
              <a:rPr lang="en-US" altLang="en-US" dirty="0">
                <a:cs typeface="Courier New" panose="02070309020205020404" pitchFamily="49" charset="0"/>
              </a:rPr>
              <a:t> </a:t>
            </a:r>
            <a:r>
              <a:rPr lang="en-US" altLang="en-US" sz="2000" b="0" dirty="0">
                <a:cs typeface="Courier New" panose="02070309020205020404" pitchFamily="49" charset="0"/>
              </a:rPr>
              <a:t>(5 of 9)</a:t>
            </a:r>
            <a:endParaRPr lang="en-IN" dirty="0"/>
          </a:p>
        </p:txBody>
      </p:sp>
      <p:sp>
        <p:nvSpPr>
          <p:cNvPr id="3" name="Content Placeholder 2"/>
          <p:cNvSpPr>
            <a:spLocks noGrp="1"/>
          </p:cNvSpPr>
          <p:nvPr>
            <p:ph sz="quarter" idx="13"/>
          </p:nvPr>
        </p:nvSpPr>
        <p:spPr>
          <a:xfrm>
            <a:off x="457200" y="1556327"/>
            <a:ext cx="8229600" cy="2415598"/>
          </a:xfrm>
        </p:spPr>
        <p:txBody>
          <a:bodyPr/>
          <a:lstStyle/>
          <a:p>
            <a:pPr eaLnBrk="1" hangingPunct="1"/>
            <a:r>
              <a:rPr lang="en-US" altLang="en-US" dirty="0"/>
              <a:t>An </a:t>
            </a:r>
            <a:r>
              <a:rPr lang="en-US" altLang="en-US" dirty="0">
                <a:latin typeface="Courier New" panose="02070309020205020404" pitchFamily="49" charset="0"/>
                <a:cs typeface="Courier New" panose="02070309020205020404" pitchFamily="49" charset="0"/>
              </a:rPr>
              <a:t>ArrayList</a:t>
            </a:r>
            <a:r>
              <a:rPr lang="en-US" altLang="en-US" dirty="0"/>
              <a:t> has a capacity, which is the number of items it can hold without increasing its size.</a:t>
            </a:r>
          </a:p>
          <a:p>
            <a:pPr eaLnBrk="1" hangingPunct="1"/>
            <a:r>
              <a:rPr lang="en-US" altLang="en-US" dirty="0"/>
              <a:t>The default capacity of an </a:t>
            </a:r>
            <a:r>
              <a:rPr lang="en-US" altLang="en-US" dirty="0">
                <a:latin typeface="Courier New" panose="02070309020205020404" pitchFamily="49" charset="0"/>
                <a:cs typeface="Courier New" panose="02070309020205020404" pitchFamily="49" charset="0"/>
              </a:rPr>
              <a:t>ArrayList</a:t>
            </a:r>
            <a:r>
              <a:rPr lang="en-US" altLang="en-US" dirty="0"/>
              <a:t> is 10 items.</a:t>
            </a:r>
          </a:p>
          <a:p>
            <a:pPr eaLnBrk="1" hangingPunct="1"/>
            <a:r>
              <a:rPr lang="en-US" altLang="en-US" dirty="0"/>
              <a:t>To designate a different capacity, use a parameterized constructor:</a:t>
            </a:r>
            <a:endParaRPr lang="en-IN" dirty="0"/>
          </a:p>
        </p:txBody>
      </p:sp>
      <p:sp>
        <p:nvSpPr>
          <p:cNvPr id="4" name="Content Placeholder 3"/>
          <p:cNvSpPr>
            <a:spLocks noGrp="1"/>
          </p:cNvSpPr>
          <p:nvPr>
            <p:ph sz="quarter" idx="14"/>
          </p:nvPr>
        </p:nvSpPr>
        <p:spPr>
          <a:xfrm>
            <a:off x="462731" y="4049488"/>
            <a:ext cx="8428720" cy="498763"/>
          </a:xfrm>
        </p:spPr>
        <p:txBody>
          <a:bodyPr/>
          <a:lstStyle/>
          <a:p>
            <a:pPr marL="255600" indent="0" eaLnBrk="1" hangingPunct="1">
              <a:buNone/>
            </a:pPr>
            <a:r>
              <a:rPr lang="en-US" altLang="en-US" sz="2000" dirty="0">
                <a:latin typeface="Courier New" panose="02070309020205020404" pitchFamily="49" charset="0"/>
                <a:cs typeface="Courier New" panose="02070309020205020404" pitchFamily="49" charset="0"/>
              </a:rPr>
              <a:t>ArrayList&lt;String&gt; list = new ArrayList&lt;String&gt;(100);</a:t>
            </a:r>
          </a:p>
        </p:txBody>
      </p:sp>
    </p:spTree>
    <p:extLst>
      <p:ext uri="{BB962C8B-B14F-4D97-AF65-F5344CB8AC3E}">
        <p14:creationId xmlns:p14="http://schemas.microsoft.com/office/powerpoint/2010/main" val="56442094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Using an </a:t>
            </a:r>
            <a:r>
              <a:rPr lang="en-US" altLang="en-US" dirty="0">
                <a:latin typeface="Courier New" panose="02070309020205020404" pitchFamily="49" charset="0"/>
                <a:cs typeface="Courier New" panose="02070309020205020404" pitchFamily="49" charset="0"/>
              </a:rPr>
              <a:t>ArrayList</a:t>
            </a:r>
            <a:r>
              <a:rPr lang="en-US" altLang="en-US" dirty="0">
                <a:cs typeface="Courier New" panose="02070309020205020404" pitchFamily="49" charset="0"/>
              </a:rPr>
              <a:t> </a:t>
            </a:r>
            <a:r>
              <a:rPr lang="en-US" altLang="en-US" sz="2000" b="0" dirty="0">
                <a:cs typeface="Courier New" panose="02070309020205020404" pitchFamily="49" charset="0"/>
              </a:rPr>
              <a:t>(6 of 9)</a:t>
            </a:r>
            <a:endParaRPr lang="en-IN" dirty="0"/>
          </a:p>
        </p:txBody>
      </p:sp>
      <p:sp>
        <p:nvSpPr>
          <p:cNvPr id="3" name="Content Placeholder 2"/>
          <p:cNvSpPr>
            <a:spLocks noGrp="1"/>
          </p:cNvSpPr>
          <p:nvPr>
            <p:ph sz="quarter" idx="13"/>
          </p:nvPr>
        </p:nvSpPr>
        <p:spPr>
          <a:xfrm>
            <a:off x="457200" y="1556327"/>
            <a:ext cx="8229600" cy="521855"/>
          </a:xfrm>
        </p:spPr>
        <p:txBody>
          <a:bodyPr/>
          <a:lstStyle/>
          <a:p>
            <a:pPr eaLnBrk="1" hangingPunct="1"/>
            <a:r>
              <a:rPr lang="en-US" altLang="en-US" dirty="0"/>
              <a:t>You can store any type of </a:t>
            </a:r>
            <a:r>
              <a:rPr lang="en-US" altLang="en-US" b="1" dirty="0"/>
              <a:t>object</a:t>
            </a:r>
            <a:r>
              <a:rPr lang="en-US" altLang="en-US" dirty="0"/>
              <a:t> in an </a:t>
            </a:r>
            <a:r>
              <a:rPr lang="en-US" altLang="en-US" dirty="0">
                <a:latin typeface="Courier New" panose="02070309020205020404" pitchFamily="49" charset="0"/>
                <a:cs typeface="Courier New" panose="02070309020205020404" pitchFamily="49" charset="0"/>
              </a:rPr>
              <a:t>ArrayList</a:t>
            </a:r>
          </a:p>
        </p:txBody>
      </p:sp>
      <p:pic>
        <p:nvPicPr>
          <p:cNvPr id="9" name="Content Placeholder 8" descr="A computer code. For long description in Notes pane, press F6.">
            <a:extLst>
              <a:ext uri="{FF2B5EF4-FFF2-40B4-BE49-F238E27FC236}">
                <a16:creationId xmlns:a16="http://schemas.microsoft.com/office/drawing/2014/main" id="{313A2401-CEA6-4913-B90B-8BAE07E656C0}"/>
              </a:ext>
            </a:extLst>
          </p:cNvPr>
          <p:cNvPicPr>
            <a:picLocks noGrp="1" noChangeAspect="1"/>
          </p:cNvPicPr>
          <p:nvPr>
            <p:ph sz="quarter" idx="14"/>
          </p:nvPr>
        </p:nvPicPr>
        <p:blipFill>
          <a:blip r:embed="rId3"/>
          <a:stretch>
            <a:fillRect/>
          </a:stretch>
        </p:blipFill>
        <p:spPr>
          <a:xfrm>
            <a:off x="783247" y="2482720"/>
            <a:ext cx="7903553" cy="2801789"/>
          </a:xfrm>
        </p:spPr>
      </p:pic>
    </p:spTree>
    <p:extLst>
      <p:ext uri="{BB962C8B-B14F-4D97-AF65-F5344CB8AC3E}">
        <p14:creationId xmlns:p14="http://schemas.microsoft.com/office/powerpoint/2010/main" val="7478863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Using an </a:t>
            </a:r>
            <a:r>
              <a:rPr lang="en-US" altLang="en-US" dirty="0">
                <a:latin typeface="Courier New" panose="02070309020205020404" pitchFamily="49" charset="0"/>
                <a:cs typeface="Courier New" panose="02070309020205020404" pitchFamily="49" charset="0"/>
              </a:rPr>
              <a:t>ArrayList</a:t>
            </a:r>
            <a:r>
              <a:rPr lang="en-US" altLang="en-US" dirty="0">
                <a:cs typeface="Courier New" panose="02070309020205020404" pitchFamily="49" charset="0"/>
              </a:rPr>
              <a:t> </a:t>
            </a:r>
            <a:r>
              <a:rPr lang="en-US" altLang="en-US" sz="2000" b="0" dirty="0">
                <a:cs typeface="Courier New" panose="02070309020205020404" pitchFamily="49" charset="0"/>
              </a:rPr>
              <a:t>(7 of 9)</a:t>
            </a:r>
            <a:endParaRPr lang="en-IN" dirty="0"/>
          </a:p>
        </p:txBody>
      </p:sp>
      <p:sp>
        <p:nvSpPr>
          <p:cNvPr id="3" name="Content Placeholder 2"/>
          <p:cNvSpPr>
            <a:spLocks noGrp="1"/>
          </p:cNvSpPr>
          <p:nvPr>
            <p:ph sz="quarter" idx="13"/>
          </p:nvPr>
        </p:nvSpPr>
        <p:spPr>
          <a:xfrm>
            <a:off x="457200" y="1556327"/>
            <a:ext cx="8229600" cy="3846946"/>
          </a:xfrm>
        </p:spPr>
        <p:txBody>
          <a:bodyPr/>
          <a:lstStyle/>
          <a:p>
            <a:pPr marL="0" indent="0" eaLnBrk="1" hangingPunct="1">
              <a:spcBef>
                <a:spcPct val="0"/>
              </a:spcBef>
              <a:buClrTx/>
              <a:buFontTx/>
              <a:buNone/>
            </a:pPr>
            <a:r>
              <a:rPr lang="en-US" altLang="en-US" sz="1600" dirty="0">
                <a:latin typeface="Courier New" panose="02070309020205020404" pitchFamily="49" charset="0"/>
                <a:cs typeface="Courier New" panose="02070309020205020404" pitchFamily="49" charset="0"/>
              </a:rPr>
              <a:t>// Create an ArrayList to hold BankAccount objects.</a:t>
            </a:r>
            <a:br>
              <a:rPr lang="en-US" altLang="en-US" sz="1600" dirty="0">
                <a:latin typeface="Courier New" panose="02070309020205020404" pitchFamily="49" charset="0"/>
                <a:cs typeface="Courier New" panose="02070309020205020404" pitchFamily="49" charset="0"/>
              </a:rPr>
            </a:br>
            <a:r>
              <a:rPr lang="en-US" altLang="en-US" sz="1600" dirty="0">
                <a:latin typeface="Courier New" panose="02070309020205020404" pitchFamily="49" charset="0"/>
                <a:cs typeface="Courier New" panose="02070309020205020404" pitchFamily="49" charset="0"/>
              </a:rPr>
              <a:t>ArrayList&lt;BankAccount&gt; list = new ArrayList&lt;BankAccount&gt;();</a:t>
            </a:r>
            <a:br>
              <a:rPr lang="en-US" altLang="en-US" sz="1600" dirty="0">
                <a:latin typeface="Courier New" panose="02070309020205020404" pitchFamily="49" charset="0"/>
                <a:cs typeface="Courier New" panose="02070309020205020404" pitchFamily="49" charset="0"/>
              </a:rPr>
            </a:br>
            <a:r>
              <a:rPr lang="en-US" altLang="en-US" sz="1600" dirty="0">
                <a:latin typeface="Courier New" panose="02070309020205020404" pitchFamily="49" charset="0"/>
                <a:cs typeface="Courier New" panose="02070309020205020404" pitchFamily="49" charset="0"/>
              </a:rPr>
              <a:t>      </a:t>
            </a:r>
            <a:br>
              <a:rPr lang="en-US" altLang="en-US" sz="1600" dirty="0">
                <a:latin typeface="Courier New" panose="02070309020205020404" pitchFamily="49" charset="0"/>
                <a:cs typeface="Courier New" panose="02070309020205020404" pitchFamily="49" charset="0"/>
              </a:rPr>
            </a:br>
            <a:r>
              <a:rPr lang="en-US" altLang="en-US" sz="1600" dirty="0">
                <a:latin typeface="Courier New" panose="02070309020205020404" pitchFamily="49" charset="0"/>
                <a:cs typeface="Courier New" panose="02070309020205020404" pitchFamily="49" charset="0"/>
              </a:rPr>
              <a:t>// Add three BankAccount objects to the ArrayList.</a:t>
            </a:r>
            <a:br>
              <a:rPr lang="en-US" altLang="en-US" sz="1600" dirty="0">
                <a:latin typeface="Courier New" panose="02070309020205020404" pitchFamily="49" charset="0"/>
                <a:cs typeface="Courier New" panose="02070309020205020404" pitchFamily="49" charset="0"/>
              </a:rPr>
            </a:br>
            <a:r>
              <a:rPr lang="en-US" altLang="en-US" sz="1600" dirty="0">
                <a:latin typeface="Courier New" panose="02070309020205020404" pitchFamily="49" charset="0"/>
                <a:cs typeface="Courier New" panose="02070309020205020404" pitchFamily="49" charset="0"/>
              </a:rPr>
              <a:t>list.add(new BankAccount(100.0));</a:t>
            </a:r>
            <a:br>
              <a:rPr lang="en-US" altLang="en-US" sz="1600" dirty="0">
                <a:latin typeface="Courier New" panose="02070309020205020404" pitchFamily="49" charset="0"/>
                <a:cs typeface="Courier New" panose="02070309020205020404" pitchFamily="49" charset="0"/>
              </a:rPr>
            </a:br>
            <a:r>
              <a:rPr lang="en-US" altLang="en-US" sz="1600" dirty="0">
                <a:latin typeface="Courier New" panose="02070309020205020404" pitchFamily="49" charset="0"/>
                <a:cs typeface="Courier New" panose="02070309020205020404" pitchFamily="49" charset="0"/>
              </a:rPr>
              <a:t>list.add(new BankAccount(500.0));</a:t>
            </a:r>
            <a:br>
              <a:rPr lang="en-US" altLang="en-US" sz="1600" dirty="0">
                <a:latin typeface="Courier New" panose="02070309020205020404" pitchFamily="49" charset="0"/>
                <a:cs typeface="Courier New" panose="02070309020205020404" pitchFamily="49" charset="0"/>
              </a:rPr>
            </a:br>
            <a:r>
              <a:rPr lang="en-US" altLang="en-US" sz="1600" dirty="0">
                <a:latin typeface="Courier New" panose="02070309020205020404" pitchFamily="49" charset="0"/>
                <a:cs typeface="Courier New" panose="02070309020205020404" pitchFamily="49" charset="0"/>
              </a:rPr>
              <a:t>list.add(new BankAccount(1500.0));</a:t>
            </a:r>
            <a:br>
              <a:rPr lang="en-US" altLang="en-US" sz="1600" dirty="0">
                <a:latin typeface="Courier New" panose="02070309020205020404" pitchFamily="49" charset="0"/>
                <a:cs typeface="Courier New" panose="02070309020205020404" pitchFamily="49" charset="0"/>
              </a:rPr>
            </a:br>
            <a:r>
              <a:rPr lang="en-US" altLang="en-US" sz="1600" dirty="0">
                <a:latin typeface="Courier New" panose="02070309020205020404" pitchFamily="49" charset="0"/>
                <a:cs typeface="Courier New" panose="02070309020205020404" pitchFamily="49" charset="0"/>
              </a:rPr>
              <a:t>      </a:t>
            </a:r>
            <a:br>
              <a:rPr lang="en-US" altLang="en-US" sz="1600" dirty="0">
                <a:latin typeface="Courier New" panose="02070309020205020404" pitchFamily="49" charset="0"/>
                <a:cs typeface="Courier New" panose="02070309020205020404" pitchFamily="49" charset="0"/>
              </a:rPr>
            </a:br>
            <a:r>
              <a:rPr lang="en-US" altLang="en-US" sz="1600" dirty="0">
                <a:latin typeface="Courier New" panose="02070309020205020404" pitchFamily="49" charset="0"/>
                <a:cs typeface="Courier New" panose="02070309020205020404" pitchFamily="49" charset="0"/>
              </a:rPr>
              <a:t>// Display each item.</a:t>
            </a:r>
            <a:br>
              <a:rPr lang="en-US" altLang="en-US" sz="1600" dirty="0">
                <a:latin typeface="Courier New" panose="02070309020205020404" pitchFamily="49" charset="0"/>
                <a:cs typeface="Courier New" panose="02070309020205020404" pitchFamily="49" charset="0"/>
              </a:rPr>
            </a:br>
            <a:r>
              <a:rPr lang="en-US" altLang="en-US" sz="1600" dirty="0">
                <a:latin typeface="Courier New" panose="02070309020205020404" pitchFamily="49" charset="0"/>
                <a:cs typeface="Courier New" panose="02070309020205020404" pitchFamily="49" charset="0"/>
              </a:rPr>
              <a:t>for (int index = 0; index &lt; list.size(); index++)</a:t>
            </a:r>
            <a:br>
              <a:rPr lang="en-US" altLang="en-US" sz="1600" dirty="0">
                <a:latin typeface="Courier New" panose="02070309020205020404" pitchFamily="49" charset="0"/>
                <a:cs typeface="Courier New" panose="02070309020205020404" pitchFamily="49" charset="0"/>
              </a:rPr>
            </a:br>
            <a:r>
              <a:rPr lang="en-US" altLang="en-US" sz="1600" dirty="0">
                <a:latin typeface="Courier New" panose="02070309020205020404" pitchFamily="49" charset="0"/>
                <a:cs typeface="Courier New" panose="02070309020205020404" pitchFamily="49" charset="0"/>
              </a:rPr>
              <a:t>{</a:t>
            </a:r>
            <a:br>
              <a:rPr lang="en-US" altLang="en-US" sz="1600" dirty="0">
                <a:latin typeface="Courier New" panose="02070309020205020404" pitchFamily="49" charset="0"/>
                <a:cs typeface="Courier New" panose="02070309020205020404" pitchFamily="49" charset="0"/>
              </a:rPr>
            </a:br>
            <a:r>
              <a:rPr lang="en-US" altLang="en-US" sz="1600" dirty="0">
                <a:latin typeface="Courier New" panose="02070309020205020404" pitchFamily="49" charset="0"/>
                <a:cs typeface="Courier New" panose="02070309020205020404" pitchFamily="49" charset="0"/>
              </a:rPr>
              <a:t>   BankAccount account = list.get(index);</a:t>
            </a:r>
            <a:br>
              <a:rPr lang="en-US" altLang="en-US" sz="1600" dirty="0">
                <a:latin typeface="Courier New" panose="02070309020205020404" pitchFamily="49" charset="0"/>
                <a:cs typeface="Courier New" panose="02070309020205020404" pitchFamily="49" charset="0"/>
              </a:rPr>
            </a:br>
            <a:r>
              <a:rPr lang="en-US" altLang="en-US" sz="1600" dirty="0">
                <a:latin typeface="Courier New" panose="02070309020205020404" pitchFamily="49" charset="0"/>
                <a:cs typeface="Courier New" panose="02070309020205020404" pitchFamily="49" charset="0"/>
              </a:rPr>
              <a:t>   System.out.println("Account at index " + index +</a:t>
            </a:r>
            <a:br>
              <a:rPr lang="en-US" altLang="en-US" sz="1600" dirty="0">
                <a:latin typeface="Courier New" panose="02070309020205020404" pitchFamily="49" charset="0"/>
                <a:cs typeface="Courier New" panose="02070309020205020404" pitchFamily="49" charset="0"/>
              </a:rPr>
            </a:br>
            <a:r>
              <a:rPr lang="en-US" altLang="en-US" sz="1600" dirty="0">
                <a:latin typeface="Courier New" panose="02070309020205020404" pitchFamily="49" charset="0"/>
                <a:cs typeface="Courier New" panose="02070309020205020404" pitchFamily="49" charset="0"/>
              </a:rPr>
              <a:t>                "\nBalance: " + account.getBalance());</a:t>
            </a:r>
            <a:br>
              <a:rPr lang="en-US" altLang="en-US" sz="1600" dirty="0">
                <a:latin typeface="Courier New" panose="02070309020205020404" pitchFamily="49" charset="0"/>
                <a:cs typeface="Courier New" panose="02070309020205020404" pitchFamily="49" charset="0"/>
              </a:rPr>
            </a:br>
            <a:r>
              <a:rPr lang="en-US" altLang="en-US" sz="1600" dirty="0">
                <a:latin typeface="Courier New" panose="02070309020205020404" pitchFamily="49" charset="0"/>
                <a:cs typeface="Courier New" panose="02070309020205020404" pitchFamily="49" charset="0"/>
              </a:rPr>
              <a:t>}</a:t>
            </a:r>
          </a:p>
        </p:txBody>
      </p:sp>
      <p:sp>
        <p:nvSpPr>
          <p:cNvPr id="4" name="Content Placeholder 3"/>
          <p:cNvSpPr>
            <a:spLocks noGrp="1"/>
          </p:cNvSpPr>
          <p:nvPr>
            <p:ph sz="quarter" idx="14"/>
          </p:nvPr>
        </p:nvSpPr>
        <p:spPr>
          <a:xfrm>
            <a:off x="457200" y="5593277"/>
            <a:ext cx="4304805" cy="519298"/>
          </a:xfrm>
        </p:spPr>
        <p:txBody>
          <a:bodyPr/>
          <a:lstStyle/>
          <a:p>
            <a:pPr marL="432" indent="0" eaLnBrk="1" hangingPunct="1">
              <a:buNone/>
              <a:defRPr/>
            </a:pPr>
            <a:r>
              <a:rPr lang="en-US" dirty="0"/>
              <a:t>See: ArrayListDemo6.java</a:t>
            </a:r>
          </a:p>
        </p:txBody>
      </p:sp>
    </p:spTree>
    <p:extLst>
      <p:ext uri="{BB962C8B-B14F-4D97-AF65-F5344CB8AC3E}">
        <p14:creationId xmlns:p14="http://schemas.microsoft.com/office/powerpoint/2010/main" val="28133088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Using an </a:t>
            </a:r>
            <a:r>
              <a:rPr lang="en-US" altLang="en-US" dirty="0">
                <a:latin typeface="Courier New" panose="02070309020205020404" pitchFamily="49" charset="0"/>
                <a:cs typeface="Courier New" panose="02070309020205020404" pitchFamily="49" charset="0"/>
              </a:rPr>
              <a:t>ArrayList</a:t>
            </a:r>
            <a:r>
              <a:rPr lang="en-US" altLang="en-US" dirty="0">
                <a:cs typeface="Courier New" panose="02070309020205020404" pitchFamily="49" charset="0"/>
              </a:rPr>
              <a:t> </a:t>
            </a:r>
            <a:r>
              <a:rPr lang="en-US" altLang="en-US" sz="2000" b="0" dirty="0">
                <a:cs typeface="Courier New" panose="02070309020205020404" pitchFamily="49" charset="0"/>
              </a:rPr>
              <a:t>(8 of 9)</a:t>
            </a:r>
            <a:endParaRPr lang="en-IN" dirty="0"/>
          </a:p>
        </p:txBody>
      </p:sp>
      <p:sp>
        <p:nvSpPr>
          <p:cNvPr id="3" name="Content Placeholder 2"/>
          <p:cNvSpPr>
            <a:spLocks noGrp="1"/>
          </p:cNvSpPr>
          <p:nvPr>
            <p:ph sz="quarter" idx="13"/>
          </p:nvPr>
        </p:nvSpPr>
        <p:spPr>
          <a:xfrm>
            <a:off x="457200" y="1552574"/>
            <a:ext cx="8229600" cy="1321255"/>
          </a:xfrm>
        </p:spPr>
        <p:txBody>
          <a:bodyPr/>
          <a:lstStyle/>
          <a:p>
            <a:pPr eaLnBrk="1" hangingPunct="1"/>
            <a:r>
              <a:rPr lang="en-US" altLang="en-US" dirty="0"/>
              <a:t>The diamond operator</a:t>
            </a:r>
          </a:p>
          <a:p>
            <a:pPr lvl="1" eaLnBrk="1" hangingPunct="1"/>
            <a:r>
              <a:rPr lang="en-US" altLang="en-US" dirty="0"/>
              <a:t>Beginning in Java 7, you can use the </a:t>
            </a:r>
            <a:r>
              <a:rPr lang="en-US" altLang="en-US" dirty="0">
                <a:latin typeface="Courier New" panose="02070309020205020404" pitchFamily="49" charset="0"/>
                <a:cs typeface="Courier New" panose="02070309020205020404" pitchFamily="49" charset="0"/>
              </a:rPr>
              <a:t>&lt;&gt;</a:t>
            </a:r>
            <a:r>
              <a:rPr lang="en-US" altLang="en-US" dirty="0"/>
              <a:t> operator for simpler </a:t>
            </a:r>
            <a:r>
              <a:rPr lang="en-US" altLang="en-US" dirty="0">
                <a:latin typeface="Courier New" panose="02070309020205020404" pitchFamily="49" charset="0"/>
                <a:cs typeface="Courier New" panose="02070309020205020404" pitchFamily="49" charset="0"/>
              </a:rPr>
              <a:t>ArrayList</a:t>
            </a:r>
            <a:r>
              <a:rPr lang="en-US" altLang="en-US" dirty="0"/>
              <a:t> declarations:</a:t>
            </a:r>
          </a:p>
        </p:txBody>
      </p:sp>
      <p:pic>
        <p:nvPicPr>
          <p:cNvPr id="18" name="Content Placeholder 17" descr="A computer code. For long description in Notes pane, press F6."/>
          <p:cNvPicPr>
            <a:picLocks noGrp="1" noChangeAspect="1"/>
          </p:cNvPicPr>
          <p:nvPr>
            <p:ph sz="quarter" idx="14"/>
          </p:nvPr>
        </p:nvPicPr>
        <p:blipFill>
          <a:blip r:embed="rId3"/>
          <a:stretch>
            <a:fillRect/>
          </a:stretch>
        </p:blipFill>
        <p:spPr>
          <a:xfrm>
            <a:off x="595634" y="3006447"/>
            <a:ext cx="7987569" cy="1795525"/>
          </a:xfrm>
          <a:prstGeom prst="rect">
            <a:avLst/>
          </a:prstGeom>
        </p:spPr>
      </p:pic>
      <p:sp>
        <p:nvSpPr>
          <p:cNvPr id="6" name="Content Placeholder 5"/>
          <p:cNvSpPr>
            <a:spLocks noGrp="1"/>
          </p:cNvSpPr>
          <p:nvPr>
            <p:ph sz="quarter" idx="15"/>
          </p:nvPr>
        </p:nvSpPr>
        <p:spPr>
          <a:xfrm>
            <a:off x="457200" y="4934589"/>
            <a:ext cx="8229600" cy="931821"/>
          </a:xfrm>
        </p:spPr>
        <p:txBody>
          <a:bodyPr/>
          <a:lstStyle/>
          <a:p>
            <a:pPr marL="432" indent="0">
              <a:spcBef>
                <a:spcPct val="0"/>
              </a:spcBef>
              <a:buClrTx/>
              <a:buNone/>
            </a:pPr>
            <a:r>
              <a:rPr lang="en-US" altLang="en-US" dirty="0"/>
              <a:t>Java infers the type of the </a:t>
            </a:r>
            <a:r>
              <a:rPr lang="en-US" altLang="en-US" dirty="0">
                <a:latin typeface="Courier New" panose="02070309020205020404" pitchFamily="49" charset="0"/>
                <a:cs typeface="Courier New" panose="02070309020205020404" pitchFamily="49" charset="0"/>
              </a:rPr>
              <a:t>ArrayList</a:t>
            </a:r>
            <a:r>
              <a:rPr lang="en-US" altLang="en-US" dirty="0"/>
              <a:t> object from the variable declaration.</a:t>
            </a:r>
          </a:p>
        </p:txBody>
      </p:sp>
    </p:spTree>
    <p:extLst>
      <p:ext uri="{BB962C8B-B14F-4D97-AF65-F5344CB8AC3E}">
        <p14:creationId xmlns:p14="http://schemas.microsoft.com/office/powerpoint/2010/main" val="424875812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Using an </a:t>
            </a:r>
            <a:r>
              <a:rPr lang="en-US" altLang="en-US" dirty="0">
                <a:latin typeface="Courier New" panose="02070309020205020404" pitchFamily="49" charset="0"/>
                <a:cs typeface="Courier New" panose="02070309020205020404" pitchFamily="49" charset="0"/>
              </a:rPr>
              <a:t>ArrayList</a:t>
            </a:r>
            <a:r>
              <a:rPr lang="en-US" altLang="en-US" dirty="0">
                <a:cs typeface="Courier New" panose="02070309020205020404" pitchFamily="49" charset="0"/>
              </a:rPr>
              <a:t> </a:t>
            </a:r>
            <a:r>
              <a:rPr lang="en-US" altLang="en-US" sz="2000" b="0" dirty="0">
                <a:cs typeface="Courier New" panose="02070309020205020404" pitchFamily="49" charset="0"/>
              </a:rPr>
              <a:t>(9 of 9)</a:t>
            </a:r>
            <a:endParaRPr lang="en-IN" dirty="0"/>
          </a:p>
        </p:txBody>
      </p:sp>
      <p:sp>
        <p:nvSpPr>
          <p:cNvPr id="5" name="Content Placeholder 4"/>
          <p:cNvSpPr>
            <a:spLocks noGrp="1"/>
          </p:cNvSpPr>
          <p:nvPr>
            <p:ph sz="quarter" idx="13"/>
          </p:nvPr>
        </p:nvSpPr>
        <p:spPr>
          <a:xfrm>
            <a:off x="457200" y="1552575"/>
            <a:ext cx="8229600" cy="1333129"/>
          </a:xfrm>
        </p:spPr>
        <p:txBody>
          <a:bodyPr/>
          <a:lstStyle/>
          <a:p>
            <a:pPr eaLnBrk="1" hangingPunct="1"/>
            <a:r>
              <a:rPr lang="en-US" altLang="en-US" dirty="0"/>
              <a:t>Declaring an ArrayList with var</a:t>
            </a:r>
          </a:p>
          <a:p>
            <a:pPr lvl="1" eaLnBrk="1" hangingPunct="1"/>
            <a:r>
              <a:rPr lang="en-US" altLang="en-US" dirty="0"/>
              <a:t>In Java 10 and later you can use </a:t>
            </a:r>
            <a:r>
              <a:rPr lang="en-US" altLang="en-US" dirty="0">
                <a:latin typeface="Courier New" panose="02070309020205020404" pitchFamily="49" charset="0"/>
                <a:cs typeface="Courier New" panose="02070309020205020404" pitchFamily="49" charset="0"/>
              </a:rPr>
              <a:t>var</a:t>
            </a:r>
            <a:r>
              <a:rPr lang="en-US" altLang="en-US" dirty="0"/>
              <a:t> to declare an </a:t>
            </a:r>
            <a:r>
              <a:rPr lang="en-US" altLang="en-US" dirty="0">
                <a:latin typeface="Courier New" panose="02070309020205020404" pitchFamily="49" charset="0"/>
                <a:cs typeface="Courier New" panose="02070309020205020404" pitchFamily="49" charset="0"/>
              </a:rPr>
              <a:t>ArrayList</a:t>
            </a:r>
            <a:r>
              <a:rPr lang="en-US" altLang="en-US" dirty="0"/>
              <a:t>:</a:t>
            </a:r>
          </a:p>
        </p:txBody>
      </p:sp>
      <p:sp>
        <p:nvSpPr>
          <p:cNvPr id="6" name="Content Placeholder 5"/>
          <p:cNvSpPr>
            <a:spLocks noGrp="1"/>
          </p:cNvSpPr>
          <p:nvPr>
            <p:ph sz="quarter" idx="14"/>
          </p:nvPr>
        </p:nvSpPr>
        <p:spPr>
          <a:xfrm>
            <a:off x="457199" y="2964177"/>
            <a:ext cx="7680961" cy="515316"/>
          </a:xfrm>
        </p:spPr>
        <p:txBody>
          <a:bodyPr/>
          <a:lstStyle/>
          <a:p>
            <a:pPr indent="0" eaLnBrk="1" hangingPunct="1">
              <a:spcBef>
                <a:spcPct val="0"/>
              </a:spcBef>
              <a:buClrTx/>
              <a:buFontTx/>
              <a:buNone/>
            </a:pPr>
            <a:r>
              <a:rPr lang="en-US" altLang="en-US" dirty="0">
                <a:latin typeface="Courier New" panose="02070309020205020404" pitchFamily="49" charset="0"/>
                <a:cs typeface="Courier New" panose="02070309020205020404" pitchFamily="49" charset="0"/>
              </a:rPr>
              <a:t>var nameList = new ArrayList&lt;String&gt;();</a:t>
            </a:r>
          </a:p>
        </p:txBody>
      </p:sp>
      <p:sp>
        <p:nvSpPr>
          <p:cNvPr id="7" name="Content Placeholder 6"/>
          <p:cNvSpPr>
            <a:spLocks noGrp="1"/>
          </p:cNvSpPr>
          <p:nvPr>
            <p:ph sz="quarter" idx="15"/>
          </p:nvPr>
        </p:nvSpPr>
        <p:spPr>
          <a:xfrm>
            <a:off x="457200" y="3572121"/>
            <a:ext cx="8229600" cy="928628"/>
          </a:xfrm>
        </p:spPr>
        <p:txBody>
          <a:bodyPr/>
          <a:lstStyle/>
          <a:p>
            <a:pPr marL="432" indent="0">
              <a:spcBef>
                <a:spcPct val="0"/>
              </a:spcBef>
              <a:buClrTx/>
              <a:buNone/>
            </a:pPr>
            <a:r>
              <a:rPr lang="en-US" altLang="en-US" dirty="0"/>
              <a:t>Java infers the type of the </a:t>
            </a:r>
            <a:r>
              <a:rPr lang="en-US" altLang="en-US" dirty="0">
                <a:latin typeface="Courier New" panose="02070309020205020404" pitchFamily="49" charset="0"/>
                <a:cs typeface="Courier New" panose="02070309020205020404" pitchFamily="49" charset="0"/>
              </a:rPr>
              <a:t>nameList</a:t>
            </a:r>
            <a:r>
              <a:rPr lang="en-US" altLang="en-US" dirty="0"/>
              <a:t> variable from the initialization value.</a:t>
            </a:r>
          </a:p>
        </p:txBody>
      </p:sp>
    </p:spTree>
    <p:extLst>
      <p:ext uri="{BB962C8B-B14F-4D97-AF65-F5344CB8AC3E}">
        <p14:creationId xmlns:p14="http://schemas.microsoft.com/office/powerpoint/2010/main" val="759557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FC985-38A6-4326-9882-71A1F46AB23F}"/>
              </a:ext>
            </a:extLst>
          </p:cNvPr>
          <p:cNvSpPr>
            <a:spLocks noGrp="1"/>
          </p:cNvSpPr>
          <p:nvPr>
            <p:ph type="title"/>
          </p:nvPr>
        </p:nvSpPr>
        <p:spPr/>
        <p:txBody>
          <a:bodyPr/>
          <a:lstStyle/>
          <a:p>
            <a:r>
              <a:rPr lang="en-US" altLang="en-US" dirty="0"/>
              <a:t>Accessing the Elements of an Array</a:t>
            </a:r>
            <a:endParaRPr lang="en-IN" dirty="0"/>
          </a:p>
        </p:txBody>
      </p:sp>
      <p:pic>
        <p:nvPicPr>
          <p:cNvPr id="18" name="Content Placeholder 17" descr="A 6 element integer array, hours, is represented by a 1 by 6 grid. The array index is from numbers 0 through numbers 5. Numbers 0 is assigned 20. In all the other memory locations, the value is 0."/>
          <p:cNvPicPr>
            <a:picLocks noGrp="1" noChangeAspect="1"/>
          </p:cNvPicPr>
          <p:nvPr>
            <p:ph sz="quarter" idx="13"/>
          </p:nvPr>
        </p:nvPicPr>
        <p:blipFill>
          <a:blip r:embed="rId2"/>
          <a:stretch>
            <a:fillRect/>
          </a:stretch>
        </p:blipFill>
        <p:spPr>
          <a:xfrm>
            <a:off x="1136606" y="1557338"/>
            <a:ext cx="6870787" cy="792549"/>
          </a:xfrm>
          <a:prstGeom prst="rect">
            <a:avLst/>
          </a:prstGeom>
        </p:spPr>
      </p:pic>
      <p:sp>
        <p:nvSpPr>
          <p:cNvPr id="5" name="Content Placeholder 4"/>
          <p:cNvSpPr>
            <a:spLocks noGrp="1"/>
          </p:cNvSpPr>
          <p:nvPr>
            <p:ph sz="quarter" idx="14"/>
          </p:nvPr>
        </p:nvSpPr>
        <p:spPr>
          <a:xfrm>
            <a:off x="457200" y="2470068"/>
            <a:ext cx="8229600" cy="1793174"/>
          </a:xfrm>
        </p:spPr>
        <p:txBody>
          <a:bodyPr/>
          <a:lstStyle/>
          <a:p>
            <a:pPr eaLnBrk="1" hangingPunct="1"/>
            <a:r>
              <a:rPr lang="en-US" altLang="en-US" dirty="0"/>
              <a:t>An array is accessed by:</a:t>
            </a:r>
          </a:p>
          <a:p>
            <a:pPr lvl="1" eaLnBrk="1" hangingPunct="1"/>
            <a:r>
              <a:rPr lang="en-US" altLang="en-US" dirty="0"/>
              <a:t>the reference name</a:t>
            </a:r>
          </a:p>
          <a:p>
            <a:pPr lvl="1" eaLnBrk="1" hangingPunct="1"/>
            <a:r>
              <a:rPr lang="en-US" altLang="en-US" dirty="0"/>
              <a:t>a subscript that identifies which element in the array to access.</a:t>
            </a:r>
          </a:p>
        </p:txBody>
      </p:sp>
      <p:sp>
        <p:nvSpPr>
          <p:cNvPr id="6" name="Content Placeholder 5"/>
          <p:cNvSpPr>
            <a:spLocks noGrp="1"/>
          </p:cNvSpPr>
          <p:nvPr>
            <p:ph sz="quarter" idx="15"/>
          </p:nvPr>
        </p:nvSpPr>
        <p:spPr>
          <a:xfrm>
            <a:off x="457200" y="4362061"/>
            <a:ext cx="8229600" cy="467114"/>
          </a:xfrm>
        </p:spPr>
        <p:txBody>
          <a:bodyPr/>
          <a:lstStyle/>
          <a:p>
            <a:pPr indent="0" eaLnBrk="1" hangingPunct="1">
              <a:spcBef>
                <a:spcPct val="0"/>
              </a:spcBef>
              <a:buClrTx/>
              <a:buFontTx/>
              <a:buNone/>
            </a:pPr>
            <a:r>
              <a:rPr lang="en-US" altLang="en-US" sz="2000" b="1" dirty="0">
                <a:solidFill>
                  <a:srgbClr val="C00000"/>
                </a:solidFill>
                <a:latin typeface="Courier New" panose="02070309020205020404" pitchFamily="49" charset="0"/>
                <a:cs typeface="Courier New" panose="02070309020205020404" pitchFamily="49" charset="0"/>
              </a:rPr>
              <a:t>numbers[0] </a:t>
            </a:r>
            <a:r>
              <a:rPr lang="en-US" altLang="en-US" sz="2000" b="1" dirty="0">
                <a:latin typeface="Courier New" panose="02070309020205020404" pitchFamily="49" charset="0"/>
                <a:cs typeface="Courier New" panose="02070309020205020404" pitchFamily="49" charset="0"/>
              </a:rPr>
              <a:t>= 20; </a:t>
            </a:r>
            <a:r>
              <a:rPr lang="en-US" altLang="en-US" sz="2000" b="1" dirty="0">
                <a:solidFill>
                  <a:srgbClr val="C00000"/>
                </a:solidFill>
                <a:latin typeface="Courier New" panose="02070309020205020404" pitchFamily="49" charset="0"/>
                <a:cs typeface="Courier New" panose="02070309020205020404" pitchFamily="49" charset="0"/>
              </a:rPr>
              <a:t>//pronounced "numbers sub zero"</a:t>
            </a:r>
          </a:p>
        </p:txBody>
      </p:sp>
    </p:spTree>
    <p:extLst>
      <p:ext uri="{BB962C8B-B14F-4D97-AF65-F5344CB8AC3E}">
        <p14:creationId xmlns:p14="http://schemas.microsoft.com/office/powerpoint/2010/main" val="26892365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p:txBody>
          <a:bodyPr/>
          <a:lstStyle/>
          <a:p>
            <a:r>
              <a:rPr lang="en-US" dirty="0"/>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184"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606061"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ADC5B-5A62-43D0-8C70-BF73B51B9104}"/>
              </a:ext>
            </a:extLst>
          </p:cNvPr>
          <p:cNvSpPr>
            <a:spLocks noGrp="1"/>
          </p:cNvSpPr>
          <p:nvPr>
            <p:ph type="title"/>
          </p:nvPr>
        </p:nvSpPr>
        <p:spPr/>
        <p:txBody>
          <a:bodyPr/>
          <a:lstStyle/>
          <a:p>
            <a:r>
              <a:rPr lang="en-US" altLang="en-US" sz="3200" dirty="0"/>
              <a:t>Inputting and Outputting</a:t>
            </a:r>
            <a:br>
              <a:rPr lang="en-US" altLang="en-US" sz="3200" dirty="0"/>
            </a:br>
            <a:r>
              <a:rPr lang="en-US" altLang="en-US" sz="3200" dirty="0"/>
              <a:t>Array Elements</a:t>
            </a:r>
            <a:endParaRPr lang="en-IN" sz="3200" dirty="0"/>
          </a:p>
        </p:txBody>
      </p:sp>
      <p:sp>
        <p:nvSpPr>
          <p:cNvPr id="3" name="Content Placeholder 2">
            <a:extLst>
              <a:ext uri="{FF2B5EF4-FFF2-40B4-BE49-F238E27FC236}">
                <a16:creationId xmlns:a16="http://schemas.microsoft.com/office/drawing/2014/main" id="{AC351AC3-6C7A-4AD2-A21D-89D2CD46796C}"/>
              </a:ext>
            </a:extLst>
          </p:cNvPr>
          <p:cNvSpPr>
            <a:spLocks noGrp="1"/>
          </p:cNvSpPr>
          <p:nvPr>
            <p:ph sz="quarter" idx="13"/>
          </p:nvPr>
        </p:nvSpPr>
        <p:spPr/>
        <p:txBody>
          <a:bodyPr/>
          <a:lstStyle/>
          <a:p>
            <a:pPr eaLnBrk="1" hangingPunct="1"/>
            <a:r>
              <a:rPr lang="en-US" altLang="en-US" dirty="0"/>
              <a:t>Array elements can be treated as any other variable.</a:t>
            </a:r>
          </a:p>
          <a:p>
            <a:pPr eaLnBrk="1" hangingPunct="1"/>
            <a:r>
              <a:rPr lang="en-US" altLang="en-US" dirty="0"/>
              <a:t>They are simply accessed by the same name and a subscript.</a:t>
            </a:r>
          </a:p>
          <a:p>
            <a:pPr eaLnBrk="1" hangingPunct="1"/>
            <a:r>
              <a:rPr lang="en-US" altLang="en-US" dirty="0"/>
              <a:t>See example: ArrayDemo1.java</a:t>
            </a:r>
          </a:p>
          <a:p>
            <a:pPr eaLnBrk="1" hangingPunct="1"/>
            <a:r>
              <a:rPr lang="en-US" altLang="en-US" dirty="0"/>
              <a:t>Array subscripts can be accessed using variables (such as for loop counters).</a:t>
            </a:r>
          </a:p>
          <a:p>
            <a:pPr eaLnBrk="1" hangingPunct="1"/>
            <a:r>
              <a:rPr lang="en-US" altLang="en-US" dirty="0"/>
              <a:t>See example: ArrayDemo2.java</a:t>
            </a:r>
          </a:p>
        </p:txBody>
      </p:sp>
    </p:spTree>
    <p:extLst>
      <p:ext uri="{BB962C8B-B14F-4D97-AF65-F5344CB8AC3E}">
        <p14:creationId xmlns:p14="http://schemas.microsoft.com/office/powerpoint/2010/main" val="767376666"/>
      </p:ext>
    </p:extLst>
  </p:cSld>
  <p:clrMapOvr>
    <a:masterClrMapping/>
  </p:clrMapOvr>
</p:sld>
</file>

<file path=ppt/theme/theme1.xml><?xml version="1.0" encoding="utf-8"?>
<a:theme xmlns:a="http://schemas.openxmlformats.org/drawingml/2006/main" name="USH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148325</TotalTime>
  <Words>6814</Words>
  <Application>Microsoft Office PowerPoint</Application>
  <PresentationFormat>On-screen Show (4:3)</PresentationFormat>
  <Paragraphs>629</Paragraphs>
  <Slides>80</Slides>
  <Notes>20</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80</vt:i4>
      </vt:variant>
    </vt:vector>
  </HeadingPairs>
  <TitlesOfParts>
    <vt:vector size="90" baseType="lpstr">
      <vt:lpstr>Consolas</vt:lpstr>
      <vt:lpstr>Arial</vt:lpstr>
      <vt:lpstr>Courier New</vt:lpstr>
      <vt:lpstr>Times New Roman</vt:lpstr>
      <vt:lpstr>Noto Sans Symbols</vt:lpstr>
      <vt:lpstr>Verdana</vt:lpstr>
      <vt:lpstr>Minion-Regular</vt:lpstr>
      <vt:lpstr>USHE</vt:lpstr>
      <vt:lpstr>USHE_slide options</vt:lpstr>
      <vt:lpstr>Equation</vt:lpstr>
      <vt:lpstr>Starting Out with Java Control Structures Through Objects</vt:lpstr>
      <vt:lpstr>Chapter Topics (1 of 2)</vt:lpstr>
      <vt:lpstr>Chapter Topics (2 of 2)</vt:lpstr>
      <vt:lpstr>Introduction to Arrays</vt:lpstr>
      <vt:lpstr>Creating Arrays (1 of 3)</vt:lpstr>
      <vt:lpstr>Creating Arrays (2 of 3)</vt:lpstr>
      <vt:lpstr>Creating Arrays (3 of 3)</vt:lpstr>
      <vt:lpstr>Accessing the Elements of an Array</vt:lpstr>
      <vt:lpstr>Inputting and Outputting Array Elements</vt:lpstr>
      <vt:lpstr>Bounds Checking</vt:lpstr>
      <vt:lpstr>Array Length (1 of 2)</vt:lpstr>
      <vt:lpstr>Array Length (2 of 2)</vt:lpstr>
      <vt:lpstr>Off-by-One Errors</vt:lpstr>
      <vt:lpstr>Array Initialization</vt:lpstr>
      <vt:lpstr>Alternate Array Declaration</vt:lpstr>
      <vt:lpstr>Processing Array Contents (1 of 2)</vt:lpstr>
      <vt:lpstr>Processing Array Contents (2 of 2)</vt:lpstr>
      <vt:lpstr>The Enhanced for Loop (1 of 2)</vt:lpstr>
      <vt:lpstr>The Enhanced for Loop (2 of 2)</vt:lpstr>
      <vt:lpstr>Array Size (1 of 2)</vt:lpstr>
      <vt:lpstr>Array Size (2 of 2)</vt:lpstr>
      <vt:lpstr>Reassigning Array References (1 of 3)</vt:lpstr>
      <vt:lpstr>Reassigning Array References (2 of 3)</vt:lpstr>
      <vt:lpstr>Reassigning Array References (3 of 3)</vt:lpstr>
      <vt:lpstr>Copying Arrays (1 of 2)</vt:lpstr>
      <vt:lpstr>Copying Arrays (2 of 2)</vt:lpstr>
      <vt:lpstr>Passing Array Elements to a Method</vt:lpstr>
      <vt:lpstr>Passing Arrays as Arguments</vt:lpstr>
      <vt:lpstr>Comparing Arrays</vt:lpstr>
      <vt:lpstr>Comparing Arrays: Example</vt:lpstr>
      <vt:lpstr>Useful Array Operations (1 of 3)</vt:lpstr>
      <vt:lpstr>Useful Array Operations (2 of 3)</vt:lpstr>
      <vt:lpstr>Useful Array Operations (3 of 3)</vt:lpstr>
      <vt:lpstr>Partially Filled Arrays</vt:lpstr>
      <vt:lpstr>Arrays and Files (1 of 3)</vt:lpstr>
      <vt:lpstr>Arrays and Files (2 of 3)</vt:lpstr>
      <vt:lpstr>Arrays and Files (3 of 3)</vt:lpstr>
      <vt:lpstr>Returning an Array Reference</vt:lpstr>
      <vt:lpstr>String Arrays (1 of 3)</vt:lpstr>
      <vt:lpstr>String Arrays (2 of 3)</vt:lpstr>
      <vt:lpstr>String Arrays (3 of 3)</vt:lpstr>
      <vt:lpstr>Calling String Methods On Array Elements</vt:lpstr>
      <vt:lpstr>The length Field &amp; The length Method</vt:lpstr>
      <vt:lpstr>Arrays of Objects (1 of 2)</vt:lpstr>
      <vt:lpstr>Arrays of Objects (2 of 2)</vt:lpstr>
      <vt:lpstr>The Sequential Search Algorithm</vt:lpstr>
      <vt:lpstr>Two-Dimensional Arrays (1 of 2)</vt:lpstr>
      <vt:lpstr>Two-Dimensional Arrays (2 of 2)</vt:lpstr>
      <vt:lpstr>Accessing Two-Dimensional Array Elements (1 of 5)</vt:lpstr>
      <vt:lpstr>Accessing Two-Dimensional Array Elements (2 of 5)</vt:lpstr>
      <vt:lpstr>Accessing Two-Dimensional Array Elements (3 of 5)</vt:lpstr>
      <vt:lpstr>Accessing Two-Dimensional Array Elements (4 of 5)</vt:lpstr>
      <vt:lpstr>Accessing Two-Dimensional Array Elements (5 of 5)</vt:lpstr>
      <vt:lpstr>Initializing a Two-Dimensional Array (1 of 2)</vt:lpstr>
      <vt:lpstr>Initializing a Two-Dimensional Array (2 of 2)</vt:lpstr>
      <vt:lpstr>The length Field (1 of 2)</vt:lpstr>
      <vt:lpstr>The length Field (2 of 2)</vt:lpstr>
      <vt:lpstr>Summing The Elements of a Two-Dimensional Array</vt:lpstr>
      <vt:lpstr>Summing The Rows of a Two-Dimensional Array</vt:lpstr>
      <vt:lpstr>Summing The Columns of a Two-Dimensional Array</vt:lpstr>
      <vt:lpstr>Passing and Returning Two-Dimensional Array References</vt:lpstr>
      <vt:lpstr>Ragged Arrays</vt:lpstr>
      <vt:lpstr>More Than Two Dimensions</vt:lpstr>
      <vt:lpstr>Selection Sort</vt:lpstr>
      <vt:lpstr>Binary Search</vt:lpstr>
      <vt:lpstr>Command-Line Arguments (1 of 2)</vt:lpstr>
      <vt:lpstr>Command-Line Arguments (2 of 2)</vt:lpstr>
      <vt:lpstr>Variable-Length Argument Lists</vt:lpstr>
      <vt:lpstr>The ArrayList Class</vt:lpstr>
      <vt:lpstr>Creating an ArrayList</vt:lpstr>
      <vt:lpstr>Using an ArrayList (1 of 9)</vt:lpstr>
      <vt:lpstr>Using an ArrayList (2 of 9)</vt:lpstr>
      <vt:lpstr>Using an ArrayList (3 of 9)</vt:lpstr>
      <vt:lpstr>Using an ArrayList (4 of 9)</vt:lpstr>
      <vt:lpstr>Using an ArrayList (5 of 9)</vt:lpstr>
      <vt:lpstr>Using an ArrayList (6 of 9)</vt:lpstr>
      <vt:lpstr>Using an ArrayList (7 of 9)</vt:lpstr>
      <vt:lpstr>Using an ArrayList (8 of 9)</vt:lpstr>
      <vt:lpstr>Using an ArrayList (9 of 9)</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Out with Java Control Structures Through Objects, Eighth Edition, Chapter 7, Arrays and the ArrayList Class</dc:title>
  <dc:subject>Computer Science</dc:subject>
  <dc:creator>Gaddis</dc:creator>
  <cp:keywords>Starting Out with Java Control Structures Through Objects</cp:keywords>
  <dc:description>This deck contains code snippets and screen reader users may need to increase verbosity levels; Long description alt-text is inserted in the notes pane.</dc:description>
  <cp:lastModifiedBy>Chellapandi Murugan</cp:lastModifiedBy>
  <cp:revision>1033</cp:revision>
  <dcterms:modified xsi:type="dcterms:W3CDTF">2022-01-05T06:14:29Z</dcterms:modified>
</cp:coreProperties>
</file>