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AB"/>
    <a:srgbClr val="D3F2B2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9AB"/>
            </a:gs>
            <a:gs pos="100000">
              <a:srgbClr val="52762D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ПРОГРАММИРОВАНИЕ АЛГОРИТМОВ НА ОСНОВЕ КОНСТРУКТОРА МНОЖЕСТВ C ОПЕРАТОРОМ ВЫВОДА "=&gt;"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altLang="en-US"/>
              <a:t>Выполнили:</a:t>
            </a:r>
            <a:endParaRPr lang="ru-RU" altLang="en-US"/>
          </a:p>
          <a:p>
            <a:pPr algn="r"/>
            <a:r>
              <a:rPr lang="ru-RU" altLang="en-US"/>
              <a:t>студентка группы М8О-206Б-21 Деревянко Е.А.</a:t>
            </a:r>
            <a:endParaRPr lang="ru-RU" altLang="en-US"/>
          </a:p>
          <a:p>
            <a:pPr algn="r"/>
            <a:r>
              <a:rPr lang="ru-RU" altLang="en-US"/>
              <a:t>студент группы </a:t>
            </a:r>
            <a:r>
              <a:rPr lang="ru-RU" altLang="en-US">
                <a:sym typeface="+mn-ea"/>
              </a:rPr>
              <a:t>М8О-207Б-21 Павлов И.Д.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9AB"/>
            </a:gs>
            <a:gs pos="100000">
              <a:srgbClr val="52762D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5460"/>
            <a:ext cx="9144000" cy="1217930"/>
          </a:xfrm>
        </p:spPr>
        <p:txBody>
          <a:bodyPr/>
          <a:lstStyle/>
          <a:p>
            <a:r>
              <a:rPr lang="ru-RU" altLang="en-US" sz="4000"/>
              <a:t>Для чего нужны конструкторы множеств?</a:t>
            </a:r>
            <a:endParaRPr lang="ru-RU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909445"/>
            <a:ext cx="9144000" cy="3038475"/>
          </a:xfrm>
        </p:spPr>
        <p:txBody>
          <a:bodyPr/>
          <a:lstStyle/>
          <a:p>
            <a:pPr algn="just"/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Конструкторы множеств позволяют записать  теоретико-множественные выражения в краткой и удобочитаемой форме.</a:t>
            </a:r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 Рассмотрим алгоритм вычисления множества производящих нетерминальных символов V</a:t>
            </a:r>
            <a:r>
              <a:rPr lang="ru-RU" altLang="en-US" sz="3200" baseline="-2500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 контекстно-свободной грамматики (КС).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9AB"/>
            </a:gs>
            <a:gs pos="100000">
              <a:srgbClr val="52762D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930"/>
            <a:ext cx="9144000" cy="1217930"/>
          </a:xfrm>
        </p:spPr>
        <p:txBody>
          <a:bodyPr/>
          <a:lstStyle/>
          <a:p>
            <a:r>
              <a:rPr lang="ru-RU" altLang="en-US" sz="4000"/>
              <a:t>Алгоритм вычисления множества Vp</a:t>
            </a:r>
            <a:endParaRPr lang="ru-RU"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92860"/>
                <a:ext cx="9144000" cy="5061585"/>
              </a:xfrm>
            </p:spPr>
            <p:txBody>
              <a:bodyPr/>
              <a:lstStyle/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Вход: KC грамматика G = (T, V, P, S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Выход. 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 - множество производящих символов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i = 0 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=  Ø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do    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  i = i + 1;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  foreach  (A→ α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P, α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(T ∪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+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)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     if  (A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) 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	    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= 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∪ {A}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while (V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≠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Subtit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92860"/>
                <a:ext cx="9144000" cy="5061585"/>
              </a:xfrm>
              <a:blipFill rotWithShape="1">
                <a:blip r:embed="rId1"/>
                <a:stretch>
                  <a:fillRect b="-174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9AB"/>
            </a:gs>
            <a:gs pos="100000">
              <a:srgbClr val="52762D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215"/>
            <a:ext cx="9144000" cy="1217930"/>
          </a:xfrm>
        </p:spPr>
        <p:txBody>
          <a:bodyPr/>
          <a:lstStyle/>
          <a:p>
            <a:r>
              <a:rPr lang="ru-RU" altLang="en-US" sz="4000"/>
              <a:t>Алгоритм вычисления множества Vp на основе конструкторов множеств</a:t>
            </a:r>
            <a:endParaRPr lang="ru-RU"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0565" y="1760220"/>
                <a:ext cx="10518775" cy="4414520"/>
              </a:xfrm>
            </p:spPr>
            <p:txBody>
              <a:bodyPr/>
              <a:lstStyle/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{V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 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|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= Ø, i = 0 } = {A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| i++, A→ α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P, α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(T∪V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+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} =&gt; {V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=V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∪{A}, until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≠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}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Конструктор множества {V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|...} - определяет множества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, а конструктор множества после оператора  =&gt; задает условия для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. i++ - оператор  инкремента i = i +1. 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Вычисление начинается с пустого множества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. 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Добавляется нетерминал A, удовлетворяющий условию 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A → α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</m:oMath>
                  </m:oMathPara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, чтобы создать 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. Цикл повторяется до тех пор, пока 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≠ 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i-1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.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Subtit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0565" y="1760220"/>
                <a:ext cx="10518775" cy="4414520"/>
              </a:xfrm>
              <a:blipFill rotWithShape="1">
                <a:blip r:embed="rId1"/>
                <a:stretch>
                  <a:fillRect t="-978" b="-3395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9AB"/>
            </a:gs>
            <a:gs pos="100000">
              <a:srgbClr val="52762D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215"/>
            <a:ext cx="9144000" cy="1217930"/>
          </a:xfrm>
        </p:spPr>
        <p:txBody>
          <a:bodyPr/>
          <a:lstStyle/>
          <a:p>
            <a:r>
              <a:rPr lang="ru-RU" altLang="en-US" sz="4000"/>
              <a:t>Алгоритм удаления цепных правил типа </a:t>
            </a:r>
            <a:r>
              <a:rPr lang="en-US" altLang="en-US" sz="4000"/>
              <a:t>foreach</a:t>
            </a:r>
            <a:endParaRPr lang="en-US"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20725" y="1475740"/>
                <a:ext cx="10518775" cy="5266055"/>
              </a:xfrm>
            </p:spPr>
            <p:txBody>
              <a:bodyPr/>
              <a:lstStyle/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P’ = </a:t>
                </a:r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Ø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foreach (A→αRβ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P)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if  (α = ε, β = ε, R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ru-RU" altLang="en-US" sz="24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400" baseline="-2500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	foreach (R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ru-RU" altLang="en-US" sz="24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400" baseline="-2500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) 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		if (R→Yρ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P, Y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</m:oMath>
                </a14:m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ru-RU" altLang="en-US" sz="24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400" baseline="-2500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			P’  = P’</a:t>
                </a:r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∪</a:t>
                </a:r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{A→Yρ}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		end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	end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else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	P’  = P’</a:t>
                </a:r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∪</a:t>
                </a:r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{A→αRβ}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	end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algn="just"/>
                <a:r>
                  <a:rPr lang="ru-RU" altLang="en-US" sz="2400">
                    <a:latin typeface="Times New Roman" panose="02020603050405020304" charset="0"/>
                    <a:cs typeface="Times New Roman" panose="02020603050405020304" charset="0"/>
                  </a:rPr>
                  <a:t>end</a:t>
                </a:r>
                <a:endParaRPr lang="ru-RU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Subtit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725" y="1475740"/>
                <a:ext cx="10518775" cy="52660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9AB"/>
            </a:gs>
            <a:gs pos="100000">
              <a:srgbClr val="52762D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215"/>
            <a:ext cx="9144000" cy="1217930"/>
          </a:xfrm>
        </p:spPr>
        <p:txBody>
          <a:bodyPr/>
          <a:lstStyle/>
          <a:p>
            <a:r>
              <a:rPr lang="ru-RU" sz="4000"/>
              <a:t>К</a:t>
            </a:r>
            <a:r>
              <a:rPr altLang="en-US" sz="4000"/>
              <a:t>онструктор множеств для алгоритма устранения цепных правил</a:t>
            </a:r>
            <a:endParaRPr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20725" y="2613025"/>
                <a:ext cx="10518775" cy="1631950"/>
              </a:xfrm>
            </p:spPr>
            <p:txBody>
              <a:bodyPr/>
              <a:lstStyle/>
              <a:p>
                <a:pPr indent="0" algn="just"/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{P’ | P’ = 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Ø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} = {A→αRβ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P | α = ε, β = ε, R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}  {{R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| R→Yρ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P, Y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ru-RU" altLang="en-US" sz="2800" baseline="300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ru-RU" altLang="en-US" sz="2800" baseline="-2500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}  {P’ = P’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∪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{A→Yρ}}}{P’ = P’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∪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{A→αRβ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P}}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Subtit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725" y="2613025"/>
                <a:ext cx="10518775" cy="1631950"/>
              </a:xfrm>
              <a:blipFill rotWithShape="1">
                <a:blip r:embed="rId1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9AB"/>
            </a:gs>
            <a:gs pos="100000">
              <a:srgbClr val="52762D"/>
            </a:gs>
          </a:gsLst>
          <a:lin ang="5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20035"/>
            <a:ext cx="9144000" cy="1217930"/>
          </a:xfrm>
        </p:spPr>
        <p:txBody>
          <a:bodyPr/>
          <a:lstStyle/>
          <a:p>
            <a:r>
              <a:rPr lang="ru-RU" sz="6000"/>
              <a:t>Спасибо за внимание!</a:t>
            </a:r>
            <a:endParaRPr lang="ru-RU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WPS Presentation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Bahnschrift</vt:lpstr>
      <vt:lpstr>Bahnschrift Light</vt:lpstr>
      <vt:lpstr>Bahnschrift SemiBold</vt:lpstr>
      <vt:lpstr>Book Antiqua</vt:lpstr>
      <vt:lpstr>Cascadia Code SemiLight</vt:lpstr>
      <vt:lpstr>Cascadia Mono Light</vt:lpstr>
      <vt:lpstr>Century Schoolbook</vt:lpstr>
      <vt:lpstr>Franklin Gothic Book</vt:lpstr>
      <vt:lpstr>Franklin Gothic Medium</vt:lpstr>
      <vt:lpstr>Impact</vt:lpstr>
      <vt:lpstr>Microsoft JhengHei UI</vt:lpstr>
      <vt:lpstr>Monotype Corsiva</vt:lpstr>
      <vt:lpstr>MS Reference Sans Serif</vt:lpstr>
      <vt:lpstr>Segoe UI Light</vt:lpstr>
      <vt:lpstr>Segoe UI Variable Small</vt:lpstr>
      <vt:lpstr>Sitka Small Semibold</vt:lpstr>
      <vt:lpstr>Times New Roman</vt:lpstr>
      <vt:lpstr>Tahoma</vt:lpstr>
      <vt:lpstr>Cambria Math</vt:lpstr>
      <vt:lpstr>Default Design</vt:lpstr>
      <vt:lpstr>PowerPoint 演示文稿</vt:lpstr>
      <vt:lpstr>ПРОГРАММИРОВАНИЕ АЛГОРИТМОВ НА ОСНОВЕ КОНСТРУКТОРА МНОЖЕСТВ C ОПЕРАТОРОМ ВЫВОДА "=&gt;"</vt:lpstr>
      <vt:lpstr>Для чего нужны конструкторы множеств?</vt:lpstr>
      <vt:lpstr>Алгоритм вычисления множества Vp.</vt:lpstr>
      <vt:lpstr>Алгоритм вычисления множества Vp на основе конструкторов множеств</vt:lpstr>
      <vt:lpstr>Алгоритм удаления цепных правил типа foreach</vt:lpstr>
      <vt:lpstr>Конструктор множеств для алгоритма устранения цепных правил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Екатерина Дерев�</cp:lastModifiedBy>
  <cp:revision>3</cp:revision>
  <dcterms:created xsi:type="dcterms:W3CDTF">2023-06-26T14:21:14Z</dcterms:created>
  <dcterms:modified xsi:type="dcterms:W3CDTF">2023-06-26T14:55:04Z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1DC9B61C216944C7B8FBDBB6BC64615A</vt:lpwstr>
  </property>
</Properties>
</file>