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9" r:id="rId3"/>
    <p:sldId id="258" r:id="rId4"/>
    <p:sldId id="261" r:id="rId5"/>
    <p:sldId id="262" r:id="rId6"/>
    <p:sldId id="263" r:id="rId7"/>
    <p:sldId id="264" r:id="rId8"/>
    <p:sldId id="265" r:id="rId9"/>
    <p:sldId id="266" r:id="rId10"/>
    <p:sldId id="267" r:id="rId11"/>
    <p:sldId id="268" r:id="rId12"/>
    <p:sldId id="269"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CC66"/>
    <a:srgbClr val="007033"/>
    <a:srgbClr val="990099"/>
    <a:srgbClr val="CC0099"/>
    <a:srgbClr val="FE9202"/>
    <a:srgbClr val="6C1A00"/>
    <a:srgbClr val="00AACC"/>
    <a:srgbClr val="5EEC3C"/>
    <a:srgbClr val="1D3A00"/>
    <a:srgbClr val="00329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516" y="60"/>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217BB1-E618-4022-A418-12BA815C61E4}" type="datetimeFigureOut">
              <a:rPr lang="en-US" smtClean="0"/>
              <a:pPr/>
              <a:t>6/7/2020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DCE62-9258-46B1-9C40-21AE7117834B}" type="slidenum">
              <a:rPr lang="en-US" smtClean="0"/>
              <a:pPr/>
              <a:t>‹#›</a:t>
            </a:fld>
            <a:endParaRPr lang="en-US"/>
          </a:p>
        </p:txBody>
      </p:sp>
    </p:spTree>
    <p:extLst>
      <p:ext uri="{BB962C8B-B14F-4D97-AF65-F5344CB8AC3E}">
        <p14:creationId xmlns="" xmlns:p14="http://schemas.microsoft.com/office/powerpoint/2010/main" val="3125276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3182570"/>
            <a:ext cx="8246070" cy="763526"/>
          </a:xfrm>
          <a:noFill/>
          <a:effectLst>
            <a:outerShdw blurRad="50800" dist="38100" dir="2700000" algn="tl" rotWithShape="0">
              <a:prstClr val="black">
                <a:alpha val="40000"/>
              </a:prstClr>
            </a:outerShdw>
          </a:effectLst>
        </p:spPr>
        <p:txBody>
          <a:bodyPr>
            <a:normAutofit/>
          </a:bodyPr>
          <a:lstStyle>
            <a:lvl1pPr algn="ctr">
              <a:defRPr sz="3600">
                <a:solidFill>
                  <a:srgbClr val="FFCC66"/>
                </a:solidFill>
              </a:defRPr>
            </a:lvl1pPr>
          </a:lstStyle>
          <a:p>
            <a:r>
              <a:rPr lang="en-US" dirty="0"/>
              <a:t>Click to edit Master title style</a:t>
            </a:r>
          </a:p>
        </p:txBody>
      </p:sp>
      <p:sp>
        <p:nvSpPr>
          <p:cNvPr id="3" name="Subtitle 2"/>
          <p:cNvSpPr>
            <a:spLocks noGrp="1"/>
          </p:cNvSpPr>
          <p:nvPr>
            <p:ph type="subTitle" idx="1"/>
          </p:nvPr>
        </p:nvSpPr>
        <p:spPr>
          <a:xfrm>
            <a:off x="448967" y="3946095"/>
            <a:ext cx="8245822" cy="610820"/>
          </a:xfrm>
        </p:spPr>
        <p:txBody>
          <a:bodyPr>
            <a:normAutofit/>
          </a:bodyPr>
          <a:lstStyle>
            <a:lvl1pPr marL="0" indent="0" algn="ctr">
              <a:buNone/>
              <a:defRPr sz="2800" b="0" i="0">
                <a:solidFill>
                  <a:srgbClr val="FFFF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595C9FD-94F9-4578-B112-B0B948EDB514}"/>
              </a:ext>
            </a:extLst>
          </p:cNvPr>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502815"/>
            <a:ext cx="8246070" cy="610820"/>
          </a:xfrm>
        </p:spPr>
        <p:txBody>
          <a:bodyPr>
            <a:normAutofit/>
          </a:bodyPr>
          <a:lstStyle>
            <a:lvl1pPr algn="ctr">
              <a:defRPr sz="3600" baseline="0">
                <a:solidFill>
                  <a:srgbClr val="FFCC6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2113635"/>
            <a:ext cx="8246070" cy="2748686"/>
          </a:xfrm>
        </p:spPr>
        <p:txBody>
          <a:bodyPr/>
          <a:lstStyle>
            <a:lvl1pPr algn="ctr">
              <a:defRPr sz="2800">
                <a:solidFill>
                  <a:srgbClr val="FFFF00"/>
                </a:solidFill>
              </a:defRPr>
            </a:lvl1pPr>
            <a:lvl2pPr algn="ctr">
              <a:defRPr>
                <a:solidFill>
                  <a:srgbClr val="FFFF00"/>
                </a:solidFill>
              </a:defRPr>
            </a:lvl2pPr>
            <a:lvl3pPr algn="ctr">
              <a:defRPr>
                <a:solidFill>
                  <a:srgbClr val="FFFF00"/>
                </a:solidFill>
              </a:defRPr>
            </a:lvl3pPr>
            <a:lvl4pPr algn="ctr">
              <a:defRPr>
                <a:solidFill>
                  <a:srgbClr val="FFFF00"/>
                </a:solidFill>
              </a:defRPr>
            </a:lvl4pPr>
            <a:lvl5pPr algn="ctr">
              <a:defRPr>
                <a:solidFill>
                  <a:srgbClr val="FFFF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433880"/>
            <a:ext cx="6413610" cy="572644"/>
          </a:xfrm>
        </p:spPr>
        <p:txBody>
          <a:bodyPr>
            <a:normAutofit/>
          </a:bodyPr>
          <a:lstStyle>
            <a:lvl1pPr algn="l">
              <a:defRPr sz="3600">
                <a:solidFill>
                  <a:srgbClr val="FFCC6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86835" y="1044700"/>
            <a:ext cx="6413610" cy="3511061"/>
          </a:xfrm>
        </p:spPr>
        <p:txBody>
          <a:bodyPr/>
          <a:lstStyle>
            <a:lvl1pPr>
              <a:defRPr sz="2800">
                <a:solidFill>
                  <a:srgbClr val="FFFF00"/>
                </a:solidFill>
              </a:defRPr>
            </a:lvl1pPr>
            <a:lvl2pPr>
              <a:defRPr>
                <a:solidFill>
                  <a:srgbClr val="FFFF00"/>
                </a:solidFill>
              </a:defRPr>
            </a:lvl2pPr>
            <a:lvl3pPr>
              <a:defRPr>
                <a:solidFill>
                  <a:srgbClr val="FFFF00"/>
                </a:solidFill>
              </a:defRPr>
            </a:lvl3pPr>
            <a:lvl4pPr>
              <a:defRPr>
                <a:solidFill>
                  <a:srgbClr val="FFFF00"/>
                </a:solidFill>
              </a:defRPr>
            </a:lvl4pPr>
            <a:lvl5pPr>
              <a:defRPr>
                <a:solidFill>
                  <a:srgbClr val="FFFF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1502815"/>
            <a:ext cx="8093365" cy="610820"/>
          </a:xfrm>
        </p:spPr>
        <p:txBody>
          <a:bodyPr>
            <a:normAutofit/>
          </a:bodyPr>
          <a:lstStyle>
            <a:lvl1pPr algn="ctr">
              <a:defRPr sz="3600" baseline="0">
                <a:solidFill>
                  <a:srgbClr val="FFCC6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2113635"/>
            <a:ext cx="4040188" cy="479822"/>
          </a:xfrm>
        </p:spPr>
        <p:txBody>
          <a:bodyPr anchor="b"/>
          <a:lstStyle>
            <a:lvl1pPr marL="0" indent="0" algn="ctr">
              <a:buNone/>
              <a:defRPr sz="2400" b="1">
                <a:solidFill>
                  <a:srgbClr val="FFCC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593456"/>
            <a:ext cx="4040188" cy="2137871"/>
          </a:xfrm>
        </p:spPr>
        <p:txBody>
          <a:bodyPr/>
          <a:lstStyle>
            <a:lvl1pPr algn="ctr">
              <a:defRPr sz="2400">
                <a:solidFill>
                  <a:srgbClr val="FFFF00"/>
                </a:solidFill>
              </a:defRPr>
            </a:lvl1pPr>
            <a:lvl2pPr algn="ctr">
              <a:defRPr sz="2000">
                <a:solidFill>
                  <a:srgbClr val="FFFF00"/>
                </a:solidFill>
              </a:defRPr>
            </a:lvl2pPr>
            <a:lvl3pPr algn="ctr">
              <a:defRPr sz="1800">
                <a:solidFill>
                  <a:srgbClr val="FFFF00"/>
                </a:solidFill>
              </a:defRPr>
            </a:lvl3pPr>
            <a:lvl4pPr algn="ctr">
              <a:defRPr sz="1600">
                <a:solidFill>
                  <a:srgbClr val="FFFF00"/>
                </a:solidFill>
              </a:defRPr>
            </a:lvl4pPr>
            <a:lvl5pPr algn="ctr">
              <a:defRPr sz="1600">
                <a:solidFill>
                  <a:srgbClr val="FFFF0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2113635"/>
            <a:ext cx="4041775" cy="479822"/>
          </a:xfrm>
        </p:spPr>
        <p:txBody>
          <a:bodyPr anchor="b"/>
          <a:lstStyle>
            <a:lvl1pPr marL="0" indent="0" algn="ctr">
              <a:buNone/>
              <a:defRPr sz="2400" b="1">
                <a:solidFill>
                  <a:srgbClr val="FFCC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593456"/>
            <a:ext cx="4041775" cy="2137871"/>
          </a:xfrm>
        </p:spPr>
        <p:txBody>
          <a:bodyPr/>
          <a:lstStyle>
            <a:lvl1pPr algn="ctr">
              <a:defRPr sz="2400">
                <a:solidFill>
                  <a:srgbClr val="FFFF00"/>
                </a:solidFill>
              </a:defRPr>
            </a:lvl1pPr>
            <a:lvl2pPr algn="ctr">
              <a:defRPr sz="2000">
                <a:solidFill>
                  <a:srgbClr val="FFFF00"/>
                </a:solidFill>
              </a:defRPr>
            </a:lvl2pPr>
            <a:lvl3pPr algn="ctr">
              <a:defRPr sz="1800">
                <a:solidFill>
                  <a:srgbClr val="FFFF00"/>
                </a:solidFill>
              </a:defRPr>
            </a:lvl3pPr>
            <a:lvl4pPr algn="ctr">
              <a:defRPr sz="1600">
                <a:solidFill>
                  <a:srgbClr val="FFFF00"/>
                </a:solidFill>
              </a:defRPr>
            </a:lvl4pPr>
            <a:lvl5pPr algn="ctr">
              <a:defRPr sz="1600">
                <a:solidFill>
                  <a:srgbClr val="FFFF0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6/7/2020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BD9982B9-E6C9-4E4B-B595-EEAE78384534}"/>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04950"/>
            <a:ext cx="8246070" cy="762000"/>
          </a:xfrm>
        </p:spPr>
        <p:txBody>
          <a:bodyPr>
            <a:noAutofit/>
          </a:bodyPr>
          <a:lstStyle/>
          <a:p>
            <a:r>
              <a:rPr lang="en-US" sz="2000" dirty="0" err="1" smtClean="0"/>
              <a:t>SmartGuide</a:t>
            </a:r>
            <a:r>
              <a:rPr lang="en-US" sz="2000" dirty="0" smtClean="0"/>
              <a:t>: A smart campus guide using BLE based indoor localization</a:t>
            </a:r>
            <a:endParaRPr lang="en-US" sz="2000" dirty="0"/>
          </a:p>
        </p:txBody>
      </p:sp>
      <p:sp>
        <p:nvSpPr>
          <p:cNvPr id="3" name="Content Placeholder 2"/>
          <p:cNvSpPr>
            <a:spLocks noGrp="1"/>
          </p:cNvSpPr>
          <p:nvPr>
            <p:ph idx="1"/>
          </p:nvPr>
        </p:nvSpPr>
        <p:spPr>
          <a:xfrm>
            <a:off x="448966" y="2114551"/>
            <a:ext cx="8246070" cy="2747770"/>
          </a:xfrm>
        </p:spPr>
        <p:txBody>
          <a:bodyPr>
            <a:normAutofit/>
          </a:bodyPr>
          <a:lstStyle/>
          <a:p>
            <a:pPr>
              <a:buNone/>
            </a:pPr>
            <a:r>
              <a:rPr lang="en-US" sz="2400" dirty="0" smtClean="0"/>
              <a:t>Submitted by: </a:t>
            </a:r>
          </a:p>
          <a:p>
            <a:pPr>
              <a:buNone/>
            </a:pPr>
            <a:r>
              <a:rPr lang="en-US" sz="1500" dirty="0" smtClean="0"/>
              <a:t>   </a:t>
            </a:r>
            <a:r>
              <a:rPr lang="en-US" sz="1500" dirty="0" err="1" smtClean="0"/>
              <a:t>Rida</a:t>
            </a:r>
            <a:r>
              <a:rPr lang="en-US" sz="1500" dirty="0" smtClean="0"/>
              <a:t> Mahmood 2016-CE-54</a:t>
            </a:r>
          </a:p>
          <a:p>
            <a:pPr>
              <a:buNone/>
            </a:pPr>
            <a:r>
              <a:rPr lang="en-US" sz="1500" dirty="0" err="1" smtClean="0"/>
              <a:t>Tooba</a:t>
            </a:r>
            <a:r>
              <a:rPr lang="en-US" sz="1500" dirty="0" smtClean="0"/>
              <a:t> </a:t>
            </a:r>
            <a:r>
              <a:rPr lang="en-US" sz="1500" dirty="0" err="1" smtClean="0"/>
              <a:t>Naseer</a:t>
            </a:r>
            <a:r>
              <a:rPr lang="en-US" sz="1500" dirty="0" smtClean="0"/>
              <a:t> 2016-CE-72</a:t>
            </a:r>
          </a:p>
          <a:p>
            <a:pPr>
              <a:buNone/>
            </a:pPr>
            <a:r>
              <a:rPr lang="en-US" sz="1500" dirty="0" smtClean="0"/>
              <a:t>      Rabeya Hamood 2016-CE-81</a:t>
            </a:r>
          </a:p>
          <a:p>
            <a:pPr>
              <a:buNone/>
            </a:pPr>
            <a:r>
              <a:rPr lang="en-US" sz="1500" dirty="0" smtClean="0"/>
              <a:t>    Ayesha </a:t>
            </a:r>
            <a:r>
              <a:rPr lang="en-US" sz="1500" dirty="0" err="1" smtClean="0"/>
              <a:t>Jabbar</a:t>
            </a:r>
            <a:r>
              <a:rPr lang="en-US" sz="1500" dirty="0" smtClean="0"/>
              <a:t> 2016-CS-159</a:t>
            </a:r>
          </a:p>
          <a:p>
            <a:pPr>
              <a:buNone/>
            </a:pPr>
            <a:r>
              <a:rPr lang="en-US" sz="2000" dirty="0" smtClean="0"/>
              <a:t>Project Advisor: Dr. Sheikh Faisal </a:t>
            </a:r>
            <a:r>
              <a:rPr lang="en-US" sz="2000" dirty="0" err="1" smtClean="0"/>
              <a:t>Rasheed</a:t>
            </a:r>
            <a:endParaRPr lang="en-US" sz="2000" dirty="0" smtClean="0"/>
          </a:p>
          <a:p>
            <a:pPr>
              <a:buNone/>
            </a:pPr>
            <a:r>
              <a:rPr lang="en-US" sz="2400" dirty="0" smtClean="0"/>
              <a:t>Department of Computer Engineering, UET LHR</a:t>
            </a:r>
            <a:endParaRPr lang="en-US" sz="2400" dirty="0"/>
          </a:p>
          <a:p>
            <a:endParaRPr 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133350"/>
            <a:ext cx="6413610" cy="572644"/>
          </a:xfrm>
        </p:spPr>
        <p:txBody>
          <a:bodyPr>
            <a:normAutofit fontScale="90000"/>
          </a:bodyPr>
          <a:lstStyle/>
          <a:p>
            <a:r>
              <a:rPr lang="en-GB" dirty="0" smtClean="0"/>
              <a:t>RESULTS</a:t>
            </a:r>
            <a:endParaRPr lang="en-US" dirty="0"/>
          </a:p>
        </p:txBody>
      </p:sp>
      <p:sp>
        <p:nvSpPr>
          <p:cNvPr id="8" name="Content Placeholder 7"/>
          <p:cNvSpPr>
            <a:spLocks noGrp="1"/>
          </p:cNvSpPr>
          <p:nvPr>
            <p:ph idx="1"/>
          </p:nvPr>
        </p:nvSpPr>
        <p:spPr>
          <a:xfrm>
            <a:off x="2590800" y="590550"/>
            <a:ext cx="6413610" cy="4552950"/>
          </a:xfrm>
        </p:spPr>
        <p:txBody>
          <a:bodyPr>
            <a:normAutofit/>
          </a:bodyPr>
          <a:lstStyle/>
          <a:p>
            <a:pPr marL="0" indent="0"/>
            <a:r>
              <a:rPr lang="en-GB" sz="1400" dirty="0" smtClean="0"/>
              <a:t>  Number of collected samples per location shown here:</a:t>
            </a:r>
          </a:p>
          <a:p>
            <a:pPr marL="0" indent="0"/>
            <a:endParaRPr lang="en-GB" sz="1400" dirty="0" smtClean="0"/>
          </a:p>
          <a:p>
            <a:pPr marL="0" indent="0">
              <a:buNone/>
            </a:pPr>
            <a:endParaRPr lang="en-GB" sz="1400" dirty="0" smtClean="0"/>
          </a:p>
          <a:p>
            <a:pPr marL="0" indent="0">
              <a:buNone/>
            </a:pPr>
            <a:endParaRPr lang="en-GB" sz="1400" dirty="0"/>
          </a:p>
          <a:p>
            <a:pPr marL="0" indent="0">
              <a:buNone/>
            </a:pPr>
            <a:endParaRPr lang="en-GB" sz="1400" dirty="0" smtClean="0"/>
          </a:p>
          <a:p>
            <a:pPr marL="0" indent="0">
              <a:buNone/>
            </a:pPr>
            <a:endParaRPr lang="en-GB" sz="1400" dirty="0"/>
          </a:p>
          <a:p>
            <a:pPr marL="0" indent="0">
              <a:buNone/>
            </a:pPr>
            <a:endParaRPr lang="en-GB" sz="1400" dirty="0" smtClean="0"/>
          </a:p>
          <a:p>
            <a:pPr marL="0" indent="0">
              <a:buNone/>
            </a:pPr>
            <a:endParaRPr lang="en-GB" sz="1400" dirty="0"/>
          </a:p>
          <a:p>
            <a:pPr marL="0" indent="0">
              <a:buNone/>
            </a:pPr>
            <a:endParaRPr lang="en-US" sz="1400" dirty="0" smtClean="0"/>
          </a:p>
          <a:p>
            <a:pPr marL="0" indent="0"/>
            <a:r>
              <a:rPr lang="en-US" sz="1400" dirty="0" smtClean="0"/>
              <a:t>ANN outperforms KNN and random forest. Here is the ANN performance graph:</a:t>
            </a:r>
            <a:endParaRPr lang="en-US" sz="1400" dirty="0"/>
          </a:p>
        </p:txBody>
      </p:sp>
      <p:pic>
        <p:nvPicPr>
          <p:cNvPr id="7" name="Picture 6" descr="abc1111.JPG"/>
          <p:cNvPicPr>
            <a:picLocks noChangeAspect="1"/>
          </p:cNvPicPr>
          <p:nvPr/>
        </p:nvPicPr>
        <p:blipFill>
          <a:blip r:embed="rId2"/>
          <a:stretch>
            <a:fillRect/>
          </a:stretch>
        </p:blipFill>
        <p:spPr>
          <a:xfrm>
            <a:off x="3733800" y="3181350"/>
            <a:ext cx="3886200" cy="1752600"/>
          </a:xfrm>
          <a:prstGeom prst="rect">
            <a:avLst/>
          </a:prstGeom>
        </p:spPr>
      </p:pic>
      <p:pic>
        <p:nvPicPr>
          <p:cNvPr id="10" name="Picture 9" descr="samplesColl.JPG"/>
          <p:cNvPicPr>
            <a:picLocks noChangeAspect="1"/>
          </p:cNvPicPr>
          <p:nvPr/>
        </p:nvPicPr>
        <p:blipFill>
          <a:blip r:embed="rId3"/>
          <a:stretch>
            <a:fillRect/>
          </a:stretch>
        </p:blipFill>
        <p:spPr>
          <a:xfrm>
            <a:off x="3505200" y="819150"/>
            <a:ext cx="4114800" cy="1981200"/>
          </a:xfrm>
          <a:prstGeom prst="rect">
            <a:avLst/>
          </a:prstGeom>
        </p:spPr>
      </p:pic>
    </p:spTree>
    <p:extLst>
      <p:ext uri="{BB962C8B-B14F-4D97-AF65-F5344CB8AC3E}">
        <p14:creationId xmlns="" xmlns:p14="http://schemas.microsoft.com/office/powerpoint/2010/main" val="3428997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0" dirty="0" smtClean="0">
                <a:solidFill>
                  <a:srgbClr val="FFCC66"/>
                </a:solidFill>
                <a:effectLst>
                  <a:outerShdw blurRad="38100" dist="38100" dir="2700000" algn="tl">
                    <a:srgbClr val="000000">
                      <a:alpha val="43137"/>
                    </a:srgbClr>
                  </a:outerShdw>
                </a:effectLst>
              </a:rPr>
              <a:t>DISCUSSION</a:t>
            </a:r>
            <a:endParaRPr lang="en-US" sz="3200" b="0" dirty="0">
              <a:solidFill>
                <a:srgbClr val="FFCC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0" indent="0">
              <a:buNone/>
            </a:pPr>
            <a:endParaRPr lang="en-GB" sz="1400" dirty="0"/>
          </a:p>
          <a:p>
            <a:pPr marL="0" indent="0">
              <a:buNone/>
            </a:pPr>
            <a:endParaRPr lang="en-GB" sz="1400" dirty="0" smtClean="0"/>
          </a:p>
          <a:p>
            <a:pPr marL="0" indent="0">
              <a:buNone/>
            </a:pPr>
            <a:endParaRPr lang="en-GB" sz="1400" dirty="0"/>
          </a:p>
          <a:p>
            <a:pPr marL="0" indent="0">
              <a:buNone/>
            </a:pPr>
            <a:endParaRPr lang="en-GB" sz="1400" dirty="0" smtClean="0"/>
          </a:p>
          <a:p>
            <a:pPr marL="0" indent="0">
              <a:buNone/>
            </a:pPr>
            <a:endParaRPr lang="en-GB" sz="1400" dirty="0"/>
          </a:p>
          <a:p>
            <a:pPr marL="0" indent="0">
              <a:buNone/>
            </a:pPr>
            <a:endParaRPr lang="en-GB" sz="1400" dirty="0" smtClean="0"/>
          </a:p>
          <a:p>
            <a:pPr marL="0" indent="0">
              <a:buNone/>
            </a:pPr>
            <a:endParaRPr lang="en-US" sz="1400" dirty="0" smtClean="0"/>
          </a:p>
          <a:p>
            <a:pPr marL="0" indent="0">
              <a:buNone/>
            </a:pPr>
            <a:endParaRPr lang="en-US" sz="1400" dirty="0"/>
          </a:p>
        </p:txBody>
      </p:sp>
      <p:sp>
        <p:nvSpPr>
          <p:cNvPr id="7" name="Text Placeholder 6"/>
          <p:cNvSpPr>
            <a:spLocks noGrp="1"/>
          </p:cNvSpPr>
          <p:nvPr>
            <p:ph type="body" sz="half" idx="2"/>
          </p:nvPr>
        </p:nvSpPr>
        <p:spPr>
          <a:xfrm>
            <a:off x="457200" y="1504950"/>
            <a:ext cx="4191000" cy="3242073"/>
          </a:xfrm>
        </p:spPr>
        <p:txBody>
          <a:bodyPr>
            <a:normAutofit/>
          </a:bodyPr>
          <a:lstStyle/>
          <a:p>
            <a:pPr>
              <a:buFont typeface="Arial" pitchFamily="34" charset="0"/>
              <a:buChar char="•"/>
            </a:pPr>
            <a:endParaRPr lang="en-US" dirty="0" smtClean="0">
              <a:solidFill>
                <a:srgbClr val="FFFF00"/>
              </a:solidFill>
            </a:endParaRPr>
          </a:p>
          <a:p>
            <a:pPr>
              <a:buFont typeface="Arial" pitchFamily="34" charset="0"/>
              <a:buChar char="•"/>
            </a:pPr>
            <a:r>
              <a:rPr lang="en-US" dirty="0" smtClean="0">
                <a:solidFill>
                  <a:srgbClr val="FFFF00"/>
                </a:solidFill>
              </a:rPr>
              <a:t>Here is the confusion matrix for ANN.</a:t>
            </a:r>
          </a:p>
          <a:p>
            <a:pPr>
              <a:buFont typeface="Arial" pitchFamily="34" charset="0"/>
              <a:buChar char="•"/>
            </a:pPr>
            <a:r>
              <a:rPr lang="en-US" dirty="0" smtClean="0">
                <a:solidFill>
                  <a:srgbClr val="FFFF00"/>
                </a:solidFill>
              </a:rPr>
              <a:t> Our results shows that ANN gives better performance as compared to others because usually deep learning performs better on this type of data.</a:t>
            </a:r>
          </a:p>
          <a:p>
            <a:pPr>
              <a:buFont typeface="Arial" pitchFamily="34" charset="0"/>
              <a:buChar char="•"/>
            </a:pPr>
            <a:r>
              <a:rPr lang="en-US" dirty="0" smtClean="0">
                <a:solidFill>
                  <a:srgbClr val="FFFF00"/>
                </a:solidFill>
              </a:rPr>
              <a:t>We use the fingerprinting technique that collects BLE beacons fingerprints and apply ML </a:t>
            </a:r>
            <a:r>
              <a:rPr lang="en-US" dirty="0" err="1" smtClean="0">
                <a:solidFill>
                  <a:srgbClr val="FFFF00"/>
                </a:solidFill>
              </a:rPr>
              <a:t>algo</a:t>
            </a:r>
            <a:r>
              <a:rPr lang="en-US" dirty="0" smtClean="0">
                <a:solidFill>
                  <a:srgbClr val="FFFF00"/>
                </a:solidFill>
              </a:rPr>
              <a:t> on it. </a:t>
            </a:r>
          </a:p>
          <a:p>
            <a:pPr>
              <a:buFont typeface="Arial" pitchFamily="34" charset="0"/>
              <a:buChar char="•"/>
            </a:pPr>
            <a:r>
              <a:rPr lang="en-US" dirty="0" smtClean="0">
                <a:solidFill>
                  <a:srgbClr val="FFFF00"/>
                </a:solidFill>
              </a:rPr>
              <a:t>Our system predicts the indoor location with 92.63% accuracy which is better than existing systems that predicts indoor locations with older technologies.</a:t>
            </a:r>
          </a:p>
          <a:p>
            <a:pPr>
              <a:buFont typeface="Arial" pitchFamily="34" charset="0"/>
              <a:buChar char="•"/>
            </a:pPr>
            <a:r>
              <a:rPr lang="en-US" dirty="0" smtClean="0">
                <a:solidFill>
                  <a:srgbClr val="FFFF00"/>
                </a:solidFill>
              </a:rPr>
              <a:t>Hence fingerprinting approach used with BLE beacons is the most suitable approach for indoor localization.</a:t>
            </a:r>
          </a:p>
        </p:txBody>
      </p:sp>
      <p:pic>
        <p:nvPicPr>
          <p:cNvPr id="2051"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181600" y="1047750"/>
            <a:ext cx="3657600" cy="3810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64527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200" dirty="0" smtClean="0"/>
              <a:t>Conclusion &amp; future work(Commercialization aspect)</a:t>
            </a:r>
            <a:endParaRPr lang="en-US" sz="2200" dirty="0"/>
          </a:p>
        </p:txBody>
      </p:sp>
      <p:sp>
        <p:nvSpPr>
          <p:cNvPr id="3" name="Content Placeholder 2"/>
          <p:cNvSpPr>
            <a:spLocks noGrp="1"/>
          </p:cNvSpPr>
          <p:nvPr>
            <p:ph idx="1"/>
          </p:nvPr>
        </p:nvSpPr>
        <p:spPr/>
        <p:txBody>
          <a:bodyPr>
            <a:normAutofit/>
          </a:bodyPr>
          <a:lstStyle/>
          <a:p>
            <a:r>
              <a:rPr lang="en-GB" sz="1600" dirty="0" smtClean="0"/>
              <a:t>We developed an Android application for our CE department, UET Lahore. But in future we will make this application for whole university.</a:t>
            </a:r>
            <a:endParaRPr lang="en-US" sz="1600" dirty="0" smtClean="0"/>
          </a:p>
          <a:p>
            <a:r>
              <a:rPr lang="en-US" sz="1600" dirty="0" smtClean="0"/>
              <a:t>In airports, where we have to give information of waiting, luggage, canteen areas to the passengers through this application.</a:t>
            </a:r>
          </a:p>
          <a:p>
            <a:r>
              <a:rPr lang="en-US" sz="1600" dirty="0" smtClean="0"/>
              <a:t>In hospitals, where a patient or his partner wants to know about emergency, integrated care units, medical testing areas and much more. This kind of application will lead them to their destination.</a:t>
            </a:r>
          </a:p>
          <a:p>
            <a:r>
              <a:rPr lang="en-US" sz="1600" dirty="0" smtClean="0"/>
              <a:t>We can implement this system into the  shopping malls, so that users finds products and things easily. Due to this shopping mall also gets huge benefit in the terms of sales and profit.</a:t>
            </a:r>
          </a:p>
          <a:p>
            <a:r>
              <a:rPr lang="en-US" sz="1600" dirty="0" smtClean="0"/>
              <a:t>We can also aware system users to find the place using indoor map of building where they want to go, this will lead to possible extensibility of our project in future.</a:t>
            </a:r>
            <a:endParaRPr lang="en-GB" sz="1600" dirty="0"/>
          </a:p>
        </p:txBody>
      </p:sp>
    </p:spTree>
    <p:extLst>
      <p:ext uri="{BB962C8B-B14F-4D97-AF65-F5344CB8AC3E}">
        <p14:creationId xmlns="" xmlns:p14="http://schemas.microsoft.com/office/powerpoint/2010/main" val="2109231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3200" y="209550"/>
            <a:ext cx="2366165" cy="309070"/>
          </a:xfrm>
        </p:spPr>
        <p:txBody>
          <a:bodyPr>
            <a:normAutofit fontScale="90000"/>
          </a:bodyPr>
          <a:lstStyle/>
          <a:p>
            <a:r>
              <a:rPr lang="en-GB" dirty="0" smtClean="0"/>
              <a:t>Background</a:t>
            </a:r>
            <a:endParaRPr lang="en-US" dirty="0"/>
          </a:p>
        </p:txBody>
      </p:sp>
      <p:sp>
        <p:nvSpPr>
          <p:cNvPr id="5" name="Content Placeholder 4"/>
          <p:cNvSpPr>
            <a:spLocks noGrp="1"/>
          </p:cNvSpPr>
          <p:nvPr>
            <p:ph idx="1"/>
          </p:nvPr>
        </p:nvSpPr>
        <p:spPr>
          <a:xfrm>
            <a:off x="2586835" y="590550"/>
            <a:ext cx="6413610" cy="4552950"/>
          </a:xfrm>
        </p:spPr>
        <p:txBody>
          <a:bodyPr>
            <a:normAutofit/>
          </a:bodyPr>
          <a:lstStyle/>
          <a:p>
            <a:pPr marL="0" indent="0">
              <a:buNone/>
            </a:pPr>
            <a:r>
              <a:rPr lang="en-GB" sz="1400" dirty="0"/>
              <a:t>Outdoor localization has been formalized by using satellite-based technologies i.e. </a:t>
            </a:r>
            <a:r>
              <a:rPr lang="en-GB" sz="1400" dirty="0" smtClean="0"/>
              <a:t>GPS, </a:t>
            </a:r>
            <a:r>
              <a:rPr lang="en-GB" sz="1400" dirty="0" err="1"/>
              <a:t>BeiDou</a:t>
            </a:r>
            <a:r>
              <a:rPr lang="en-GB" sz="1400" dirty="0"/>
              <a:t> </a:t>
            </a:r>
            <a:r>
              <a:rPr lang="en-GB" sz="1400" dirty="0" smtClean="0"/>
              <a:t>, GLONASS , </a:t>
            </a:r>
            <a:r>
              <a:rPr lang="en-GB" sz="1400" dirty="0"/>
              <a:t>and GALILEO </a:t>
            </a:r>
            <a:r>
              <a:rPr lang="en-GB" sz="1400" dirty="0" smtClean="0"/>
              <a:t>. </a:t>
            </a:r>
            <a:r>
              <a:rPr lang="en-GB" sz="1400" dirty="0"/>
              <a:t>It is hard for finding the indoor location by using conventional GPS technology </a:t>
            </a:r>
            <a:r>
              <a:rPr lang="en-GB" sz="1400" dirty="0" smtClean="0"/>
              <a:t>because of </a:t>
            </a:r>
            <a:r>
              <a:rPr lang="en-GB" sz="1400" dirty="0"/>
              <a:t>no direct (Line of Sight) [4] in indoors, so we cannot use these technologies for indoor positioning. Up </a:t>
            </a:r>
            <a:r>
              <a:rPr lang="en-GB" sz="1400" dirty="0" smtClean="0"/>
              <a:t>to date</a:t>
            </a:r>
            <a:r>
              <a:rPr lang="en-GB" sz="1400" dirty="0"/>
              <a:t>, the technologies used for indoor localization approach are: TOA (Time of Arrival), TDOA (Time </a:t>
            </a:r>
            <a:r>
              <a:rPr lang="en-GB" sz="1400" dirty="0" smtClean="0"/>
              <a:t>Difference of </a:t>
            </a:r>
            <a:r>
              <a:rPr lang="en-GB" sz="1400" dirty="0"/>
              <a:t>Arrival), AOA (angle of arrival) but they have some limitations. TOA and TDOA require precise clock </a:t>
            </a:r>
            <a:r>
              <a:rPr lang="en-GB" sz="1400" dirty="0" smtClean="0"/>
              <a:t>count and </a:t>
            </a:r>
            <a:r>
              <a:rPr lang="en-GB" sz="1400" dirty="0"/>
              <a:t>its synchronization and AOA-based systems require special antennas for their </a:t>
            </a:r>
            <a:r>
              <a:rPr lang="en-GB" sz="1400" dirty="0" smtClean="0"/>
              <a:t>propagation.</a:t>
            </a:r>
          </a:p>
          <a:p>
            <a:pPr marL="0" indent="0">
              <a:buNone/>
            </a:pPr>
            <a:r>
              <a:rPr lang="en-GB" dirty="0" smtClean="0">
                <a:solidFill>
                  <a:srgbClr val="FFCC66"/>
                </a:solidFill>
              </a:rPr>
              <a:t>PROBLEM STATEMENT</a:t>
            </a:r>
          </a:p>
          <a:p>
            <a:pPr marL="0" indent="0">
              <a:buNone/>
            </a:pPr>
            <a:r>
              <a:rPr lang="en-GB" sz="1400" dirty="0"/>
              <a:t>Whenever a visitor goes to university campus or visits a new place, he does not know about the specifications of </a:t>
            </a:r>
            <a:r>
              <a:rPr lang="en-GB" sz="1400" dirty="0" smtClean="0"/>
              <a:t>that area </a:t>
            </a:r>
            <a:r>
              <a:rPr lang="en-GB" sz="1400" dirty="0"/>
              <a:t>i.e. what happens in that specific room or what courses have been taught in a particular and its nearby labs. </a:t>
            </a:r>
            <a:r>
              <a:rPr lang="en-GB" sz="1400" dirty="0" smtClean="0"/>
              <a:t>So, we </a:t>
            </a:r>
            <a:r>
              <a:rPr lang="en-GB" sz="1400" dirty="0"/>
              <a:t>are developing a system which assists them in determining the textual and pictorial information of a particular </a:t>
            </a:r>
            <a:r>
              <a:rPr lang="en-GB" sz="1400" dirty="0" smtClean="0"/>
              <a:t>area and </a:t>
            </a:r>
            <a:r>
              <a:rPr lang="en-GB" sz="1400" dirty="0"/>
              <a:t>its nearby locations. For this purpose, we first find the indoor location of a user by using BLE beacons and </a:t>
            </a:r>
            <a:r>
              <a:rPr lang="en-GB" sz="1400" dirty="0" smtClean="0"/>
              <a:t>RSSI values</a:t>
            </a:r>
            <a:r>
              <a:rPr lang="en-GB" sz="1400" dirty="0"/>
              <a:t>, and then provide information to him automatically on his Android application.</a:t>
            </a:r>
          </a:p>
        </p:txBody>
      </p:sp>
    </p:spTree>
    <p:extLst>
      <p:ext uri="{BB962C8B-B14F-4D97-AF65-F5344CB8AC3E}">
        <p14:creationId xmlns="" xmlns:p14="http://schemas.microsoft.com/office/powerpoint/2010/main" val="1101633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0800" y="209550"/>
            <a:ext cx="2670965" cy="309070"/>
          </a:xfrm>
        </p:spPr>
        <p:txBody>
          <a:bodyPr>
            <a:noAutofit/>
          </a:bodyPr>
          <a:lstStyle/>
          <a:p>
            <a:r>
              <a:rPr lang="en-GB" sz="2800" dirty="0" smtClean="0"/>
              <a:t>OBJECTIVES</a:t>
            </a:r>
            <a:endParaRPr lang="en-US" sz="2800" dirty="0"/>
          </a:p>
        </p:txBody>
      </p:sp>
      <p:sp>
        <p:nvSpPr>
          <p:cNvPr id="6" name="Content Placeholder 5"/>
          <p:cNvSpPr>
            <a:spLocks noGrp="1"/>
          </p:cNvSpPr>
          <p:nvPr>
            <p:ph idx="1"/>
          </p:nvPr>
        </p:nvSpPr>
        <p:spPr>
          <a:xfrm>
            <a:off x="2586835" y="514350"/>
            <a:ext cx="6413610" cy="4629150"/>
          </a:xfrm>
        </p:spPr>
        <p:txBody>
          <a:bodyPr>
            <a:normAutofit lnSpcReduction="10000"/>
          </a:bodyPr>
          <a:lstStyle/>
          <a:p>
            <a:pPr marL="0" indent="0"/>
            <a:r>
              <a:rPr lang="en-GB" sz="1400" dirty="0" smtClean="0"/>
              <a:t> To find the indoor location of the user at room level and provide location information on his/her Android application</a:t>
            </a:r>
            <a:r>
              <a:rPr lang="en-US" sz="1400" dirty="0" smtClean="0"/>
              <a:t>. </a:t>
            </a:r>
            <a:r>
              <a:rPr lang="en-GB" sz="1400" dirty="0" smtClean="0"/>
              <a:t>To monitor and provide guidelines to the user about his/her indoor location through his/her BLE enable Android application</a:t>
            </a:r>
            <a:r>
              <a:rPr lang="en-US" sz="1400" dirty="0" smtClean="0"/>
              <a:t>.</a:t>
            </a:r>
          </a:p>
          <a:p>
            <a:pPr marL="0" indent="0">
              <a:buNone/>
            </a:pPr>
            <a:endParaRPr lang="en-GB" sz="1400" dirty="0" smtClean="0"/>
          </a:p>
          <a:p>
            <a:pPr marL="0" indent="0"/>
            <a:r>
              <a:rPr lang="en-GB" sz="1400" dirty="0" smtClean="0"/>
              <a:t> Implement </a:t>
            </a:r>
            <a:r>
              <a:rPr lang="en-GB" sz="1400" dirty="0"/>
              <a:t>a system that takes into account the demands of </a:t>
            </a:r>
            <a:r>
              <a:rPr lang="en-GB" sz="1400" dirty="0" smtClean="0"/>
              <a:t>university cam</a:t>
            </a:r>
            <a:r>
              <a:rPr lang="en-US" sz="1400" dirty="0" smtClean="0"/>
              <a:t>pus exploration.</a:t>
            </a:r>
            <a:r>
              <a:rPr lang="en-GB" sz="1400" dirty="0" smtClean="0"/>
              <a:t> </a:t>
            </a:r>
            <a:r>
              <a:rPr lang="en-GB" sz="1400" dirty="0"/>
              <a:t>This project leads to visitors of any organization or </a:t>
            </a:r>
            <a:r>
              <a:rPr lang="en-GB" sz="1400" dirty="0" smtClean="0"/>
              <a:t>	store </a:t>
            </a:r>
            <a:r>
              <a:rPr lang="en-GB" sz="1400" dirty="0"/>
              <a:t>to save their </a:t>
            </a:r>
            <a:r>
              <a:rPr lang="en-GB" sz="1400" dirty="0" smtClean="0"/>
              <a:t>time and effort </a:t>
            </a:r>
            <a:r>
              <a:rPr lang="en-GB" sz="1400" dirty="0"/>
              <a:t>by providing them textual and pictorial </a:t>
            </a:r>
            <a:r>
              <a:rPr lang="en-GB" sz="1400" dirty="0" smtClean="0"/>
              <a:t>information related to organiza</a:t>
            </a:r>
            <a:r>
              <a:rPr lang="en-US" sz="1400" dirty="0" smtClean="0"/>
              <a:t>tion </a:t>
            </a:r>
            <a:r>
              <a:rPr lang="en-US" sz="1400" dirty="0"/>
              <a:t>or store</a:t>
            </a:r>
            <a:r>
              <a:rPr lang="en-US" sz="1400" dirty="0" smtClean="0"/>
              <a:t>.</a:t>
            </a:r>
          </a:p>
          <a:p>
            <a:pPr marL="0" indent="0">
              <a:buNone/>
            </a:pPr>
            <a:r>
              <a:rPr lang="en-GB" dirty="0" smtClean="0">
                <a:solidFill>
                  <a:srgbClr val="FFCC66"/>
                </a:solidFill>
              </a:rPr>
              <a:t>SCOPE</a:t>
            </a:r>
          </a:p>
          <a:p>
            <a:pPr marL="0" indent="0">
              <a:buNone/>
            </a:pPr>
            <a:r>
              <a:rPr lang="en-GB" sz="1400" dirty="0" smtClean="0"/>
              <a:t>In </a:t>
            </a:r>
            <a:r>
              <a:rPr lang="en-GB" sz="1400" dirty="0"/>
              <a:t>this project, </a:t>
            </a:r>
            <a:r>
              <a:rPr lang="en-GB" sz="1400" dirty="0" smtClean="0"/>
              <a:t>Android </a:t>
            </a:r>
            <a:r>
              <a:rPr lang="en-GB" sz="1400" dirty="0"/>
              <a:t>application runs on a user’s mobile </a:t>
            </a:r>
            <a:r>
              <a:rPr lang="en-GB" sz="1400" dirty="0" smtClean="0"/>
              <a:t>device </a:t>
            </a:r>
            <a:r>
              <a:rPr lang="en-GB" sz="1400" dirty="0"/>
              <a:t>will capture BLE RSSI fingerprints. </a:t>
            </a:r>
            <a:r>
              <a:rPr lang="en-GB" sz="1400" dirty="0" smtClean="0"/>
              <a:t>The fingerprints </a:t>
            </a:r>
            <a:r>
              <a:rPr lang="en-GB" sz="1400" dirty="0"/>
              <a:t>collected at the initial stage will be processed and used to train suitable machine learning model, </a:t>
            </a:r>
            <a:r>
              <a:rPr lang="en-GB" sz="1400" dirty="0" smtClean="0"/>
              <a:t>after training </a:t>
            </a:r>
            <a:r>
              <a:rPr lang="en-GB" sz="1400" dirty="0"/>
              <a:t>of the ML based location prediction model, based on the room prediction relevant information of </a:t>
            </a:r>
            <a:r>
              <a:rPr lang="en-GB" sz="1400" dirty="0" smtClean="0"/>
              <a:t>nearby rooms</a:t>
            </a:r>
            <a:r>
              <a:rPr lang="en-GB" sz="1400" dirty="0"/>
              <a:t>, facilities and personnel available will be prepared to be displayed to user at run time , the user will be </a:t>
            </a:r>
            <a:r>
              <a:rPr lang="en-GB" sz="1400" dirty="0" smtClean="0"/>
              <a:t>guided to </a:t>
            </a:r>
            <a:r>
              <a:rPr lang="en-GB" sz="1400" dirty="0"/>
              <a:t>install our Android app on their phone, their mobile device will capture BLE </a:t>
            </a:r>
            <a:r>
              <a:rPr lang="en-GB" sz="1400" dirty="0" smtClean="0"/>
              <a:t>fingerprints </a:t>
            </a:r>
            <a:r>
              <a:rPr lang="en-GB" sz="1400" dirty="0"/>
              <a:t>and the </a:t>
            </a:r>
            <a:r>
              <a:rPr lang="en-GB" sz="1400" dirty="0" smtClean="0"/>
              <a:t>fingerprints </a:t>
            </a:r>
            <a:r>
              <a:rPr lang="en-GB" sz="1400" dirty="0"/>
              <a:t>will </a:t>
            </a:r>
            <a:r>
              <a:rPr lang="en-GB" sz="1400" dirty="0" smtClean="0"/>
              <a:t>be sent </a:t>
            </a:r>
            <a:r>
              <a:rPr lang="en-GB" sz="1400" dirty="0"/>
              <a:t>to back end server where our trained model will predict their current location inside building in terms of room </a:t>
            </a:r>
            <a:r>
              <a:rPr lang="en-GB" sz="1400" dirty="0" smtClean="0"/>
              <a:t>.</a:t>
            </a:r>
            <a:r>
              <a:rPr lang="en-GB" sz="1400" dirty="0"/>
              <a:t> </a:t>
            </a:r>
            <a:r>
              <a:rPr lang="en-GB" sz="1400" dirty="0" smtClean="0"/>
              <a:t>The </a:t>
            </a:r>
            <a:r>
              <a:rPr lang="en-GB" sz="1400" dirty="0"/>
              <a:t>relevant information will be delivered and shown on user mobile device providing guided tour. The placement </a:t>
            </a:r>
            <a:r>
              <a:rPr lang="en-GB" sz="1400" dirty="0" smtClean="0"/>
              <a:t>of Bluetooth </a:t>
            </a:r>
            <a:r>
              <a:rPr lang="en-GB" sz="1400" dirty="0"/>
              <a:t>low energy beacons will be held in </a:t>
            </a:r>
            <a:r>
              <a:rPr lang="en-GB" sz="1400" dirty="0" smtClean="0"/>
              <a:t>CE </a:t>
            </a:r>
            <a:r>
              <a:rPr lang="en-GB" sz="1400" dirty="0"/>
              <a:t>dept at UET Lahore.</a:t>
            </a:r>
            <a:endParaRPr lang="en-US" sz="1400" dirty="0" smtClean="0"/>
          </a:p>
        </p:txBody>
      </p:sp>
    </p:spTree>
    <p:extLst>
      <p:ext uri="{BB962C8B-B14F-4D97-AF65-F5344CB8AC3E}">
        <p14:creationId xmlns="" xmlns:p14="http://schemas.microsoft.com/office/powerpoint/2010/main" val="4170783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133350"/>
            <a:ext cx="4648200" cy="381000"/>
          </a:xfrm>
        </p:spPr>
        <p:txBody>
          <a:bodyPr>
            <a:noAutofit/>
          </a:bodyPr>
          <a:lstStyle/>
          <a:p>
            <a:r>
              <a:rPr lang="en-GB" sz="2400" dirty="0" smtClean="0">
                <a:effectLst/>
              </a:rPr>
              <a:t>SOCIOECONOMIC</a:t>
            </a:r>
            <a:r>
              <a:rPr lang="en-GB" sz="2400" dirty="0" smtClean="0"/>
              <a:t> </a:t>
            </a:r>
            <a:r>
              <a:rPr lang="en-GB" sz="2400" dirty="0" smtClean="0">
                <a:effectLst/>
              </a:rPr>
              <a:t>BENEFITS</a:t>
            </a:r>
            <a:endParaRPr lang="en-US" sz="2400" dirty="0">
              <a:effectLst/>
            </a:endParaRPr>
          </a:p>
        </p:txBody>
      </p:sp>
      <p:sp>
        <p:nvSpPr>
          <p:cNvPr id="3" name="Content Placeholder 2"/>
          <p:cNvSpPr>
            <a:spLocks noGrp="1"/>
          </p:cNvSpPr>
          <p:nvPr>
            <p:ph idx="1"/>
          </p:nvPr>
        </p:nvSpPr>
        <p:spPr>
          <a:xfrm>
            <a:off x="2586835" y="514350"/>
            <a:ext cx="6413610" cy="4495800"/>
          </a:xfrm>
        </p:spPr>
        <p:txBody>
          <a:bodyPr>
            <a:normAutofit/>
          </a:bodyPr>
          <a:lstStyle/>
          <a:p>
            <a:pPr marL="0" indent="0">
              <a:buNone/>
            </a:pPr>
            <a:r>
              <a:rPr lang="en-GB" sz="1400" dirty="0" smtClean="0"/>
              <a:t>This project motivate </a:t>
            </a:r>
            <a:r>
              <a:rPr lang="en-GB" sz="1400" dirty="0"/>
              <a:t>us to </a:t>
            </a:r>
            <a:r>
              <a:rPr lang="en-GB" sz="1400" dirty="0" smtClean="0"/>
              <a:t>provide ease</a:t>
            </a:r>
            <a:r>
              <a:rPr lang="en-GB" sz="1400" dirty="0"/>
              <a:t> </a:t>
            </a:r>
            <a:r>
              <a:rPr lang="en-GB" sz="1400" dirty="0" smtClean="0"/>
              <a:t>and </a:t>
            </a:r>
            <a:r>
              <a:rPr lang="en-GB" sz="1400" dirty="0"/>
              <a:t>leverage facility to users so that they can see the information of a </a:t>
            </a:r>
            <a:r>
              <a:rPr lang="en-GB" sz="1400" dirty="0" smtClean="0"/>
              <a:t>particular indoor </a:t>
            </a:r>
            <a:r>
              <a:rPr lang="en-GB" sz="1400" dirty="0"/>
              <a:t>environment on his mobile application automatically. BLE is </a:t>
            </a:r>
            <a:r>
              <a:rPr lang="en-GB" sz="1400" dirty="0" smtClean="0"/>
              <a:t>available on </a:t>
            </a:r>
            <a:r>
              <a:rPr lang="en-GB" sz="1400" dirty="0"/>
              <a:t>nearly every smart device so no additional hardware required at user </a:t>
            </a:r>
            <a:r>
              <a:rPr lang="en-GB" sz="1400" dirty="0" smtClean="0"/>
              <a:t>end. Hence </a:t>
            </a:r>
            <a:r>
              <a:rPr lang="en-GB" sz="1400" dirty="0"/>
              <a:t>by utilizing their indoor location determined using machine learning </a:t>
            </a:r>
            <a:r>
              <a:rPr lang="en-GB" sz="1400" dirty="0" smtClean="0"/>
              <a:t>on BLE fingerprints</a:t>
            </a:r>
            <a:r>
              <a:rPr lang="en-GB" sz="1400" dirty="0"/>
              <a:t>, guided tours of smart campus to visitors can be provided </a:t>
            </a:r>
            <a:r>
              <a:rPr lang="en-GB" sz="1400" dirty="0" smtClean="0"/>
              <a:t>and facilitating </a:t>
            </a:r>
            <a:r>
              <a:rPr lang="en-GB" sz="1400" dirty="0"/>
              <a:t>them. </a:t>
            </a:r>
            <a:r>
              <a:rPr lang="en-GB" sz="1400" dirty="0" smtClean="0"/>
              <a:t>At economic point of view, </a:t>
            </a:r>
            <a:r>
              <a:rPr lang="en-US" sz="1400" dirty="0" smtClean="0"/>
              <a:t>this will be extremely beneficial not only in university campus but also in airports and shopping malls. Shopping malls can use this kind of application by providing much information to their customers in less time which automatically increases the sales and profits of their products. </a:t>
            </a:r>
            <a:endParaRPr lang="en-GB" sz="1400" dirty="0" smtClean="0"/>
          </a:p>
          <a:p>
            <a:pPr marL="0" indent="0">
              <a:buNone/>
            </a:pPr>
            <a:r>
              <a:rPr lang="en-GB" sz="2400" dirty="0" smtClean="0">
                <a:solidFill>
                  <a:srgbClr val="FFCC66"/>
                </a:solidFill>
              </a:rPr>
              <a:t>COMMERCIALIZATION</a:t>
            </a:r>
          </a:p>
          <a:p>
            <a:r>
              <a:rPr lang="en-GB" sz="1400" dirty="0" smtClean="0"/>
              <a:t>Airport/Shopping malls assisting system</a:t>
            </a:r>
          </a:p>
          <a:p>
            <a:r>
              <a:rPr lang="en-GB" sz="1400" dirty="0" smtClean="0"/>
              <a:t>University campus smart information system</a:t>
            </a:r>
          </a:p>
          <a:p>
            <a:r>
              <a:rPr lang="en-GB" sz="1400" dirty="0" smtClean="0"/>
              <a:t>Government institutes smart guidance</a:t>
            </a:r>
          </a:p>
          <a:p>
            <a:r>
              <a:rPr lang="en-GB" sz="1400" dirty="0" smtClean="0"/>
              <a:t>Medical departments exploration in hospitals</a:t>
            </a:r>
          </a:p>
          <a:p>
            <a:r>
              <a:rPr lang="en-GB" sz="1400" dirty="0" smtClean="0"/>
              <a:t>Software house information (Development, QA, Frontier)</a:t>
            </a:r>
          </a:p>
          <a:p>
            <a:pPr marL="0" indent="0">
              <a:buNone/>
            </a:pPr>
            <a:endParaRPr lang="en-US" sz="1400" dirty="0"/>
          </a:p>
        </p:txBody>
      </p:sp>
    </p:spTree>
    <p:extLst>
      <p:ext uri="{BB962C8B-B14F-4D97-AF65-F5344CB8AC3E}">
        <p14:creationId xmlns="" xmlns:p14="http://schemas.microsoft.com/office/powerpoint/2010/main" val="611550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INNOVATION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Our selected algorithm is ANN whose explanation is provided in our thesis but as per dept instructions, we decided to make a try and proposed our own algorithm.</a:t>
            </a:r>
          </a:p>
          <a:p>
            <a:pPr>
              <a:buNone/>
            </a:pPr>
            <a:endParaRPr lang="en-US" dirty="0" smtClean="0"/>
          </a:p>
          <a:p>
            <a:r>
              <a:rPr lang="en-US" dirty="0" smtClean="0"/>
              <a:t>In our proposed algorithm we combine clustering and  classification for better accuracy, firstly we use clustering to cluster the similar observations and then we train the classifier per cluster. Here, we choose random forest as our classifier per cluster. Suppose if we decided to make 4 clusters. Then we built 4 random forest classifier each for one cluster. When we want to predict an unseen instance, it will first assign to the closest cluster then the respective classifier gives its prediction.</a:t>
            </a:r>
          </a:p>
          <a:p>
            <a:pPr>
              <a:buNone/>
            </a:pPr>
            <a:endParaRPr lang="en-US" dirty="0" smtClean="0"/>
          </a:p>
          <a:p>
            <a:r>
              <a:rPr lang="en-US" dirty="0" smtClean="0"/>
              <a:t>One classifier trained per cluster will better learn the  subset of data. It will also improve the accuracy of overall predictions on test data. If we train all classifiers for  each cluster in parallel then training time might also be reduced.</a:t>
            </a:r>
          </a:p>
          <a:p>
            <a:endParaRPr lang="en-US" dirty="0"/>
          </a:p>
        </p:txBody>
      </p:sp>
    </p:spTree>
    <p:extLst>
      <p:ext uri="{BB962C8B-B14F-4D97-AF65-F5344CB8AC3E}">
        <p14:creationId xmlns="" xmlns:p14="http://schemas.microsoft.com/office/powerpoint/2010/main" val="1865232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133350"/>
            <a:ext cx="4876800" cy="533400"/>
          </a:xfrm>
        </p:spPr>
        <p:txBody>
          <a:bodyPr>
            <a:normAutofit fontScale="90000"/>
          </a:bodyPr>
          <a:lstStyle/>
          <a:p>
            <a:r>
              <a:rPr lang="en-GB" dirty="0" smtClean="0"/>
              <a:t>ARCHITECTURE 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971800" y="742950"/>
            <a:ext cx="5486400" cy="3813175"/>
          </a:xfrm>
        </p:spPr>
      </p:pic>
    </p:spTree>
    <p:extLst>
      <p:ext uri="{BB962C8B-B14F-4D97-AF65-F5344CB8AC3E}">
        <p14:creationId xmlns="" xmlns:p14="http://schemas.microsoft.com/office/powerpoint/2010/main" val="155009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133350"/>
            <a:ext cx="6413610" cy="572644"/>
          </a:xfrm>
        </p:spPr>
        <p:txBody>
          <a:bodyPr>
            <a:normAutofit/>
          </a:bodyPr>
          <a:lstStyle/>
          <a:p>
            <a:r>
              <a:rPr lang="en-GB" sz="2800" dirty="0" smtClean="0"/>
              <a:t>METHODOLOGY WITH MATHEMATICS</a:t>
            </a:r>
            <a:endParaRPr lang="en-US" sz="2800" dirty="0"/>
          </a:p>
        </p:txBody>
      </p:sp>
      <p:sp>
        <p:nvSpPr>
          <p:cNvPr id="3" name="Content Placeholder 2"/>
          <p:cNvSpPr>
            <a:spLocks noGrp="1"/>
          </p:cNvSpPr>
          <p:nvPr>
            <p:ph idx="1"/>
          </p:nvPr>
        </p:nvSpPr>
        <p:spPr>
          <a:xfrm>
            <a:off x="2586835" y="666750"/>
            <a:ext cx="6413610" cy="3889011"/>
          </a:xfrm>
        </p:spPr>
        <p:txBody>
          <a:bodyPr>
            <a:normAutofit fontScale="92500" lnSpcReduction="20000"/>
          </a:bodyPr>
          <a:lstStyle/>
          <a:p>
            <a:pPr>
              <a:buNone/>
            </a:pPr>
            <a:r>
              <a:rPr lang="en-US" sz="1400" b="1" dirty="0" smtClean="0">
                <a:cs typeface="Times New Roman" pitchFamily="18" charset="0"/>
              </a:rPr>
              <a:t>BLE- based Fingerprinting Technique</a:t>
            </a:r>
          </a:p>
          <a:p>
            <a:r>
              <a:rPr lang="en-US" sz="1400" dirty="0" smtClean="0">
                <a:cs typeface="Times New Roman" pitchFamily="18" charset="0"/>
              </a:rPr>
              <a:t>Machine </a:t>
            </a:r>
            <a:r>
              <a:rPr lang="en-US" sz="1400" dirty="0">
                <a:cs typeface="Times New Roman" pitchFamily="18" charset="0"/>
              </a:rPr>
              <a:t>Learning</a:t>
            </a:r>
          </a:p>
          <a:p>
            <a:r>
              <a:rPr lang="en-US" sz="1400" dirty="0">
                <a:cs typeface="Times New Roman" pitchFamily="18" charset="0"/>
              </a:rPr>
              <a:t>Parameters Tuning for </a:t>
            </a:r>
            <a:r>
              <a:rPr lang="en-US" sz="1400" dirty="0" smtClean="0">
                <a:cs typeface="Times New Roman" pitchFamily="18" charset="0"/>
              </a:rPr>
              <a:t>k-NN, Random Forest and ANN</a:t>
            </a:r>
          </a:p>
          <a:p>
            <a:r>
              <a:rPr lang="en-US" sz="1400" dirty="0" smtClean="0">
                <a:cs typeface="Times New Roman" pitchFamily="18" charset="0"/>
              </a:rPr>
              <a:t>Training by using these three algorithms</a:t>
            </a:r>
          </a:p>
          <a:p>
            <a:r>
              <a:rPr lang="en-US" sz="1400" dirty="0" smtClean="0">
                <a:cs typeface="Times New Roman" pitchFamily="18" charset="0"/>
              </a:rPr>
              <a:t>Detail Analysis</a:t>
            </a:r>
            <a:endParaRPr lang="en-US" sz="1400" dirty="0">
              <a:cs typeface="Times New Roman" pitchFamily="18" charset="0"/>
            </a:endParaRPr>
          </a:p>
          <a:p>
            <a:r>
              <a:rPr lang="en-US" sz="1400" dirty="0">
                <a:cs typeface="Times New Roman" pitchFamily="18" charset="0"/>
              </a:rPr>
              <a:t>Selected </a:t>
            </a:r>
            <a:r>
              <a:rPr lang="en-US" sz="1400" dirty="0" smtClean="0">
                <a:cs typeface="Times New Roman" pitchFamily="18" charset="0"/>
              </a:rPr>
              <a:t>Approach: ANN</a:t>
            </a:r>
          </a:p>
          <a:p>
            <a:pPr>
              <a:buNone/>
            </a:pPr>
            <a:endParaRPr lang="en-US" sz="1400" b="1" dirty="0" smtClean="0">
              <a:cs typeface="Times New Roman" pitchFamily="18" charset="0"/>
            </a:endParaRPr>
          </a:p>
          <a:p>
            <a:pPr>
              <a:buNone/>
            </a:pPr>
            <a:r>
              <a:rPr lang="en-US" sz="1400" b="1" dirty="0" smtClean="0">
                <a:cs typeface="Times New Roman" pitchFamily="18" charset="0"/>
              </a:rPr>
              <a:t>Machine Learning Phases:</a:t>
            </a:r>
          </a:p>
          <a:p>
            <a:r>
              <a:rPr lang="en-US" sz="1400" dirty="0" smtClean="0">
                <a:cs typeface="Times New Roman" pitchFamily="18" charset="0"/>
              </a:rPr>
              <a:t>Dataset Pre-Processing</a:t>
            </a:r>
          </a:p>
          <a:p>
            <a:r>
              <a:rPr lang="en-US" sz="1400" dirty="0" smtClean="0">
                <a:cs typeface="Times New Roman" pitchFamily="18" charset="0"/>
              </a:rPr>
              <a:t>Training Phase and Testing Phase</a:t>
            </a:r>
          </a:p>
          <a:p>
            <a:r>
              <a:rPr lang="en-US" sz="1400" dirty="0" smtClean="0">
                <a:cs typeface="Times New Roman" pitchFamily="18" charset="0"/>
              </a:rPr>
              <a:t>Performance Evaluation Metrics</a:t>
            </a:r>
          </a:p>
          <a:p>
            <a:endParaRPr lang="en-US" sz="1400" dirty="0" smtClean="0">
              <a:cs typeface="Times New Roman" pitchFamily="18" charset="0"/>
            </a:endParaRPr>
          </a:p>
          <a:p>
            <a:pPr>
              <a:buNone/>
            </a:pPr>
            <a:r>
              <a:rPr lang="en-US" sz="1400" dirty="0" smtClean="0">
                <a:cs typeface="Times New Roman" pitchFamily="18" charset="0"/>
              </a:rPr>
              <a:t>         </a:t>
            </a:r>
          </a:p>
          <a:p>
            <a:pPr>
              <a:buNone/>
            </a:pPr>
            <a:endParaRPr lang="en-US" sz="1400" b="1" dirty="0" smtClean="0">
              <a:cs typeface="Times New Roman" pitchFamily="18" charset="0"/>
            </a:endParaRPr>
          </a:p>
          <a:p>
            <a:pPr>
              <a:buNone/>
            </a:pPr>
            <a:r>
              <a:rPr lang="en-US" sz="1400" b="1" dirty="0" smtClean="0">
                <a:cs typeface="Times New Roman" pitchFamily="18" charset="0"/>
              </a:rPr>
              <a:t>Other Subjects:</a:t>
            </a:r>
          </a:p>
          <a:p>
            <a:pPr>
              <a:buNone/>
            </a:pPr>
            <a:r>
              <a:rPr lang="en-US" sz="1400" dirty="0" smtClean="0">
                <a:cs typeface="Times New Roman" pitchFamily="18" charset="0"/>
              </a:rPr>
              <a:t>         Android Application Development, Databases (For Database Design) , Programming Fundamentals, Software Engineering(For development of good quality system) and Networking (For understanding of interfacing with BLE beacons)</a:t>
            </a:r>
            <a:endParaRPr lang="en-US" sz="1400" dirty="0">
              <a:cs typeface="Times New Roman" pitchFamily="18" charset="0"/>
            </a:endParaRPr>
          </a:p>
          <a:p>
            <a:pPr>
              <a:buNone/>
            </a:pPr>
            <a:r>
              <a:rPr lang="en-US" sz="1400" dirty="0" smtClean="0"/>
              <a:t> </a:t>
            </a:r>
          </a:p>
          <a:p>
            <a:pPr marL="0" indent="0">
              <a:buNone/>
            </a:pPr>
            <a:endParaRPr lang="en-US" sz="1400" dirty="0"/>
          </a:p>
        </p:txBody>
      </p:sp>
      <p:pic>
        <p:nvPicPr>
          <p:cNvPr id="4" name="Content Placeholder 5" descr="abcdef.JPG"/>
          <p:cNvPicPr>
            <a:picLocks noChangeAspect="1"/>
          </p:cNvPicPr>
          <p:nvPr/>
        </p:nvPicPr>
        <p:blipFill>
          <a:blip r:embed="rId2"/>
          <a:stretch>
            <a:fillRect/>
          </a:stretch>
        </p:blipFill>
        <p:spPr>
          <a:xfrm>
            <a:off x="5943600" y="2038350"/>
            <a:ext cx="2438400" cy="1391428"/>
          </a:xfrm>
          <a:prstGeom prst="rect">
            <a:avLst/>
          </a:prstGeom>
          <a:noFill/>
          <a:ln>
            <a:noFill/>
          </a:ln>
        </p:spPr>
      </p:pic>
    </p:spTree>
    <p:extLst>
      <p:ext uri="{BB962C8B-B14F-4D97-AF65-F5344CB8AC3E}">
        <p14:creationId xmlns="" xmlns:p14="http://schemas.microsoft.com/office/powerpoint/2010/main" val="3616104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8942"/>
            <a:ext cx="6413610" cy="572644"/>
          </a:xfrm>
        </p:spPr>
        <p:txBody>
          <a:bodyPr>
            <a:normAutofit/>
          </a:bodyPr>
          <a:lstStyle/>
          <a:p>
            <a:r>
              <a:rPr lang="en-GB" sz="2800" dirty="0" smtClean="0"/>
              <a:t>IMPLEMENTATION</a:t>
            </a:r>
            <a:endParaRPr lang="en-US" sz="2800" dirty="0"/>
          </a:p>
        </p:txBody>
      </p:sp>
      <p:sp>
        <p:nvSpPr>
          <p:cNvPr id="3" name="Content Placeholder 2"/>
          <p:cNvSpPr>
            <a:spLocks noGrp="1"/>
          </p:cNvSpPr>
          <p:nvPr>
            <p:ph idx="1"/>
          </p:nvPr>
        </p:nvSpPr>
        <p:spPr>
          <a:xfrm>
            <a:off x="2586835" y="514350"/>
            <a:ext cx="6413610" cy="4041411"/>
          </a:xfrm>
        </p:spPr>
        <p:txBody>
          <a:bodyPr>
            <a:normAutofit/>
          </a:bodyPr>
          <a:lstStyle/>
          <a:p>
            <a:pPr marL="0" indent="0">
              <a:buNone/>
            </a:pPr>
            <a:r>
              <a:rPr lang="en-GB" sz="1400" dirty="0" smtClean="0"/>
              <a:t>Our </a:t>
            </a:r>
            <a:r>
              <a:rPr lang="en-GB" sz="1400" dirty="0"/>
              <a:t>proposed system has three Android applications.</a:t>
            </a:r>
          </a:p>
          <a:p>
            <a:r>
              <a:rPr lang="en-US" sz="1400" dirty="0"/>
              <a:t> Data Capturing </a:t>
            </a:r>
            <a:r>
              <a:rPr lang="en-US" sz="1400" dirty="0" smtClean="0"/>
              <a:t>Application:</a:t>
            </a:r>
          </a:p>
          <a:p>
            <a:pPr marL="0" indent="0">
              <a:buNone/>
            </a:pPr>
            <a:r>
              <a:rPr lang="en-GB" sz="1400" dirty="0" smtClean="0"/>
              <a:t> Scanning </a:t>
            </a:r>
            <a:r>
              <a:rPr lang="en-GB" sz="1400" dirty="0"/>
              <a:t>of nearby </a:t>
            </a:r>
            <a:r>
              <a:rPr lang="en-GB" sz="1400" dirty="0" smtClean="0"/>
              <a:t>BLE devices and </a:t>
            </a:r>
            <a:r>
              <a:rPr lang="en-GB" sz="1400" dirty="0"/>
              <a:t>capture RSSI </a:t>
            </a:r>
            <a:r>
              <a:rPr lang="en-GB" sz="1400" dirty="0" smtClean="0"/>
              <a:t>fingerprints. Generate .</a:t>
            </a:r>
            <a:r>
              <a:rPr lang="en-GB" sz="1400" dirty="0" err="1" smtClean="0"/>
              <a:t>csv</a:t>
            </a:r>
            <a:r>
              <a:rPr lang="en-GB" sz="1400" dirty="0" smtClean="0"/>
              <a:t> files </a:t>
            </a:r>
            <a:r>
              <a:rPr lang="en-GB" sz="1400" dirty="0"/>
              <a:t>of captured </a:t>
            </a:r>
            <a:r>
              <a:rPr lang="en-GB" sz="1400" dirty="0" smtClean="0"/>
              <a:t>data. Allow </a:t>
            </a:r>
            <a:r>
              <a:rPr lang="en-GB" sz="1400" dirty="0"/>
              <a:t>user to generate </a:t>
            </a:r>
            <a:r>
              <a:rPr lang="en-GB" sz="1400" dirty="0" smtClean="0"/>
              <a:t>these files according </a:t>
            </a:r>
            <a:r>
              <a:rPr lang="en-GB" sz="1400" dirty="0"/>
              <a:t>to </a:t>
            </a:r>
            <a:r>
              <a:rPr lang="en-GB" sz="1400" dirty="0" smtClean="0"/>
              <a:t>no of iterations and delay </a:t>
            </a:r>
            <a:r>
              <a:rPr lang="en-US" sz="1400" dirty="0" smtClean="0"/>
              <a:t>time provided by user.</a:t>
            </a:r>
          </a:p>
          <a:p>
            <a:pPr marL="0" indent="0">
              <a:buNone/>
            </a:pPr>
            <a:endParaRPr lang="en-US" sz="1400" dirty="0"/>
          </a:p>
          <a:p>
            <a:r>
              <a:rPr lang="en-US" sz="1400" dirty="0"/>
              <a:t> Admin Android </a:t>
            </a:r>
            <a:r>
              <a:rPr lang="en-US" sz="1400" dirty="0" smtClean="0"/>
              <a:t>Application:</a:t>
            </a:r>
          </a:p>
          <a:p>
            <a:pPr marL="0" indent="0">
              <a:buNone/>
            </a:pPr>
            <a:r>
              <a:rPr lang="en-GB" sz="1400" dirty="0" smtClean="0"/>
              <a:t>This Admin Application allows admin to </a:t>
            </a:r>
            <a:r>
              <a:rPr lang="en-US" sz="1400" dirty="0" smtClean="0"/>
              <a:t>Add/Edit/Del information related to locations.</a:t>
            </a:r>
          </a:p>
          <a:p>
            <a:pPr marL="0" indent="0">
              <a:buNone/>
            </a:pPr>
            <a:r>
              <a:rPr lang="en-US" sz="1400" dirty="0" smtClean="0"/>
              <a:t>This information is stored in database and the database is connected with admin application.</a:t>
            </a:r>
          </a:p>
          <a:p>
            <a:pPr marL="0" indent="0">
              <a:buNone/>
            </a:pPr>
            <a:endParaRPr lang="en-US" sz="1400" dirty="0"/>
          </a:p>
          <a:p>
            <a:r>
              <a:rPr lang="en-US" sz="1400" dirty="0"/>
              <a:t> </a:t>
            </a:r>
            <a:r>
              <a:rPr lang="en-US" sz="1400" dirty="0" smtClean="0"/>
              <a:t>User </a:t>
            </a:r>
            <a:r>
              <a:rPr lang="en-US" sz="1400" dirty="0"/>
              <a:t>Android </a:t>
            </a:r>
            <a:r>
              <a:rPr lang="en-US" sz="1400" dirty="0" smtClean="0"/>
              <a:t>Application:</a:t>
            </a:r>
          </a:p>
          <a:p>
            <a:pPr marL="0" indent="0">
              <a:buNone/>
            </a:pPr>
            <a:r>
              <a:rPr lang="en-GB" sz="1400" dirty="0" smtClean="0"/>
              <a:t>This User Application provides guidance to the users. It displays the </a:t>
            </a:r>
            <a:r>
              <a:rPr lang="en-US" sz="1400" dirty="0" smtClean="0"/>
              <a:t>location </a:t>
            </a:r>
            <a:r>
              <a:rPr lang="en-US" sz="1400" dirty="0"/>
              <a:t>of </a:t>
            </a:r>
            <a:r>
              <a:rPr lang="en-US" sz="1400" dirty="0" smtClean="0"/>
              <a:t>user and </a:t>
            </a:r>
            <a:r>
              <a:rPr lang="en-GB" sz="1400" dirty="0" smtClean="0"/>
              <a:t>shows </a:t>
            </a:r>
            <a:r>
              <a:rPr lang="en-GB" sz="1400" dirty="0"/>
              <a:t>all information </a:t>
            </a:r>
            <a:r>
              <a:rPr lang="en-GB" sz="1400" dirty="0" smtClean="0"/>
              <a:t>related to </a:t>
            </a:r>
            <a:r>
              <a:rPr lang="en-GB" sz="1400" dirty="0"/>
              <a:t>current </a:t>
            </a:r>
            <a:r>
              <a:rPr lang="en-GB" sz="1400" dirty="0" smtClean="0"/>
              <a:t>room and nearby rooms. Also </a:t>
            </a:r>
            <a:r>
              <a:rPr lang="en-GB" sz="1400" dirty="0"/>
              <a:t>u</a:t>
            </a:r>
            <a:r>
              <a:rPr lang="en-GB" sz="1400" dirty="0" smtClean="0"/>
              <a:t>pdate the location </a:t>
            </a:r>
            <a:r>
              <a:rPr lang="en-GB" sz="1400" dirty="0"/>
              <a:t>of the </a:t>
            </a:r>
            <a:r>
              <a:rPr lang="en-GB" sz="1400" dirty="0" smtClean="0"/>
              <a:t>user after some time interval.</a:t>
            </a:r>
            <a:endParaRPr lang="en-US" sz="1400" dirty="0"/>
          </a:p>
        </p:txBody>
      </p:sp>
    </p:spTree>
    <p:extLst>
      <p:ext uri="{BB962C8B-B14F-4D97-AF65-F5344CB8AC3E}">
        <p14:creationId xmlns="" xmlns:p14="http://schemas.microsoft.com/office/powerpoint/2010/main" val="3414178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Tools</a:t>
            </a:r>
            <a:endParaRPr lang="en-US" dirty="0"/>
          </a:p>
        </p:txBody>
      </p:sp>
      <p:sp>
        <p:nvSpPr>
          <p:cNvPr id="3" name="Content Placeholder 2"/>
          <p:cNvSpPr>
            <a:spLocks noGrp="1"/>
          </p:cNvSpPr>
          <p:nvPr>
            <p:ph idx="1"/>
          </p:nvPr>
        </p:nvSpPr>
        <p:spPr/>
        <p:txBody>
          <a:bodyPr>
            <a:normAutofit/>
          </a:bodyPr>
          <a:lstStyle/>
          <a:p>
            <a:pPr marL="0" indent="0">
              <a:buNone/>
            </a:pPr>
            <a:r>
              <a:rPr lang="en-GB" sz="1800" dirty="0"/>
              <a:t>To develop this proposed system, we use </a:t>
            </a:r>
            <a:r>
              <a:rPr lang="en-GB" sz="1800" dirty="0" smtClean="0"/>
              <a:t>following </a:t>
            </a:r>
            <a:r>
              <a:rPr lang="en-GB" sz="1800" dirty="0"/>
              <a:t>tools to implement this </a:t>
            </a:r>
            <a:r>
              <a:rPr lang="en-GB" sz="1800" dirty="0" smtClean="0"/>
              <a:t>system</a:t>
            </a:r>
            <a:r>
              <a:rPr lang="en-US" sz="1800" dirty="0" smtClean="0"/>
              <a:t>:</a:t>
            </a:r>
            <a:endParaRPr lang="en-US" sz="1800" dirty="0"/>
          </a:p>
          <a:p>
            <a:r>
              <a:rPr lang="en-GB" sz="1800" dirty="0"/>
              <a:t> Android 3.5 or above with java</a:t>
            </a:r>
          </a:p>
          <a:p>
            <a:r>
              <a:rPr lang="en-US" sz="1800" dirty="0"/>
              <a:t> </a:t>
            </a:r>
            <a:r>
              <a:rPr lang="en-US" sz="1800" dirty="0" err="1" smtClean="0"/>
              <a:t>Php</a:t>
            </a:r>
            <a:r>
              <a:rPr lang="en-US" sz="1800" dirty="0" smtClean="0"/>
              <a:t>, </a:t>
            </a:r>
            <a:r>
              <a:rPr lang="en-US" sz="1800" dirty="0" err="1" smtClean="0"/>
              <a:t>MySQL</a:t>
            </a:r>
            <a:endParaRPr lang="en-US" sz="1800" dirty="0"/>
          </a:p>
          <a:p>
            <a:r>
              <a:rPr lang="en-US" sz="1800" dirty="0"/>
              <a:t> </a:t>
            </a:r>
            <a:r>
              <a:rPr lang="en-US" sz="1800" dirty="0" err="1"/>
              <a:t>Php</a:t>
            </a:r>
            <a:r>
              <a:rPr lang="en-US" sz="1800" dirty="0"/>
              <a:t> </a:t>
            </a:r>
            <a:r>
              <a:rPr lang="en-US" sz="1800" dirty="0" smtClean="0"/>
              <a:t>Storm</a:t>
            </a:r>
          </a:p>
          <a:p>
            <a:r>
              <a:rPr lang="en-US" sz="1800" dirty="0" smtClean="0"/>
              <a:t>Python IDE (</a:t>
            </a:r>
            <a:r>
              <a:rPr lang="en-US" sz="1800" dirty="0" err="1" smtClean="0"/>
              <a:t>Spyder</a:t>
            </a:r>
            <a:r>
              <a:rPr lang="en-US" sz="1800" dirty="0" smtClean="0"/>
              <a:t>)</a:t>
            </a:r>
          </a:p>
          <a:p>
            <a:r>
              <a:rPr lang="en-US" sz="1800" dirty="0" smtClean="0"/>
              <a:t>Python ML platform (Anaconda) </a:t>
            </a:r>
            <a:endParaRPr lang="en-US" sz="1800" dirty="0"/>
          </a:p>
          <a:p>
            <a:r>
              <a:rPr lang="en-US" sz="1800" dirty="0"/>
              <a:t> Postman</a:t>
            </a:r>
          </a:p>
          <a:p>
            <a:r>
              <a:rPr lang="en-US" sz="1800" dirty="0"/>
              <a:t> </a:t>
            </a:r>
            <a:r>
              <a:rPr lang="en-US" sz="1800" dirty="0" smtClean="0"/>
              <a:t>MATLAB </a:t>
            </a:r>
            <a:endParaRPr lang="en-US" sz="1800" dirty="0"/>
          </a:p>
        </p:txBody>
      </p:sp>
    </p:spTree>
    <p:extLst>
      <p:ext uri="{BB962C8B-B14F-4D97-AF65-F5344CB8AC3E}">
        <p14:creationId xmlns="" xmlns:p14="http://schemas.microsoft.com/office/powerpoint/2010/main" val="3638595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TotalTime>
  <Words>1189</Words>
  <Application>Microsoft Office PowerPoint</Application>
  <PresentationFormat>On-screen Show (16:9)</PresentationFormat>
  <Paragraphs>101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SmartGuide: A smart campus guide using BLE based indoor localization</vt:lpstr>
      <vt:lpstr>Background</vt:lpstr>
      <vt:lpstr>OBJECTIVES</vt:lpstr>
      <vt:lpstr>SOCIOECONOMIC BENEFITS</vt:lpstr>
      <vt:lpstr>INNOVATION</vt:lpstr>
      <vt:lpstr>ARCHITECTURE DESIGN</vt:lpstr>
      <vt:lpstr>METHODOLOGY WITH MATHEMATICS</vt:lpstr>
      <vt:lpstr>IMPLEMENTATION</vt:lpstr>
      <vt:lpstr>Tools</vt:lpstr>
      <vt:lpstr>RESULTS</vt:lpstr>
      <vt:lpstr>DISCUSSION</vt:lpstr>
      <vt:lpstr>Conclusion &amp; future work(Commercialization aspect)</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HP 820</cp:lastModifiedBy>
  <cp:revision>232</cp:revision>
  <dcterms:created xsi:type="dcterms:W3CDTF">2013-08-21T19:17:07Z</dcterms:created>
  <dcterms:modified xsi:type="dcterms:W3CDTF">2020-06-07T15:30:46Z</dcterms:modified>
</cp:coreProperties>
</file>