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70" r:id="rId2"/>
    <p:sldId id="269" r:id="rId3"/>
    <p:sldId id="256" r:id="rId4"/>
    <p:sldId id="258" r:id="rId5"/>
    <p:sldId id="295" r:id="rId6"/>
    <p:sldId id="273" r:id="rId7"/>
    <p:sldId id="257" r:id="rId8"/>
    <p:sldId id="260" r:id="rId9"/>
    <p:sldId id="261" r:id="rId10"/>
    <p:sldId id="262" r:id="rId11"/>
    <p:sldId id="263" r:id="rId12"/>
    <p:sldId id="264" r:id="rId13"/>
    <p:sldId id="267" r:id="rId14"/>
    <p:sldId id="271" r:id="rId15"/>
    <p:sldId id="274" r:id="rId16"/>
    <p:sldId id="268" r:id="rId17"/>
    <p:sldId id="275" r:id="rId18"/>
    <p:sldId id="276" r:id="rId19"/>
    <p:sldId id="277" r:id="rId20"/>
    <p:sldId id="297" r:id="rId21"/>
    <p:sldId id="280" r:id="rId22"/>
    <p:sldId id="296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28" autoAdjust="0"/>
    <p:restoredTop sz="94660"/>
  </p:normalViewPr>
  <p:slideViewPr>
    <p:cSldViewPr>
      <p:cViewPr varScale="1">
        <p:scale>
          <a:sx n="68" d="100"/>
          <a:sy n="68" d="100"/>
        </p:scale>
        <p:origin x="-15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00E02A-BBD4-4247-A41D-F73114EE8E31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DACBEE-AEDB-4E65-8EDF-CB6F7C90CF57}">
      <dgm:prSet phldrT="[Text]"/>
      <dgm:spPr/>
      <dgm:t>
        <a:bodyPr/>
        <a:lstStyle/>
        <a:p>
          <a:endParaRPr lang="en-US" dirty="0"/>
        </a:p>
      </dgm:t>
    </dgm:pt>
    <dgm:pt modelId="{7EBDB257-6EE9-4C11-9D92-C08E7C9915C7}" type="parTrans" cxnId="{B761B05C-6BB2-49AF-A5B8-34F294A9E676}">
      <dgm:prSet/>
      <dgm:spPr/>
      <dgm:t>
        <a:bodyPr/>
        <a:lstStyle/>
        <a:p>
          <a:endParaRPr lang="en-US"/>
        </a:p>
      </dgm:t>
    </dgm:pt>
    <dgm:pt modelId="{76996AF6-DF58-4038-B6E8-1D966EB0C4CC}" type="sibTrans" cxnId="{B761B05C-6BB2-49AF-A5B8-34F294A9E676}">
      <dgm:prSet/>
      <dgm:spPr/>
      <dgm:t>
        <a:bodyPr/>
        <a:lstStyle/>
        <a:p>
          <a:endParaRPr lang="en-US"/>
        </a:p>
      </dgm:t>
    </dgm:pt>
    <dgm:pt modelId="{41C0B508-C82F-42A7-B260-26688046967A}">
      <dgm:prSet phldrT="[Text]" custT="1"/>
      <dgm:spPr/>
      <dgm:t>
        <a:bodyPr/>
        <a:lstStyle/>
        <a:p>
          <a:r>
            <a:rPr lang="en-GB" sz="2400" dirty="0" smtClean="0">
              <a:latin typeface="Times New Roman" pitchFamily="18" charset="0"/>
              <a:cs typeface="Times New Roman" pitchFamily="18" charset="0"/>
            </a:rPr>
            <a:t>Ease and leverage facility to users through android app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DD1EA180-EE35-4EAF-AEF5-42DED547BF67}" type="parTrans" cxnId="{F3482DAD-8430-494D-BB6A-A8147078CFAD}">
      <dgm:prSet/>
      <dgm:spPr/>
      <dgm:t>
        <a:bodyPr/>
        <a:lstStyle/>
        <a:p>
          <a:endParaRPr lang="en-US"/>
        </a:p>
      </dgm:t>
    </dgm:pt>
    <dgm:pt modelId="{14A02AF7-F26B-41A3-99AF-CC91D1D5A8F6}" type="sibTrans" cxnId="{F3482DAD-8430-494D-BB6A-A8147078CFAD}">
      <dgm:prSet/>
      <dgm:spPr/>
      <dgm:t>
        <a:bodyPr/>
        <a:lstStyle/>
        <a:p>
          <a:endParaRPr lang="en-US"/>
        </a:p>
      </dgm:t>
    </dgm:pt>
    <dgm:pt modelId="{2EFB31DA-C82E-408D-B3DE-4B6397DB1F9E}">
      <dgm:prSet phldrT="[Text]"/>
      <dgm:spPr/>
      <dgm:t>
        <a:bodyPr/>
        <a:lstStyle/>
        <a:p>
          <a:endParaRPr lang="en-US" dirty="0"/>
        </a:p>
      </dgm:t>
    </dgm:pt>
    <dgm:pt modelId="{323E613D-E4E1-4E21-98D6-0131BDF9399D}" type="parTrans" cxnId="{A35A18E5-7898-4F28-AF28-7D54CF458198}">
      <dgm:prSet/>
      <dgm:spPr/>
      <dgm:t>
        <a:bodyPr/>
        <a:lstStyle/>
        <a:p>
          <a:endParaRPr lang="en-US"/>
        </a:p>
      </dgm:t>
    </dgm:pt>
    <dgm:pt modelId="{FAB0C200-1EBC-46E9-9342-78089F7FBE2D}" type="sibTrans" cxnId="{A35A18E5-7898-4F28-AF28-7D54CF458198}">
      <dgm:prSet/>
      <dgm:spPr/>
      <dgm:t>
        <a:bodyPr/>
        <a:lstStyle/>
        <a:p>
          <a:endParaRPr lang="en-US"/>
        </a:p>
      </dgm:t>
    </dgm:pt>
    <dgm:pt modelId="{41B93C19-1383-4F88-A8BF-3988FD450F12}">
      <dgm:prSet phldrT="[Text]"/>
      <dgm:spPr/>
      <dgm:t>
        <a:bodyPr/>
        <a:lstStyle/>
        <a:p>
          <a:endParaRPr lang="en-US" dirty="0"/>
        </a:p>
      </dgm:t>
    </dgm:pt>
    <dgm:pt modelId="{866BC0A2-F34E-4004-ABC7-8CB486F0B148}" type="parTrans" cxnId="{29ED9A5B-7045-4014-A02D-C41608859155}">
      <dgm:prSet/>
      <dgm:spPr/>
      <dgm:t>
        <a:bodyPr/>
        <a:lstStyle/>
        <a:p>
          <a:endParaRPr lang="en-US"/>
        </a:p>
      </dgm:t>
    </dgm:pt>
    <dgm:pt modelId="{77AF4B1A-FC11-4B01-8E35-44173460C343}" type="sibTrans" cxnId="{29ED9A5B-7045-4014-A02D-C41608859155}">
      <dgm:prSet/>
      <dgm:spPr/>
      <dgm:t>
        <a:bodyPr/>
        <a:lstStyle/>
        <a:p>
          <a:endParaRPr lang="en-US"/>
        </a:p>
      </dgm:t>
    </dgm:pt>
    <dgm:pt modelId="{59BEF509-EAA3-48F3-B08D-0785F2FA7008}">
      <dgm:prSet phldrT="[Text]"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Provide guided tours of smart campus to visitors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BFB9F737-6B41-4202-8DED-EAC16AB94808}" type="parTrans" cxnId="{559D8CDA-0EC1-4640-B560-A3FD46454368}">
      <dgm:prSet/>
      <dgm:spPr/>
      <dgm:t>
        <a:bodyPr/>
        <a:lstStyle/>
        <a:p>
          <a:endParaRPr lang="en-US"/>
        </a:p>
      </dgm:t>
    </dgm:pt>
    <dgm:pt modelId="{08AA5E61-8114-4773-AD91-2F5844F537FF}" type="sibTrans" cxnId="{559D8CDA-0EC1-4640-B560-A3FD46454368}">
      <dgm:prSet/>
      <dgm:spPr/>
      <dgm:t>
        <a:bodyPr/>
        <a:lstStyle/>
        <a:p>
          <a:endParaRPr lang="en-US"/>
        </a:p>
      </dgm:t>
    </dgm:pt>
    <dgm:pt modelId="{46C08A02-2DC1-4C0B-B186-E348C6449C2E}">
      <dgm:prSet/>
      <dgm:spPr/>
      <dgm:t>
        <a:bodyPr/>
        <a:lstStyle/>
        <a:p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398004FE-007D-41E5-8CE7-3F4DBEC45B13}" type="parTrans" cxnId="{F08AD593-52CF-4A46-97F3-2672E855D2E6}">
      <dgm:prSet/>
      <dgm:spPr/>
      <dgm:t>
        <a:bodyPr/>
        <a:lstStyle/>
        <a:p>
          <a:endParaRPr lang="en-US"/>
        </a:p>
      </dgm:t>
    </dgm:pt>
    <dgm:pt modelId="{DFF87E86-80A7-4BE2-8C6F-14262AB1E2C6}" type="sibTrans" cxnId="{F08AD593-52CF-4A46-97F3-2672E855D2E6}">
      <dgm:prSet/>
      <dgm:spPr/>
      <dgm:t>
        <a:bodyPr/>
        <a:lstStyle/>
        <a:p>
          <a:endParaRPr lang="en-US"/>
        </a:p>
      </dgm:t>
    </dgm:pt>
    <dgm:pt modelId="{D78B71F5-9C64-4383-9470-6AF1A61DC2C9}">
      <dgm:prSet custT="1"/>
      <dgm:spPr/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Use of smart technology BLE beacons</a:t>
          </a:r>
        </a:p>
      </dgm:t>
    </dgm:pt>
    <dgm:pt modelId="{DB6410FA-7C28-4CB4-9B01-53FD068C0650}" type="parTrans" cxnId="{819D7F42-6D2A-44D2-A3EC-C0FAF5C92E7E}">
      <dgm:prSet/>
      <dgm:spPr/>
      <dgm:t>
        <a:bodyPr/>
        <a:lstStyle/>
        <a:p>
          <a:endParaRPr lang="en-US"/>
        </a:p>
      </dgm:t>
    </dgm:pt>
    <dgm:pt modelId="{4DF43587-8A5C-46D5-A3EC-136F5E273A00}" type="sibTrans" cxnId="{819D7F42-6D2A-44D2-A3EC-C0FAF5C92E7E}">
      <dgm:prSet/>
      <dgm:spPr/>
      <dgm:t>
        <a:bodyPr/>
        <a:lstStyle/>
        <a:p>
          <a:endParaRPr lang="en-US"/>
        </a:p>
      </dgm:t>
    </dgm:pt>
    <dgm:pt modelId="{24F2E7DC-A436-4277-B8DD-4B5423A0558E}">
      <dgm:prSet/>
      <dgm:spPr/>
      <dgm:t>
        <a:bodyPr/>
        <a:lstStyle/>
        <a:p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9E6019B2-CFE0-4D57-A8AB-A03084ABD9F6}" type="parTrans" cxnId="{95E5795A-99DB-444C-BD12-AFD58089850B}">
      <dgm:prSet/>
      <dgm:spPr/>
      <dgm:t>
        <a:bodyPr/>
        <a:lstStyle/>
        <a:p>
          <a:endParaRPr lang="en-US"/>
        </a:p>
      </dgm:t>
    </dgm:pt>
    <dgm:pt modelId="{50971A8E-DCE0-461E-A326-F83AADE707EA}" type="sibTrans" cxnId="{95E5795A-99DB-444C-BD12-AFD58089850B}">
      <dgm:prSet/>
      <dgm:spPr/>
      <dgm:t>
        <a:bodyPr/>
        <a:lstStyle/>
        <a:p>
          <a:endParaRPr lang="en-US"/>
        </a:p>
      </dgm:t>
    </dgm:pt>
    <dgm:pt modelId="{AAFB2A86-A7D5-4249-BE6D-D02804CC203F}" type="pres">
      <dgm:prSet presAssocID="{7B00E02A-BBD4-4247-A41D-F73114EE8E3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4661FE-0597-4255-9D46-C0D555E985F0}" type="pres">
      <dgm:prSet presAssocID="{45DACBEE-AEDB-4E65-8EDF-CB6F7C90CF57}" presName="composite" presStyleCnt="0"/>
      <dgm:spPr/>
      <dgm:t>
        <a:bodyPr/>
        <a:lstStyle/>
        <a:p>
          <a:endParaRPr lang="en-US"/>
        </a:p>
      </dgm:t>
    </dgm:pt>
    <dgm:pt modelId="{86986477-8F07-49EA-8FD6-A3CE84A9DCCA}" type="pres">
      <dgm:prSet presAssocID="{45DACBEE-AEDB-4E65-8EDF-CB6F7C90CF5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DA9C4-79E3-435D-909E-27DEC395E509}" type="pres">
      <dgm:prSet presAssocID="{45DACBEE-AEDB-4E65-8EDF-CB6F7C90CF57}" presName="descendantText" presStyleLbl="alignAcc1" presStyleIdx="0" presStyleCnt="3" custLinFactNeighborX="-159" custLinFactNeighborY="1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D778A-622E-4133-8027-48D2FB32314F}" type="pres">
      <dgm:prSet presAssocID="{76996AF6-DF58-4038-B6E8-1D966EB0C4CC}" presName="sp" presStyleCnt="0"/>
      <dgm:spPr/>
      <dgm:t>
        <a:bodyPr/>
        <a:lstStyle/>
        <a:p>
          <a:endParaRPr lang="en-US"/>
        </a:p>
      </dgm:t>
    </dgm:pt>
    <dgm:pt modelId="{177F6DB2-0040-4D20-9D58-610D4BB06053}" type="pres">
      <dgm:prSet presAssocID="{2EFB31DA-C82E-408D-B3DE-4B6397DB1F9E}" presName="composite" presStyleCnt="0"/>
      <dgm:spPr/>
      <dgm:t>
        <a:bodyPr/>
        <a:lstStyle/>
        <a:p>
          <a:endParaRPr lang="en-US"/>
        </a:p>
      </dgm:t>
    </dgm:pt>
    <dgm:pt modelId="{9F91587D-6652-4185-9B1A-3D110BCCF494}" type="pres">
      <dgm:prSet presAssocID="{2EFB31DA-C82E-408D-B3DE-4B6397DB1F9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5E62B-263C-47F4-9913-A482ECEB6226}" type="pres">
      <dgm:prSet presAssocID="{2EFB31DA-C82E-408D-B3DE-4B6397DB1F9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40F82-3693-4563-974A-D669BA4F5B76}" type="pres">
      <dgm:prSet presAssocID="{FAB0C200-1EBC-46E9-9342-78089F7FBE2D}" presName="sp" presStyleCnt="0"/>
      <dgm:spPr/>
      <dgm:t>
        <a:bodyPr/>
        <a:lstStyle/>
        <a:p>
          <a:endParaRPr lang="en-US"/>
        </a:p>
      </dgm:t>
    </dgm:pt>
    <dgm:pt modelId="{1454D862-2657-4E16-902A-EF18B8003F40}" type="pres">
      <dgm:prSet presAssocID="{41B93C19-1383-4F88-A8BF-3988FD450F12}" presName="composite" presStyleCnt="0"/>
      <dgm:spPr/>
      <dgm:t>
        <a:bodyPr/>
        <a:lstStyle/>
        <a:p>
          <a:endParaRPr lang="en-US"/>
        </a:p>
      </dgm:t>
    </dgm:pt>
    <dgm:pt modelId="{16ACFFB3-8795-4EDA-BD46-D3CB3AC86B1F}" type="pres">
      <dgm:prSet presAssocID="{41B93C19-1383-4F88-A8BF-3988FD450F1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ECF93-262F-4992-AE68-09A3D0029473}" type="pres">
      <dgm:prSet presAssocID="{41B93C19-1383-4F88-A8BF-3988FD450F12}" presName="descendantText" presStyleLbl="alignAcc1" presStyleIdx="2" presStyleCnt="3" custLinFactNeighborX="17166" custLinFactNeighborY="7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61B05C-6BB2-49AF-A5B8-34F294A9E676}" srcId="{7B00E02A-BBD4-4247-A41D-F73114EE8E31}" destId="{45DACBEE-AEDB-4E65-8EDF-CB6F7C90CF57}" srcOrd="0" destOrd="0" parTransId="{7EBDB257-6EE9-4C11-9D92-C08E7C9915C7}" sibTransId="{76996AF6-DF58-4038-B6E8-1D966EB0C4CC}"/>
    <dgm:cxn modelId="{C6B04D9F-B91D-447C-8E62-E2B9450824C0}" type="presOf" srcId="{D78B71F5-9C64-4383-9470-6AF1A61DC2C9}" destId="{E0B5E62B-263C-47F4-9913-A482ECEB6226}" srcOrd="0" destOrd="1" presId="urn:microsoft.com/office/officeart/2005/8/layout/chevron2"/>
    <dgm:cxn modelId="{D6F517BF-4BEE-48E7-B237-AF4A82A37223}" type="presOf" srcId="{46C08A02-2DC1-4C0B-B186-E348C6449C2E}" destId="{E0B5E62B-263C-47F4-9913-A482ECEB6226}" srcOrd="0" destOrd="0" presId="urn:microsoft.com/office/officeart/2005/8/layout/chevron2"/>
    <dgm:cxn modelId="{95E5795A-99DB-444C-BD12-AFD58089850B}" srcId="{2EFB31DA-C82E-408D-B3DE-4B6397DB1F9E}" destId="{24F2E7DC-A436-4277-B8DD-4B5423A0558E}" srcOrd="2" destOrd="0" parTransId="{9E6019B2-CFE0-4D57-A8AB-A03084ABD9F6}" sibTransId="{50971A8E-DCE0-461E-A326-F83AADE707EA}"/>
    <dgm:cxn modelId="{D5BAA9E1-6785-4D4C-B07E-C06B2A161BBA}" type="presOf" srcId="{2EFB31DA-C82E-408D-B3DE-4B6397DB1F9E}" destId="{9F91587D-6652-4185-9B1A-3D110BCCF494}" srcOrd="0" destOrd="0" presId="urn:microsoft.com/office/officeart/2005/8/layout/chevron2"/>
    <dgm:cxn modelId="{A35A18E5-7898-4F28-AF28-7D54CF458198}" srcId="{7B00E02A-BBD4-4247-A41D-F73114EE8E31}" destId="{2EFB31DA-C82E-408D-B3DE-4B6397DB1F9E}" srcOrd="1" destOrd="0" parTransId="{323E613D-E4E1-4E21-98D6-0131BDF9399D}" sibTransId="{FAB0C200-1EBC-46E9-9342-78089F7FBE2D}"/>
    <dgm:cxn modelId="{559D8CDA-0EC1-4640-B560-A3FD46454368}" srcId="{41B93C19-1383-4F88-A8BF-3988FD450F12}" destId="{59BEF509-EAA3-48F3-B08D-0785F2FA7008}" srcOrd="0" destOrd="0" parTransId="{BFB9F737-6B41-4202-8DED-EAC16AB94808}" sibTransId="{08AA5E61-8114-4773-AD91-2F5844F537FF}"/>
    <dgm:cxn modelId="{5151682B-8D5C-4A79-BBBA-EEBD9B675D8A}" type="presOf" srcId="{45DACBEE-AEDB-4E65-8EDF-CB6F7C90CF57}" destId="{86986477-8F07-49EA-8FD6-A3CE84A9DCCA}" srcOrd="0" destOrd="0" presId="urn:microsoft.com/office/officeart/2005/8/layout/chevron2"/>
    <dgm:cxn modelId="{F3482DAD-8430-494D-BB6A-A8147078CFAD}" srcId="{45DACBEE-AEDB-4E65-8EDF-CB6F7C90CF57}" destId="{41C0B508-C82F-42A7-B260-26688046967A}" srcOrd="0" destOrd="0" parTransId="{DD1EA180-EE35-4EAF-AEF5-42DED547BF67}" sibTransId="{14A02AF7-F26B-41A3-99AF-CC91D1D5A8F6}"/>
    <dgm:cxn modelId="{F08AD593-52CF-4A46-97F3-2672E855D2E6}" srcId="{2EFB31DA-C82E-408D-B3DE-4B6397DB1F9E}" destId="{46C08A02-2DC1-4C0B-B186-E348C6449C2E}" srcOrd="0" destOrd="0" parTransId="{398004FE-007D-41E5-8CE7-3F4DBEC45B13}" sibTransId="{DFF87E86-80A7-4BE2-8C6F-14262AB1E2C6}"/>
    <dgm:cxn modelId="{9FA774FC-CF26-460C-B38D-02721D44C1E6}" type="presOf" srcId="{41C0B508-C82F-42A7-B260-26688046967A}" destId="{F8ADA9C4-79E3-435D-909E-27DEC395E509}" srcOrd="0" destOrd="0" presId="urn:microsoft.com/office/officeart/2005/8/layout/chevron2"/>
    <dgm:cxn modelId="{9EC1EC23-2396-4D34-B995-A56C78D48668}" type="presOf" srcId="{41B93C19-1383-4F88-A8BF-3988FD450F12}" destId="{16ACFFB3-8795-4EDA-BD46-D3CB3AC86B1F}" srcOrd="0" destOrd="0" presId="urn:microsoft.com/office/officeart/2005/8/layout/chevron2"/>
    <dgm:cxn modelId="{C84F364F-F90E-4156-88DC-8D7DFA1A7F6E}" type="presOf" srcId="{7B00E02A-BBD4-4247-A41D-F73114EE8E31}" destId="{AAFB2A86-A7D5-4249-BE6D-D02804CC203F}" srcOrd="0" destOrd="0" presId="urn:microsoft.com/office/officeart/2005/8/layout/chevron2"/>
    <dgm:cxn modelId="{29ED9A5B-7045-4014-A02D-C41608859155}" srcId="{7B00E02A-BBD4-4247-A41D-F73114EE8E31}" destId="{41B93C19-1383-4F88-A8BF-3988FD450F12}" srcOrd="2" destOrd="0" parTransId="{866BC0A2-F34E-4004-ABC7-8CB486F0B148}" sibTransId="{77AF4B1A-FC11-4B01-8E35-44173460C343}"/>
    <dgm:cxn modelId="{819D7F42-6D2A-44D2-A3EC-C0FAF5C92E7E}" srcId="{2EFB31DA-C82E-408D-B3DE-4B6397DB1F9E}" destId="{D78B71F5-9C64-4383-9470-6AF1A61DC2C9}" srcOrd="1" destOrd="0" parTransId="{DB6410FA-7C28-4CB4-9B01-53FD068C0650}" sibTransId="{4DF43587-8A5C-46D5-A3EC-136F5E273A00}"/>
    <dgm:cxn modelId="{77BA8C44-9715-49B3-AC72-4AC9B0E62430}" type="presOf" srcId="{59BEF509-EAA3-48F3-B08D-0785F2FA7008}" destId="{E7CECF93-262F-4992-AE68-09A3D0029473}" srcOrd="0" destOrd="0" presId="urn:microsoft.com/office/officeart/2005/8/layout/chevron2"/>
    <dgm:cxn modelId="{A0414223-18EB-4BEE-B31B-7023957F183D}" type="presOf" srcId="{24F2E7DC-A436-4277-B8DD-4B5423A0558E}" destId="{E0B5E62B-263C-47F4-9913-A482ECEB6226}" srcOrd="0" destOrd="2" presId="urn:microsoft.com/office/officeart/2005/8/layout/chevron2"/>
    <dgm:cxn modelId="{05C17CEF-D44F-4611-BA53-B6DE40966BBA}" type="presParOf" srcId="{AAFB2A86-A7D5-4249-BE6D-D02804CC203F}" destId="{7E4661FE-0597-4255-9D46-C0D555E985F0}" srcOrd="0" destOrd="0" presId="urn:microsoft.com/office/officeart/2005/8/layout/chevron2"/>
    <dgm:cxn modelId="{8AF323F5-84C9-409A-9009-4DEA62464CF8}" type="presParOf" srcId="{7E4661FE-0597-4255-9D46-C0D555E985F0}" destId="{86986477-8F07-49EA-8FD6-A3CE84A9DCCA}" srcOrd="0" destOrd="0" presId="urn:microsoft.com/office/officeart/2005/8/layout/chevron2"/>
    <dgm:cxn modelId="{9DE7F47F-250D-47AD-B6D4-A38C4A32E726}" type="presParOf" srcId="{7E4661FE-0597-4255-9D46-C0D555E985F0}" destId="{F8ADA9C4-79E3-435D-909E-27DEC395E509}" srcOrd="1" destOrd="0" presId="urn:microsoft.com/office/officeart/2005/8/layout/chevron2"/>
    <dgm:cxn modelId="{40CFC5A3-982D-45B4-98ED-0490DE4CCC9D}" type="presParOf" srcId="{AAFB2A86-A7D5-4249-BE6D-D02804CC203F}" destId="{1CDD778A-622E-4133-8027-48D2FB32314F}" srcOrd="1" destOrd="0" presId="urn:microsoft.com/office/officeart/2005/8/layout/chevron2"/>
    <dgm:cxn modelId="{C98BB3FD-055A-4237-BF6E-A218F136D32A}" type="presParOf" srcId="{AAFB2A86-A7D5-4249-BE6D-D02804CC203F}" destId="{177F6DB2-0040-4D20-9D58-610D4BB06053}" srcOrd="2" destOrd="0" presId="urn:microsoft.com/office/officeart/2005/8/layout/chevron2"/>
    <dgm:cxn modelId="{DF581A49-CD55-4674-ADB0-03DCAA7A7EAE}" type="presParOf" srcId="{177F6DB2-0040-4D20-9D58-610D4BB06053}" destId="{9F91587D-6652-4185-9B1A-3D110BCCF494}" srcOrd="0" destOrd="0" presId="urn:microsoft.com/office/officeart/2005/8/layout/chevron2"/>
    <dgm:cxn modelId="{C57D59D4-118E-49B7-ADAB-5964BF65ADA9}" type="presParOf" srcId="{177F6DB2-0040-4D20-9D58-610D4BB06053}" destId="{E0B5E62B-263C-47F4-9913-A482ECEB6226}" srcOrd="1" destOrd="0" presId="urn:microsoft.com/office/officeart/2005/8/layout/chevron2"/>
    <dgm:cxn modelId="{A2FB9487-912F-424A-A300-8F40182A2080}" type="presParOf" srcId="{AAFB2A86-A7D5-4249-BE6D-D02804CC203F}" destId="{96C40F82-3693-4563-974A-D669BA4F5B76}" srcOrd="3" destOrd="0" presId="urn:microsoft.com/office/officeart/2005/8/layout/chevron2"/>
    <dgm:cxn modelId="{2169CF98-337F-45AF-9AD9-57A982121242}" type="presParOf" srcId="{AAFB2A86-A7D5-4249-BE6D-D02804CC203F}" destId="{1454D862-2657-4E16-902A-EF18B8003F40}" srcOrd="4" destOrd="0" presId="urn:microsoft.com/office/officeart/2005/8/layout/chevron2"/>
    <dgm:cxn modelId="{2CBF8DF5-6F75-45B8-B8FE-4843787F3421}" type="presParOf" srcId="{1454D862-2657-4E16-902A-EF18B8003F40}" destId="{16ACFFB3-8795-4EDA-BD46-D3CB3AC86B1F}" srcOrd="0" destOrd="0" presId="urn:microsoft.com/office/officeart/2005/8/layout/chevron2"/>
    <dgm:cxn modelId="{A7A14525-50C4-4A92-A7B1-B28090B238B3}" type="presParOf" srcId="{1454D862-2657-4E16-902A-EF18B8003F40}" destId="{E7CECF93-262F-4992-AE68-09A3D0029473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1D31A7-4506-4425-B2F4-8AF093CB5A17}" type="doc">
      <dgm:prSet loTypeId="urn:microsoft.com/office/officeart/2005/8/layout/pyramid2" loCatId="list" qsTypeId="urn:microsoft.com/office/officeart/2005/8/quickstyle/simple5" qsCatId="simple" csTypeId="urn:microsoft.com/office/officeart/2005/8/colors/accent1_2" csCatId="accent1" phldr="1"/>
      <dgm:spPr/>
    </dgm:pt>
    <dgm:pt modelId="{BE8C6209-C926-4E95-8415-4B9BD758441B}">
      <dgm:prSet phldrT="[Text]"/>
      <dgm:spPr/>
      <dgm:t>
        <a:bodyPr/>
        <a:lstStyle/>
        <a:p>
          <a:r>
            <a:rPr lang="en-US" dirty="0" smtClean="0"/>
            <a:t>Availability of Resources</a:t>
          </a:r>
          <a:endParaRPr lang="en-US" dirty="0"/>
        </a:p>
      </dgm:t>
    </dgm:pt>
    <dgm:pt modelId="{FCA1AF91-E437-4B40-B8FE-244642EB27D6}" type="parTrans" cxnId="{50A5A3AF-C8FF-4A5B-A34E-DFF6D5205820}">
      <dgm:prSet/>
      <dgm:spPr/>
      <dgm:t>
        <a:bodyPr/>
        <a:lstStyle/>
        <a:p>
          <a:endParaRPr lang="en-US"/>
        </a:p>
      </dgm:t>
    </dgm:pt>
    <dgm:pt modelId="{7EED58EB-A030-4826-B705-76512478B9BD}" type="sibTrans" cxnId="{50A5A3AF-C8FF-4A5B-A34E-DFF6D5205820}">
      <dgm:prSet/>
      <dgm:spPr/>
      <dgm:t>
        <a:bodyPr/>
        <a:lstStyle/>
        <a:p>
          <a:endParaRPr lang="en-US"/>
        </a:p>
      </dgm:t>
    </dgm:pt>
    <dgm:pt modelId="{FF7C5927-D55D-49A7-B425-29A1888994CE}">
      <dgm:prSet phldrT="[Text]"/>
      <dgm:spPr/>
      <dgm:t>
        <a:bodyPr/>
        <a:lstStyle/>
        <a:p>
          <a:r>
            <a:rPr lang="en-US" dirty="0" smtClean="0"/>
            <a:t>Required skill set</a:t>
          </a:r>
          <a:endParaRPr lang="en-US" dirty="0"/>
        </a:p>
      </dgm:t>
    </dgm:pt>
    <dgm:pt modelId="{B3A93DD1-0BAA-4E4B-AB5B-CE320CFB5558}" type="parTrans" cxnId="{6B5D6189-C720-4B9B-8530-B71B531CB2A0}">
      <dgm:prSet/>
      <dgm:spPr/>
      <dgm:t>
        <a:bodyPr/>
        <a:lstStyle/>
        <a:p>
          <a:endParaRPr lang="en-US"/>
        </a:p>
      </dgm:t>
    </dgm:pt>
    <dgm:pt modelId="{75F6A231-A90F-4139-A670-4AAC44777E31}" type="sibTrans" cxnId="{6B5D6189-C720-4B9B-8530-B71B531CB2A0}">
      <dgm:prSet/>
      <dgm:spPr/>
      <dgm:t>
        <a:bodyPr/>
        <a:lstStyle/>
        <a:p>
          <a:endParaRPr lang="en-US"/>
        </a:p>
      </dgm:t>
    </dgm:pt>
    <dgm:pt modelId="{1829FD88-E75E-49FC-B502-E17BD33DD60F}">
      <dgm:prSet phldrT="[Text]"/>
      <dgm:spPr/>
      <dgm:t>
        <a:bodyPr/>
        <a:lstStyle/>
        <a:p>
          <a:r>
            <a:rPr lang="en-US" dirty="0" smtClean="0"/>
            <a:t>Advisor involvement</a:t>
          </a:r>
          <a:endParaRPr lang="en-US" dirty="0"/>
        </a:p>
      </dgm:t>
    </dgm:pt>
    <dgm:pt modelId="{D693DCA2-98AA-4A7A-91FE-07CE1E903182}" type="parTrans" cxnId="{57FF79F0-B695-4598-BFF1-34330A1100F6}">
      <dgm:prSet/>
      <dgm:spPr/>
      <dgm:t>
        <a:bodyPr/>
        <a:lstStyle/>
        <a:p>
          <a:endParaRPr lang="en-US"/>
        </a:p>
      </dgm:t>
    </dgm:pt>
    <dgm:pt modelId="{A34921A5-9AF5-49DC-ADB2-E7009A0ACCC2}" type="sibTrans" cxnId="{57FF79F0-B695-4598-BFF1-34330A1100F6}">
      <dgm:prSet/>
      <dgm:spPr/>
      <dgm:t>
        <a:bodyPr/>
        <a:lstStyle/>
        <a:p>
          <a:endParaRPr lang="en-US"/>
        </a:p>
      </dgm:t>
    </dgm:pt>
    <dgm:pt modelId="{6B1228E7-5A2B-4798-8A82-AFFE2FBED7EF}" type="pres">
      <dgm:prSet presAssocID="{481D31A7-4506-4425-B2F4-8AF093CB5A17}" presName="compositeShape" presStyleCnt="0">
        <dgm:presLayoutVars>
          <dgm:dir/>
          <dgm:resizeHandles/>
        </dgm:presLayoutVars>
      </dgm:prSet>
      <dgm:spPr/>
    </dgm:pt>
    <dgm:pt modelId="{BAED9192-02E7-4DC9-95C2-55AF4182F9D7}" type="pres">
      <dgm:prSet presAssocID="{481D31A7-4506-4425-B2F4-8AF093CB5A17}" presName="pyramid" presStyleLbl="node1" presStyleIdx="0" presStyleCnt="1" custLinFactNeighborX="3125" custLinFactNeighborY="-9375"/>
      <dgm:spPr/>
    </dgm:pt>
    <dgm:pt modelId="{28936DFA-158D-4967-8224-00E2BD8643F7}" type="pres">
      <dgm:prSet presAssocID="{481D31A7-4506-4425-B2F4-8AF093CB5A17}" presName="theList" presStyleCnt="0"/>
      <dgm:spPr/>
    </dgm:pt>
    <dgm:pt modelId="{6EB4949D-C2C4-4587-BDBA-CB0747495F7D}" type="pres">
      <dgm:prSet presAssocID="{BE8C6209-C926-4E95-8415-4B9BD758441B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29597-5DBA-4963-8F0B-C6FC63B3EDEC}" type="pres">
      <dgm:prSet presAssocID="{BE8C6209-C926-4E95-8415-4B9BD758441B}" presName="aSpace" presStyleCnt="0"/>
      <dgm:spPr/>
    </dgm:pt>
    <dgm:pt modelId="{B21AAB48-117F-4C64-9295-78CED43B5BBC}" type="pres">
      <dgm:prSet presAssocID="{FF7C5927-D55D-49A7-B425-29A1888994CE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EE0BD-B1F2-4803-A418-564A3DD0F13A}" type="pres">
      <dgm:prSet presAssocID="{FF7C5927-D55D-49A7-B425-29A1888994CE}" presName="aSpace" presStyleCnt="0"/>
      <dgm:spPr/>
    </dgm:pt>
    <dgm:pt modelId="{2F9622F8-8D43-4133-A3DE-51EBAAFCAB9D}" type="pres">
      <dgm:prSet presAssocID="{1829FD88-E75E-49FC-B502-E17BD33DD60F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6A8AD-1583-4EE8-A239-D376CAB4C156}" type="pres">
      <dgm:prSet presAssocID="{1829FD88-E75E-49FC-B502-E17BD33DD60F}" presName="aSpace" presStyleCnt="0"/>
      <dgm:spPr/>
    </dgm:pt>
  </dgm:ptLst>
  <dgm:cxnLst>
    <dgm:cxn modelId="{57FF79F0-B695-4598-BFF1-34330A1100F6}" srcId="{481D31A7-4506-4425-B2F4-8AF093CB5A17}" destId="{1829FD88-E75E-49FC-B502-E17BD33DD60F}" srcOrd="2" destOrd="0" parTransId="{D693DCA2-98AA-4A7A-91FE-07CE1E903182}" sibTransId="{A34921A5-9AF5-49DC-ADB2-E7009A0ACCC2}"/>
    <dgm:cxn modelId="{C092C38E-7BB5-4823-A1E2-9EBD52D633CB}" type="presOf" srcId="{FF7C5927-D55D-49A7-B425-29A1888994CE}" destId="{B21AAB48-117F-4C64-9295-78CED43B5BBC}" srcOrd="0" destOrd="0" presId="urn:microsoft.com/office/officeart/2005/8/layout/pyramid2"/>
    <dgm:cxn modelId="{FA372017-06E8-4AD0-9E50-9437B2BF76B3}" type="presOf" srcId="{481D31A7-4506-4425-B2F4-8AF093CB5A17}" destId="{6B1228E7-5A2B-4798-8A82-AFFE2FBED7EF}" srcOrd="0" destOrd="0" presId="urn:microsoft.com/office/officeart/2005/8/layout/pyramid2"/>
    <dgm:cxn modelId="{2D8E34A1-8C82-4140-BC6F-2784680CFB5C}" type="presOf" srcId="{1829FD88-E75E-49FC-B502-E17BD33DD60F}" destId="{2F9622F8-8D43-4133-A3DE-51EBAAFCAB9D}" srcOrd="0" destOrd="0" presId="urn:microsoft.com/office/officeart/2005/8/layout/pyramid2"/>
    <dgm:cxn modelId="{50A5A3AF-C8FF-4A5B-A34E-DFF6D5205820}" srcId="{481D31A7-4506-4425-B2F4-8AF093CB5A17}" destId="{BE8C6209-C926-4E95-8415-4B9BD758441B}" srcOrd="0" destOrd="0" parTransId="{FCA1AF91-E437-4B40-B8FE-244642EB27D6}" sibTransId="{7EED58EB-A030-4826-B705-76512478B9BD}"/>
    <dgm:cxn modelId="{6B5D6189-C720-4B9B-8530-B71B531CB2A0}" srcId="{481D31A7-4506-4425-B2F4-8AF093CB5A17}" destId="{FF7C5927-D55D-49A7-B425-29A1888994CE}" srcOrd="1" destOrd="0" parTransId="{B3A93DD1-0BAA-4E4B-AB5B-CE320CFB5558}" sibTransId="{75F6A231-A90F-4139-A670-4AAC44777E31}"/>
    <dgm:cxn modelId="{E2A47783-64BC-458B-9C8E-D0CFB27D533E}" type="presOf" srcId="{BE8C6209-C926-4E95-8415-4B9BD758441B}" destId="{6EB4949D-C2C4-4587-BDBA-CB0747495F7D}" srcOrd="0" destOrd="0" presId="urn:microsoft.com/office/officeart/2005/8/layout/pyramid2"/>
    <dgm:cxn modelId="{7C270780-6C6B-47EB-A32A-1A02D2801FC5}" type="presParOf" srcId="{6B1228E7-5A2B-4798-8A82-AFFE2FBED7EF}" destId="{BAED9192-02E7-4DC9-95C2-55AF4182F9D7}" srcOrd="0" destOrd="0" presId="urn:microsoft.com/office/officeart/2005/8/layout/pyramid2"/>
    <dgm:cxn modelId="{76133358-1042-4EF7-8094-1B334E57985D}" type="presParOf" srcId="{6B1228E7-5A2B-4798-8A82-AFFE2FBED7EF}" destId="{28936DFA-158D-4967-8224-00E2BD8643F7}" srcOrd="1" destOrd="0" presId="urn:microsoft.com/office/officeart/2005/8/layout/pyramid2"/>
    <dgm:cxn modelId="{BA7DEA8F-E0C7-4AA2-9E34-65E4F0264CBD}" type="presParOf" srcId="{28936DFA-158D-4967-8224-00E2BD8643F7}" destId="{6EB4949D-C2C4-4587-BDBA-CB0747495F7D}" srcOrd="0" destOrd="0" presId="urn:microsoft.com/office/officeart/2005/8/layout/pyramid2"/>
    <dgm:cxn modelId="{52C0C040-32B1-4C21-9DA5-53F1B38DDF58}" type="presParOf" srcId="{28936DFA-158D-4967-8224-00E2BD8643F7}" destId="{B2A29597-5DBA-4963-8F0B-C6FC63B3EDEC}" srcOrd="1" destOrd="0" presId="urn:microsoft.com/office/officeart/2005/8/layout/pyramid2"/>
    <dgm:cxn modelId="{A7092845-DDCD-4824-9ADE-D35F2D6C04F4}" type="presParOf" srcId="{28936DFA-158D-4967-8224-00E2BD8643F7}" destId="{B21AAB48-117F-4C64-9295-78CED43B5BBC}" srcOrd="2" destOrd="0" presId="urn:microsoft.com/office/officeart/2005/8/layout/pyramid2"/>
    <dgm:cxn modelId="{97443448-E6B3-44A6-B93D-28D5B52D846D}" type="presParOf" srcId="{28936DFA-158D-4967-8224-00E2BD8643F7}" destId="{082EE0BD-B1F2-4803-A418-564A3DD0F13A}" srcOrd="3" destOrd="0" presId="urn:microsoft.com/office/officeart/2005/8/layout/pyramid2"/>
    <dgm:cxn modelId="{954FB196-9266-46C2-82A5-BD168542A832}" type="presParOf" srcId="{28936DFA-158D-4967-8224-00E2BD8643F7}" destId="{2F9622F8-8D43-4133-A3DE-51EBAAFCAB9D}" srcOrd="4" destOrd="0" presId="urn:microsoft.com/office/officeart/2005/8/layout/pyramid2"/>
    <dgm:cxn modelId="{1EDB8791-515C-442E-81D2-9381EB76426B}" type="presParOf" srcId="{28936DFA-158D-4967-8224-00E2BD8643F7}" destId="{4E16A8AD-1583-4EE8-A239-D376CAB4C156}" srcOrd="5" destOrd="0" presId="urn:microsoft.com/office/officeart/2005/8/layout/pyramid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2177B-B215-4B36-9753-6B9E67D1BF33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FB70-6DC6-4C27-B715-FAA4B1744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FB70-6DC6-4C27-B715-FAA4B1744AA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FB70-6DC6-4C27-B715-FAA4B1744AA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948" y="3746092"/>
            <a:ext cx="8214851" cy="190745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819" y="5653549"/>
            <a:ext cx="8207477" cy="904568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5" y="1115193"/>
            <a:ext cx="8259098" cy="10180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2133600"/>
            <a:ext cx="8246070" cy="423770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629" y="591210"/>
            <a:ext cx="6305833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988" y="1569915"/>
            <a:ext cx="6327059" cy="468141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96" y="1197941"/>
            <a:ext cx="8093365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2364671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994533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3" y="2364671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3" y="2994533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19AF6-F67D-498D-A04F-B22ACA3FD757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9149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986117"/>
            <a:ext cx="8494713" cy="37533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          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          </a:t>
            </a:r>
            <a:r>
              <a:rPr lang="en-US" sz="3200" dirty="0" err="1" smtClean="0">
                <a:solidFill>
                  <a:schemeClr val="bg1"/>
                </a:solidFill>
              </a:rPr>
              <a:t>SmartGuide</a:t>
            </a:r>
            <a:r>
              <a:rPr lang="en-US" sz="3200" dirty="0" smtClean="0">
                <a:solidFill>
                  <a:schemeClr val="bg1"/>
                </a:solidFill>
              </a:rPr>
              <a:t>: A smart campus guide                       	using BLE based indoor localization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14400" y="2590800"/>
            <a:ext cx="777240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             	      </a:t>
            </a:r>
            <a:r>
              <a:rPr lang="en-US" sz="2600" dirty="0" err="1" smtClean="0">
                <a:solidFill>
                  <a:schemeClr val="bg1"/>
                </a:solidFill>
              </a:rPr>
              <a:t>Tooba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Naseer</a:t>
            </a:r>
            <a:r>
              <a:rPr lang="en-US" sz="2600" dirty="0" smtClean="0">
                <a:solidFill>
                  <a:schemeClr val="bg1"/>
                </a:solidFill>
              </a:rPr>
              <a:t> (2016-CE-72)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	      </a:t>
            </a:r>
            <a:r>
              <a:rPr lang="en-US" sz="2600" dirty="0" err="1" smtClean="0">
                <a:solidFill>
                  <a:schemeClr val="bg1"/>
                </a:solidFill>
              </a:rPr>
              <a:t>Rida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Mahmood</a:t>
            </a:r>
            <a:r>
              <a:rPr lang="en-US" sz="2600" dirty="0" smtClean="0">
                <a:solidFill>
                  <a:schemeClr val="bg1"/>
                </a:solidFill>
              </a:rPr>
              <a:t> (2016-CE-54)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	      Ayesha </a:t>
            </a:r>
            <a:r>
              <a:rPr lang="en-US" sz="2600" dirty="0" err="1" smtClean="0">
                <a:solidFill>
                  <a:schemeClr val="bg1"/>
                </a:solidFill>
              </a:rPr>
              <a:t>Jabbar</a:t>
            </a:r>
            <a:r>
              <a:rPr lang="en-US" sz="2600" dirty="0" smtClean="0">
                <a:solidFill>
                  <a:schemeClr val="bg1"/>
                </a:solidFill>
              </a:rPr>
              <a:t> (2016-CS-159)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	      </a:t>
            </a:r>
            <a:r>
              <a:rPr lang="en-US" sz="2600" dirty="0" err="1" smtClean="0">
                <a:solidFill>
                  <a:schemeClr val="bg1"/>
                </a:solidFill>
              </a:rPr>
              <a:t>Rabeya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Hamood</a:t>
            </a:r>
            <a:r>
              <a:rPr lang="en-US" sz="2600" dirty="0" smtClean="0">
                <a:solidFill>
                  <a:schemeClr val="bg1"/>
                </a:solidFill>
              </a:rPr>
              <a:t> (2016-CE-81)</a:t>
            </a:r>
          </a:p>
          <a:p>
            <a:endParaRPr lang="en-US" sz="2600" dirty="0" smtClean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Research Objectives</a:t>
            </a:r>
          </a:p>
          <a:p>
            <a:pPr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location using RSSI fingerprinting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To monitor and provide guidelines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to users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To develop an android application which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provide required functionalities to users.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(Contd.)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828800"/>
            <a:ext cx="6292647" cy="3886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Academic Objectives</a:t>
            </a:r>
          </a:p>
          <a:p>
            <a:pPr>
              <a:buNone/>
            </a:pPr>
            <a:endParaRPr lang="en-US" sz="38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project enables us to understand the 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following concept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Machine learning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Networking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development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Front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end design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Client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server communication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 lvl="1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(Contd.)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569915"/>
            <a:ext cx="6673647" cy="468141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Industrial Objectives</a:t>
            </a:r>
          </a:p>
          <a:p>
            <a:pPr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Satisfy demands of university campus exploration.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Save time and effort.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Seeking customer attention</a:t>
            </a:r>
          </a:p>
          <a:p>
            <a:pPr lvl="0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Increase sales and profit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Scope of the Project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905000"/>
            <a:ext cx="6553200" cy="4343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Data(FP) collection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Trained model using Machine Learning Algorithms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Smart Guided Tour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Android Application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Indoor location is CSE Department, UET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Lhr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Scope of the Project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(Contd.)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a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5611" y="1600200"/>
            <a:ext cx="3477320" cy="3031331"/>
          </a:xfrm>
        </p:spPr>
      </p:pic>
      <p:pic>
        <p:nvPicPr>
          <p:cNvPr id="9" name="Picture 8" descr="ibeacon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850860"/>
            <a:ext cx="5181600" cy="27785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Scope of the Project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(Contd.)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8400" y="1524000"/>
            <a:ext cx="6327059" cy="46814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Smart Guide on Mobile App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one_Android_Apple_MobileWeb-Dictionary-of-Sydney-988x6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057400"/>
            <a:ext cx="5395468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Possible Applications of Work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house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information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Airport assisting system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University Campus smart information system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Government small Institutes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Medical departments for awareness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in hospitals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Existing Systems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Mobile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campus tour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 based on augmented reality.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Existing systems for room level prediction: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 based indoor localization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using capacitive sensors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sensors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629" y="591210"/>
            <a:ext cx="6305833" cy="70419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Comparison of Existing Systems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ab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524000"/>
            <a:ext cx="6781800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Drawbacks of Existing Systems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Costly Hardware Requirement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 consuming and high effort required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Power consumption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Obtrusiveness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Less Accurate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Wi-Fi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signals are not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accessible every where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indoor positioning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different purposes, not for university guidance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9825" y="1828800"/>
            <a:ext cx="8259098" cy="990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Idea </a:t>
            </a:r>
            <a:r>
              <a:rPr lang="en-US" dirty="0" err="1" smtClean="0">
                <a:solidFill>
                  <a:schemeClr val="bg1"/>
                </a:solidFill>
              </a:rPr>
              <a:t>Defence</a:t>
            </a:r>
            <a:r>
              <a:rPr lang="en-US" dirty="0" smtClean="0">
                <a:solidFill>
                  <a:schemeClr val="bg1"/>
                </a:solidFill>
              </a:rPr>
              <a:t> Presentation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2438400"/>
            <a:ext cx="8328784" cy="39329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Supervisor</a:t>
            </a:r>
          </a:p>
          <a:p>
            <a:pPr algn="ctr">
              <a:buFont typeface="Wingdings" charset="2"/>
              <a:buChar char="Ø"/>
            </a:pPr>
            <a:r>
              <a:rPr lang="en-US" sz="2800" dirty="0" smtClean="0"/>
              <a:t> </a:t>
            </a:r>
            <a:r>
              <a:rPr lang="en-US" dirty="0" smtClean="0"/>
              <a:t> Dr. Sheikh Faisal </a:t>
            </a:r>
            <a:r>
              <a:rPr lang="en-US" dirty="0" err="1" smtClean="0"/>
              <a:t>Rasheed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Co-Advisor</a:t>
            </a:r>
          </a:p>
          <a:p>
            <a:pPr marL="571500" indent="-571500" algn="ctr">
              <a:buFont typeface="Wingdings" charset="2"/>
              <a:buChar char="Ø"/>
            </a:pPr>
            <a:r>
              <a:rPr lang="en-US" dirty="0" smtClean="0"/>
              <a:t> Dr. </a:t>
            </a:r>
            <a:r>
              <a:rPr lang="en-US" dirty="0" err="1" smtClean="0"/>
              <a:t>Beenish</a:t>
            </a:r>
            <a:r>
              <a:rPr lang="en-US" dirty="0" smtClean="0"/>
              <a:t> Ayesha </a:t>
            </a:r>
            <a:r>
              <a:rPr lang="en-US" dirty="0" err="1" smtClean="0"/>
              <a:t>Akram</a:t>
            </a:r>
            <a:endParaRPr lang="en-US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Computer Science and Engineering Department, UET Lahore.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d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752601"/>
            <a:ext cx="70866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 Requirements</a:t>
            </a:r>
            <a:r>
              <a:rPr lang="en-US" b="1" dirty="0" smtClean="0"/>
              <a:t> For Developers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199" y="1905000"/>
            <a:ext cx="2895601" cy="43463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Hardware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Requirements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BLE Beacons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Hard Disk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Processor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RAM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181600" y="1981200"/>
            <a:ext cx="3200400" cy="3429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Software</a:t>
            </a:r>
          </a:p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Weka API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Android studio</a:t>
            </a: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PHP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Windows OS for development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 Requirements</a:t>
            </a:r>
            <a:r>
              <a:rPr lang="en-US" b="1" dirty="0" smtClean="0"/>
              <a:t> For Users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199" y="1524000"/>
            <a:ext cx="7162801" cy="472733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User just need android phones in which our android application is installed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Feasibility Study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988" y="1905000"/>
            <a:ext cx="6327059" cy="434633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Technical Feasibility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Operational Feasibility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Economical Feasibility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810000"/>
            <a:ext cx="4267200" cy="2028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Technical Feasibility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2286000" y="1981200"/>
          <a:ext cx="54864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Operational Feasibility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209800" y="1981200"/>
            <a:ext cx="6521247" cy="3200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user end, there is no need of additional hardware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Only android application required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Visitors who are not familiar with CSE dept. are much likely to use this application.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Operational Feasibility(Contd.)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graph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475" y="2193267"/>
            <a:ext cx="6327775" cy="34350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Operational Feasibility(Contd.)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graph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75" y="2224881"/>
            <a:ext cx="6276975" cy="3371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Operational Feasibility(Contd.)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graph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475" y="2417379"/>
            <a:ext cx="6327775" cy="29868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Operational Feasibility(Contd.)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graph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225" y="2510631"/>
            <a:ext cx="6010275" cy="2800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591210"/>
            <a:ext cx="6736262" cy="9671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Overview of the Project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Agenda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8800" y="1828800"/>
            <a:ext cx="7010400" cy="44957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Scope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lt"/>
                <a:cs typeface="Times New Roman" pitchFamily="18" charset="0"/>
              </a:rPr>
              <a:t>Existing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lt"/>
                <a:cs typeface="Times New Roman" pitchFamily="18" charset="0"/>
              </a:rPr>
              <a:t>System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lt"/>
                <a:cs typeface="Times New Roman" pitchFamily="18" charset="0"/>
              </a:rPr>
              <a:t>Proposed System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181600" y="1828800"/>
            <a:ext cx="3962400" cy="42973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Possible Applications of Work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Feasibility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Study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Market Survey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Limitations and Challenges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Economic Feasibility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57400" y="1676400"/>
            <a:ext cx="6781799" cy="457493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 beacon = 5 USD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No. of beacons to cover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experiment area = 6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beacons required = 22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Publishing cost on play store = 25$ approx Rs.3,921/-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Budget Plan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tabl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2209800"/>
            <a:ext cx="6306553" cy="2667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Roles and Activities of Team Members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table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1" y="2286000"/>
            <a:ext cx="6597650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57"/>
          <p:cNvSpPr>
            <a:spLocks noGrp="1"/>
          </p:cNvSpPr>
          <p:nvPr>
            <p:ph idx="4294967295"/>
          </p:nvPr>
        </p:nvSpPr>
        <p:spPr>
          <a:xfrm>
            <a:off x="2816225" y="1570038"/>
            <a:ext cx="6327775" cy="468153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8" name="OTLSHAPE_TB_00000000000000000000000000000000_Separator6"/>
          <p:cNvCxnSpPr/>
          <p:nvPr>
            <p:custDataLst>
              <p:tags r:id="rId1"/>
            </p:custDataLst>
          </p:nvPr>
        </p:nvCxnSpPr>
        <p:spPr>
          <a:xfrm>
            <a:off x="9395840" y="256698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TLSHAPE_M_46fae9b11a344fd7915b631d9e74babb_Date"/>
          <p:cNvSpPr txBox="1"/>
          <p:nvPr>
            <p:custDataLst>
              <p:tags r:id="rId2"/>
            </p:custDataLst>
          </p:nvPr>
        </p:nvSpPr>
        <p:spPr>
          <a:xfrm>
            <a:off x="3886200" y="1524000"/>
            <a:ext cx="4190999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2800" b="1" spc="-6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   Timeline  Of our Project </a:t>
            </a:r>
            <a:endParaRPr lang="en-GB" sz="2800" b="1" spc="-6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56" name="Picture 55" descr="tmeli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86000"/>
            <a:ext cx="76962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SWOT Analysis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03988" y="1676400"/>
            <a:ext cx="6327059" cy="457493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Limitations and Challenges</a:t>
            </a:r>
          </a:p>
          <a:p>
            <a:pPr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Deployment of BLE beacons for indoor localization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Using Android Studio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Send mobile app data to server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Send trained data to android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SWOT Analysis(Contd.)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03988" y="1676400"/>
            <a:ext cx="6327059" cy="457493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Strengths and Opportunities</a:t>
            </a:r>
            <a:endParaRPr lang="en-US" sz="26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Supports android phones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Beacons are platform independent.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Bluetooth beacons are much more compatible than Wi-Fi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Weka and Android studio is open source.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can easily find the location where he stands.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Thank You!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Predict room level location using BLE beacons.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RSSI fingerprinting technique.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 of current and its nearby locations on user’s mobile app.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provide guided tour of the indoor building (CSE Dept of UET).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(Contd.)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Background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Why we need to initiate it?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problems and needs it will address? </a:t>
            </a: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(Contd.)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WhatsApp Image 2019-10-09 at 01.35.16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1" y="1956227"/>
            <a:ext cx="6521450" cy="39873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03988" y="2057400"/>
            <a:ext cx="6327059" cy="335280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GB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			</a:t>
            </a:r>
            <a:r>
              <a:rPr lang="en-GB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Whenever </a:t>
            </a:r>
            <a:r>
              <a:rPr lang="en-GB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visitor goes to university campus or visits a new place, he does not know about the specifications of that area i.e. what happens in that specific room or what courses have been taught in a particular and its nearby labs. </a:t>
            </a:r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we are developing a system which assists them in determining the textual and pictorial information of a particular area and its nearby locations. For this purpose, we first find the indoor location of a user by using BLE beacons and FP values, and then provide information to him automatically on his android application.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14"/>
          <p:cNvGraphicFramePr>
            <a:graphicFrameLocks noGrp="1"/>
          </p:cNvGraphicFramePr>
          <p:nvPr>
            <p:ph idx="1"/>
          </p:nvPr>
        </p:nvGraphicFramePr>
        <p:xfrm>
          <a:off x="2514600" y="2133600"/>
          <a:ext cx="62484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988" y="1371601"/>
            <a:ext cx="5825612" cy="3124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>
              <a:buNone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Our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goal is to provide ease and guidance to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users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regarding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current and nearby locations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automatically via installed application on device by estimating his indoor location. The guidance involves the textual and pictorial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information.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600" dirty="0"/>
          </a:p>
          <a:p>
            <a:pPr algn="just"/>
            <a:endParaRPr lang="en-US" dirty="0"/>
          </a:p>
        </p:txBody>
      </p:sp>
      <p:pic>
        <p:nvPicPr>
          <p:cNvPr id="5" name="Content Placeholder 4" descr="36261.jp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4267200" y="4648200"/>
            <a:ext cx="2514600" cy="16906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160848-system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610</Words>
  <Application>Microsoft Office PowerPoint</Application>
  <PresentationFormat>On-screen Show (4:3)</PresentationFormat>
  <Paragraphs>192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160848-system-template-16x9</vt:lpstr>
      <vt:lpstr>                     SmartGuide: A smart campus guide                        using BLE based indoor localization</vt:lpstr>
      <vt:lpstr>Idea Defence Presentation</vt:lpstr>
      <vt:lpstr>      Overview of the Project Agenda</vt:lpstr>
      <vt:lpstr>Introduction</vt:lpstr>
      <vt:lpstr>Introduction(Contd.)</vt:lpstr>
      <vt:lpstr>Introduction(Contd.)</vt:lpstr>
      <vt:lpstr>Problem Statement</vt:lpstr>
      <vt:lpstr>Motivation</vt:lpstr>
      <vt:lpstr>  Goal</vt:lpstr>
      <vt:lpstr>Objectives</vt:lpstr>
      <vt:lpstr>Objectives(Contd.)</vt:lpstr>
      <vt:lpstr>Objectives(Contd.)</vt:lpstr>
      <vt:lpstr>Scope of the Project</vt:lpstr>
      <vt:lpstr>Scope of the Project(Contd.)</vt:lpstr>
      <vt:lpstr>Scope of the Project(Contd.)</vt:lpstr>
      <vt:lpstr>Possible Applications of Work</vt:lpstr>
      <vt:lpstr>Existing Systems</vt:lpstr>
      <vt:lpstr>Comparison of Existing Systems</vt:lpstr>
      <vt:lpstr>Drawbacks of Existing Systems</vt:lpstr>
      <vt:lpstr>Proposed System</vt:lpstr>
      <vt:lpstr>System Requirements For Developers</vt:lpstr>
      <vt:lpstr>System Requirements For Users</vt:lpstr>
      <vt:lpstr>Feasibility Study</vt:lpstr>
      <vt:lpstr>Technical Feasibility</vt:lpstr>
      <vt:lpstr>Operational Feasibility</vt:lpstr>
      <vt:lpstr>Operational Feasibility(Contd.)</vt:lpstr>
      <vt:lpstr>Operational Feasibility(Contd.)</vt:lpstr>
      <vt:lpstr>Operational Feasibility(Contd.)</vt:lpstr>
      <vt:lpstr>Operational Feasibility(Contd.)</vt:lpstr>
      <vt:lpstr>Economic Feasibility</vt:lpstr>
      <vt:lpstr>Budget Plan</vt:lpstr>
      <vt:lpstr>Roles and Activities of Team Members</vt:lpstr>
      <vt:lpstr>Slide 33</vt:lpstr>
      <vt:lpstr>SWOT Analysis</vt:lpstr>
      <vt:lpstr>SWOT Analysis(Contd.)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Windows User</dc:creator>
  <cp:lastModifiedBy>HP 820</cp:lastModifiedBy>
  <cp:revision>97</cp:revision>
  <dcterms:created xsi:type="dcterms:W3CDTF">2019-10-17T03:14:32Z</dcterms:created>
  <dcterms:modified xsi:type="dcterms:W3CDTF">2019-10-17T14:40:09Z</dcterms:modified>
</cp:coreProperties>
</file>