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3"/>
  </p:notesMasterIdLst>
  <p:handoutMasterIdLst>
    <p:handoutMasterId r:id="rId104"/>
  </p:handoutMasterIdLst>
  <p:sldIdLst>
    <p:sldId id="2241" r:id="rId2"/>
    <p:sldId id="2873" r:id="rId3"/>
    <p:sldId id="2807" r:id="rId4"/>
    <p:sldId id="2920" r:id="rId5"/>
    <p:sldId id="2816" r:id="rId6"/>
    <p:sldId id="2922" r:id="rId7"/>
    <p:sldId id="2923" r:id="rId8"/>
    <p:sldId id="2930" r:id="rId9"/>
    <p:sldId id="2820" r:id="rId10"/>
    <p:sldId id="2924" r:id="rId11"/>
    <p:sldId id="2837" r:id="rId12"/>
    <p:sldId id="2838" r:id="rId13"/>
    <p:sldId id="2839" r:id="rId14"/>
    <p:sldId id="2842" r:id="rId15"/>
    <p:sldId id="2844" r:id="rId16"/>
    <p:sldId id="2845" r:id="rId17"/>
    <p:sldId id="2846" r:id="rId18"/>
    <p:sldId id="2847" r:id="rId19"/>
    <p:sldId id="2848" r:id="rId20"/>
    <p:sldId id="2931" r:id="rId21"/>
    <p:sldId id="2925" r:id="rId22"/>
    <p:sldId id="2854" r:id="rId23"/>
    <p:sldId id="2927" r:id="rId24"/>
    <p:sldId id="2926" r:id="rId25"/>
    <p:sldId id="2860" r:id="rId26"/>
    <p:sldId id="2869" r:id="rId27"/>
    <p:sldId id="2868" r:id="rId28"/>
    <p:sldId id="2870" r:id="rId29"/>
    <p:sldId id="2871" r:id="rId30"/>
    <p:sldId id="2875" r:id="rId31"/>
    <p:sldId id="2876" r:id="rId32"/>
    <p:sldId id="2877" r:id="rId33"/>
    <p:sldId id="2879" r:id="rId34"/>
    <p:sldId id="2880" r:id="rId35"/>
    <p:sldId id="2928" r:id="rId36"/>
    <p:sldId id="2865" r:id="rId37"/>
    <p:sldId id="2881" r:id="rId38"/>
    <p:sldId id="2882" r:id="rId39"/>
    <p:sldId id="2588" r:id="rId40"/>
    <p:sldId id="2590" r:id="rId41"/>
    <p:sldId id="2591" r:id="rId42"/>
    <p:sldId id="2592" r:id="rId43"/>
    <p:sldId id="2593" r:id="rId44"/>
    <p:sldId id="2594" r:id="rId45"/>
    <p:sldId id="2595" r:id="rId46"/>
    <p:sldId id="2596" r:id="rId47"/>
    <p:sldId id="2883" r:id="rId48"/>
    <p:sldId id="2636" r:id="rId49"/>
    <p:sldId id="2552" r:id="rId50"/>
    <p:sldId id="2918" r:id="rId51"/>
    <p:sldId id="2554" r:id="rId52"/>
    <p:sldId id="2555" r:id="rId53"/>
    <p:sldId id="2557" r:id="rId54"/>
    <p:sldId id="2604" r:id="rId55"/>
    <p:sldId id="2866" r:id="rId56"/>
    <p:sldId id="2884" r:id="rId57"/>
    <p:sldId id="2885" r:id="rId58"/>
    <p:sldId id="2886" r:id="rId59"/>
    <p:sldId id="2887" r:id="rId60"/>
    <p:sldId id="2888" r:id="rId61"/>
    <p:sldId id="2889" r:id="rId62"/>
    <p:sldId id="2891" r:id="rId63"/>
    <p:sldId id="2892" r:id="rId64"/>
    <p:sldId id="2893" r:id="rId65"/>
    <p:sldId id="2895" r:id="rId66"/>
    <p:sldId id="2894" r:id="rId67"/>
    <p:sldId id="2574" r:id="rId68"/>
    <p:sldId id="2904" r:id="rId69"/>
    <p:sldId id="2898" r:id="rId70"/>
    <p:sldId id="2899" r:id="rId71"/>
    <p:sldId id="2900" r:id="rId72"/>
    <p:sldId id="2901" r:id="rId73"/>
    <p:sldId id="2902" r:id="rId74"/>
    <p:sldId id="2903" r:id="rId75"/>
    <p:sldId id="2905" r:id="rId76"/>
    <p:sldId id="2610" r:id="rId77"/>
    <p:sldId id="2919" r:id="rId78"/>
    <p:sldId id="2907" r:id="rId79"/>
    <p:sldId id="2909" r:id="rId80"/>
    <p:sldId id="2908" r:id="rId81"/>
    <p:sldId id="2910" r:id="rId82"/>
    <p:sldId id="2911" r:id="rId83"/>
    <p:sldId id="2912" r:id="rId84"/>
    <p:sldId id="2913" r:id="rId85"/>
    <p:sldId id="2613" r:id="rId86"/>
    <p:sldId id="2915" r:id="rId87"/>
    <p:sldId id="2914" r:id="rId88"/>
    <p:sldId id="2617" r:id="rId89"/>
    <p:sldId id="2622" r:id="rId90"/>
    <p:sldId id="2618" r:id="rId91"/>
    <p:sldId id="2624" r:id="rId92"/>
    <p:sldId id="2916" r:id="rId93"/>
    <p:sldId id="2929" r:id="rId94"/>
    <p:sldId id="2626" r:id="rId95"/>
    <p:sldId id="2628" r:id="rId96"/>
    <p:sldId id="884" r:id="rId97"/>
    <p:sldId id="2917" r:id="rId98"/>
    <p:sldId id="2632" r:id="rId99"/>
    <p:sldId id="2635" r:id="rId100"/>
    <p:sldId id="2906" r:id="rId101"/>
    <p:sldId id="2323" r:id="rId10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F569D"/>
    <a:srgbClr val="6E45A1"/>
    <a:srgbClr val="CDCCFE"/>
    <a:srgbClr val="FFE6FE"/>
    <a:srgbClr val="FFFC00"/>
    <a:srgbClr val="00CD28"/>
    <a:srgbClr val="CDF8CC"/>
    <a:srgbClr val="F7F9D6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1" autoAdjust="0"/>
    <p:restoredTop sz="81876" autoAdjust="0"/>
  </p:normalViewPr>
  <p:slideViewPr>
    <p:cSldViewPr>
      <p:cViewPr varScale="1">
        <p:scale>
          <a:sx n="105" d="100"/>
          <a:sy n="105" d="100"/>
        </p:scale>
        <p:origin x="520" y="184"/>
      </p:cViewPr>
      <p:guideLst>
        <p:guide orient="horz" pos="2480"/>
        <p:guide pos="34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2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6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42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7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0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36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88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6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03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8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不能直接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；要</a:t>
            </a:r>
            <a:r>
              <a:rPr kumimoji="1" lang="en-US" altLang="zh-CN" dirty="0"/>
              <a:t>delay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sync</a:t>
            </a:r>
            <a:r>
              <a:rPr kumimoji="1" lang="zh-CN" altLang="en-US" dirty="0"/>
              <a:t>：保证大家的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都一样了；然后再</a:t>
            </a:r>
            <a:r>
              <a:rPr kumimoji="1" lang="en-US" altLang="zh-CN" dirty="0"/>
              <a:t>apply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讲动画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38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85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97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77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2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00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67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Our lab will also ensure the metadata is </a:t>
            </a:r>
            <a:r>
              <a:rPr kumimoji="1" lang="en-US" altLang="zh-CN" dirty="0" err="1"/>
              <a:t>proteted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76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9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2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69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76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47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我们先讲怎么解决前两个问题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36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45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87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Nothing</a:t>
            </a:r>
            <a:r>
              <a:rPr lang="en-US" altLang="zh-CN" baseline="0" dirty="0"/>
              <a:t> to T5, it is loser and no need to UNDO (since no state in checkpoint)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1401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6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200" dirty="0"/>
              <a:t>Any write with a known CSN is stable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Why? Because later writes will have a larger CSN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中央服务器怎么容错？可以放数据中心，网络连接比较稳定</a:t>
            </a:r>
            <a:endParaRPr kumimoji="1" lang="e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3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9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0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2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Consistency under crash: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All-or-nothing atomicity </a:t>
            </a:r>
            <a:br>
              <a:rPr kumimoji="1" lang="en-US" altLang="zh-CN" sz="3600" b="0" dirty="0">
                <a:latin typeface="+mn-lt"/>
              </a:rPr>
            </a:b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(2023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55205806-95B5-1349-B265-40534046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Wei,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1E6D45-344D-2C4D-B325-8CD466AB5143}"/>
              </a:ext>
            </a:extLst>
          </p:cNvPr>
          <p:cNvSpPr/>
          <p:nvPr/>
        </p:nvSpPr>
        <p:spPr>
          <a:xfrm>
            <a:off x="64006" y="5319186"/>
            <a:ext cx="263578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endParaRPr kumimoji="1"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8D93-11C7-8944-9C6C-696CE769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Rollback and Replay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CD3AC-A85C-984E-8A96-652E5268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Allow immediate update the storage for better read</a:t>
            </a:r>
          </a:p>
          <a:p>
            <a:r>
              <a:rPr kumimoji="1" lang="en" altLang="zh-CN" dirty="0"/>
              <a:t>Rollback </a:t>
            </a:r>
            <a:r>
              <a:rPr kumimoji="1" lang="en" altLang="zh-CN" dirty="0">
                <a:solidFill>
                  <a:srgbClr val="FF0000"/>
                </a:solidFill>
              </a:rPr>
              <a:t>all the updates </a:t>
            </a:r>
            <a:r>
              <a:rPr kumimoji="1" lang="en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sync </a:t>
            </a:r>
          </a:p>
          <a:p>
            <a:pPr lvl="1"/>
            <a:r>
              <a:rPr kumimoji="1" lang="en-US" altLang="zh-CN" dirty="0"/>
              <a:t>Essentially clean the storage to an empty state</a:t>
            </a:r>
            <a:endParaRPr kumimoji="1" lang="en" altLang="zh-CN" dirty="0"/>
          </a:p>
          <a:p>
            <a:r>
              <a:rPr kumimoji="1" lang="en" altLang="zh-CN" dirty="0"/>
              <a:t>Re-run all update functions, starting from empty storage state</a:t>
            </a:r>
          </a:p>
          <a:p>
            <a:pPr lvl="1"/>
            <a:r>
              <a:rPr kumimoji="1" lang="en" altLang="zh-CN" dirty="0"/>
              <a:t>After syncing, Srv1 and Srv2 have same set of updates (ordered logs)</a:t>
            </a:r>
          </a:p>
          <a:p>
            <a:pPr lvl="1"/>
            <a:r>
              <a:rPr kumimoji="1" lang="en" altLang="zh-CN" dirty="0"/>
              <a:t>Srv1 and Srv2 arrive at same final state</a:t>
            </a:r>
          </a:p>
          <a:p>
            <a:r>
              <a:rPr kumimoji="1" lang="en-US" altLang="zh-CN" dirty="0"/>
              <a:t>Problems </a:t>
            </a:r>
          </a:p>
          <a:p>
            <a:pPr lvl="1"/>
            <a:r>
              <a:rPr kumimoji="1" lang="en-US" altLang="zh-CN" dirty="0"/>
              <a:t>Slow sync process </a:t>
            </a:r>
          </a:p>
          <a:p>
            <a:pPr lvl="1"/>
            <a:r>
              <a:rPr kumimoji="1" lang="en-US" altLang="zh-CN" dirty="0"/>
              <a:t>Large log size (If some device is out of the sync)</a:t>
            </a:r>
          </a:p>
          <a:p>
            <a:pPr indent="-285750"/>
            <a:r>
              <a:rPr kumimoji="1" lang="en-US" altLang="zh-CN" dirty="0"/>
              <a:t>How to avoid storing all the logs?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F82A8-C6CB-E648-A4AF-4389CF5F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0E58F-F25E-B74A-97E8-32DF3EF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7EB57-3FF7-2E4C-9880-D67DD009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 log necessary be stored in a log file? </a:t>
            </a:r>
          </a:p>
          <a:p>
            <a:pPr lvl="1"/>
            <a:r>
              <a:rPr kumimoji="1" lang="en-US" altLang="zh-CN" dirty="0"/>
              <a:t>No. It can be any mechanisms that supports atomic append &amp; fault tolerant</a:t>
            </a:r>
          </a:p>
          <a:p>
            <a:pPr lvl="2"/>
            <a:r>
              <a:rPr kumimoji="1" lang="en-US" altLang="zh-CN" sz="1800" dirty="0"/>
              <a:t>E.g., in-memory logs replicated on many servers(see later lectures)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64E1AE-20F1-0344-9F16-99BC57A2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75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Logging: widely used in large-scale websites</a:t>
            </a:r>
            <a:endParaRPr kumimoji="1" lang="zh-CN" altLang="en-US" b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1DDAF95-21A8-144E-8212-01C6DBDA4F11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2484D309-9744-E347-AB72-D1DCAB88BC91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D2C67A8-E9FA-E346-8F10-B83628C70EF5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55DFB909-8F93-7F42-9A36-ED4DFBC442C0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F05ABAE6-ADA1-554F-96E3-CBDD516251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FF6BEF-2854-254B-9897-02E41887CED9}"/>
              </a:ext>
            </a:extLst>
          </p:cNvPr>
          <p:cNvSpPr/>
          <p:nvPr/>
        </p:nvSpPr>
        <p:spPr>
          <a:xfrm>
            <a:off x="5436635" y="122116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958EAC8-2BE4-5B45-B03D-03FCED50D1BF}"/>
              </a:ext>
            </a:extLst>
          </p:cNvPr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278B5DB-2464-304E-9FCD-58BAB7405918}"/>
              </a:ext>
            </a:extLst>
          </p:cNvPr>
          <p:cNvSpPr/>
          <p:nvPr/>
        </p:nvSpPr>
        <p:spPr>
          <a:xfrm>
            <a:off x="5851445" y="4298712"/>
            <a:ext cx="867548" cy="978939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F22F1DB-B5B5-004D-AF44-F4FC88991170}"/>
              </a:ext>
            </a:extLst>
          </p:cNvPr>
          <p:cNvSpPr/>
          <p:nvPr/>
        </p:nvSpPr>
        <p:spPr>
          <a:xfrm>
            <a:off x="4326942" y="5056135"/>
            <a:ext cx="1652115" cy="522437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DE474FA-AFA9-AF41-A13C-9C8D6B5C8960}"/>
              </a:ext>
            </a:extLst>
          </p:cNvPr>
          <p:cNvSpPr/>
          <p:nvPr/>
        </p:nvSpPr>
        <p:spPr>
          <a:xfrm>
            <a:off x="2621771" y="1186391"/>
            <a:ext cx="626769" cy="228296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63E5423-FBB9-F645-AB68-2BDEBE3B5AE1}"/>
              </a:ext>
            </a:extLst>
          </p:cNvPr>
          <p:cNvSpPr/>
          <p:nvPr/>
        </p:nvSpPr>
        <p:spPr>
          <a:xfrm>
            <a:off x="2557520" y="1437927"/>
            <a:ext cx="2436511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</a:rPr>
              <a:t>All can use logging to ensure</a:t>
            </a:r>
          </a:p>
          <a:p>
            <a:r>
              <a:rPr kumimoji="1" lang="en-US" altLang="zh-CN" sz="2000">
                <a:solidFill>
                  <a:srgbClr val="000000"/>
                </a:solidFill>
              </a:rPr>
              <a:t>atomicity!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8853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8AE7-EE5F-3F45-8BB6-1B13FCF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Idea: distinguish tentative writes from stable ones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11528-F93F-E74B-8C57-F1F36F34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" altLang="zh-CN" dirty="0"/>
              <a:t>Each server’s log consists of 2 portions: </a:t>
            </a:r>
          </a:p>
          <a:p>
            <a:pPr lvl="1"/>
            <a:r>
              <a:rPr lang="en" altLang="zh-CN" dirty="0"/>
              <a:t>Stable writes, followed by</a:t>
            </a:r>
          </a:p>
          <a:p>
            <a:pPr lvl="1"/>
            <a:r>
              <a:rPr lang="en" altLang="zh-CN" dirty="0"/>
              <a:t>Tentative writes </a:t>
            </a:r>
          </a:p>
          <a:p>
            <a:r>
              <a:rPr lang="en" altLang="zh-CN" dirty="0"/>
              <a:t>Stable writes are not rolled backup upon sync </a:t>
            </a:r>
          </a:p>
          <a:p>
            <a:pPr lvl="1"/>
            <a:r>
              <a:rPr lang="en" altLang="zh-CN" dirty="0"/>
              <a:t>Tentative writes can be possibly been rolled back</a:t>
            </a:r>
          </a:p>
          <a:p>
            <a:r>
              <a:rPr lang="en" altLang="zh-CN" dirty="0"/>
              <a:t>Question</a:t>
            </a:r>
          </a:p>
          <a:p>
            <a:pPr lvl="1"/>
            <a:r>
              <a:rPr lang="en" altLang="zh-CN" dirty="0"/>
              <a:t>How to determine which writes are stable? (hint: using the </a:t>
            </a:r>
            <a:r>
              <a:rPr lang="en" altLang="zh-CN" dirty="0" err="1"/>
              <a:t>lamport</a:t>
            </a:r>
            <a:r>
              <a:rPr lang="en" altLang="zh-CN" dirty="0"/>
              <a:t> clock!)</a:t>
            </a:r>
          </a:p>
          <a:p>
            <a:r>
              <a:rPr lang="en" altLang="zh-CN" dirty="0"/>
              <a:t>Answer</a:t>
            </a:r>
          </a:p>
          <a:p>
            <a:pPr lvl="1"/>
            <a:r>
              <a:rPr lang="en" altLang="zh-CN" dirty="0"/>
              <a:t>An update (W) is stable </a:t>
            </a:r>
            <a:r>
              <a:rPr lang="en" altLang="zh-CN" dirty="0" err="1"/>
              <a:t>iff</a:t>
            </a:r>
            <a:r>
              <a:rPr lang="en" altLang="zh-CN" dirty="0"/>
              <a:t> no entries will have a </a:t>
            </a:r>
            <a:r>
              <a:rPr lang="en" altLang="zh-CN" dirty="0" err="1"/>
              <a:t>lamport</a:t>
            </a:r>
            <a:r>
              <a:rPr lang="en" altLang="zh-CN" dirty="0"/>
              <a:t>  timestamp &lt;  W </a:t>
            </a:r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D48AB-20CA-194B-AC30-607FEA4D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1280-7449-0145-9956-4D620145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De-centralized approach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F8DDF-79E3-7B4D-BC1D-5133D167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888432"/>
          </a:xfrm>
        </p:spPr>
        <p:txBody>
          <a:bodyPr/>
          <a:lstStyle/>
          <a:p>
            <a:r>
              <a:rPr kumimoji="1" lang="en" altLang="zh-CN" dirty="0"/>
              <a:t>Commit (write) scheme</a:t>
            </a:r>
          </a:p>
          <a:p>
            <a:pPr lvl="1"/>
            <a:r>
              <a:rPr kumimoji="1" lang="en-US" altLang="zh-CN" dirty="0"/>
              <a:t>Each machine maintains the last seen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from the others </a:t>
            </a:r>
          </a:p>
          <a:p>
            <a:pPr lvl="1"/>
            <a:r>
              <a:rPr kumimoji="1" lang="en-US" altLang="zh-CN" dirty="0"/>
              <a:t>Thus, we can calculate a global minimum </a:t>
            </a:r>
          </a:p>
          <a:p>
            <a:pPr lvl="1"/>
            <a:r>
              <a:rPr kumimoji="1" lang="en-US" altLang="zh-CN" sz="1800" dirty="0"/>
              <a:t>If a log entry’s write &lt; global minimum, then it can be seemed as stable </a:t>
            </a:r>
          </a:p>
          <a:p>
            <a:pPr lvl="2"/>
            <a:endParaRPr kumimoji="1" lang="en-US" altLang="zh-CN" sz="1800" dirty="0"/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06091-BE15-5740-A716-D58EA58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F35A1-993D-824D-890F-6E5377405B21}"/>
              </a:ext>
            </a:extLst>
          </p:cNvPr>
          <p:cNvSpPr/>
          <p:nvPr/>
        </p:nvSpPr>
        <p:spPr>
          <a:xfrm>
            <a:off x="546014" y="2980047"/>
            <a:ext cx="774325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latin typeface="Eras Medium ITC" pitchFamily="34" charset="0"/>
              </a:rPr>
              <a:t>Problem: If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any</a:t>
            </a:r>
            <a:r>
              <a:rPr lang="en-US" altLang="zh-CN" dirty="0">
                <a:latin typeface="Eras Medium ITC" pitchFamily="34" charset="0"/>
              </a:rPr>
              <a:t> node is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offline</a:t>
            </a:r>
            <a:r>
              <a:rPr lang="en-US" altLang="zh-CN" dirty="0">
                <a:latin typeface="Eras Medium ITC" pitchFamily="34" charset="0"/>
              </a:rPr>
              <a:t>,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stable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dirty="0">
                <a:latin typeface="Eras Medium ITC" pitchFamily="34" charset="0"/>
              </a:rPr>
              <a:t>portion of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all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dirty="0">
                <a:latin typeface="Eras Medium ITC" pitchFamily="34" charset="0"/>
              </a:rPr>
              <a:t>logs stops growing</a:t>
            </a:r>
          </a:p>
        </p:txBody>
      </p:sp>
    </p:spTree>
    <p:extLst>
      <p:ext uri="{BB962C8B-B14F-4D97-AF65-F5344CB8AC3E}">
        <p14:creationId xmlns:p14="http://schemas.microsoft.com/office/powerpoint/2010/main" val="42905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760A5-44B7-4846-9E50-E596B044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Centralized approach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442A8-FB4A-3943-A889-7B1A5D17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Commit scheme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One server designated “</a:t>
            </a:r>
            <a:r>
              <a:rPr kumimoji="1" lang="en" altLang="zh-CN" b="1" dirty="0">
                <a:solidFill>
                  <a:srgbClr val="C00000"/>
                </a:solidFill>
              </a:rPr>
              <a:t>primary</a:t>
            </a:r>
            <a:r>
              <a:rPr kumimoji="1" lang="en" altLang="zh-CN" dirty="0"/>
              <a:t>”</a:t>
            </a:r>
          </a:p>
          <a:p>
            <a:pPr lvl="2"/>
            <a:r>
              <a:rPr kumimoji="1" lang="en" altLang="zh-CN" sz="1800" dirty="0"/>
              <a:t>Assign a total commit order: CSN to each write </a:t>
            </a:r>
          </a:p>
          <a:p>
            <a:pPr lvl="2"/>
            <a:r>
              <a:rPr kumimoji="1" lang="en" altLang="zh-CN" sz="1800" dirty="0"/>
              <a:t>Complete timestamp: &lt;</a:t>
            </a:r>
            <a:r>
              <a:rPr kumimoji="1" lang="en" altLang="zh-CN" sz="1800" b="1" dirty="0">
                <a:solidFill>
                  <a:schemeClr val="tx1"/>
                </a:solidFill>
              </a:rPr>
              <a:t>CSN</a:t>
            </a:r>
            <a:r>
              <a:rPr kumimoji="1" lang="en" altLang="zh-CN" sz="1800" dirty="0"/>
              <a:t>, local-TS, </a:t>
            </a:r>
            <a:r>
              <a:rPr kumimoji="1" lang="en" altLang="zh-CN" sz="1800" dirty="0" err="1"/>
              <a:t>SrvID</a:t>
            </a:r>
            <a:r>
              <a:rPr kumimoji="1" lang="en" altLang="zh-CN" sz="1800" dirty="0"/>
              <a:t>&gt;</a:t>
            </a:r>
          </a:p>
          <a:p>
            <a:pPr lvl="2"/>
            <a:r>
              <a:rPr kumimoji="1" lang="en" altLang="zh-CN" sz="1800" dirty="0"/>
              <a:t>Any write with a known CSN is stable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All stable writes are ordered before tentative writes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CSNs are exchanged between servers</a:t>
            </a:r>
          </a:p>
          <a:p>
            <a:pPr lvl="2"/>
            <a:r>
              <a:rPr kumimoji="1" lang="en" altLang="zh-CN" sz="1800" dirty="0"/>
              <a:t>CSNs define a total order for committed update</a:t>
            </a:r>
          </a:p>
          <a:p>
            <a:pPr marL="1200150" lvl="2" indent="-342900">
              <a:buFont typeface="+mj-ea"/>
              <a:buAutoNum type="circleNumDbPlain"/>
            </a:pPr>
            <a:endParaRPr kumimoji="1" lang="en" altLang="zh-CN" sz="1800" dirty="0"/>
          </a:p>
          <a:p>
            <a:pPr marL="417150" lvl="1" indent="-342900">
              <a:buFont typeface="+mj-ea"/>
              <a:buAutoNum type="circleNumDbPlain"/>
            </a:pPr>
            <a:endParaRPr kumimoji="1" lang="en" altLang="zh-CN" sz="1600" dirty="0"/>
          </a:p>
          <a:p>
            <a:pPr lvl="1"/>
            <a:endParaRPr kumimoji="1" lang="en" altLang="zh-CN" sz="1600" dirty="0"/>
          </a:p>
          <a:p>
            <a:pPr lvl="2"/>
            <a:endParaRPr kumimoji="1" lang="en" altLang="zh-CN" sz="180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DC61B-BCFB-8142-B107-5F1D4F2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4F725C-F783-B642-989A-8860F490C782}"/>
              </a:ext>
            </a:extLst>
          </p:cNvPr>
          <p:cNvSpPr/>
          <p:nvPr/>
        </p:nvSpPr>
        <p:spPr>
          <a:xfrm>
            <a:off x="5292080" y="1155994"/>
            <a:ext cx="2196000" cy="27699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CSN: Commit-Seq-No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72C9BA8-ED6E-9249-ACAB-BDD15A18B2A9}"/>
              </a:ext>
            </a:extLst>
          </p:cNvPr>
          <p:cNvSpPr/>
          <p:nvPr/>
        </p:nvSpPr>
        <p:spPr>
          <a:xfrm>
            <a:off x="4643438" y="1418518"/>
            <a:ext cx="701259" cy="577979"/>
          </a:xfrm>
          <a:custGeom>
            <a:avLst/>
            <a:gdLst>
              <a:gd name="connsiteX0" fmla="*/ 740980 w 740980"/>
              <a:gd name="connsiteY0" fmla="*/ 0 h 725213"/>
              <a:gd name="connsiteX1" fmla="*/ 488731 w 740980"/>
              <a:gd name="connsiteY1" fmla="*/ 346841 h 725213"/>
              <a:gd name="connsiteX2" fmla="*/ 677918 w 740980"/>
              <a:gd name="connsiteY2" fmla="*/ 614855 h 725213"/>
              <a:gd name="connsiteX3" fmla="*/ 0 w 740980"/>
              <a:gd name="connsiteY3" fmla="*/ 725213 h 725213"/>
              <a:gd name="connsiteX0" fmla="*/ 817656 w 817656"/>
              <a:gd name="connsiteY0" fmla="*/ 0 h 632984"/>
              <a:gd name="connsiteX1" fmla="*/ 565407 w 817656"/>
              <a:gd name="connsiteY1" fmla="*/ 346841 h 632984"/>
              <a:gd name="connsiteX2" fmla="*/ 754594 w 817656"/>
              <a:gd name="connsiteY2" fmla="*/ 614855 h 632984"/>
              <a:gd name="connsiteX3" fmla="*/ 0 w 817656"/>
              <a:gd name="connsiteY3" fmla="*/ 577979 h 632984"/>
              <a:gd name="connsiteX0" fmla="*/ 817656 w 817656"/>
              <a:gd name="connsiteY0" fmla="*/ 0 h 577979"/>
              <a:gd name="connsiteX1" fmla="*/ 565407 w 817656"/>
              <a:gd name="connsiteY1" fmla="*/ 346841 h 577979"/>
              <a:gd name="connsiteX2" fmla="*/ 74096 w 817656"/>
              <a:gd name="connsiteY2" fmla="*/ 204150 h 577979"/>
              <a:gd name="connsiteX3" fmla="*/ 0 w 817656"/>
              <a:gd name="connsiteY3" fmla="*/ 577979 h 577979"/>
              <a:gd name="connsiteX0" fmla="*/ 867347 w 867347"/>
              <a:gd name="connsiteY0" fmla="*/ 0 h 577979"/>
              <a:gd name="connsiteX1" fmla="*/ 615098 w 867347"/>
              <a:gd name="connsiteY1" fmla="*/ 346841 h 577979"/>
              <a:gd name="connsiteX2" fmla="*/ 123787 w 867347"/>
              <a:gd name="connsiteY2" fmla="*/ 204150 h 577979"/>
              <a:gd name="connsiteX3" fmla="*/ 49691 w 867347"/>
              <a:gd name="connsiteY3" fmla="*/ 577979 h 57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347" h="577979">
                <a:moveTo>
                  <a:pt x="867347" y="0"/>
                </a:moveTo>
                <a:cubicBezTo>
                  <a:pt x="746477" y="122182"/>
                  <a:pt x="739025" y="312816"/>
                  <a:pt x="615098" y="346841"/>
                </a:cubicBezTo>
                <a:cubicBezTo>
                  <a:pt x="491171" y="380866"/>
                  <a:pt x="205242" y="141088"/>
                  <a:pt x="123787" y="204150"/>
                </a:cubicBezTo>
                <a:cubicBezTo>
                  <a:pt x="42332" y="267212"/>
                  <a:pt x="-64210" y="368351"/>
                  <a:pt x="49691" y="577979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AA0A2B-4E62-2240-A01A-95715C2D90EA}"/>
              </a:ext>
            </a:extLst>
          </p:cNvPr>
          <p:cNvSpPr/>
          <p:nvPr/>
        </p:nvSpPr>
        <p:spPr>
          <a:xfrm>
            <a:off x="1761747" y="4508604"/>
            <a:ext cx="5311786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Advantage: as long as the primary is up, writes can be committed and stabilized </a:t>
            </a:r>
          </a:p>
        </p:txBody>
      </p:sp>
    </p:spTree>
    <p:extLst>
      <p:ext uri="{BB962C8B-B14F-4D97-AF65-F5344CB8AC3E}">
        <p14:creationId xmlns:p14="http://schemas.microsoft.com/office/powerpoint/2010/main" val="27323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ABD52EB-4738-3626-6226-03E9D7DA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7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8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02AD07D6-E688-BC42-86A7-36C4D4D45FDC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4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</p:spTree>
    <p:extLst>
      <p:ext uri="{BB962C8B-B14F-4D97-AF65-F5344CB8AC3E}">
        <p14:creationId xmlns:p14="http://schemas.microsoft.com/office/powerpoint/2010/main" val="196525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1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DB71722-2ACB-F44A-82EC-C620BB38D50E}"/>
              </a:ext>
            </a:extLst>
          </p:cNvPr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97C68038-895E-CD4B-9B62-935F02C2F97D}"/>
              </a:ext>
            </a:extLst>
          </p:cNvPr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4FB7DAFA-836C-9344-93E9-04B1072A6C70}"/>
              </a:ext>
            </a:extLst>
          </p:cNvPr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&lt;6, 10, Srv1&gt;</a:t>
            </a: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84797DCC-6F7F-EB43-9ECB-C56EECF022CF}"/>
              </a:ext>
            </a:extLst>
          </p:cNvPr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43C84F6-E990-67C5-2B76-ECD58AE8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stable &lt;5,20,Srv2&gt; as long as &lt;4, xx, xx&gt; has been stabled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what is a strong 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28192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1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1110-AABC-0EC2-4F8B-918141BD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how to preserve </a:t>
            </a:r>
            <a:r>
              <a:rPr kumimoji="1" lang="en" altLang="zh-CN" dirty="0"/>
              <a:t>causality?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E2B98-1D86-ED59-5A00-C5ECE975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43ECF763-8476-B61F-8A7A-B11910AAAF90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6D3DA958-0B85-2CDA-A230-F1F4F8649E91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n 17">
            <a:extLst>
              <a:ext uri="{FF2B5EF4-FFF2-40B4-BE49-F238E27FC236}">
                <a16:creationId xmlns:a16="http://schemas.microsoft.com/office/drawing/2014/main" id="{3F24BFFC-4F6B-41FA-E944-6056ADE65AF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42E82D1F-8F89-8671-210B-DE8670240533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31">
            <a:extLst>
              <a:ext uri="{FF2B5EF4-FFF2-40B4-BE49-F238E27FC236}">
                <a16:creationId xmlns:a16="http://schemas.microsoft.com/office/drawing/2014/main" id="{A84360F6-EAD5-1591-8C87-561155A80D1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an 33">
            <a:extLst>
              <a:ext uri="{FF2B5EF4-FFF2-40B4-BE49-F238E27FC236}">
                <a16:creationId xmlns:a16="http://schemas.microsoft.com/office/drawing/2014/main" id="{86617C58-6046-9099-231B-CB7011A6285B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1">
            <a:extLst>
              <a:ext uri="{FF2B5EF4-FFF2-40B4-BE49-F238E27FC236}">
                <a16:creationId xmlns:a16="http://schemas.microsoft.com/office/drawing/2014/main" id="{B9EA6285-E2BC-5D50-AE40-804A26B686FF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56">
            <a:extLst>
              <a:ext uri="{FF2B5EF4-FFF2-40B4-BE49-F238E27FC236}">
                <a16:creationId xmlns:a16="http://schemas.microsoft.com/office/drawing/2014/main" id="{A0BF32AE-1AB6-3FC1-D284-9A5DE0561B67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5E338-F9E6-102A-BB22-883A0BC8F933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7">
            <a:extLst>
              <a:ext uri="{FF2B5EF4-FFF2-40B4-BE49-F238E27FC236}">
                <a16:creationId xmlns:a16="http://schemas.microsoft.com/office/drawing/2014/main" id="{F559B526-0950-1663-812A-D9D70309DC66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B0955037-544F-8A26-4A4C-E46C6BE95D34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7DF15F11-A248-422B-AEC7-91CE7C10F37F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BBF3D01-E31D-AE02-8851-EE155A8A57E2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0" name="Straight Arrow Connector 11">
            <a:extLst>
              <a:ext uri="{FF2B5EF4-FFF2-40B4-BE49-F238E27FC236}">
                <a16:creationId xmlns:a16="http://schemas.microsoft.com/office/drawing/2014/main" id="{725C643C-97F5-EC4E-9836-6BAD089F41FC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8">
            <a:extLst>
              <a:ext uri="{FF2B5EF4-FFF2-40B4-BE49-F238E27FC236}">
                <a16:creationId xmlns:a16="http://schemas.microsoft.com/office/drawing/2014/main" id="{F80AA503-BA20-F0D3-F923-8FE0FB9EB18A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EAC292E9-D4ED-E3AC-2CA7-83342F5DEF50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32, Srv3&gt;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1016AADB-A933-17AF-A3C4-C52405A90A5E}"/>
              </a:ext>
            </a:extLst>
          </p:cNvPr>
          <p:cNvSpPr/>
          <p:nvPr/>
        </p:nvSpPr>
        <p:spPr>
          <a:xfrm>
            <a:off x="3438145" y="2473980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32, Srv3&gt;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67E66004-2FD9-A536-1BD0-ACBF7FC51D30}"/>
              </a:ext>
            </a:extLst>
          </p:cNvPr>
          <p:cNvSpPr/>
          <p:nvPr/>
        </p:nvSpPr>
        <p:spPr>
          <a:xfrm>
            <a:off x="4454145" y="398445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7" name="Straight Arrow Connector 11">
            <a:extLst>
              <a:ext uri="{FF2B5EF4-FFF2-40B4-BE49-F238E27FC236}">
                <a16:creationId xmlns:a16="http://schemas.microsoft.com/office/drawing/2014/main" id="{306811DA-4C62-1445-48C4-74070739704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425343" y="3565790"/>
            <a:ext cx="87730" cy="10811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">
            <a:extLst>
              <a:ext uri="{FF2B5EF4-FFF2-40B4-BE49-F238E27FC236}">
                <a16:creationId xmlns:a16="http://schemas.microsoft.com/office/drawing/2014/main" id="{E76D1C20-885D-89F1-DABB-59326B9F0B56}"/>
              </a:ext>
            </a:extLst>
          </p:cNvPr>
          <p:cNvSpPr/>
          <p:nvPr/>
        </p:nvSpPr>
        <p:spPr>
          <a:xfrm>
            <a:off x="2138450" y="2033157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012EC7A5-F479-EF03-4347-432E2F23281D}"/>
              </a:ext>
            </a:extLst>
          </p:cNvPr>
          <p:cNvSpPr/>
          <p:nvPr/>
        </p:nvSpPr>
        <p:spPr>
          <a:xfrm>
            <a:off x="4652216" y="2447420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3148C70F-BCC5-6BC9-2695-4D9457F3B6E5}"/>
              </a:ext>
            </a:extLst>
          </p:cNvPr>
          <p:cNvSpPr/>
          <p:nvPr/>
        </p:nvSpPr>
        <p:spPr>
          <a:xfrm>
            <a:off x="6466408" y="2085927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&lt;2, 32, Srv3&gt;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CFC7624B-7EA0-9051-250B-DE284E4B0D7C}"/>
              </a:ext>
            </a:extLst>
          </p:cNvPr>
          <p:cNvSpPr/>
          <p:nvPr/>
        </p:nvSpPr>
        <p:spPr>
          <a:xfrm>
            <a:off x="5177189" y="2091259"/>
            <a:ext cx="129394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&lt;1, 10, Srv1&gt;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3" name="内容占位符 7">
            <a:extLst>
              <a:ext uri="{FF2B5EF4-FFF2-40B4-BE49-F238E27FC236}">
                <a16:creationId xmlns:a16="http://schemas.microsoft.com/office/drawing/2014/main" id="{533236B3-6E22-4ADC-7027-C2E304C8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704234"/>
          </a:xfrm>
        </p:spPr>
        <p:txBody>
          <a:bodyPr/>
          <a:lstStyle/>
          <a:p>
            <a:r>
              <a:rPr lang="en-US" altLang="zh-CN" dirty="0"/>
              <a:t>Assigns CSNs for dependent tentative writes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6E344-8519-EBCB-E754-F0BA1C24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reads?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C54B0-E3BB-5E7C-1A17-AA46A609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Possible read/write rule implementations </a:t>
            </a:r>
          </a:p>
          <a:p>
            <a:pPr lvl="1"/>
            <a:r>
              <a:rPr kumimoji="1" lang="en-US" altLang="zh-CN" dirty="0"/>
              <a:t>Read: return the latest local copies of the data</a:t>
            </a:r>
          </a:p>
          <a:p>
            <a:pPr lvl="1"/>
            <a:r>
              <a:rPr kumimoji="1" lang="en-US" altLang="zh-CN" strike="sngStrike" dirty="0"/>
              <a:t>Write: write locally (and directly returns), propagate the writes to all the servers in background (e.g., upon sync)</a:t>
            </a:r>
          </a:p>
          <a:p>
            <a:pPr lvl="1"/>
            <a:r>
              <a:rPr kumimoji="1" lang="en-US" altLang="zh-CN" dirty="0"/>
              <a:t>Read may return </a:t>
            </a:r>
          </a:p>
          <a:p>
            <a:pPr lvl="2"/>
            <a:r>
              <a:rPr kumimoji="1" lang="en-US" altLang="zh-CN" sz="1800" dirty="0"/>
              <a:t>Tentative data</a:t>
            </a:r>
          </a:p>
          <a:p>
            <a:pPr lvl="2"/>
            <a:r>
              <a:rPr kumimoji="1" lang="en-US" altLang="zh-CN" sz="1800" dirty="0"/>
              <a:t>Outdated data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Trade</a:t>
            </a:r>
            <a:r>
              <a:rPr kumimoji="1" lang="en-US" altLang="zh-CN" dirty="0"/>
              <a:t> read/write consistency for high performance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BE63E-05D2-D249-96A2-E3D3B867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140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655A-443B-A64B-8E22-927C6B57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 eventual consistency anomalies matter?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1DABF-F328-0145-A49C-3892AD63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depends on the application scenarios</a:t>
            </a:r>
          </a:p>
          <a:p>
            <a:pPr lvl="1"/>
            <a:r>
              <a:rPr kumimoji="1" lang="en-US" altLang="zh-CN" dirty="0"/>
              <a:t>Frequencies of the anomalies </a:t>
            </a:r>
          </a:p>
          <a:p>
            <a:pPr lvl="1"/>
            <a:r>
              <a:rPr kumimoji="1" lang="en-US" altLang="zh-CN" dirty="0"/>
              <a:t>Importance of the anomalies  </a:t>
            </a:r>
          </a:p>
          <a:p>
            <a:r>
              <a:rPr kumimoji="1" lang="en-US" altLang="zh-CN" dirty="0"/>
              <a:t>Facebook has conducted a research to measure the frequencies of anomalies under eventual consistency. Some highlights are: </a:t>
            </a:r>
          </a:p>
          <a:p>
            <a:pPr lvl="1"/>
            <a:r>
              <a:rPr kumimoji="1" lang="en-US" altLang="zh-CN" sz="1600" dirty="0"/>
              <a:t>Per-Object Results: 1 anomaly per million reads (user should see their writes)</a:t>
            </a:r>
          </a:p>
          <a:p>
            <a:pPr lvl="1"/>
            <a:r>
              <a:rPr kumimoji="1" lang="en-US" altLang="zh-CN" sz="1600" dirty="0"/>
              <a:t>A social networking website can tolerate many anomalies </a:t>
            </a:r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EFD60-BE2A-3F4D-9A31-29B632F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4F0F2-A5D5-E84E-AE3F-86CBAA259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21" y="913284"/>
            <a:ext cx="2354702" cy="1432444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BA1711B6-08AE-F04F-8526-99D12464CAA4}"/>
              </a:ext>
            </a:extLst>
          </p:cNvPr>
          <p:cNvSpPr/>
          <p:nvPr/>
        </p:nvSpPr>
        <p:spPr>
          <a:xfrm>
            <a:off x="1761747" y="4429614"/>
            <a:ext cx="5311786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However, many scenarios (e.g., Bank) require stronger models (even linearizability is insufficient)</a:t>
            </a:r>
          </a:p>
        </p:txBody>
      </p:sp>
    </p:spTree>
    <p:extLst>
      <p:ext uri="{BB962C8B-B14F-4D97-AF65-F5344CB8AC3E}">
        <p14:creationId xmlns:p14="http://schemas.microsoft.com/office/powerpoint/2010/main" val="311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49" y="2497460"/>
            <a:ext cx="736198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Consistency under single-machine faults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32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what is a strong 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dirty="0">
                <a:solidFill>
                  <a:schemeClr val="tx1"/>
                </a:solidFill>
              </a:rPr>
              <a:t>some serial behavior </a:t>
            </a:r>
          </a:p>
          <a:p>
            <a:r>
              <a:rPr kumimoji="1" lang="en-US" altLang="zh-CN" dirty="0"/>
              <a:t>What about failure? Can it cause consistency issues?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02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32917-511C-B24E-9C15-646F6AA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failure leaves operations in a partial state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CE13B-9D29-B045-B0E6-D89B8AF4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714703" cy="4032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e.g., writing to a file </a:t>
            </a:r>
          </a:p>
          <a:p>
            <a:pPr lvl="1"/>
            <a:r>
              <a:rPr kumimoji="1" lang="en-US" altLang="zh-CN" dirty="0"/>
              <a:t>Question: what happen to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kumimoji="1" lang="en-US" altLang="zh-CN" dirty="0"/>
              <a:t> under crash? </a:t>
            </a:r>
          </a:p>
          <a:p>
            <a:r>
              <a:rPr kumimoji="1" lang="en-US" altLang="zh-CN" dirty="0"/>
              <a:t>What happens to </a:t>
            </a:r>
            <a:r>
              <a:rPr kumimoji="1" lang="en-US" altLang="zh-CN" dirty="0" err="1"/>
              <a:t>fputs</a:t>
            </a:r>
            <a:r>
              <a:rPr kumimoji="1" lang="en-US" altLang="zh-CN" dirty="0"/>
              <a:t>?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Not started </a:t>
            </a:r>
            <a:r>
              <a:rPr kumimoji="1" lang="en-US" altLang="zh-CN" dirty="0"/>
              <a:t>(in OS’s in-memory cache)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Doing</a:t>
            </a:r>
            <a:r>
              <a:rPr kumimoji="1" lang="en-US" altLang="zh-CN" dirty="0"/>
              <a:t> (writing a large data, not finished yet)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Done</a:t>
            </a:r>
            <a:r>
              <a:rPr kumimoji="1" lang="en-US" altLang="zh-CN" dirty="0"/>
              <a:t> (fine) 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ED662-3DDD-6A4D-A66A-B73A03A1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F027C03-EAE4-7A49-9DFD-32566F14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43" y="1091185"/>
            <a:ext cx="4115296" cy="2121950"/>
          </a:xfrm>
          <a:prstGeom prst="rect">
            <a:avLst/>
          </a:prstGeom>
        </p:spPr>
      </p:pic>
      <p:sp>
        <p:nvSpPr>
          <p:cNvPr id="9" name="Text Box 16">
            <a:extLst>
              <a:ext uri="{FF2B5EF4-FFF2-40B4-BE49-F238E27FC236}">
                <a16:creationId xmlns:a16="http://schemas.microsoft.com/office/drawing/2014/main" id="{9C247FB0-1BA9-2841-A84C-50F0EE8A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45" y="4580630"/>
            <a:ext cx="8838709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2333" i="0" dirty="0">
                <a:latin typeface="Eras Medium ITC" pitchFamily="34" charset="0"/>
              </a:rPr>
              <a:t>Application should deal with the fact that a single write could fail.</a:t>
            </a:r>
          </a:p>
          <a:p>
            <a:r>
              <a:rPr lang="en-US" altLang="zh-CN" sz="2333" i="0" dirty="0">
                <a:latin typeface="Eras Medium ITC" pitchFamily="34" charset="0"/>
              </a:rPr>
              <a:t>Otherwise, may affect the correctness of the applications! </a:t>
            </a:r>
          </a:p>
        </p:txBody>
      </p:sp>
    </p:spTree>
    <p:extLst>
      <p:ext uri="{BB962C8B-B14F-4D97-AF65-F5344CB8AC3E}">
        <p14:creationId xmlns:p14="http://schemas.microsoft.com/office/powerpoint/2010/main" val="29252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56E0-96D8-204D-99B8-B42000C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bank transfer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9DB51-A23E-2442-8328-45693F5F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Suppose bank accounts are stored in a single file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 is executed on a single machine with a single thread</a:t>
            </a:r>
          </a:p>
          <a:p>
            <a:pPr lvl="1"/>
            <a:r>
              <a:rPr kumimoji="1" lang="en-US" altLang="zh-CN" dirty="0"/>
              <a:t>So it follows linearizability by default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1E14A-F85A-2149-B9AA-689C65A6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Picture 2" descr="支付宝怎么给朋友或者陌生人转账？ - 支付宝手机支付宝- 卡之国">
            <a:extLst>
              <a:ext uri="{FF2B5EF4-FFF2-40B4-BE49-F238E27FC236}">
                <a16:creationId xmlns:a16="http://schemas.microsoft.com/office/drawing/2014/main" id="{1EE9C223-9521-394D-9A54-F08A945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21" y="2546111"/>
            <a:ext cx="1633357" cy="28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C8187C6-1750-0F44-88AE-A773DD8E6515}"/>
              </a:ext>
            </a:extLst>
          </p:cNvPr>
          <p:cNvSpPr txBox="1">
            <a:spLocks/>
          </p:cNvSpPr>
          <p:nvPr/>
        </p:nvSpPr>
        <p:spPr>
          <a:xfrm>
            <a:off x="315619" y="2546111"/>
            <a:ext cx="4269160" cy="1656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transfer(bank, a, b, amt):</a:t>
            </a:r>
          </a:p>
          <a:p>
            <a:r>
              <a:rPr kumimoji="1" lang="en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    bank[a] = bank[a] – amt</a:t>
            </a:r>
          </a:p>
          <a:p>
            <a:r>
              <a:rPr kumimoji="1" lang="en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bank[b] = bank[b] + amt </a:t>
            </a:r>
          </a:p>
          <a:p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6AC3BD-945F-7F4F-B47C-F3D1CABBE779}"/>
              </a:ext>
            </a:extLst>
          </p:cNvPr>
          <p:cNvSpPr/>
          <p:nvPr/>
        </p:nvSpPr>
        <p:spPr>
          <a:xfrm>
            <a:off x="315619" y="4649473"/>
            <a:ext cx="5048469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b="1" dirty="0">
                <a:solidFill>
                  <a:srgbClr val="BE384B"/>
                </a:solidFill>
              </a:rPr>
              <a:t>Application invariant that must preserve</a:t>
            </a:r>
            <a:r>
              <a:rPr lang="en-US" altLang="zh-CN" dirty="0"/>
              <a:t>: </a:t>
            </a:r>
          </a:p>
          <a:p>
            <a:pPr marL="223564" indent="-223564"/>
            <a:r>
              <a:rPr lang="en-US" altLang="zh-CN" dirty="0"/>
              <a:t>  bank(a) + bank(b) never changes</a:t>
            </a:r>
          </a:p>
        </p:txBody>
      </p:sp>
    </p:spTree>
    <p:extLst>
      <p:ext uri="{BB962C8B-B14F-4D97-AF65-F5344CB8AC3E}">
        <p14:creationId xmlns:p14="http://schemas.microsoft.com/office/powerpoint/2010/main" val="34839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1FE3-3652-AE43-971F-AD1B0E67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bank transfer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C481-3AD5-9743-87A0-1622502C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2800041"/>
            <a:ext cx="8229600" cy="1512166"/>
          </a:xfrm>
        </p:spPr>
        <p:txBody>
          <a:bodyPr/>
          <a:lstStyle/>
          <a:p>
            <a:r>
              <a:rPr kumimoji="1" lang="en-US" altLang="zh-CN" dirty="0"/>
              <a:t>What if an error happens during the 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fsync</a:t>
            </a:r>
            <a:r>
              <a:rPr kumimoji="1" lang="en-US" altLang="zh-CN" dirty="0"/>
              <a:t>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BFF1F-780E-EF45-BBB8-C4E1446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89F0B-143F-A743-B6CF-AA2D43D99EFD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977875-EC53-6B4E-8A95-BBCF9F5D6213}"/>
              </a:ext>
            </a:extLst>
          </p:cNvPr>
          <p:cNvSpPr/>
          <p:nvPr/>
        </p:nvSpPr>
        <p:spPr>
          <a:xfrm>
            <a:off x="3022340" y="950286"/>
            <a:ext cx="3240360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Implementation (Simplified)</a:t>
            </a:r>
          </a:p>
        </p:txBody>
      </p:sp>
    </p:spTree>
    <p:extLst>
      <p:ext uri="{BB962C8B-B14F-4D97-AF65-F5344CB8AC3E}">
        <p14:creationId xmlns:p14="http://schemas.microsoft.com/office/powerpoint/2010/main" val="428031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20634C-EDB5-744E-AFF3-3C74EE863A42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1D00FA-129A-A343-AF3A-28BBDDBAE25B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D490C7-9896-414E-ACC6-EFD8F9A77277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FBFB239-52F5-7943-BFDF-947B75505F14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41CB14-ECA4-E849-94B6-54247C3DBF10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D196FD-3281-8349-A1DD-60759AB49CC5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8F011D-4428-C34F-8585-49F2C2DC7D93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53A155-41CA-BD4B-BE92-DE971B24BF99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0C7479-23B4-1746-8614-88DDD8FB688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27CED1-4DD9-884C-91C2-9F29B138356C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7E6BAD6-2C63-DE42-B709-3555322D22DB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8276DB3-392B-E148-8770-4405B43C4DF7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366DA59-C012-9B40-89AE-97C319734B79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9BD911E-4C38-21D4-A157-EFDE59745522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9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32927349-6054-7B4F-AB41-FA622FD7307A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0D3EF2C-E91C-3FA1-1474-BD420A464372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5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4E6B-387B-5F4F-9D86-FA3C0C3E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eventual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1327B-3200-1E4F-A1AF-1CA0F615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specific of weak </a:t>
            </a:r>
            <a:r>
              <a:rPr kumimoji="1" lang="en-US" altLang="zh-CN" dirty="0">
                <a:solidFill>
                  <a:srgbClr val="C00000"/>
                </a:solidFill>
              </a:rPr>
              <a:t>consistency </a:t>
            </a:r>
            <a:r>
              <a:rPr kumimoji="1" lang="en-US" altLang="zh-CN" dirty="0"/>
              <a:t> model, informally: </a:t>
            </a:r>
          </a:p>
          <a:p>
            <a:pPr lvl="1"/>
            <a:r>
              <a:rPr kumimoji="1" lang="en-US" altLang="zh-CN" dirty="0"/>
              <a:t>All servers eventually receives all writes, and servers holding the same set of writes will have the same data contents </a:t>
            </a:r>
          </a:p>
          <a:p>
            <a:pPr lvl="1"/>
            <a:r>
              <a:rPr kumimoji="1" lang="en-US" altLang="zh-CN" dirty="0"/>
              <a:t>Thus, if no new updates are made to the data, eventually all accesses will return the last update value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86963-2EC7-9949-BE6A-13529DAC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437B252-6BEE-432B-0061-DA3A0D74855C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形状 6">
            <a:extLst>
              <a:ext uri="{FF2B5EF4-FFF2-40B4-BE49-F238E27FC236}">
                <a16:creationId xmlns:a16="http://schemas.microsoft.com/office/drawing/2014/main" id="{7E142557-13EE-D900-1E74-1C11FD45E1F7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147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2F585D2A-E019-2F5F-C4D6-B91BBD44037D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形状 6">
            <a:extLst>
              <a:ext uri="{FF2B5EF4-FFF2-40B4-BE49-F238E27FC236}">
                <a16:creationId xmlns:a16="http://schemas.microsoft.com/office/drawing/2014/main" id="{356F5136-C063-5581-325F-AF2F1CE3A10D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94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5EF88C-9EF5-AA41-AA7C-C7CBEC288279}"/>
              </a:ext>
            </a:extLst>
          </p:cNvPr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717EA92-7BC1-604C-93D0-FA84B8EC6FA5}"/>
              </a:ext>
            </a:extLst>
          </p:cNvPr>
          <p:cNvCxnSpPr>
            <a:cxnSpLocks/>
          </p:cNvCxnSpPr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CF4C12B-1682-4740-8F2D-8B6DC828E37A}"/>
              </a:ext>
            </a:extLst>
          </p:cNvPr>
          <p:cNvCxnSpPr>
            <a:cxnSpLocks/>
          </p:cNvCxnSpPr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9E39285-5322-2D43-E67B-06D57AEDE70B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227F27AB-897E-A97E-DCEF-047F22CB05A3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310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5EF88C-9EF5-AA41-AA7C-C7CBEC288279}"/>
              </a:ext>
            </a:extLst>
          </p:cNvPr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717EA92-7BC1-604C-93D0-FA84B8EC6FA5}"/>
              </a:ext>
            </a:extLst>
          </p:cNvPr>
          <p:cNvCxnSpPr>
            <a:cxnSpLocks/>
          </p:cNvCxnSpPr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CF4C12B-1682-4740-8F2D-8B6DC828E37A}"/>
              </a:ext>
            </a:extLst>
          </p:cNvPr>
          <p:cNvCxnSpPr>
            <a:cxnSpLocks/>
          </p:cNvCxnSpPr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0225A9B3-E4FC-C669-C463-F52D7A4007BE}"/>
              </a:ext>
            </a:extLst>
          </p:cNvPr>
          <p:cNvSpPr/>
          <p:nvPr/>
        </p:nvSpPr>
        <p:spPr>
          <a:xfrm>
            <a:off x="1547664" y="5096272"/>
            <a:ext cx="5147813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Pages are flushed to disk one-by-one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1BEC5BA-ADF3-DAF1-0737-34C0103A8E69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0B4BC51A-8C8F-B9F7-228C-70E221B29496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92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5EF88C-9EF5-AA41-AA7C-C7CBEC288279}"/>
              </a:ext>
            </a:extLst>
          </p:cNvPr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717EA92-7BC1-604C-93D0-FA84B8EC6FA5}"/>
              </a:ext>
            </a:extLst>
          </p:cNvPr>
          <p:cNvCxnSpPr>
            <a:cxnSpLocks/>
          </p:cNvCxnSpPr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CF4C12B-1682-4740-8F2D-8B6DC828E37A}"/>
              </a:ext>
            </a:extLst>
          </p:cNvPr>
          <p:cNvCxnSpPr>
            <a:cxnSpLocks/>
          </p:cNvCxnSpPr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C5D291C-B223-B947-B1E2-90CE0B57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28" y="3041281"/>
            <a:ext cx="1289164" cy="1289164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2306DECF-A91D-1640-A98D-CEF936994A1E}"/>
              </a:ext>
            </a:extLst>
          </p:cNvPr>
          <p:cNvSpPr/>
          <p:nvPr/>
        </p:nvSpPr>
        <p:spPr>
          <a:xfrm>
            <a:off x="3075519" y="4270938"/>
            <a:ext cx="5323929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b="1" dirty="0">
                <a:solidFill>
                  <a:srgbClr val="BE384B"/>
                </a:solidFill>
              </a:rPr>
              <a:t>Consistency is broken after the machine failure! </a:t>
            </a:r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1BF535-0631-D892-501B-4D304AD3CF90}"/>
              </a:ext>
            </a:extLst>
          </p:cNvPr>
          <p:cNvSpPr/>
          <p:nvPr/>
        </p:nvSpPr>
        <p:spPr>
          <a:xfrm>
            <a:off x="2273584" y="4846746"/>
            <a:ext cx="5048469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b="1" dirty="0">
                <a:solidFill>
                  <a:srgbClr val="BE384B"/>
                </a:solidFill>
              </a:rPr>
              <a:t>Application invariant that must preserve</a:t>
            </a:r>
            <a:r>
              <a:rPr lang="en-US" altLang="zh-CN" dirty="0"/>
              <a:t>: </a:t>
            </a:r>
          </a:p>
          <a:p>
            <a:pPr marL="223564" indent="-223564"/>
            <a:r>
              <a:rPr lang="en-US" altLang="zh-CN" dirty="0"/>
              <a:t>  bank(a) + bank(b) never changes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A1C52DE-8DED-E48F-C283-8AA38424271C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9525C24F-60FD-B837-B7C5-84CE1833578A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 strong consistency model (continued)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744416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dirty="0">
                <a:solidFill>
                  <a:schemeClr val="tx1"/>
                </a:solidFill>
              </a:rPr>
              <a:t>some serial behavior</a:t>
            </a:r>
          </a:p>
          <a:p>
            <a:pPr lvl="1"/>
            <a:r>
              <a:rPr lang="en" altLang="zh-CN" dirty="0"/>
              <a:t>The operations that need to be executed in an atomic unit (usually called operations belonging to a transaction) are executed on a machine </a:t>
            </a:r>
            <a:r>
              <a:rPr lang="en" altLang="zh-CN" b="1" dirty="0">
                <a:solidFill>
                  <a:srgbClr val="C00000"/>
                </a:solidFill>
              </a:rPr>
              <a:t>that </a:t>
            </a:r>
            <a:r>
              <a:rPr kumimoji="1" lang="en-US" altLang="zh-CN" b="1" dirty="0">
                <a:solidFill>
                  <a:srgbClr val="C00000"/>
                </a:solidFill>
              </a:rPr>
              <a:t>happens completely or not at all (all-or-nothing atomicity)</a:t>
            </a:r>
          </a:p>
          <a:p>
            <a:r>
              <a:rPr kumimoji="1" lang="en" altLang="zh-CN" dirty="0"/>
              <a:t>All-or-nothing atomicity makes it much easier to reason about failures</a:t>
            </a:r>
          </a:p>
          <a:p>
            <a:pPr lvl="1"/>
            <a:r>
              <a:rPr kumimoji="1" lang="en" altLang="zh-CN" dirty="0"/>
              <a:t>Need to think about the consequences of the action happening or not happening, but not about the action </a:t>
            </a:r>
            <a:r>
              <a:rPr kumimoji="1" lang="en" altLang="zh-CN" b="1" i="1" dirty="0">
                <a:solidFill>
                  <a:srgbClr val="BE384B"/>
                </a:solidFill>
              </a:rPr>
              <a:t>partially</a:t>
            </a:r>
            <a:r>
              <a:rPr kumimoji="1" lang="en" altLang="zh-CN" dirty="0"/>
              <a:t> happening </a:t>
            </a:r>
          </a:p>
          <a:p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0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51DC-97B1-4E41-B249-B5E75429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Achieving atomicity: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7389F-636D-D642-B6D8-E91E7A54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661648" cy="3771636"/>
          </a:xfrm>
        </p:spPr>
        <p:txBody>
          <a:bodyPr/>
          <a:lstStyle/>
          <a:p>
            <a:r>
              <a:rPr kumimoji="1" lang="en-US" altLang="zh-CN" dirty="0"/>
              <a:t>Ensure a set of operations written to a file is all-or-nothing </a:t>
            </a:r>
          </a:p>
          <a:p>
            <a:pPr lvl="1"/>
            <a:r>
              <a:rPr kumimoji="1" lang="en-US" altLang="zh-CN" dirty="0"/>
              <a:t>E.g., writes records a &amp; b to the bank file </a:t>
            </a:r>
          </a:p>
          <a:p>
            <a:r>
              <a:rPr kumimoji="1" lang="en-US" altLang="zh-CN" dirty="0"/>
              <a:t>High-level idea: </a:t>
            </a:r>
          </a:p>
          <a:p>
            <a:pPr lvl="1"/>
            <a:r>
              <a:rPr kumimoji="1" lang="en-US" altLang="zh-CN" dirty="0"/>
              <a:t>Do not modify the old copy (there is always a consistent copy) </a:t>
            </a:r>
          </a:p>
          <a:p>
            <a:pPr lvl="1"/>
            <a:r>
              <a:rPr kumimoji="1" lang="en-US" altLang="zh-CN" dirty="0"/>
              <a:t>Replace the origin file with the updates only if all the writes to are successful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E72C1-B447-9A40-B820-C29EBEA6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5BA1A1-06AF-5846-AD7A-AB7D1F80B4FC}"/>
              </a:ext>
            </a:extLst>
          </p:cNvPr>
          <p:cNvSpPr txBox="1">
            <a:spLocks/>
          </p:cNvSpPr>
          <p:nvPr/>
        </p:nvSpPr>
        <p:spPr>
          <a:xfrm>
            <a:off x="42123" y="3586785"/>
            <a:ext cx="4385861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949A97-60E0-C748-8E56-768E31AAE281}"/>
              </a:ext>
            </a:extLst>
          </p:cNvPr>
          <p:cNvSpPr txBox="1">
            <a:spLocks/>
          </p:cNvSpPr>
          <p:nvPr/>
        </p:nvSpPr>
        <p:spPr>
          <a:xfrm>
            <a:off x="4572000" y="358678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9CEE5A-4D71-E34F-AF91-84A3A606483E}"/>
              </a:ext>
            </a:extLst>
          </p:cNvPr>
          <p:cNvSpPr/>
          <p:nvPr/>
        </p:nvSpPr>
        <p:spPr>
          <a:xfrm>
            <a:off x="1403648" y="3314753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Original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31F8B4-F167-B548-9CFB-0EBD64AAD7EA}"/>
              </a:ext>
            </a:extLst>
          </p:cNvPr>
          <p:cNvSpPr/>
          <p:nvPr/>
        </p:nvSpPr>
        <p:spPr>
          <a:xfrm>
            <a:off x="6260874" y="3314753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Shadow copy</a:t>
            </a:r>
          </a:p>
        </p:txBody>
      </p:sp>
    </p:spTree>
    <p:extLst>
      <p:ext uri="{BB962C8B-B14F-4D97-AF65-F5344CB8AC3E}">
        <p14:creationId xmlns:p14="http://schemas.microsoft.com/office/powerpoint/2010/main" val="16071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588B-7690-FD4A-9E7D-72C6CB0E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Shadow copy: analysis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19A18-3E69-C340-9DE1-9303998A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577580"/>
            <a:ext cx="8229600" cy="150399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Question: what happen if a crash happens during </a:t>
            </a:r>
            <a:r>
              <a:rPr kumimoji="1" lang="en-US" altLang="zh-CN" dirty="0" err="1"/>
              <a:t>fcopy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? </a:t>
            </a:r>
          </a:p>
          <a:p>
            <a:pPr lvl="1"/>
            <a:r>
              <a:rPr kumimoji="1" lang="en-US" altLang="zh-CN" dirty="0"/>
              <a:t>The origin bank file is always consistent </a:t>
            </a:r>
          </a:p>
          <a:p>
            <a:pPr lvl="1"/>
            <a:r>
              <a:rPr kumimoji="1" lang="en-US" altLang="zh-CN" dirty="0"/>
              <a:t>We can just remove the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bank_temp</a:t>
            </a:r>
            <a:r>
              <a:rPr kumimoji="1" lang="en-US" altLang="zh-CN" dirty="0"/>
              <a:t>, so the transfer not happens</a:t>
            </a:r>
          </a:p>
          <a:p>
            <a:pPr marL="74250" lvl="1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C7AF6-40EA-FF47-B03D-94287140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B34771-DC6F-9B4D-98E6-0B5B7FDF5B7E}"/>
              </a:ext>
            </a:extLst>
          </p:cNvPr>
          <p:cNvSpPr txBox="1">
            <a:spLocks/>
          </p:cNvSpPr>
          <p:nvPr/>
        </p:nvSpPr>
        <p:spPr>
          <a:xfrm>
            <a:off x="2286000" y="117733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352B49-AAB7-024E-BED5-B8A954360616}"/>
              </a:ext>
            </a:extLst>
          </p:cNvPr>
          <p:cNvSpPr/>
          <p:nvPr/>
        </p:nvSpPr>
        <p:spPr>
          <a:xfrm>
            <a:off x="3569889" y="896208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Shadow copy</a:t>
            </a:r>
          </a:p>
        </p:txBody>
      </p:sp>
    </p:spTree>
    <p:extLst>
      <p:ext uri="{BB962C8B-B14F-4D97-AF65-F5344CB8AC3E}">
        <p14:creationId xmlns:p14="http://schemas.microsoft.com/office/powerpoint/2010/main" val="4188775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588B-7690-FD4A-9E7D-72C6CB0E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19A18-3E69-C340-9DE1-9303998A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577580"/>
            <a:ext cx="8229600" cy="19085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happen if a crash happens during rename? </a:t>
            </a:r>
          </a:p>
          <a:p>
            <a:pPr lvl="1"/>
            <a:r>
              <a:rPr kumimoji="1" lang="en-US" altLang="zh-CN" dirty="0"/>
              <a:t>For the bank transfer, it is consistent </a:t>
            </a:r>
          </a:p>
          <a:p>
            <a:r>
              <a:rPr kumimoji="1" lang="en-US" altLang="zh-CN" dirty="0"/>
              <a:t>What about the filesystem state? </a:t>
            </a:r>
          </a:p>
          <a:p>
            <a:pPr lvl="1"/>
            <a:r>
              <a:rPr kumimoji="1" lang="en-US" altLang="zh-CN" dirty="0"/>
              <a:t>Depends on the internal implementation of the filesystem!  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C7AF6-40EA-FF47-B03D-94287140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B34771-DC6F-9B4D-98E6-0B5B7FDF5B7E}"/>
              </a:ext>
            </a:extLst>
          </p:cNvPr>
          <p:cNvSpPr txBox="1">
            <a:spLocks/>
          </p:cNvSpPr>
          <p:nvPr/>
        </p:nvSpPr>
        <p:spPr>
          <a:xfrm>
            <a:off x="2286000" y="117733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352B49-AAB7-024E-BED5-B8A954360616}"/>
              </a:ext>
            </a:extLst>
          </p:cNvPr>
          <p:cNvSpPr/>
          <p:nvPr/>
        </p:nvSpPr>
        <p:spPr>
          <a:xfrm>
            <a:off x="3569889" y="896208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Shadow copy</a:t>
            </a:r>
          </a:p>
        </p:txBody>
      </p:sp>
    </p:spTree>
    <p:extLst>
      <p:ext uri="{BB962C8B-B14F-4D97-AF65-F5344CB8AC3E}">
        <p14:creationId xmlns:p14="http://schemas.microsoft.com/office/powerpoint/2010/main" val="464799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12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2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B60D-9C00-B3A9-7742-D87B57FB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basic execution of eventual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14BAA-8440-0E39-B953-D280BC17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Setup: replicated KVS </a:t>
            </a:r>
          </a:p>
          <a:p>
            <a:pPr lvl="1"/>
            <a:r>
              <a:rPr kumimoji="1" lang="en-US" altLang="zh-CN" dirty="0"/>
              <a:t>Each device has a full copy of the KVS</a:t>
            </a:r>
          </a:p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Return the latest copy of the local KVS</a:t>
            </a:r>
          </a:p>
          <a:p>
            <a:r>
              <a:rPr kumimoji="1" lang="en-US" altLang="zh-CN" dirty="0"/>
              <a:t>Write</a:t>
            </a:r>
          </a:p>
          <a:p>
            <a:pPr lvl="1"/>
            <a:r>
              <a:rPr kumimoji="1" lang="en-US" altLang="zh-CN" dirty="0"/>
              <a:t>Write to the local KVS and broadcast to the others </a:t>
            </a:r>
          </a:p>
          <a:p>
            <a:pPr lvl="1"/>
            <a:r>
              <a:rPr kumimoji="1" lang="en-US" altLang="zh-CN" dirty="0"/>
              <a:t>May be rollbacked to ensure all the KVS copies are the same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66476-0F49-72BC-00E5-C9AC1FB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FB91AAA7-27D0-8553-F49D-F460D537369E}"/>
              </a:ext>
            </a:extLst>
          </p:cNvPr>
          <p:cNvSpPr/>
          <p:nvPr/>
        </p:nvSpPr>
        <p:spPr>
          <a:xfrm>
            <a:off x="6365368" y="1278118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7C1C6CCB-3DA9-9AA3-5F90-7734DA5642D5}"/>
              </a:ext>
            </a:extLst>
          </p:cNvPr>
          <p:cNvSpPr/>
          <p:nvPr/>
        </p:nvSpPr>
        <p:spPr>
          <a:xfrm>
            <a:off x="5725368" y="1849618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AAC7843C-35F0-BB94-B794-1F98DB8EC37F}"/>
              </a:ext>
            </a:extLst>
          </p:cNvPr>
          <p:cNvSpPr/>
          <p:nvPr/>
        </p:nvSpPr>
        <p:spPr>
          <a:xfrm>
            <a:off x="6487368" y="1971118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Curved Connector 4">
            <a:extLst>
              <a:ext uri="{FF2B5EF4-FFF2-40B4-BE49-F238E27FC236}">
                <a16:creationId xmlns:a16="http://schemas.microsoft.com/office/drawing/2014/main" id="{7E443C72-BD08-D18A-3DCE-DEF6EA3586F2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 flipH="1">
            <a:off x="5725368" y="1503118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25">
            <a:extLst>
              <a:ext uri="{FF2B5EF4-FFF2-40B4-BE49-F238E27FC236}">
                <a16:creationId xmlns:a16="http://schemas.microsoft.com/office/drawing/2014/main" id="{CB3BD620-F9C6-D4D5-9F5C-6580AA2AF70D}"/>
              </a:ext>
            </a:extLst>
          </p:cNvPr>
          <p:cNvCxnSpPr>
            <a:stCxn id="5" idx="3"/>
            <a:endCxn id="7" idx="3"/>
          </p:cNvCxnSpPr>
          <p:nvPr/>
        </p:nvCxnSpPr>
        <p:spPr>
          <a:xfrm>
            <a:off x="6995368" y="1503118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>
            <a:extLst>
              <a:ext uri="{FF2B5EF4-FFF2-40B4-BE49-F238E27FC236}">
                <a16:creationId xmlns:a16="http://schemas.microsoft.com/office/drawing/2014/main" id="{2ECA2BB2-EDB2-A770-8096-FE330F268CE9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 flipH="1">
            <a:off x="6360618" y="1979368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2">
            <a:extLst>
              <a:ext uri="{FF2B5EF4-FFF2-40B4-BE49-F238E27FC236}">
                <a16:creationId xmlns:a16="http://schemas.microsoft.com/office/drawing/2014/main" id="{1CF30015-58FD-997E-4444-3F3339CECA63}"/>
              </a:ext>
            </a:extLst>
          </p:cNvPr>
          <p:cNvSpPr/>
          <p:nvPr/>
        </p:nvSpPr>
        <p:spPr>
          <a:xfrm>
            <a:off x="4932040" y="962821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BB10F0A5-8EA4-E47D-E47B-69F23B563009}"/>
              </a:ext>
            </a:extLst>
          </p:cNvPr>
          <p:cNvSpPr/>
          <p:nvPr/>
        </p:nvSpPr>
        <p:spPr>
          <a:xfrm>
            <a:off x="7884368" y="1330326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35C50E61-5685-9FB1-9B01-957A70991760}"/>
              </a:ext>
            </a:extLst>
          </p:cNvPr>
          <p:cNvSpPr/>
          <p:nvPr/>
        </p:nvSpPr>
        <p:spPr>
          <a:xfrm>
            <a:off x="7884368" y="2210326"/>
            <a:ext cx="1051323" cy="3900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7">
            <a:extLst>
              <a:ext uri="{FF2B5EF4-FFF2-40B4-BE49-F238E27FC236}">
                <a16:creationId xmlns:a16="http://schemas.microsoft.com/office/drawing/2014/main" id="{B16B6890-DAB9-5C1B-A15A-BE05361F1D9A}"/>
              </a:ext>
            </a:extLst>
          </p:cNvPr>
          <p:cNvSpPr/>
          <p:nvPr/>
        </p:nvSpPr>
        <p:spPr>
          <a:xfrm>
            <a:off x="7056368" y="105464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n 38">
            <a:extLst>
              <a:ext uri="{FF2B5EF4-FFF2-40B4-BE49-F238E27FC236}">
                <a16:creationId xmlns:a16="http://schemas.microsoft.com/office/drawing/2014/main" id="{9F67D957-687D-9814-A97B-D493F85E570A}"/>
              </a:ext>
            </a:extLst>
          </p:cNvPr>
          <p:cNvSpPr/>
          <p:nvPr/>
        </p:nvSpPr>
        <p:spPr>
          <a:xfrm>
            <a:off x="5539439" y="2386644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Can 39">
            <a:extLst>
              <a:ext uri="{FF2B5EF4-FFF2-40B4-BE49-F238E27FC236}">
                <a16:creationId xmlns:a16="http://schemas.microsoft.com/office/drawing/2014/main" id="{81D96234-DD4F-3BF1-F46D-236027AA2515}"/>
              </a:ext>
            </a:extLst>
          </p:cNvPr>
          <p:cNvSpPr/>
          <p:nvPr/>
        </p:nvSpPr>
        <p:spPr>
          <a:xfrm>
            <a:off x="6870440" y="2521371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DE029508-1802-41DD-32F7-E0F0EE74F9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32040" y="1172821"/>
            <a:ext cx="0" cy="6767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>
            <a:extLst>
              <a:ext uri="{FF2B5EF4-FFF2-40B4-BE49-F238E27FC236}">
                <a16:creationId xmlns:a16="http://schemas.microsoft.com/office/drawing/2014/main" id="{6B023887-CBF3-8358-3B87-9E2BDD17CF69}"/>
              </a:ext>
            </a:extLst>
          </p:cNvPr>
          <p:cNvCxnSpPr>
            <a:stCxn id="12" idx="1"/>
          </p:cNvCxnSpPr>
          <p:nvPr/>
        </p:nvCxnSpPr>
        <p:spPr>
          <a:xfrm flipH="1">
            <a:off x="7377804" y="1525326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5">
            <a:extLst>
              <a:ext uri="{FF2B5EF4-FFF2-40B4-BE49-F238E27FC236}">
                <a16:creationId xmlns:a16="http://schemas.microsoft.com/office/drawing/2014/main" id="{7AEA06CF-C19B-CA5A-A209-29845B8613CD}"/>
              </a:ext>
            </a:extLst>
          </p:cNvPr>
          <p:cNvCxnSpPr>
            <a:stCxn id="13" idx="1"/>
          </p:cNvCxnSpPr>
          <p:nvPr/>
        </p:nvCxnSpPr>
        <p:spPr>
          <a:xfrm flipH="1">
            <a:off x="7405981" y="2405326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>
            <a:extLst>
              <a:ext uri="{FF2B5EF4-FFF2-40B4-BE49-F238E27FC236}">
                <a16:creationId xmlns:a16="http://schemas.microsoft.com/office/drawing/2014/main" id="{07CD32ED-FD6C-C942-6828-F681D8D386C8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8410029" y="1720326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1777380"/>
            <a:ext cx="1080120" cy="3519582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055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dirty="0">
                <a:solidFill>
                  <a:schemeClr val="tx1"/>
                </a:solidFill>
              </a:rPr>
              <a:t>13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b="1" dirty="0">
                <a:solidFill>
                  <a:srgbClr val="C00000"/>
                </a:solidFill>
              </a:rPr>
              <a:t>2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2281436"/>
            <a:ext cx="1080120" cy="3015526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721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b="1" dirty="0">
                <a:solidFill>
                  <a:srgbClr val="C00000"/>
                </a:solidFill>
              </a:rPr>
              <a:t>0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dirty="0">
                <a:solidFill>
                  <a:schemeClr val="tx1"/>
                </a:solidFill>
              </a:rPr>
              <a:t>2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2713484"/>
            <a:ext cx="1080120" cy="2583478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6675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b="1" strike="sngStrike" dirty="0">
                <a:solidFill>
                  <a:srgbClr val="C00000"/>
                </a:solidFill>
              </a:rPr>
              <a:t>filename " </a:t>
            </a:r>
            <a:r>
              <a:rPr kumimoji="1" lang="en" altLang="zh-CN" b="1" strike="sngStrike" dirty="0" err="1">
                <a:solidFill>
                  <a:srgbClr val="C00000"/>
                </a:solidFill>
              </a:rPr>
              <a:t>temp_bank</a:t>
            </a:r>
            <a:r>
              <a:rPr kumimoji="1" lang="en" altLang="zh-CN" b="1" strike="sngStrike" dirty="0">
                <a:solidFill>
                  <a:srgbClr val="C00000"/>
                </a:solidFill>
              </a:rPr>
              <a:t> " → </a:t>
            </a:r>
            <a:r>
              <a:rPr kumimoji="1" lang="en" altLang="zh-CN" b="1" strike="sngStrike" dirty="0" err="1">
                <a:solidFill>
                  <a:srgbClr val="C00000"/>
                </a:solidFill>
              </a:rPr>
              <a:t>inode</a:t>
            </a:r>
            <a:r>
              <a:rPr kumimoji="1" lang="en" altLang="zh-CN" b="1" strike="sngStrike" dirty="0">
                <a:solidFill>
                  <a:srgbClr val="C00000"/>
                </a:solidFill>
              </a:rPr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</a:t>
            </a:r>
            <a:r>
              <a:rPr kumimoji="1" lang="en" altLang="zh-CN" b="1" dirty="0">
                <a:solidFill>
                  <a:schemeClr val="tx1"/>
                </a:solidFill>
              </a:rPr>
              <a:t> </a:t>
            </a:r>
            <a:r>
              <a:rPr kumimoji="1" lang="en" altLang="zh-CN" dirty="0">
                <a:solidFill>
                  <a:schemeClr val="tx1"/>
                </a:solidFill>
              </a:rPr>
              <a:t>0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dirty="0">
                <a:solidFill>
                  <a:schemeClr val="tx1"/>
                </a:solidFill>
              </a:rPr>
              <a:t>2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3433564"/>
            <a:ext cx="1080120" cy="1863398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27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strike="sngStrike" dirty="0">
                <a:solidFill>
                  <a:schemeClr val="tx1"/>
                </a:solidFill>
              </a:rPr>
              <a:t>filename "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temp_bank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" →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inode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</a:t>
            </a:r>
            <a:r>
              <a:rPr kumimoji="1" lang="en" altLang="zh-CN" b="1" dirty="0">
                <a:solidFill>
                  <a:schemeClr val="tx1"/>
                </a:solidFill>
              </a:rPr>
              <a:t> </a:t>
            </a:r>
            <a:r>
              <a:rPr kumimoji="1" lang="en" altLang="zh-CN" dirty="0">
                <a:solidFill>
                  <a:schemeClr val="tx1"/>
                </a:solidFill>
              </a:rPr>
              <a:t>0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b="1" dirty="0">
                <a:solidFill>
                  <a:srgbClr val="C00000"/>
                </a:solidFill>
              </a:rPr>
              <a:t>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4081636"/>
            <a:ext cx="1080120" cy="1215326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619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>
                <a:solidFill>
                  <a:srgbClr val="C00000"/>
                </a:solidFill>
                <a:ea typeface="+mn-ea"/>
              </a:rPr>
              <a:t>If crash, what step will cause problem?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Computer That Never Crashes Mimics Biology | Ubergizmo">
            <a:extLst>
              <a:ext uri="{FF2B5EF4-FFF2-40B4-BE49-F238E27FC236}">
                <a16:creationId xmlns:a16="http://schemas.microsoft.com/office/drawing/2014/main" id="{29ACEB01-BBF9-284E-9FAC-58022EF7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78107"/>
            <a:ext cx="3619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1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sym typeface="+mn-lt"/>
              </a:rPr>
              <a:t>Problem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" altLang="zh-CN" b="1" dirty="0">
                <a:solidFill>
                  <a:srgbClr val="C00000"/>
                </a:solidFill>
              </a:rPr>
              <a:t> 13</a:t>
            </a:r>
          </a:p>
          <a:p>
            <a:pPr lvl="1"/>
            <a:r>
              <a:rPr kumimoji="1" lang="en" altLang="zh-CN" dirty="0"/>
              <a:t>filename ”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" → </a:t>
            </a:r>
            <a:r>
              <a:rPr kumimoji="1" lang="en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" altLang="zh-CN" b="1" dirty="0">
                <a:solidFill>
                  <a:srgbClr val="C00000"/>
                </a:solidFill>
              </a:rPr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b="1" dirty="0" err="1">
                <a:solidFill>
                  <a:srgbClr val="C00000"/>
                </a:solidFill>
              </a:rPr>
              <a:t>refcount</a:t>
            </a:r>
            <a:r>
              <a:rPr kumimoji="1" lang="en" altLang="zh-CN" b="1" dirty="0">
                <a:solidFill>
                  <a:srgbClr val="C00000"/>
                </a:solidFill>
              </a:rPr>
              <a:t>: 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1777380"/>
            <a:ext cx="1080120" cy="3519582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 descr="闪电图片-卡通手绘闪电素材免费下载-PS123">
            <a:extLst>
              <a:ext uri="{FF2B5EF4-FFF2-40B4-BE49-F238E27FC236}">
                <a16:creationId xmlns:a16="http://schemas.microsoft.com/office/drawing/2014/main" id="{7BFB2B3D-7B7D-2647-A87C-2B39B62A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72" y="1769482"/>
            <a:ext cx="1080120" cy="10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472DD85-9067-F74B-9B37-CA71CD096E36}"/>
              </a:ext>
            </a:extLst>
          </p:cNvPr>
          <p:cNvSpPr/>
          <p:nvPr/>
        </p:nvSpPr>
        <p:spPr>
          <a:xfrm>
            <a:off x="3095328" y="3441120"/>
            <a:ext cx="5869157" cy="64584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000">
                <a:sym typeface="+mn-lt"/>
              </a:rPr>
              <a:t>Two names point</a:t>
            </a:r>
            <a:r>
              <a:rPr lang="zh-CN" altLang="en-US" sz="2000">
                <a:sym typeface="+mn-lt"/>
              </a:rPr>
              <a:t> </a:t>
            </a:r>
            <a:r>
              <a:rPr lang="en-US" altLang="zh-CN" sz="2000">
                <a:sym typeface="+mn-lt"/>
              </a:rPr>
              <a:t>to </a:t>
            </a:r>
            <a:r>
              <a:rPr lang="en-US" altLang="zh-CN" sz="2000" err="1">
                <a:solidFill>
                  <a:srgbClr val="0096FF"/>
                </a:solidFill>
                <a:sym typeface="+mn-lt"/>
              </a:rPr>
              <a:t>fnew</a:t>
            </a:r>
            <a:r>
              <a:rPr lang="en-US" altLang="zh-CN" sz="2000" err="1">
                <a:ea typeface="Arial" charset="0"/>
                <a:sym typeface="+mn-lt"/>
              </a:rPr>
              <a:t>’</a:t>
            </a:r>
            <a:r>
              <a:rPr lang="en-US" altLang="zh-CN" sz="2000" err="1">
                <a:sym typeface="+mn-lt"/>
              </a:rPr>
              <a:t>s</a:t>
            </a:r>
            <a:r>
              <a:rPr lang="en-US" altLang="zh-CN" sz="2000">
                <a:sym typeface="+mn-lt"/>
              </a:rPr>
              <a:t> </a:t>
            </a:r>
            <a:r>
              <a:rPr lang="en-US" altLang="zh-CN" sz="2000" err="1">
                <a:sym typeface="+mn-lt"/>
              </a:rPr>
              <a:t>inode</a:t>
            </a:r>
            <a:r>
              <a:rPr lang="en-US" altLang="zh-CN" sz="2000">
                <a:sym typeface="+mn-lt"/>
              </a:rPr>
              <a:t>, but </a:t>
            </a:r>
            <a:r>
              <a:rPr lang="en-US" altLang="zh-CN" sz="2000" err="1">
                <a:solidFill>
                  <a:srgbClr val="0096FF"/>
                </a:solidFill>
                <a:sym typeface="+mn-lt"/>
              </a:rPr>
              <a:t>refcount</a:t>
            </a:r>
            <a:r>
              <a:rPr lang="en-US" altLang="zh-CN" sz="2000">
                <a:solidFill>
                  <a:srgbClr val="0096FF"/>
                </a:solidFill>
                <a:sym typeface="+mn-lt"/>
              </a:rPr>
              <a:t> </a:t>
            </a:r>
            <a:r>
              <a:rPr lang="en-US" altLang="zh-CN" sz="2000">
                <a:sym typeface="+mn-lt"/>
              </a:rPr>
              <a:t>is 1</a:t>
            </a:r>
          </a:p>
          <a:p>
            <a:pPr lvl="1"/>
            <a:r>
              <a:rPr lang="en-US" altLang="zh-CN" sz="2000">
                <a:solidFill>
                  <a:srgbClr val="C00000"/>
                </a:solidFill>
                <a:sym typeface="+mn-lt"/>
              </a:rPr>
              <a:t>which reference is the correct one?</a:t>
            </a:r>
          </a:p>
        </p:txBody>
      </p:sp>
    </p:spTree>
    <p:extLst>
      <p:ext uri="{BB962C8B-B14F-4D97-AF65-F5344CB8AC3E}">
        <p14:creationId xmlns:p14="http://schemas.microsoft.com/office/powerpoint/2010/main" val="2178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DD55-B6DA-6249-A473-CDC8C790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solution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5BD8D-F4D7-6941-916B-BF5D7334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Ask application to remove the unnecessary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i.e.,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knows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 "</a:t>
            </a:r>
            <a:r>
              <a:rPr kumimoji="1" lang="en-US" altLang="zh-CN" dirty="0" err="1"/>
              <a:t>bank_temp</a:t>
            </a:r>
            <a:r>
              <a:rPr kumimoji="1" lang="en-US" altLang="zh-CN" dirty="0"/>
              <a:t>" should be removed </a:t>
            </a:r>
          </a:p>
          <a:p>
            <a:r>
              <a:rPr kumimoji="1" lang="en-US" altLang="zh-CN" dirty="0"/>
              <a:t>Typically, not a good idea</a:t>
            </a:r>
          </a:p>
          <a:p>
            <a:pPr lvl="1"/>
            <a:r>
              <a:rPr kumimoji="1" lang="en-US" altLang="zh-CN" dirty="0"/>
              <a:t>Problem #1. The filesystem consistency depends on the application. What if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is buggy or malicious? </a:t>
            </a:r>
          </a:p>
          <a:p>
            <a:pPr lvl="1"/>
            <a:r>
              <a:rPr kumimoji="1" lang="en-US" altLang="zh-CN" dirty="0"/>
              <a:t>Problem #2. What about more complex applications?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35BAD-F27D-E44A-AF92-D83D2DA1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70E550-08F4-B643-A47C-22D467F7C501}"/>
              </a:ext>
            </a:extLst>
          </p:cNvPr>
          <p:cNvSpPr/>
          <p:nvPr/>
        </p:nvSpPr>
        <p:spPr>
          <a:xfrm>
            <a:off x="302840" y="4130184"/>
            <a:ext cx="8229600" cy="64584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sz="2000" dirty="0"/>
              <a:t>Ideal</a:t>
            </a:r>
            <a:r>
              <a:rPr lang="zh-CN" altLang="en-US" sz="2000" dirty="0"/>
              <a:t> </a:t>
            </a:r>
            <a:r>
              <a:rPr lang="en-US" altLang="zh-CN" sz="2000" dirty="0"/>
              <a:t>semantic: the application’s recovery method should be decoupled from the filesystem recovery method</a:t>
            </a:r>
          </a:p>
        </p:txBody>
      </p:sp>
    </p:spTree>
    <p:extLst>
      <p:ext uri="{BB962C8B-B14F-4D97-AF65-F5344CB8AC3E}">
        <p14:creationId xmlns:p14="http://schemas.microsoft.com/office/powerpoint/2010/main" val="1146185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A844F-5EBA-5448-A6EC-56F43215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Solution: file system ensures the rename is atomic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C1D4D-2634-644B-8B4F-7AA959E1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To decouple the atomicity of shadow copy from the application </a:t>
            </a:r>
          </a:p>
          <a:p>
            <a:r>
              <a:rPr kumimoji="1" lang="en-US" altLang="zh-CN" dirty="0"/>
              <a:t>Key idea:  journaling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E3BC0-1512-9047-BAA2-F00F9A74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13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6EDBB-BDC0-7942-B5EB-225F4D6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Journaling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DDE9C-2026-F141-B91B-C8D26CF2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Logging </a:t>
            </a:r>
          </a:p>
          <a:p>
            <a:pPr lvl="1"/>
            <a:r>
              <a:rPr kumimoji="1" lang="en-US" altLang="zh-CN" b="0" dirty="0"/>
              <a:t>A concept from database (and will talk about more details in this lecture) </a:t>
            </a:r>
          </a:p>
          <a:p>
            <a:r>
              <a:rPr kumimoji="1" lang="en-US" altLang="zh-CN" b="0" dirty="0"/>
              <a:t>Record before update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b="0" dirty="0"/>
              <a:t>Record changes in journal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b="0" dirty="0"/>
              <a:t>Commit journal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b="0" dirty="0"/>
              <a:t>Update</a:t>
            </a:r>
          </a:p>
          <a:p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C84B1-9A77-AF49-A816-13D6E543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7DB21A2-3BE9-8543-B14B-3A0EB510EAF5}"/>
              </a:ext>
            </a:extLst>
          </p:cNvPr>
          <p:cNvSpPr txBox="1"/>
          <p:nvPr/>
        </p:nvSpPr>
        <p:spPr>
          <a:xfrm>
            <a:off x="4162802" y="2897251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Crash after commit: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Journal is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Redo changes in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 journal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123436A-0CB0-E248-8E75-D8544B4F3953}"/>
              </a:ext>
            </a:extLst>
          </p:cNvPr>
          <p:cNvSpPr txBox="1"/>
          <p:nvPr/>
        </p:nvSpPr>
        <p:spPr>
          <a:xfrm>
            <a:off x="4162802" y="1894419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Crash before commit:</a:t>
            </a:r>
          </a:p>
          <a:p>
            <a:r>
              <a:rPr lang="en-US" dirty="0"/>
              <a:t>- No data is changed</a:t>
            </a:r>
          </a:p>
          <a:p>
            <a:r>
              <a:rPr lang="en-US" dirty="0"/>
              <a:t>- D</a:t>
            </a:r>
            <a:r>
              <a:rPr lang="en-CN" dirty="0"/>
              <a:t>iscard journal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4F88E23-61F1-6449-9ED4-65BDB43A0C98}"/>
              </a:ext>
            </a:extLst>
          </p:cNvPr>
          <p:cNvCxnSpPr>
            <a:cxnSpLocks/>
          </p:cNvCxnSpPr>
          <p:nvPr/>
        </p:nvCxnSpPr>
        <p:spPr>
          <a:xfrm>
            <a:off x="457200" y="2785492"/>
            <a:ext cx="80032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7FF34BB3-21C5-A948-956C-7103D398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18" y="2442987"/>
            <a:ext cx="685009" cy="6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basic ordered update 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single-copy value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445615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 (updates are expressed as a function)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874649" y="3765393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9" grpId="0"/>
      <p:bldP spid="20" grpId="0"/>
      <p:bldP spid="21" grpId="0"/>
      <p:bldP spid="25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1A0E2-8A2A-F05B-AF17-A75F87F1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 via journaling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D614D-15C4-689B-E20A-81070965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CN" dirty="0"/>
              <a:t>Directory data blocks: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>
                <a:solidFill>
                  <a:schemeClr val="tx1"/>
                </a:solidFill>
              </a:rPr>
              <a:t>filename "bank" → </a:t>
            </a:r>
            <a:r>
              <a:rPr kumimoji="1" lang="en" altLang="zh-CN" dirty="0" err="1">
                <a:solidFill>
                  <a:schemeClr val="tx1"/>
                </a:solidFill>
              </a:rPr>
              <a:t>inode</a:t>
            </a:r>
            <a:r>
              <a:rPr kumimoji="1" lang="en" altLang="zh-CN" dirty="0">
                <a:solidFill>
                  <a:schemeClr val="tx1"/>
                </a:solidFill>
              </a:rPr>
              <a:t> 12 </a:t>
            </a:r>
            <a:r>
              <a:rPr kumimoji="1" lang="en" altLang="zh-CN" b="1" dirty="0">
                <a:solidFill>
                  <a:srgbClr val="C00000"/>
                </a:solidFill>
              </a:rPr>
              <a:t>-&gt; 13</a:t>
            </a:r>
          </a:p>
          <a:p>
            <a:pPr lvl="1">
              <a:lnSpc>
                <a:spcPct val="100000"/>
              </a:lnSpc>
            </a:pPr>
            <a:r>
              <a:rPr kumimoji="1" lang="en" altLang="zh-CN" strike="sngStrike" dirty="0">
                <a:solidFill>
                  <a:schemeClr val="tx1"/>
                </a:solidFill>
              </a:rPr>
              <a:t>filename "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temp_bank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" →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inode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13</a:t>
            </a:r>
            <a:endParaRPr kumimoji="1" lang="en-US" altLang="zh-CN" strike="sngStrik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/>
              <a:t>Inside of 12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data blocks: 3, 4, 5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 err="1"/>
              <a:t>refcount</a:t>
            </a:r>
            <a:r>
              <a:rPr kumimoji="1" lang="en" altLang="zh-CN" dirty="0"/>
              <a:t>: 1 -&gt; </a:t>
            </a:r>
            <a:r>
              <a:rPr kumimoji="1" lang="en" altLang="zh-CN" b="1" dirty="0">
                <a:solidFill>
                  <a:srgbClr val="C00000"/>
                </a:solidFill>
              </a:rPr>
              <a:t>0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/>
              <a:t>Inside of 13 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data blocks: 6, 7, 8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A36A6-3CC6-02DB-4FF4-FCD611D4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BFDCC-F481-7911-3348-7AB97CB8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8634"/>
            <a:ext cx="8229600" cy="1207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29D853-DF6A-95EB-BF26-E85DDACD0119}"/>
              </a:ext>
            </a:extLst>
          </p:cNvPr>
          <p:cNvSpPr/>
          <p:nvPr/>
        </p:nvSpPr>
        <p:spPr>
          <a:xfrm>
            <a:off x="2267744" y="4975897"/>
            <a:ext cx="576064" cy="20681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43F147-81AE-E750-2EAE-B2E27BE537C4}"/>
              </a:ext>
            </a:extLst>
          </p:cNvPr>
          <p:cNvSpPr/>
          <p:nvPr/>
        </p:nvSpPr>
        <p:spPr>
          <a:xfrm>
            <a:off x="2858268" y="4975897"/>
            <a:ext cx="576064" cy="20681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E2358F0-126C-862A-A9E5-4B07656C1DE6}"/>
              </a:ext>
            </a:extLst>
          </p:cNvPr>
          <p:cNvSpPr/>
          <p:nvPr/>
        </p:nvSpPr>
        <p:spPr>
          <a:xfrm>
            <a:off x="7956376" y="4966692"/>
            <a:ext cx="648072" cy="48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6EBFA8E2-C54F-84F3-7415-8A7972DD954F}"/>
              </a:ext>
            </a:extLst>
          </p:cNvPr>
          <p:cNvSpPr/>
          <p:nvPr/>
        </p:nvSpPr>
        <p:spPr>
          <a:xfrm>
            <a:off x="4988678" y="1333500"/>
            <a:ext cx="3615770" cy="1854305"/>
          </a:xfrm>
          <a:prstGeom prst="roundRect">
            <a:avLst>
              <a:gd name="adj" fmla="val 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Directory data blocks: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“bank” -&gt; </a:t>
            </a:r>
            <a:r>
              <a:rPr lang="en-US" dirty="0" err="1"/>
              <a:t>inode</a:t>
            </a:r>
            <a:r>
              <a:rPr lang="en-US" dirty="0"/>
              <a:t> 13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”</a:t>
            </a:r>
            <a:r>
              <a:rPr lang="en-US" dirty="0" err="1"/>
              <a:t>temp_bank</a:t>
            </a:r>
            <a:r>
              <a:rPr lang="en-US" dirty="0"/>
              <a:t>”</a:t>
            </a:r>
          </a:p>
          <a:p>
            <a:r>
              <a:rPr lang="en-US" dirty="0" err="1"/>
              <a:t>Inode</a:t>
            </a:r>
            <a:r>
              <a:rPr lang="en-US" dirty="0"/>
              <a:t> 12: </a:t>
            </a:r>
            <a:r>
              <a:rPr lang="en-US" dirty="0" err="1"/>
              <a:t>refcount</a:t>
            </a:r>
            <a:r>
              <a:rPr lang="en-US" dirty="0"/>
              <a:t> = 0</a:t>
            </a:r>
          </a:p>
          <a:p>
            <a:r>
              <a:rPr lang="en-US" dirty="0" err="1"/>
              <a:t>Inode</a:t>
            </a:r>
            <a:r>
              <a:rPr lang="en-US" dirty="0"/>
              <a:t> 13: </a:t>
            </a:r>
            <a:r>
              <a:rPr lang="en-US" dirty="0" err="1"/>
              <a:t>refcount</a:t>
            </a:r>
            <a:r>
              <a:rPr lang="en-US" dirty="0"/>
              <a:t> = 1 </a:t>
            </a:r>
          </a:p>
          <a:p>
            <a:r>
              <a:rPr lang="en-US" dirty="0"/>
              <a:t>COMMITTED   </a:t>
            </a:r>
            <a:endParaRPr lang="en-CN" dirty="0"/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4899A6DA-999D-CE91-9ECF-430939E8ACC8}"/>
              </a:ext>
            </a:extLst>
          </p:cNvPr>
          <p:cNvCxnSpPr>
            <a:cxnSpLocks/>
          </p:cNvCxnSpPr>
          <p:nvPr/>
        </p:nvCxnSpPr>
        <p:spPr>
          <a:xfrm flipV="1">
            <a:off x="8280412" y="3219320"/>
            <a:ext cx="324036" cy="164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4F263CB6-9509-022B-222A-9CDDA465B4C9}"/>
              </a:ext>
            </a:extLst>
          </p:cNvPr>
          <p:cNvCxnSpPr>
            <a:cxnSpLocks/>
          </p:cNvCxnSpPr>
          <p:nvPr/>
        </p:nvCxnSpPr>
        <p:spPr>
          <a:xfrm flipH="1" flipV="1">
            <a:off x="5508105" y="3219319"/>
            <a:ext cx="2543403" cy="16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42AB6-A772-5C44-A092-27C21E1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 a File via Journaling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BB5BA-AD22-D741-A2A0-1939A854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read-write</a:t>
            </a:r>
          </a:p>
          <a:p>
            <a:pPr lvl="1"/>
            <a:r>
              <a:rPr kumimoji="1" lang="en-US" altLang="zh-CN" dirty="0"/>
              <a:t>size : 1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null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748C4-9EBE-E046-822B-42E2FC0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934E9DF0-C946-E248-B9C0-551D068FCC8E}"/>
              </a:ext>
            </a:extLst>
          </p:cNvPr>
          <p:cNvSpPr txBox="1"/>
          <p:nvPr/>
        </p:nvSpPr>
        <p:spPr>
          <a:xfrm>
            <a:off x="1651139" y="2249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=&gt; </a:t>
            </a:r>
            <a:r>
              <a:rPr kumimoji="1"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en-CN" dirty="0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B045AA8C-67F1-F240-8943-4B0070DEE578}"/>
              </a:ext>
            </a:extLst>
          </p:cNvPr>
          <p:cNvSpPr txBox="1"/>
          <p:nvPr/>
        </p:nvSpPr>
        <p:spPr>
          <a:xfrm>
            <a:off x="2182433" y="30151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=&gt; </a:t>
            </a:r>
            <a:r>
              <a:rPr kumimoji="1"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5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5C7BA0-31E0-A54F-B76B-6CB8573E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7674"/>
            <a:ext cx="8229600" cy="120764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DA2CFDA-25F2-DA4D-8563-A6F0869BAC30}"/>
              </a:ext>
            </a:extLst>
          </p:cNvPr>
          <p:cNvSpPr/>
          <p:nvPr/>
        </p:nvSpPr>
        <p:spPr>
          <a:xfrm>
            <a:off x="7956376" y="4945732"/>
            <a:ext cx="648072" cy="48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AE0E17EA-B655-F745-A19F-E4450D4FF16E}"/>
              </a:ext>
            </a:extLst>
          </p:cNvPr>
          <p:cNvCxnSpPr>
            <a:cxnSpLocks/>
          </p:cNvCxnSpPr>
          <p:nvPr/>
        </p:nvCxnSpPr>
        <p:spPr>
          <a:xfrm>
            <a:off x="7956376" y="4513684"/>
            <a:ext cx="0" cy="1080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8">
            <a:extLst>
              <a:ext uri="{FF2B5EF4-FFF2-40B4-BE49-F238E27FC236}">
                <a16:creationId xmlns:a16="http://schemas.microsoft.com/office/drawing/2014/main" id="{BB7F9BF5-FEC2-664E-B3B7-61D0C12FC086}"/>
              </a:ext>
            </a:extLst>
          </p:cNvPr>
          <p:cNvSpPr txBox="1"/>
          <p:nvPr/>
        </p:nvSpPr>
        <p:spPr>
          <a:xfrm>
            <a:off x="7974421" y="4497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Journal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8CA93B0D-7DF5-5A40-8DB0-D6DFFA1BEC6D}"/>
              </a:ext>
            </a:extLst>
          </p:cNvPr>
          <p:cNvSpPr/>
          <p:nvPr/>
        </p:nvSpPr>
        <p:spPr>
          <a:xfrm>
            <a:off x="4988678" y="1333500"/>
            <a:ext cx="3615770" cy="1854305"/>
          </a:xfrm>
          <a:prstGeom prst="roundRect">
            <a:avLst>
              <a:gd name="adj" fmla="val 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l</a:t>
            </a:r>
            <a:r>
              <a:rPr lang="en-US" altLang="zh-CN" dirty="0" err="1"/>
              <a:t>node</a:t>
            </a:r>
            <a:r>
              <a:rPr lang="en-CN"/>
              <a:t>:</a:t>
            </a:r>
            <a:endParaRPr lang="en-CN" dirty="0"/>
          </a:p>
          <a:p>
            <a:r>
              <a:rPr lang="en-US" dirty="0"/>
              <a:t>s</a:t>
            </a:r>
            <a:r>
              <a:rPr lang="en-CN" dirty="0"/>
              <a:t>ize: 1=&gt;2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pointer: null =&gt; 5</a:t>
            </a:r>
          </a:p>
          <a:p>
            <a:r>
              <a:rPr lang="en-US" dirty="0"/>
              <a:t>Db:</a:t>
            </a:r>
          </a:p>
          <a:p>
            <a:r>
              <a:rPr lang="en-US" dirty="0"/>
              <a:t>Old-data… =&gt; Appended-data…</a:t>
            </a:r>
          </a:p>
          <a:p>
            <a:r>
              <a:rPr lang="en-CN" dirty="0"/>
              <a:t>COMMITTED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39583E68-9855-6642-8848-017AE4BF0769}"/>
              </a:ext>
            </a:extLst>
          </p:cNvPr>
          <p:cNvCxnSpPr>
            <a:cxnSpLocks/>
          </p:cNvCxnSpPr>
          <p:nvPr/>
        </p:nvCxnSpPr>
        <p:spPr>
          <a:xfrm flipV="1">
            <a:off x="8280412" y="3219320"/>
            <a:ext cx="324036" cy="164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66FDFCE0-B064-3F48-9AAF-C409817812F4}"/>
              </a:ext>
            </a:extLst>
          </p:cNvPr>
          <p:cNvCxnSpPr>
            <a:cxnSpLocks/>
          </p:cNvCxnSpPr>
          <p:nvPr/>
        </p:nvCxnSpPr>
        <p:spPr>
          <a:xfrm flipH="1" flipV="1">
            <a:off x="5508105" y="3219319"/>
            <a:ext cx="2543403" cy="16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B182A4B4-0D8D-B541-9940-F4748809FB4B}"/>
              </a:ext>
            </a:extLst>
          </p:cNvPr>
          <p:cNvSpPr/>
          <p:nvPr/>
        </p:nvSpPr>
        <p:spPr>
          <a:xfrm>
            <a:off x="6851650" y="4962525"/>
            <a:ext cx="549275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7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3F78-722E-FB4B-A3EA-4812121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/>
              <a:t>Journaling Drawbacks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B8BCF-11D8-FC42-9630-4C676F43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altLang="zh-CN"/>
              <a:t>Everything is 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en-CN" altLang="zh-CN"/>
              <a:t> </a:t>
            </a:r>
            <a:r>
              <a:rPr lang="en-CN" altLang="zh-CN">
                <a:solidFill>
                  <a:srgbClr val="C00000"/>
                </a:solidFill>
              </a:rPr>
              <a:t>twice</a:t>
            </a:r>
          </a:p>
          <a:p>
            <a:pPr lvl="1"/>
            <a:r>
              <a:rPr lang="en-CN" altLang="zh-CN"/>
              <a:t>Once in the journal</a:t>
            </a:r>
          </a:p>
          <a:p>
            <a:pPr lvl="1"/>
            <a:r>
              <a:rPr lang="en-CN" altLang="zh-CN"/>
              <a:t>The other at the home location</a:t>
            </a:r>
          </a:p>
          <a:p>
            <a:r>
              <a:rPr lang="en-CN" altLang="zh-CN"/>
              <a:t>The problem: </a:t>
            </a:r>
            <a:r>
              <a:rPr lang="en-US" altLang="zh-CN" b="0" dirty="0"/>
              <a:t>files</a:t>
            </a:r>
            <a:r>
              <a:rPr lang="zh-CN" altLang="en-US" b="0" dirty="0"/>
              <a:t> </a:t>
            </a:r>
            <a:r>
              <a:rPr lang="en-US" altLang="zh-CN" b="0" dirty="0"/>
              <a:t>are</a:t>
            </a:r>
            <a:r>
              <a:rPr lang="zh-CN" altLang="en-US" b="0" dirty="0"/>
              <a:t> </a:t>
            </a:r>
            <a:r>
              <a:rPr lang="en-US" altLang="zh-CN" b="0" dirty="0"/>
              <a:t>large</a:t>
            </a:r>
            <a:endParaRPr lang="en-CN" altLang="zh-CN" b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A0244-1E62-6544-9AE1-C8C0FD9A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85990-5929-A443-94C0-57C1AD79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96743"/>
            <a:ext cx="4667721" cy="23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5146-A2A2-BF4D-B276-A7F41EA7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/>
              <a:t>Mitigating Journaling Drawbacks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225B6-149D-6A4B-8450-F7BC7326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752528"/>
          </a:xfrm>
        </p:spPr>
        <p:txBody>
          <a:bodyPr>
            <a:normAutofit/>
          </a:bodyPr>
          <a:lstStyle/>
          <a:p>
            <a:r>
              <a:rPr lang="en-CN" altLang="zh-CN"/>
              <a:t>Observation:</a:t>
            </a:r>
          </a:p>
          <a:p>
            <a:pPr lvl="1"/>
            <a:r>
              <a:rPr lang="en-CN" altLang="zh-CN"/>
              <a:t>Not everything in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en-CN" altLang="zh-CN"/>
              <a:t> has </a:t>
            </a:r>
            <a:r>
              <a:rPr lang="en-CN" altLang="zh-CN" b="1">
                <a:solidFill>
                  <a:srgbClr val="C00000"/>
                </a:solidFill>
              </a:rPr>
              <a:t>equal importance</a:t>
            </a:r>
          </a:p>
          <a:p>
            <a:pPr lvl="1"/>
            <a:r>
              <a:rPr lang="en-US" altLang="zh-CN" dirty="0"/>
              <a:t>Usually,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en-CN" altLang="zh-CN" b="1">
                <a:solidFill>
                  <a:srgbClr val="C00000"/>
                </a:solidFill>
              </a:rPr>
              <a:t>etadata</a:t>
            </a:r>
            <a:r>
              <a:rPr lang="en-CN" altLang="zh-CN"/>
              <a:t> is more important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sz="1800" dirty="0"/>
              <a:t>E.g., </a:t>
            </a:r>
            <a:r>
              <a:rPr lang="en-US" altLang="zh-CN" sz="1800" dirty="0" err="1"/>
              <a:t>inode</a:t>
            </a:r>
            <a:r>
              <a:rPr lang="en-US" altLang="zh-CN" sz="1800" dirty="0"/>
              <a:t> data updated by rename </a:t>
            </a:r>
            <a:endParaRPr lang="en-CN" altLang="zh-CN" sz="1800"/>
          </a:p>
          <a:p>
            <a:r>
              <a:rPr lang="en-CN" altLang="zh-CN"/>
              <a:t>Mitigation:</a:t>
            </a:r>
          </a:p>
          <a:p>
            <a:pPr lvl="1"/>
            <a:r>
              <a:rPr lang="en-CN" altLang="zh-CN"/>
              <a:t>Only protect metadata via Journaling</a:t>
            </a:r>
          </a:p>
          <a:p>
            <a:pPr lvl="2"/>
            <a:r>
              <a:rPr lang="en-CN" altLang="zh-CN" sz="1800"/>
              <a:t>Data is written only once</a:t>
            </a:r>
          </a:p>
          <a:p>
            <a:pPr lvl="1"/>
            <a:r>
              <a:rPr lang="en-CN" altLang="zh-CN"/>
              <a:t>What if data is also important?</a:t>
            </a:r>
          </a:p>
          <a:p>
            <a:pPr lvl="2"/>
            <a:r>
              <a:rPr lang="en-CN" altLang="zh-CN" sz="1800"/>
              <a:t>Ext4 options: data=journal/ordered/writeback</a:t>
            </a:r>
            <a:endParaRPr lang="en-US" altLang="zh-CN" sz="1800" dirty="0"/>
          </a:p>
          <a:p>
            <a:pPr lvl="2"/>
            <a:r>
              <a:rPr lang="en-US" altLang="zh-CN" sz="1800" dirty="0"/>
              <a:t>Application can also handle the write itself, e.g., wait for </a:t>
            </a:r>
            <a:r>
              <a:rPr lang="en-US" altLang="zh-CN" sz="1800" dirty="0" err="1"/>
              <a:t>fsync</a:t>
            </a:r>
            <a:r>
              <a:rPr lang="en-US" altLang="zh-CN" sz="1800" dirty="0"/>
              <a:t> to flush the data synchronously before proceed to the next </a:t>
            </a:r>
            <a:endParaRPr lang="en-CN" altLang="zh-CN" sz="180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84D39-6ABB-BE41-905E-CA55A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57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8F8C-AE24-614A-8FA8-57756C3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if crash during commit journal?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00CD5-D78A-F049-AEA5-28FD3E57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Assume that </a:t>
            </a:r>
            <a:r>
              <a:rPr kumimoji="1" lang="en" altLang="zh-CN" dirty="0">
                <a:solidFill>
                  <a:srgbClr val="C00000"/>
                </a:solidFill>
              </a:rPr>
              <a:t>writing to one sector </a:t>
            </a:r>
            <a:r>
              <a:rPr kumimoji="1" lang="en" altLang="zh-CN" dirty="0"/>
              <a:t>on disk is </a:t>
            </a:r>
            <a:r>
              <a:rPr kumimoji="1" lang="en" altLang="zh-CN" dirty="0">
                <a:solidFill>
                  <a:srgbClr val="C00000"/>
                </a:solidFill>
              </a:rPr>
              <a:t>all-or-nothing</a:t>
            </a:r>
          </a:p>
          <a:p>
            <a:pPr lvl="1"/>
            <a:r>
              <a:rPr kumimoji="1" lang="en" altLang="zh-CN" dirty="0"/>
              <a:t>Disk saves enough energy to complete one sector write</a:t>
            </a:r>
          </a:p>
          <a:p>
            <a:pPr lvl="2"/>
            <a:r>
              <a:rPr kumimoji="1" lang="en" altLang="zh-CN" sz="1600" dirty="0"/>
              <a:t>Small capacitor suffices to power disk for a few microsecond</a:t>
            </a:r>
            <a:endParaRPr kumimoji="1" lang="en" altLang="zh-CN" dirty="0"/>
          </a:p>
          <a:p>
            <a:pPr lvl="2"/>
            <a:r>
              <a:rPr kumimoji="1" lang="en" altLang="zh-CN" sz="1600" dirty="0"/>
              <a:t>Assumption: time spent writing a sector is small</a:t>
            </a:r>
          </a:p>
          <a:p>
            <a:pPr lvl="1"/>
            <a:r>
              <a:rPr kumimoji="1" lang="en" altLang="zh-CN" dirty="0"/>
              <a:t>If write did not start, no need to complete it</a:t>
            </a:r>
          </a:p>
          <a:p>
            <a:pPr lvl="2"/>
            <a:r>
              <a:rPr kumimoji="1" lang="en" altLang="zh-CN" sz="1800" dirty="0"/>
              <a:t>Still all-or-nothing</a:t>
            </a:r>
          </a:p>
          <a:p>
            <a:r>
              <a:rPr kumimoji="1" lang="en-US" altLang="zh-CN" dirty="0"/>
              <a:t>So write to the journal is always all-or-nothing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D4ACB-9331-B542-A90A-C4008BDB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6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C2C3-9730-7646-AEAD-C1D63EB2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 to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E6CFA-9DAF-7344-AECE-38F2A11A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Write to a copy of data, </a:t>
            </a:r>
            <a:r>
              <a:rPr kumimoji="1" lang="en" altLang="zh-CN" dirty="0">
                <a:solidFill>
                  <a:srgbClr val="C00000"/>
                </a:solidFill>
              </a:rPr>
              <a:t>atomically switch</a:t>
            </a:r>
            <a:r>
              <a:rPr kumimoji="1" lang="en" altLang="zh-CN" dirty="0"/>
              <a:t> to new copy</a:t>
            </a:r>
          </a:p>
          <a:p>
            <a:r>
              <a:rPr kumimoji="1" lang="en" altLang="zh-CN" dirty="0"/>
              <a:t>Switching can be done with one all-or-nothing operation</a:t>
            </a:r>
          </a:p>
          <a:p>
            <a:pPr lvl="1"/>
            <a:r>
              <a:rPr kumimoji="1" lang="en" altLang="zh-CN" dirty="0"/>
              <a:t> Rename with journaling </a:t>
            </a:r>
          </a:p>
          <a:p>
            <a:r>
              <a:rPr kumimoji="1" lang="en" altLang="zh-CN" dirty="0"/>
              <a:t>Only requires a simple recovery procedure of the file system</a:t>
            </a:r>
          </a:p>
          <a:p>
            <a:pPr lvl="1"/>
            <a:r>
              <a:rPr kumimoji="1" lang="en" altLang="zh-CN" dirty="0"/>
              <a:t>i.e., remove the temporal file after the recovery </a:t>
            </a:r>
          </a:p>
          <a:p>
            <a:pPr lvl="1"/>
            <a:r>
              <a:rPr kumimoji="1" lang="en" altLang="zh-CN" dirty="0"/>
              <a:t>The filesystem itself is kept consistent via journaling</a:t>
            </a:r>
          </a:p>
          <a:p>
            <a:pPr lvl="2"/>
            <a:r>
              <a:rPr kumimoji="1" lang="en" altLang="zh-CN" sz="1600" dirty="0"/>
              <a:t>i.e., the filesystem itself has a recovery process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FB324-738E-ED44-AE2B-3BB2DA79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297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A1CEE-0093-2E42-A915-54935E95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FA7A5-9AC6-7B42-A3C2-6BF9342F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56280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8A690F-B047-A84F-8015-9A90B592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190D84-73E9-3141-81F6-FEFA365D0E95}"/>
              </a:ext>
            </a:extLst>
          </p:cNvPr>
          <p:cNvSpPr txBox="1">
            <a:spLocks/>
          </p:cNvSpPr>
          <p:nvPr/>
        </p:nvSpPr>
        <p:spPr>
          <a:xfrm>
            <a:off x="285261" y="3022893"/>
            <a:ext cx="4121358" cy="184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3053D2-C10F-534A-9062-61BE4C577554}"/>
              </a:ext>
            </a:extLst>
          </p:cNvPr>
          <p:cNvSpPr txBox="1">
            <a:spLocks/>
          </p:cNvSpPr>
          <p:nvPr/>
        </p:nvSpPr>
        <p:spPr>
          <a:xfrm>
            <a:off x="4768082" y="3022893"/>
            <a:ext cx="4121358" cy="184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c, d,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records[c] – amt</a:t>
            </a:r>
            <a:b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records[d]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8E78D7-38F9-844E-90D8-99BBE4DB8EC8}"/>
              </a:ext>
            </a:extLst>
          </p:cNvPr>
          <p:cNvSpPr/>
          <p:nvPr/>
        </p:nvSpPr>
        <p:spPr>
          <a:xfrm>
            <a:off x="1619672" y="2715601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Client 0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92E9-53EC-C643-B92B-E52326ED41F1}"/>
              </a:ext>
            </a:extLst>
          </p:cNvPr>
          <p:cNvSpPr/>
          <p:nvPr/>
        </p:nvSpPr>
        <p:spPr>
          <a:xfrm>
            <a:off x="6085148" y="2703854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Client 1</a:t>
            </a:r>
          </a:p>
        </p:txBody>
      </p:sp>
    </p:spTree>
    <p:extLst>
      <p:ext uri="{BB962C8B-B14F-4D97-AF65-F5344CB8AC3E}">
        <p14:creationId xmlns:p14="http://schemas.microsoft.com/office/powerpoint/2010/main" val="1711799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A41604A-6EFE-F84D-8B90-1C68A9F870FA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B4B3CCB-94AE-274B-A636-2FACB0A3177B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DFE409-C4A8-FD49-969C-90F3ED4A02D4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62929C47-4530-124C-956E-2EFF56E48D44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AA470D48-FDC1-EB43-AB63-A03EA42157A2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9E1AC99-1E8E-3D40-A169-B55CB6554D74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65" name="剪去单角的矩形 64">
              <a:extLst>
                <a:ext uri="{FF2B5EF4-FFF2-40B4-BE49-F238E27FC236}">
                  <a16:creationId xmlns:a16="http://schemas.microsoft.com/office/drawing/2014/main" id="{FF55AEF7-4D80-7843-A1B9-DDCBA76F3B65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741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632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7E4F23A-8599-E240-A373-CEA8AE8DC251}"/>
              </a:ext>
            </a:extLst>
          </p:cNvPr>
          <p:cNvSpPr/>
          <p:nvPr/>
        </p:nvSpPr>
        <p:spPr>
          <a:xfrm>
            <a:off x="1871700" y="4223810"/>
            <a:ext cx="547873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Question: can we directly create a new </a:t>
            </a:r>
            <a:r>
              <a:rPr lang="en-US" altLang="zh-CN" dirty="0" err="1"/>
              <a:t>bank_temp</a:t>
            </a:r>
            <a:r>
              <a:rPr lang="en-US" altLang="zh-CN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0083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basic ordered update 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single-copy value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445619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 (updates are expressed as a function)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455848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690304" y="3765393"/>
            <a:ext cx="1455848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7D5189-60E4-E791-009C-237F2AEF4B7F}"/>
              </a:ext>
            </a:extLst>
          </p:cNvPr>
          <p:cNvSpPr/>
          <p:nvPr/>
        </p:nvSpPr>
        <p:spPr>
          <a:xfrm>
            <a:off x="1121566" y="4238723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11B98-04EE-CFB4-A999-62BF26811D93}"/>
              </a:ext>
            </a:extLst>
          </p:cNvPr>
          <p:cNvSpPr/>
          <p:nvPr/>
        </p:nvSpPr>
        <p:spPr>
          <a:xfrm>
            <a:off x="6986844" y="4160769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3BE46137-1EF8-5687-1480-1DF02F83CF4A}"/>
              </a:ext>
            </a:extLst>
          </p:cNvPr>
          <p:cNvSpPr/>
          <p:nvPr/>
        </p:nvSpPr>
        <p:spPr>
          <a:xfrm>
            <a:off x="7540266" y="3994186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Sort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681CBB52-7800-0E87-DA15-0A96483AB145}"/>
              </a:ext>
            </a:extLst>
          </p:cNvPr>
          <p:cNvSpPr/>
          <p:nvPr/>
        </p:nvSpPr>
        <p:spPr>
          <a:xfrm>
            <a:off x="1040791" y="4002691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Sort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11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7E4F23A-8599-E240-A373-CEA8AE8DC251}"/>
              </a:ext>
            </a:extLst>
          </p:cNvPr>
          <p:cNvSpPr/>
          <p:nvPr/>
        </p:nvSpPr>
        <p:spPr>
          <a:xfrm>
            <a:off x="1619672" y="4051371"/>
            <a:ext cx="5558070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No. Because it will overwrite client 0’s results. </a:t>
            </a:r>
          </a:p>
          <a:p>
            <a:pPr marL="223564" indent="-223564" algn="ctr"/>
            <a:r>
              <a:rPr lang="en-US" altLang="zh-CN" dirty="0"/>
              <a:t>We can only reuse existing file</a:t>
            </a:r>
          </a:p>
        </p:txBody>
      </p:sp>
    </p:spTree>
    <p:extLst>
      <p:ext uri="{BB962C8B-B14F-4D97-AF65-F5344CB8AC3E}">
        <p14:creationId xmlns:p14="http://schemas.microsoft.com/office/powerpoint/2010/main" val="2702245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c = 0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d = 200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C5A875-EB99-694C-A1CE-5590393E58C8}"/>
              </a:ext>
            </a:extLst>
          </p:cNvPr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92B694-3196-5A4E-B65C-9419DEC7177F}"/>
              </a:ext>
            </a:extLst>
          </p:cNvPr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</a:t>
            </a:r>
            <a:r>
              <a:rPr kumimoji="1" lang="en" altLang="zh-CN" dirty="0" err="1"/>
              <a:t>c,d</a:t>
            </a:r>
            <a:endParaRPr lang="zh-CN" altLang="en-US" dirty="0"/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0DE266D2-139C-CA46-93F6-DD92E59BE3F1}"/>
              </a:ext>
            </a:extLst>
          </p:cNvPr>
          <p:cNvSpPr/>
          <p:nvPr/>
        </p:nvSpPr>
        <p:spPr>
          <a:xfrm>
            <a:off x="2931623" y="4036502"/>
            <a:ext cx="3993401" cy="592867"/>
          </a:xfrm>
          <a:prstGeom prst="wedgeRectCallout">
            <a:avLst>
              <a:gd name="adj1" fmla="val -3759"/>
              <a:gd name="adj2" fmla="val 94205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5606FD-195C-4148-9688-807A3EAF9FB0}"/>
              </a:ext>
            </a:extLst>
          </p:cNvPr>
          <p:cNvSpPr txBox="1"/>
          <p:nvPr/>
        </p:nvSpPr>
        <p:spPr>
          <a:xfrm>
            <a:off x="2931623" y="414794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0 stuck, e.g., due to interrupts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1374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a = 0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200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C5A875-EB99-694C-A1CE-5590393E58C8}"/>
              </a:ext>
            </a:extLst>
          </p:cNvPr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92B694-3196-5A4E-B65C-9419DEC7177F}"/>
              </a:ext>
            </a:extLst>
          </p:cNvPr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</a:t>
            </a:r>
            <a:r>
              <a:rPr kumimoji="1" lang="en" altLang="zh-CN" dirty="0" err="1"/>
              <a:t>c,d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F420172-9A7F-0E45-9DBB-0F8A32643780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200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BE7275-B2EC-E640-8139-BD51FCDEDF3D}"/>
              </a:ext>
            </a:extLst>
          </p:cNvPr>
          <p:cNvSpPr/>
          <p:nvPr/>
        </p:nvSpPr>
        <p:spPr>
          <a:xfrm>
            <a:off x="6334961" y="516503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 err="1"/>
              <a:t>fsync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312C54E-5085-4C4D-96F8-3F41416106FA}"/>
              </a:ext>
            </a:extLst>
          </p:cNvPr>
          <p:cNvSpPr/>
          <p:nvPr/>
        </p:nvSpPr>
        <p:spPr>
          <a:xfrm>
            <a:off x="6468926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607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a = 0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200</a:t>
              </a:r>
              <a:endParaRPr lang="zh-CN" altLang="en-US" dirty="0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C5A875-EB99-694C-A1CE-5590393E58C8}"/>
              </a:ext>
            </a:extLst>
          </p:cNvPr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92B694-3196-5A4E-B65C-9419DEC7177F}"/>
              </a:ext>
            </a:extLst>
          </p:cNvPr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</a:t>
            </a:r>
            <a:r>
              <a:rPr kumimoji="1" lang="en" altLang="zh-CN" dirty="0" err="1"/>
              <a:t>c,d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BE7275-B2EC-E640-8139-BD51FCDEDF3D}"/>
              </a:ext>
            </a:extLst>
          </p:cNvPr>
          <p:cNvSpPr/>
          <p:nvPr/>
        </p:nvSpPr>
        <p:spPr>
          <a:xfrm>
            <a:off x="6334961" y="516503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 err="1"/>
              <a:t>fsync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312C54E-5085-4C4D-96F8-3F41416106FA}"/>
              </a:ext>
            </a:extLst>
          </p:cNvPr>
          <p:cNvSpPr/>
          <p:nvPr/>
        </p:nvSpPr>
        <p:spPr>
          <a:xfrm>
            <a:off x="6468926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D61DCC8-FA5E-6049-BD31-498AF3C08B9A}"/>
              </a:ext>
            </a:extLst>
          </p:cNvPr>
          <p:cNvSpPr/>
          <p:nvPr/>
        </p:nvSpPr>
        <p:spPr>
          <a:xfrm>
            <a:off x="7244063" y="5173239"/>
            <a:ext cx="15440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Client 1 done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FD9004E-AB5F-F940-A73E-D4E68253A182}"/>
              </a:ext>
            </a:extLst>
          </p:cNvPr>
          <p:cNvSpPr/>
          <p:nvPr/>
        </p:nvSpPr>
        <p:spPr>
          <a:xfrm>
            <a:off x="758702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标注 47">
            <a:extLst>
              <a:ext uri="{FF2B5EF4-FFF2-40B4-BE49-F238E27FC236}">
                <a16:creationId xmlns:a16="http://schemas.microsoft.com/office/drawing/2014/main" id="{2E888DA1-5EBE-6F49-8F7E-6F93193E62DA}"/>
              </a:ext>
            </a:extLst>
          </p:cNvPr>
          <p:cNvSpPr/>
          <p:nvPr/>
        </p:nvSpPr>
        <p:spPr>
          <a:xfrm>
            <a:off x="3962975" y="2976236"/>
            <a:ext cx="4353441" cy="836491"/>
          </a:xfrm>
          <a:prstGeom prst="wedgeRectCallout">
            <a:avLst>
              <a:gd name="adj1" fmla="val -68470"/>
              <a:gd name="adj2" fmla="val -4661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A8B66D-5312-D442-B028-DC41EB897BE7}"/>
              </a:ext>
            </a:extLst>
          </p:cNvPr>
          <p:cNvSpPr txBox="1"/>
          <p:nvPr/>
        </p:nvSpPr>
        <p:spPr>
          <a:xfrm>
            <a:off x="3962975" y="3087675"/>
            <a:ext cx="398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1 writes client 0’s intermediate </a:t>
            </a:r>
          </a:p>
          <a:p>
            <a:r>
              <a:rPr kumimoji="1" lang="en-US" altLang="zh-CN" dirty="0"/>
              <a:t>results. So it must wait… </a:t>
            </a:r>
            <a:endParaRPr kumimoji="1" lang="zh-CN" altLang="en-US" dirty="0"/>
          </a:p>
        </p:txBody>
      </p:sp>
      <p:pic>
        <p:nvPicPr>
          <p:cNvPr id="5" name="Picture 2" descr="闪电图片-卡通手绘闪电素材免费下载-PS123">
            <a:extLst>
              <a:ext uri="{FF2B5EF4-FFF2-40B4-BE49-F238E27FC236}">
                <a16:creationId xmlns:a16="http://schemas.microsoft.com/office/drawing/2014/main" id="{08D6816D-21BE-D4E4-3007-5D659ED6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812" y="4426751"/>
            <a:ext cx="721845" cy="7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37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3475-36FD-3D42-8788-B0F14BA5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CCE55-4D3D-8141-9A38-576CDC62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" altLang="zh-CN" dirty="0"/>
              <a:t>Only one operation can happen at a time </a:t>
            </a:r>
          </a:p>
          <a:p>
            <a:pPr lvl="2">
              <a:buClr>
                <a:srgbClr val="000000"/>
              </a:buClr>
              <a:buSzPct val="100000"/>
            </a:pPr>
            <a:r>
              <a:rPr kumimoji="1" lang="en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Naively executing concurrent transfer can cause consistency issue</a:t>
            </a:r>
          </a:p>
          <a:p>
            <a:pPr lvl="2">
              <a:buClr>
                <a:srgbClr val="000000"/>
              </a:buClr>
              <a:buSzPct val="100000"/>
            </a:pPr>
            <a:r>
              <a:rPr kumimoji="1" lang="en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Even these operations in principle can run concurrently</a:t>
            </a:r>
            <a:endParaRPr kumimoji="1" lang="en" altLang="zh-CN" dirty="0"/>
          </a:p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" altLang="zh-CN" dirty="0"/>
              <a:t>Hard to </a:t>
            </a:r>
            <a:r>
              <a:rPr kumimoji="1" lang="en" altLang="zh-CN" b="1" dirty="0">
                <a:solidFill>
                  <a:srgbClr val="C00000"/>
                </a:solidFill>
              </a:rPr>
              <a:t>generalize to multiple files </a:t>
            </a:r>
            <a:r>
              <a:rPr kumimoji="1" lang="en" altLang="zh-CN" dirty="0"/>
              <a:t>or directories</a:t>
            </a:r>
          </a:p>
          <a:p>
            <a:pPr lvl="2">
              <a:buClr>
                <a:schemeClr val="tx1"/>
              </a:buClr>
              <a:buSzPct val="100000"/>
            </a:pPr>
            <a:r>
              <a:rPr kumimoji="1" lang="en" altLang="zh-CN" sz="1800" dirty="0"/>
              <a:t>Have to place all files in a single directory, or rename subdirs</a:t>
            </a:r>
          </a:p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" altLang="zh-CN" dirty="0"/>
              <a:t>Requires copying the entire file for any (small) change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809B3-0B39-574A-98BE-9C7AB851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084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75" y="2497460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Logging for atomicity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264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8DD6-B402-B142-8994-1127ACDB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3992800" cy="900442"/>
          </a:xfrm>
        </p:spPr>
        <p:txBody>
          <a:bodyPr/>
          <a:lstStyle/>
          <a:p>
            <a:r>
              <a:rPr kumimoji="1" lang="en-US" altLang="zh-CN" dirty="0"/>
              <a:t>Logging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C6FC0-B5AC-684E-8185-DB746946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752528"/>
          </a:xfrm>
        </p:spPr>
        <p:txBody>
          <a:bodyPr/>
          <a:lstStyle/>
          <a:p>
            <a:r>
              <a:rPr kumimoji="1" lang="en-US" altLang="zh-CN" dirty="0"/>
              <a:t>Key idea </a:t>
            </a:r>
          </a:p>
          <a:p>
            <a:pPr lvl="1"/>
            <a:r>
              <a:rPr kumimoji="1" lang="en-US" altLang="zh-CN" dirty="0"/>
              <a:t>Avoid updating the disk states until we can recovery it after failure </a:t>
            </a:r>
          </a:p>
          <a:p>
            <a:r>
              <a:rPr kumimoji="1" lang="en-US" altLang="zh-CN" dirty="0"/>
              <a:t>How to achieve so in shadow copy or journaling? </a:t>
            </a:r>
          </a:p>
          <a:p>
            <a:pPr lvl="1"/>
            <a:r>
              <a:rPr kumimoji="1" lang="en-US" altLang="zh-CN" dirty="0"/>
              <a:t>Shadow copy buffers the updates in </a:t>
            </a:r>
            <a:r>
              <a:rPr kumimoji="1" lang="en-US" altLang="zh-CN" b="1" dirty="0">
                <a:solidFill>
                  <a:srgbClr val="C00000"/>
                </a:solidFill>
              </a:rPr>
              <a:t>a copy of the origin file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Journaling buffers the updates </a:t>
            </a:r>
            <a:r>
              <a:rPr kumimoji="1" lang="en-US" altLang="zh-CN" b="1" dirty="0">
                <a:solidFill>
                  <a:srgbClr val="C00000"/>
                </a:solidFill>
              </a:rPr>
              <a:t>in a log file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We can generalize this by storing all the updates in a log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Log file: a file only contains the updated results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Log entries: contain the updated values of an atomic unit  (e.g., transfer)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0B2DE-B0FD-554A-B713-B16EAE31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3463F71F-9649-B444-887C-655F44185B49}"/>
              </a:ext>
            </a:extLst>
          </p:cNvPr>
          <p:cNvSpPr/>
          <p:nvPr/>
        </p:nvSpPr>
        <p:spPr>
          <a:xfrm>
            <a:off x="6289529" y="284252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448309F-7450-F643-A20A-9923D4E1E731}"/>
              </a:ext>
            </a:extLst>
          </p:cNvPr>
          <p:cNvSpPr/>
          <p:nvPr/>
        </p:nvSpPr>
        <p:spPr>
          <a:xfrm>
            <a:off x="6822929" y="284252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60">
            <a:extLst>
              <a:ext uri="{FF2B5EF4-FFF2-40B4-BE49-F238E27FC236}">
                <a16:creationId xmlns:a16="http://schemas.microsoft.com/office/drawing/2014/main" id="{69814484-D1DB-504C-91A8-D54E5DD56B28}"/>
              </a:ext>
            </a:extLst>
          </p:cNvPr>
          <p:cNvCxnSpPr/>
          <p:nvPr/>
        </p:nvCxnSpPr>
        <p:spPr>
          <a:xfrm flipH="1">
            <a:off x="8203019" y="40940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39D2DD1E-4CC3-3745-9DE7-51A9EA19AD6D}"/>
              </a:ext>
            </a:extLst>
          </p:cNvPr>
          <p:cNvSpPr/>
          <p:nvPr/>
        </p:nvSpPr>
        <p:spPr>
          <a:xfrm>
            <a:off x="8050819" y="57861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Append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7EADCD08-79C4-F344-B8C3-01D501B48080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DAB04-9077-0749-AE50-4FBCBEA2B4F9}"/>
              </a:ext>
            </a:extLst>
          </p:cNvPr>
          <p:cNvSpPr txBox="1"/>
          <p:nvPr/>
        </p:nvSpPr>
        <p:spPr>
          <a:xfrm>
            <a:off x="6510133" y="725505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D87F61-1F89-F347-AB99-E6C3DFEE95EC}"/>
              </a:ext>
            </a:extLst>
          </p:cNvPr>
          <p:cNvSpPr txBox="1"/>
          <p:nvPr/>
        </p:nvSpPr>
        <p:spPr>
          <a:xfrm>
            <a:off x="4767267" y="304871"/>
            <a:ext cx="137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entry </a:t>
            </a:r>
            <a:endParaRPr lang="zh-CN" altLang="en-US" dirty="0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BFE37558-B400-344F-9293-8290309DE03E}"/>
              </a:ext>
            </a:extLst>
          </p:cNvPr>
          <p:cNvSpPr/>
          <p:nvPr/>
        </p:nvSpPr>
        <p:spPr>
          <a:xfrm>
            <a:off x="5514109" y="179810"/>
            <a:ext cx="1011382" cy="263535"/>
          </a:xfrm>
          <a:custGeom>
            <a:avLst/>
            <a:gdLst>
              <a:gd name="connsiteX0" fmla="*/ 0 w 1011382"/>
              <a:gd name="connsiteY0" fmla="*/ 221972 h 263535"/>
              <a:gd name="connsiteX1" fmla="*/ 457200 w 1011382"/>
              <a:gd name="connsiteY1" fmla="*/ 299 h 263535"/>
              <a:gd name="connsiteX2" fmla="*/ 1011382 w 1011382"/>
              <a:gd name="connsiteY2" fmla="*/ 263535 h 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382" h="263535">
                <a:moveTo>
                  <a:pt x="0" y="221972"/>
                </a:moveTo>
                <a:cubicBezTo>
                  <a:pt x="144318" y="107672"/>
                  <a:pt x="288636" y="-6628"/>
                  <a:pt x="457200" y="299"/>
                </a:cubicBezTo>
                <a:cubicBezTo>
                  <a:pt x="625764" y="7226"/>
                  <a:pt x="818573" y="135380"/>
                  <a:pt x="1011382" y="26353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614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Transaction and commit Point: marking atomic units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865A71-3D1B-C949-8644-5C24E013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87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817A6-CF8A-7146-BA63-232FB5C5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Transaction and Commit Point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B6129-73E5-1344-B47F-BE22AAAA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280821"/>
          </a:xfrm>
        </p:spPr>
        <p:txBody>
          <a:bodyPr/>
          <a:lstStyle/>
          <a:p>
            <a:r>
              <a:rPr kumimoji="1" lang="en-US" altLang="zh-CN" dirty="0"/>
              <a:t>We call a set of operations that needs to be atomic "transaction” </a:t>
            </a:r>
          </a:p>
          <a:p>
            <a:r>
              <a:rPr kumimoji="1" lang="en-US" altLang="zh-CN" dirty="0"/>
              <a:t>Transaction typically provides interfaces for applications to mark the atomicity granularity of operations 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 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</a:t>
            </a:r>
          </a:p>
          <a:p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Each update between a 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begin() &amp; commit() </a:t>
            </a:r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are stored in a log entry </a:t>
            </a:r>
          </a:p>
          <a:p>
            <a:pPr lvl="1"/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Can be replayed via replaying each entry of the log</a:t>
            </a:r>
          </a:p>
          <a:p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Commit point</a:t>
            </a:r>
          </a:p>
          <a:p>
            <a:pPr lvl="1"/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The time when we are sure the operation is </a:t>
            </a:r>
            <a:r>
              <a:rPr kumimoji="1" lang="en-US" altLang="zh-CN" b="1" dirty="0">
                <a:solidFill>
                  <a:srgbClr val="C00000"/>
                </a:solidFill>
                <a:ea typeface="PingFang HK" panose="020B0400000000000000" pitchFamily="34" charset="-120"/>
                <a:cs typeface="Consolas" panose="020B0609020204030204" pitchFamily="49" charset="0"/>
              </a:rPr>
              <a:t>“all”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00ABF-811E-444B-B625-57233E6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A3B70A-F8D1-AC4E-9714-87B90957DD5A}"/>
              </a:ext>
            </a:extLst>
          </p:cNvPr>
          <p:cNvSpPr/>
          <p:nvPr/>
        </p:nvSpPr>
        <p:spPr>
          <a:xfrm>
            <a:off x="6289529" y="284252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6DB90D1-5A9E-6F4E-9B64-259A52C719DE}"/>
              </a:ext>
            </a:extLst>
          </p:cNvPr>
          <p:cNvSpPr/>
          <p:nvPr/>
        </p:nvSpPr>
        <p:spPr>
          <a:xfrm>
            <a:off x="6822929" y="284252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31BEAD1D-FC45-A848-B20C-6BBA61B218D8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BFC2E-8504-9E44-BAD4-B3B9EBA416CF}"/>
              </a:ext>
            </a:extLst>
          </p:cNvPr>
          <p:cNvSpPr txBox="1"/>
          <p:nvPr/>
        </p:nvSpPr>
        <p:spPr>
          <a:xfrm>
            <a:off x="6510133" y="725505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5686D3-4F0C-BC4F-8393-0D63183D6A15}"/>
              </a:ext>
            </a:extLst>
          </p:cNvPr>
          <p:cNvSpPr txBox="1"/>
          <p:nvPr/>
        </p:nvSpPr>
        <p:spPr>
          <a:xfrm>
            <a:off x="4767267" y="304871"/>
            <a:ext cx="137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entry </a:t>
            </a:r>
            <a:endParaRPr lang="zh-CN" altLang="en-US" dirty="0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D5CEE182-57B4-344C-9CDC-9144D8EDD282}"/>
              </a:ext>
            </a:extLst>
          </p:cNvPr>
          <p:cNvSpPr/>
          <p:nvPr/>
        </p:nvSpPr>
        <p:spPr>
          <a:xfrm>
            <a:off x="5514109" y="179810"/>
            <a:ext cx="1011382" cy="263535"/>
          </a:xfrm>
          <a:custGeom>
            <a:avLst/>
            <a:gdLst>
              <a:gd name="connsiteX0" fmla="*/ 0 w 1011382"/>
              <a:gd name="connsiteY0" fmla="*/ 221972 h 263535"/>
              <a:gd name="connsiteX1" fmla="*/ 457200 w 1011382"/>
              <a:gd name="connsiteY1" fmla="*/ 299 h 263535"/>
              <a:gd name="connsiteX2" fmla="*/ 1011382 w 1011382"/>
              <a:gd name="connsiteY2" fmla="*/ 263535 h 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382" h="263535">
                <a:moveTo>
                  <a:pt x="0" y="221972"/>
                </a:moveTo>
                <a:cubicBezTo>
                  <a:pt x="144318" y="107672"/>
                  <a:pt x="288636" y="-6628"/>
                  <a:pt x="457200" y="299"/>
                </a:cubicBezTo>
                <a:cubicBezTo>
                  <a:pt x="625764" y="7226"/>
                  <a:pt x="818573" y="135380"/>
                  <a:pt x="1011382" y="26353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Straight Arrow Connector 60">
            <a:extLst>
              <a:ext uri="{FF2B5EF4-FFF2-40B4-BE49-F238E27FC236}">
                <a16:creationId xmlns:a16="http://schemas.microsoft.com/office/drawing/2014/main" id="{F1DACC94-C453-D44C-940B-D6F6C9EB7A35}"/>
              </a:ext>
            </a:extLst>
          </p:cNvPr>
          <p:cNvCxnSpPr/>
          <p:nvPr/>
        </p:nvCxnSpPr>
        <p:spPr>
          <a:xfrm flipH="1">
            <a:off x="8355419" y="56180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C36B851F-5FA5-764E-B96E-0291049FDC63}"/>
              </a:ext>
            </a:extLst>
          </p:cNvPr>
          <p:cNvSpPr/>
          <p:nvPr/>
        </p:nvSpPr>
        <p:spPr>
          <a:xfrm>
            <a:off x="8050819" y="57861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Append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037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386822"/>
            <a:ext cx="8229600" cy="1179348"/>
          </a:xfrm>
        </p:spPr>
        <p:txBody>
          <a:bodyPr/>
          <a:lstStyle/>
          <a:p>
            <a:r>
              <a:rPr kumimoji="1" lang="en-US" altLang="zh-CN" dirty="0"/>
              <a:t>Updates are buffered in the memory</a:t>
            </a:r>
          </a:p>
          <a:p>
            <a:pPr lvl="1"/>
            <a:r>
              <a:rPr kumimoji="1" lang="en-US" altLang="zh-CN" dirty="0"/>
              <a:t>To prevent writing a temporal value to the disk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31498" y="1741718"/>
            <a:ext cx="7304898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A88381-A21A-F349-827E-C6C1C13AB847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C96113AD-160B-B04F-8E6B-AAAB35B91622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6BB6FBE-4974-7540-BC11-F1703951C058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387BA5-86C1-2D46-94FB-196FBFB65596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0175792-37EB-5C45-B030-D5266B5102EB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4672E4B6-6D25-A645-9F99-4B1412B30C5D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E0DB4500-D90A-3F4D-A1EA-8A525EFE0B63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71414E6F-5B16-8E48-A020-DD515AF0B89A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17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basic ordered update 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single-copy value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733653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 (updates are expressed as a function)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aid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aid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54AC4CD-C0BC-7070-6024-B909C7CF7E2F}"/>
              </a:ext>
            </a:extLst>
          </p:cNvPr>
          <p:cNvSpPr/>
          <p:nvPr/>
        </p:nvSpPr>
        <p:spPr>
          <a:xfrm>
            <a:off x="2305666" y="4387236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C35087E-0AE2-5CB4-73C5-F3C832E334F2}"/>
              </a:ext>
            </a:extLst>
          </p:cNvPr>
          <p:cNvSpPr/>
          <p:nvPr/>
        </p:nvSpPr>
        <p:spPr>
          <a:xfrm>
            <a:off x="2321258" y="4758776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62E8110B-FDEF-6302-51D5-E5F48FB09320}"/>
              </a:ext>
            </a:extLst>
          </p:cNvPr>
          <p:cNvSpPr/>
          <p:nvPr/>
        </p:nvSpPr>
        <p:spPr>
          <a:xfrm>
            <a:off x="5717257" y="4450538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D49FE76D-41F5-5B72-83E6-DD3A64DD4F0E}"/>
              </a:ext>
            </a:extLst>
          </p:cNvPr>
          <p:cNvSpPr/>
          <p:nvPr/>
        </p:nvSpPr>
        <p:spPr>
          <a:xfrm>
            <a:off x="5732849" y="4822078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任意形状 36">
            <a:extLst>
              <a:ext uri="{FF2B5EF4-FFF2-40B4-BE49-F238E27FC236}">
                <a16:creationId xmlns:a16="http://schemas.microsoft.com/office/drawing/2014/main" id="{B5E6861D-3D98-D2E8-A788-830A2B7A1631}"/>
              </a:ext>
            </a:extLst>
          </p:cNvPr>
          <p:cNvSpPr/>
          <p:nvPr/>
        </p:nvSpPr>
        <p:spPr>
          <a:xfrm>
            <a:off x="1888177" y="507076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2E58533E-D384-50EA-56FC-06B25CC8CF6F}"/>
              </a:ext>
            </a:extLst>
          </p:cNvPr>
          <p:cNvSpPr/>
          <p:nvPr/>
        </p:nvSpPr>
        <p:spPr>
          <a:xfrm>
            <a:off x="1888177" y="470262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5D03881A-0615-731B-D2EE-CAF20A9D971A}"/>
              </a:ext>
            </a:extLst>
          </p:cNvPr>
          <p:cNvSpPr/>
          <p:nvPr/>
        </p:nvSpPr>
        <p:spPr>
          <a:xfrm>
            <a:off x="6673932" y="464325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391B003-88C4-9307-7906-FBEEFB807DDE}"/>
              </a:ext>
            </a:extLst>
          </p:cNvPr>
          <p:cNvSpPr/>
          <p:nvPr/>
        </p:nvSpPr>
        <p:spPr>
          <a:xfrm>
            <a:off x="6495803" y="502326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7104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386822"/>
            <a:ext cx="8229600" cy="1179348"/>
          </a:xfrm>
        </p:spPr>
        <p:txBody>
          <a:bodyPr/>
          <a:lstStyle/>
          <a:p>
            <a:r>
              <a:rPr kumimoji="1" lang="en-US" altLang="zh-CN" dirty="0"/>
              <a:t>Before we write the disk, write the log to the disk synchronously </a:t>
            </a:r>
          </a:p>
          <a:p>
            <a:pPr lvl="1"/>
            <a:r>
              <a:rPr kumimoji="1" lang="en-US" altLang="zh-CN" dirty="0"/>
              <a:t>Question: do we need these two steps to be atomic? How to achieve so? 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31498" y="2470032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54CD43-D531-6849-A771-0AEC388D6D2E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41D765CB-3B13-FB43-9DC3-23F253A2976D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CDAED49B-E9AF-A048-9847-37AF211D9BB1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7EA6C7-9214-6D4C-B7A2-431F6E8E55FF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4046D1-7B59-434C-9BB7-F82FDCD5ED12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CE57D842-753A-1446-9A1F-0D27553DFB80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8B5614AE-4BA9-D149-B120-AAB8D7D95F80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9990C11C-CB3A-7C4D-8E4E-619BED989220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D260C1E7-EACA-4740-9C74-E1B30EA41FB3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4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288849"/>
            <a:ext cx="8841160" cy="180901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Before we write the disk, write the log to the disk synchronously </a:t>
            </a:r>
          </a:p>
          <a:p>
            <a:pPr lvl="1"/>
            <a:r>
              <a:rPr kumimoji="1" lang="en-US" altLang="zh-CN" dirty="0"/>
              <a:t>Yes. We need the log content to be atomically write to the disk </a:t>
            </a:r>
          </a:p>
          <a:p>
            <a:pPr lvl="1"/>
            <a:r>
              <a:rPr kumimoji="1" lang="en-US" altLang="zh-CN" dirty="0"/>
              <a:t>Can be simply achieved by adding a checksum to the </a:t>
            </a:r>
            <a:r>
              <a:rPr kumimoji="1" lang="en-US" altLang="zh-CN" dirty="0" err="1"/>
              <a:t>commit_log</a:t>
            </a:r>
            <a:r>
              <a:rPr kumimoji="1" lang="en-US" altLang="zh-CN" dirty="0"/>
              <a:t>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31498" y="2470032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287DD5-3912-264C-AC70-7AFEF7DE7044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E31A6A0B-EF9C-7845-A237-107DA22B370E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0A97B3C1-5435-254A-80E8-B5C40B89787C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1112E7-185A-C049-90F7-71B360E44524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CB6B55B-4451-5A44-92FC-FC6F36627953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2093C591-D903-EE4C-AFCE-E70474385C6B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419AC5E8-BB70-ED49-95F9-B87909386311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7CEEE5E6-0D97-894E-9EEB-E6AFE91DCD0B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A986241-7C21-8342-B709-6FB76B17623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329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288849"/>
            <a:ext cx="8229600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After the logging succeed, we can update the disk states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46422" y="3361556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A872FDD-29FC-F54D-97DD-A0C4EC3091F9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36D54DBC-E7B3-9B42-940C-667CCF7040AE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D3172556-9669-1547-9F57-95EC536FA273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ADDF7D-9A66-A248-8019-68B85F9AC904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3CD2035-C6BE-3D4E-97B0-F19492BA0548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8448F18E-3B22-534E-82B6-C6B1C8D0E9C2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403912CF-9EA1-9445-8D92-7D37C7EB30DE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A23DB232-0441-E742-80D9-04EE49D6B76C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93A674F7-E4B6-3547-A57F-919E36E0BA6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54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(bank) // ? 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620495"/>
            <a:ext cx="9237712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do we need to add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to flush the modifications to the bank file? </a:t>
            </a:r>
          </a:p>
          <a:p>
            <a:pPr lvl="1"/>
            <a:r>
              <a:rPr kumimoji="1" lang="en-US" altLang="zh-CN" dirty="0"/>
              <a:t>Not necessary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46422" y="3361556"/>
            <a:ext cx="7304898" cy="900442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238B42-D2E8-4847-A21C-AC72CDC03156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4D03948F-500C-0D45-9493-D2F0DE0495D7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66801BAA-335E-9446-9F4A-1BB77EA1A391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DEDFCC-95E6-B544-9DB5-B577A403867A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AC7F18-F096-C146-9854-76E379D03EA8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CD61DAC0-1F0B-B543-8A43-8EBC43E7EDFE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16EB7E05-0748-7B4A-AC66-516802B9FE29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692E9CA6-D02E-EF42-974D-F893D32C8786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7DEEAD2D-0DEB-F14F-9BD4-957F9EEFE2F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FAB2-70B7-B64E-81E3-759568FD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recovery of commit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852D5-D75F-5A49-855B-88569A33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 reboot, we need to recover the systems to a consistent state </a:t>
            </a:r>
          </a:p>
          <a:p>
            <a:pPr lvl="1"/>
            <a:r>
              <a:rPr kumimoji="1" lang="en-US" altLang="zh-CN" dirty="0"/>
              <a:t>Based on the log entries  stored in the log file</a:t>
            </a:r>
          </a:p>
          <a:p>
            <a:r>
              <a:rPr kumimoji="1" lang="en-US" altLang="zh-CN" dirty="0"/>
              <a:t>Rules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 Travel from start to end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 Re-apply the updates recorded in a complete log entry</a:t>
            </a:r>
          </a:p>
          <a:p>
            <a:endParaRPr kumimoji="1" lang="en-US" altLang="zh-CN" dirty="0"/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B6FC5-9AE6-F840-99F7-42ECAD95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75B258-FD0C-5C43-92D9-623862BB3554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732F5C9-6F85-6940-BB85-9186453DB375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90C4CE-6484-3A48-A4DD-A824C1D92B41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C7FE96E-C803-BB4E-B19D-5D1AE6BDEDE3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EFAA36C-B9D9-844E-95F3-3F35EC4D5676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0" name="任意形状 9">
              <a:extLst>
                <a:ext uri="{FF2B5EF4-FFF2-40B4-BE49-F238E27FC236}">
                  <a16:creationId xmlns:a16="http://schemas.microsoft.com/office/drawing/2014/main" id="{CC18CBF4-2643-C64A-9F5E-5030DD9FCF6C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Straight Arrow Connector 60">
              <a:extLst>
                <a:ext uri="{FF2B5EF4-FFF2-40B4-BE49-F238E27FC236}">
                  <a16:creationId xmlns:a16="http://schemas.microsoft.com/office/drawing/2014/main" id="{0A07F43D-678D-2146-A338-536C1AF1841C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1B8E80AC-7443-A147-A3F3-A661538B1AE9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660D71-8239-3843-85F7-99F98571DEA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85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45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43" y="4362448"/>
            <a:ext cx="9237712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is the commit point of this  transaction? (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) </a:t>
            </a:r>
          </a:p>
          <a:p>
            <a:pPr lvl="1"/>
            <a:r>
              <a:rPr kumimoji="1" lang="en-US" altLang="zh-CN" dirty="0"/>
              <a:t>The line after </a:t>
            </a:r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kumimoji="1"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99B00D-A9C9-684D-99C9-7D6EADE3AB0C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9901CBAA-4E91-DC4C-B1FC-4E7B0A7AA8FB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552712DB-C280-604C-B5B3-4497E3BF10E5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C374D2B-8F9E-674A-BCE9-C5ABB0A44BDA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FED6D6-8611-6D4B-B9D7-CBDA1C2B12B3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D0B60770-A388-514C-B103-0A77BD602226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10C67043-B3B3-3348-B42D-23D4EB811DB0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8AE87D0E-C381-B143-ACB2-DAB543A30968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B34A7201-B0FF-9C43-8FA7-F8D62492C77C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61AEE-B845-DE4D-9D11-A0C033FF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Quick summary: commit logging (redo-only logging)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99AA-C60A-DA40-98A8-C20F7AA0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296144"/>
          </a:xfrm>
        </p:spPr>
        <p:txBody>
          <a:bodyPr/>
          <a:lstStyle/>
          <a:p>
            <a:r>
              <a:rPr kumimoji="1" lang="en" altLang="zh-CN" dirty="0"/>
              <a:t>Keep a </a:t>
            </a:r>
            <a:r>
              <a:rPr kumimoji="1" lang="en" altLang="zh-CN" dirty="0">
                <a:solidFill>
                  <a:srgbClr val="C00000"/>
                </a:solidFill>
              </a:rPr>
              <a:t>log</a:t>
            </a:r>
            <a:r>
              <a:rPr kumimoji="1" lang="en" altLang="zh-CN" dirty="0"/>
              <a:t> of all update actions</a:t>
            </a:r>
          </a:p>
          <a:p>
            <a:pPr lvl="1"/>
            <a:r>
              <a:rPr kumimoji="1" lang="en" altLang="zh-CN" dirty="0"/>
              <a:t>Redo all the updates upon recovery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1397D-5BE5-ED4D-816C-B0233845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5" name="Rounded Rectangle 54">
            <a:extLst>
              <a:ext uri="{FF2B5EF4-FFF2-40B4-BE49-F238E27FC236}">
                <a16:creationId xmlns:a16="http://schemas.microsoft.com/office/drawing/2014/main" id="{D1CAC13F-B54B-154A-9057-FC9707DC4163}"/>
              </a:ext>
            </a:extLst>
          </p:cNvPr>
          <p:cNvSpPr/>
          <p:nvPr/>
        </p:nvSpPr>
        <p:spPr>
          <a:xfrm>
            <a:off x="4283968" y="1129308"/>
            <a:ext cx="914400" cy="324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E1CC17EE-AD7C-3749-851A-113AE46FC627}"/>
              </a:ext>
            </a:extLst>
          </p:cNvPr>
          <p:cNvSpPr/>
          <p:nvPr/>
        </p:nvSpPr>
        <p:spPr>
          <a:xfrm>
            <a:off x="3830619" y="2759299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9B1DA86D-DF89-E941-AE7A-CE6C05D296EC}"/>
              </a:ext>
            </a:extLst>
          </p:cNvPr>
          <p:cNvSpPr/>
          <p:nvPr/>
        </p:nvSpPr>
        <p:spPr>
          <a:xfrm>
            <a:off x="5972961" y="2651299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E9128D5D-9C1A-E04F-ADD2-1FDC0C7D4FDC}"/>
              </a:ext>
            </a:extLst>
          </p:cNvPr>
          <p:cNvSpPr/>
          <p:nvPr/>
        </p:nvSpPr>
        <p:spPr>
          <a:xfrm>
            <a:off x="1831161" y="2651299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7" name="Straight Arrow Connector 12">
            <a:extLst>
              <a:ext uri="{FF2B5EF4-FFF2-40B4-BE49-F238E27FC236}">
                <a16:creationId xmlns:a16="http://schemas.microsoft.com/office/drawing/2014/main" id="{16B9607C-562C-E64D-A53E-E852478329C4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>
            <a:off x="2947161" y="2993299"/>
            <a:ext cx="883458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8F809DDD-9F38-9C43-B9A3-5B0CD51085B4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982619" y="2993299"/>
            <a:ext cx="990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369FE5CD-CD7B-A24E-A1CA-6ABF1E389336}"/>
              </a:ext>
            </a:extLst>
          </p:cNvPr>
          <p:cNvSpPr/>
          <p:nvPr/>
        </p:nvSpPr>
        <p:spPr>
          <a:xfrm>
            <a:off x="5972961" y="3489499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55FFCF68-0B65-534B-953F-1B5D835A2AC4}"/>
              </a:ext>
            </a:extLst>
          </p:cNvPr>
          <p:cNvCxnSpPr>
            <a:endCxn id="39" idx="1"/>
          </p:cNvCxnSpPr>
          <p:nvPr/>
        </p:nvCxnSpPr>
        <p:spPr>
          <a:xfrm>
            <a:off x="4982619" y="3103099"/>
            <a:ext cx="990342" cy="5484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EC2DEF19-F709-014F-8693-39F59819A95F}"/>
              </a:ext>
            </a:extLst>
          </p:cNvPr>
          <p:cNvSpPr/>
          <p:nvPr/>
        </p:nvSpPr>
        <p:spPr>
          <a:xfrm>
            <a:off x="3879858" y="44282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5AAC58E5-D57C-0B47-9718-B4A45F42A15D}"/>
              </a:ext>
            </a:extLst>
          </p:cNvPr>
          <p:cNvSpPr/>
          <p:nvPr/>
        </p:nvSpPr>
        <p:spPr>
          <a:xfrm>
            <a:off x="5995200" y="4612962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ounded Rectangle 28">
            <a:extLst>
              <a:ext uri="{FF2B5EF4-FFF2-40B4-BE49-F238E27FC236}">
                <a16:creationId xmlns:a16="http://schemas.microsoft.com/office/drawing/2014/main" id="{65546B76-64D3-E64A-B98D-4D4133955F09}"/>
              </a:ext>
            </a:extLst>
          </p:cNvPr>
          <p:cNvSpPr/>
          <p:nvPr/>
        </p:nvSpPr>
        <p:spPr>
          <a:xfrm>
            <a:off x="1800516" y="43202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4" name="Straight Arrow Connector 29">
            <a:extLst>
              <a:ext uri="{FF2B5EF4-FFF2-40B4-BE49-F238E27FC236}">
                <a16:creationId xmlns:a16="http://schemas.microsoft.com/office/drawing/2014/main" id="{C4C57EF4-7DD1-AB4B-803C-A573A6F4DFC2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2916516" y="4662250"/>
            <a:ext cx="963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0">
            <a:extLst>
              <a:ext uri="{FF2B5EF4-FFF2-40B4-BE49-F238E27FC236}">
                <a16:creationId xmlns:a16="http://schemas.microsoft.com/office/drawing/2014/main" id="{CFAD4D80-79C0-4047-9DAD-B89AD381E2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5031858" y="4662250"/>
            <a:ext cx="963342" cy="292712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4A94FEAE-2C99-9848-9BC9-6C699322F8C8}"/>
              </a:ext>
            </a:extLst>
          </p:cNvPr>
          <p:cNvSpPr/>
          <p:nvPr/>
        </p:nvSpPr>
        <p:spPr>
          <a:xfrm>
            <a:off x="1800516" y="5050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7" name="Straight Arrow Connector 32">
            <a:extLst>
              <a:ext uri="{FF2B5EF4-FFF2-40B4-BE49-F238E27FC236}">
                <a16:creationId xmlns:a16="http://schemas.microsoft.com/office/drawing/2014/main" id="{01249757-05C8-7046-B271-079A53C714FB}"/>
              </a:ext>
            </a:extLst>
          </p:cNvPr>
          <p:cNvCxnSpPr>
            <a:cxnSpLocks/>
          </p:cNvCxnSpPr>
          <p:nvPr/>
        </p:nvCxnSpPr>
        <p:spPr>
          <a:xfrm flipV="1">
            <a:off x="2687916" y="4775200"/>
            <a:ext cx="1164942" cy="5499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75" y="2497460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Journaling can be viewed as apply commit logging to filesystem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4642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422C-C634-0749-BE7A-39D28130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83AE-3B9D-6A4A-901F-E76712A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Pros </a:t>
            </a:r>
          </a:p>
          <a:p>
            <a:pPr lvl="1"/>
            <a:r>
              <a:rPr kumimoji="1" lang="en-US" altLang="zh-CN" dirty="0"/>
              <a:t>The commit is extremely efficient: only one file append operations (w/ updated data) </a:t>
            </a:r>
          </a:p>
          <a:p>
            <a:pPr lvl="2"/>
            <a:r>
              <a:rPr kumimoji="1" lang="en-US" altLang="zh-CN" sz="1800" dirty="0"/>
              <a:t>Other methods, e.g., shadow copy copies the entire file</a:t>
            </a:r>
          </a:p>
          <a:p>
            <a:r>
              <a:rPr kumimoji="1" lang="en-US" altLang="zh-CN" dirty="0"/>
              <a:t>Cons </a:t>
            </a:r>
          </a:p>
          <a:p>
            <a:pPr lvl="1"/>
            <a:r>
              <a:rPr kumimoji="1" lang="en-US" altLang="zh-CN" dirty="0"/>
              <a:t>Wastes of disk I/O: all disk operations must happen at the commit point </a:t>
            </a:r>
          </a:p>
          <a:p>
            <a:pPr lvl="1"/>
            <a:r>
              <a:rPr kumimoji="1" lang="en-US" altLang="zh-CN" dirty="0"/>
              <a:t>All updates must be buffered in the memory until the transaction commits</a:t>
            </a:r>
          </a:p>
          <a:p>
            <a:pPr lvl="2"/>
            <a:r>
              <a:rPr kumimoji="1" lang="en-US" altLang="zh-CN" sz="1800" dirty="0"/>
              <a:t>What if there is insufficient memory? </a:t>
            </a:r>
          </a:p>
          <a:p>
            <a:pPr lvl="1"/>
            <a:r>
              <a:rPr kumimoji="1" lang="en-US" altLang="zh-CN" dirty="0"/>
              <a:t>The log file is continuously growing while most its updates are already flushed to the disk (unless the machine is rebooted or crashed, and we do the recovery) </a:t>
            </a:r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EDE9-D5A8-7248-AF10-7B105DB8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217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422C-C634-0749-BE7A-39D28130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83AE-3B9D-6A4A-901F-E76712A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Pros 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commit is extremely efficient: only one file append operations (w/ updated data) </a:t>
            </a:r>
          </a:p>
          <a:p>
            <a:pPr lvl="2"/>
            <a:r>
              <a:rPr kumimoji="1" lang="en-US" altLang="zh-CN" sz="1800" dirty="0">
                <a:solidFill>
                  <a:schemeClr val="bg1">
                    <a:lumMod val="65000"/>
                  </a:schemeClr>
                </a:solidFill>
              </a:rPr>
              <a:t>Other methods, e.g., shadow copy copies the entire file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Cons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Wastes of disk I/O: all disk operations must happen at the commit point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All updates must be buffered in the memory until the transaction commits</a:t>
            </a: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What if there is insufficient memory? 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log file is continuously growing while most its updates are already flushed to the disk </a:t>
            </a:r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EDE9-D5A8-7248-AF10-7B105DB8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5CE37A-B15C-EE3C-9DB2-2973D05E7592}"/>
              </a:ext>
            </a:extLst>
          </p:cNvPr>
          <p:cNvSpPr/>
          <p:nvPr/>
        </p:nvSpPr>
        <p:spPr>
          <a:xfrm>
            <a:off x="395214" y="5266548"/>
            <a:ext cx="8353572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Unlike filesystem journaling, the user can commit a lot of entries in a transaction </a:t>
            </a:r>
          </a:p>
        </p:txBody>
      </p:sp>
    </p:spTree>
    <p:extLst>
      <p:ext uri="{BB962C8B-B14F-4D97-AF65-F5344CB8AC3E}">
        <p14:creationId xmlns:p14="http://schemas.microsoft.com/office/powerpoint/2010/main" val="2706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4C50-34B6-E24C-346C-6AD03057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82FA5-62A4-DE40-D709-1F0D3F95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use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to sort the log entries </a:t>
            </a:r>
          </a:p>
          <a:p>
            <a:pPr lvl="1"/>
            <a:r>
              <a:rPr kumimoji="1" lang="en" altLang="zh-CN" dirty="0"/>
              <a:t>Causality-preserving timestamp</a:t>
            </a:r>
          </a:p>
          <a:p>
            <a:r>
              <a:rPr kumimoji="1" lang="en" altLang="zh-CN" dirty="0" err="1"/>
              <a:t>Lamport</a:t>
            </a:r>
            <a:r>
              <a:rPr kumimoji="1" lang="en" altLang="zh-CN" dirty="0"/>
              <a:t> logical clock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Each server keeps a clock </a:t>
            </a:r>
            <a:r>
              <a:rPr kumimoji="1" lang="en" altLang="zh-CN" b="1" dirty="0"/>
              <a:t>T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Increments T as real time passes, e.g., one second per second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Modify </a:t>
            </a:r>
            <a:r>
              <a:rPr kumimoji="1" lang="en" altLang="zh-CN" b="1" dirty="0"/>
              <a:t>T = Max(T, T’+1) </a:t>
            </a:r>
            <a:br>
              <a:rPr kumimoji="1" lang="en" altLang="zh-CN" b="1" dirty="0"/>
            </a:br>
            <a:r>
              <a:rPr kumimoji="1" lang="en" altLang="zh-CN" dirty="0"/>
              <a:t>if sees </a:t>
            </a:r>
            <a:r>
              <a:rPr kumimoji="1" lang="en" altLang="zh-CN" b="1" dirty="0"/>
              <a:t>T’</a:t>
            </a:r>
            <a:r>
              <a:rPr kumimoji="1" lang="en" altLang="zh-CN" dirty="0"/>
              <a:t> from another server (e.g., from a message)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94427-9D3F-3286-F224-A1D325C8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5196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036E-AE0C-674E-9D8C-3D7EAC5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C497F-3E38-AB42-9974-99988A9C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368152"/>
          </a:xfrm>
        </p:spPr>
        <p:txBody>
          <a:bodyPr/>
          <a:lstStyle/>
          <a:p>
            <a:r>
              <a:rPr kumimoji="1" lang="en-US" altLang="zh-CN" dirty="0"/>
              <a:t>We allow the transaction directly writing uncommitted values to the disk </a:t>
            </a:r>
          </a:p>
          <a:p>
            <a:pPr lvl="1"/>
            <a:r>
              <a:rPr kumimoji="1" lang="en-US" altLang="zh-CN" dirty="0"/>
              <a:t>Before the commit point to free-up memory space &amp; utilize disk I/O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0FA93-3304-4D4A-A776-4E4854BF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E37486-FDCA-0946-9FEE-4EB620DDFEE5}"/>
              </a:ext>
            </a:extLst>
          </p:cNvPr>
          <p:cNvSpPr txBox="1">
            <a:spLocks/>
          </p:cNvSpPr>
          <p:nvPr/>
        </p:nvSpPr>
        <p:spPr>
          <a:xfrm>
            <a:off x="763234" y="2128361"/>
            <a:ext cx="7308812" cy="1881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D5B035A-A772-5A4B-9CA2-84B98766F3CB}"/>
              </a:ext>
            </a:extLst>
          </p:cNvPr>
          <p:cNvSpPr txBox="1">
            <a:spLocks/>
          </p:cNvSpPr>
          <p:nvPr/>
        </p:nvSpPr>
        <p:spPr>
          <a:xfrm>
            <a:off x="302840" y="435393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How to prevent a partial updates from uncommitted transactions? </a:t>
            </a:r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D28BFF-921C-9F46-942B-CAB34A779D92}"/>
              </a:ext>
            </a:extLst>
          </p:cNvPr>
          <p:cNvSpPr/>
          <p:nvPr/>
        </p:nvSpPr>
        <p:spPr>
          <a:xfrm>
            <a:off x="827584" y="5200724"/>
            <a:ext cx="643344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Idea: use log to </a:t>
            </a:r>
            <a:r>
              <a:rPr lang="en-US" altLang="zh-CN" b="1" dirty="0">
                <a:solidFill>
                  <a:srgbClr val="C00000"/>
                </a:solidFill>
              </a:rPr>
              <a:t>undo</a:t>
            </a:r>
            <a:r>
              <a:rPr lang="en-US" altLang="zh-CN" dirty="0"/>
              <a:t> updates of uncommitted transactions!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6B7AAC-B023-57CC-A3D5-E9E3EF0EAE18}"/>
              </a:ext>
            </a:extLst>
          </p:cNvPr>
          <p:cNvSpPr/>
          <p:nvPr/>
        </p:nvSpPr>
        <p:spPr>
          <a:xfrm>
            <a:off x="1071954" y="2940930"/>
            <a:ext cx="4176464" cy="935484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6345F6-81F2-6E9F-FAAB-F90AC57975B4}"/>
              </a:ext>
            </a:extLst>
          </p:cNvPr>
          <p:cNvSpPr txBox="1"/>
          <p:nvPr/>
        </p:nvSpPr>
        <p:spPr>
          <a:xfrm>
            <a:off x="5381988" y="3021080"/>
            <a:ext cx="37580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The OS will flush the page back if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out of the memory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9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9B1E1-2655-7943-8309-95E5229E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 logging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10D01-ECCC-7E44-B156-6A5A39E5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Keep a </a:t>
            </a:r>
            <a:r>
              <a:rPr kumimoji="1" lang="en" altLang="zh-CN" dirty="0">
                <a:solidFill>
                  <a:srgbClr val="C00000"/>
                </a:solidFill>
              </a:rPr>
              <a:t>log</a:t>
            </a:r>
            <a:r>
              <a:rPr kumimoji="1" lang="en" altLang="zh-CN" dirty="0"/>
              <a:t> of all update actions</a:t>
            </a:r>
          </a:p>
          <a:p>
            <a:pPr lvl="1"/>
            <a:r>
              <a:rPr kumimoji="1" lang="en" altLang="zh-CN" dirty="0"/>
              <a:t>The log can undo the (partial) updates of a DO operation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06438-41AD-BA4A-BC11-284EFBA7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E19D529F-3CD1-DE41-9412-AB510CD40C56}"/>
              </a:ext>
            </a:extLst>
          </p:cNvPr>
          <p:cNvSpPr/>
          <p:nvPr/>
        </p:nvSpPr>
        <p:spPr>
          <a:xfrm>
            <a:off x="3852858" y="21197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1C04BA1-3712-A748-AA47-3386E558D08C}"/>
              </a:ext>
            </a:extLst>
          </p:cNvPr>
          <p:cNvSpPr/>
          <p:nvPr/>
        </p:nvSpPr>
        <p:spPr>
          <a:xfrm>
            <a:off x="5995200" y="2011750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1932FB7C-A06E-234A-BED4-1C91535E7EA2}"/>
              </a:ext>
            </a:extLst>
          </p:cNvPr>
          <p:cNvSpPr/>
          <p:nvPr/>
        </p:nvSpPr>
        <p:spPr>
          <a:xfrm>
            <a:off x="1853400" y="20117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B3D8E242-0D70-074C-A6C2-BCF9F37DC393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969400" y="2353750"/>
            <a:ext cx="883458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6">
            <a:extLst>
              <a:ext uri="{FF2B5EF4-FFF2-40B4-BE49-F238E27FC236}">
                <a16:creationId xmlns:a16="http://schemas.microsoft.com/office/drawing/2014/main" id="{2FF27CF6-EEEF-F641-AC07-C0BFAFEA2E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04858" y="2353750"/>
            <a:ext cx="990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FEDC38B6-ECD2-D743-9A18-FC9ED58D84EB}"/>
              </a:ext>
            </a:extLst>
          </p:cNvPr>
          <p:cNvSpPr/>
          <p:nvPr/>
        </p:nvSpPr>
        <p:spPr>
          <a:xfrm>
            <a:off x="5995200" y="28499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Arrow Connector 21">
            <a:extLst>
              <a:ext uri="{FF2B5EF4-FFF2-40B4-BE49-F238E27FC236}">
                <a16:creationId xmlns:a16="http://schemas.microsoft.com/office/drawing/2014/main" id="{18DFAFEA-2031-4343-9C40-956DED02A433}"/>
              </a:ext>
            </a:extLst>
          </p:cNvPr>
          <p:cNvCxnSpPr>
            <a:endCxn id="10" idx="1"/>
          </p:cNvCxnSpPr>
          <p:nvPr/>
        </p:nvCxnSpPr>
        <p:spPr>
          <a:xfrm>
            <a:off x="5004858" y="2463550"/>
            <a:ext cx="990342" cy="5484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08F062C1-A470-954B-B255-A7AC0612E8A4}"/>
              </a:ext>
            </a:extLst>
          </p:cNvPr>
          <p:cNvSpPr/>
          <p:nvPr/>
        </p:nvSpPr>
        <p:spPr>
          <a:xfrm>
            <a:off x="3879858" y="44282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19EA9432-7394-0A40-A0C7-7F2DDE95797A}"/>
              </a:ext>
            </a:extLst>
          </p:cNvPr>
          <p:cNvSpPr/>
          <p:nvPr/>
        </p:nvSpPr>
        <p:spPr>
          <a:xfrm>
            <a:off x="5995200" y="4612962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5272E938-25ED-EE4A-A970-5C009B7E8E88}"/>
              </a:ext>
            </a:extLst>
          </p:cNvPr>
          <p:cNvSpPr/>
          <p:nvPr/>
        </p:nvSpPr>
        <p:spPr>
          <a:xfrm>
            <a:off x="1800516" y="43202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29">
            <a:extLst>
              <a:ext uri="{FF2B5EF4-FFF2-40B4-BE49-F238E27FC236}">
                <a16:creationId xmlns:a16="http://schemas.microsoft.com/office/drawing/2014/main" id="{B29873E5-BD93-1E49-B7D2-C587FDB42C1C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916516" y="4662250"/>
            <a:ext cx="963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0">
            <a:extLst>
              <a:ext uri="{FF2B5EF4-FFF2-40B4-BE49-F238E27FC236}">
                <a16:creationId xmlns:a16="http://schemas.microsoft.com/office/drawing/2014/main" id="{FD590431-0D64-D541-AA49-F821517CB4B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031858" y="4662250"/>
            <a:ext cx="963342" cy="292712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31">
            <a:extLst>
              <a:ext uri="{FF2B5EF4-FFF2-40B4-BE49-F238E27FC236}">
                <a16:creationId xmlns:a16="http://schemas.microsoft.com/office/drawing/2014/main" id="{2662020A-5ABD-784D-85F8-66ABC59BBE96}"/>
              </a:ext>
            </a:extLst>
          </p:cNvPr>
          <p:cNvSpPr/>
          <p:nvPr/>
        </p:nvSpPr>
        <p:spPr>
          <a:xfrm>
            <a:off x="1800516" y="5050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32">
            <a:extLst>
              <a:ext uri="{FF2B5EF4-FFF2-40B4-BE49-F238E27FC236}">
                <a16:creationId xmlns:a16="http://schemas.microsoft.com/office/drawing/2014/main" id="{23DD3357-B47D-884D-8069-628373C585B6}"/>
              </a:ext>
            </a:extLst>
          </p:cNvPr>
          <p:cNvCxnSpPr>
            <a:cxnSpLocks/>
          </p:cNvCxnSpPr>
          <p:nvPr/>
        </p:nvCxnSpPr>
        <p:spPr>
          <a:xfrm flipV="1">
            <a:off x="2687916" y="4775200"/>
            <a:ext cx="1164942" cy="5499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37">
            <a:extLst>
              <a:ext uri="{FF2B5EF4-FFF2-40B4-BE49-F238E27FC236}">
                <a16:creationId xmlns:a16="http://schemas.microsoft.com/office/drawing/2014/main" id="{0A7D444F-6258-DA40-8E70-6BAD9C5D0A2E}"/>
              </a:ext>
            </a:extLst>
          </p:cNvPr>
          <p:cNvSpPr/>
          <p:nvPr/>
        </p:nvSpPr>
        <p:spPr>
          <a:xfrm>
            <a:off x="3906300" y="32198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FFCCCC"/>
              </a:gs>
              <a:gs pos="100000">
                <a:srgbClr val="D9F5FF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UNDO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le 39">
            <a:extLst>
              <a:ext uri="{FF2B5EF4-FFF2-40B4-BE49-F238E27FC236}">
                <a16:creationId xmlns:a16="http://schemas.microsoft.com/office/drawing/2014/main" id="{78352159-B21D-EB4C-928C-37B2E6075C68}"/>
              </a:ext>
            </a:extLst>
          </p:cNvPr>
          <p:cNvSpPr/>
          <p:nvPr/>
        </p:nvSpPr>
        <p:spPr>
          <a:xfrm>
            <a:off x="5995200" y="3411539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41">
            <a:extLst>
              <a:ext uri="{FF2B5EF4-FFF2-40B4-BE49-F238E27FC236}">
                <a16:creationId xmlns:a16="http://schemas.microsoft.com/office/drawing/2014/main" id="{B0AC64C6-960D-E745-BCCF-5C9C6EB2B66B}"/>
              </a:ext>
            </a:extLst>
          </p:cNvPr>
          <p:cNvSpPr/>
          <p:nvPr/>
        </p:nvSpPr>
        <p:spPr>
          <a:xfrm>
            <a:off x="1853400" y="3004150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50054623-B095-AA4C-BCEE-CA5E2CC9DC34}"/>
              </a:ext>
            </a:extLst>
          </p:cNvPr>
          <p:cNvSpPr/>
          <p:nvPr/>
        </p:nvSpPr>
        <p:spPr>
          <a:xfrm>
            <a:off x="2055000" y="3868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Straight Arrow Connector 43">
            <a:extLst>
              <a:ext uri="{FF2B5EF4-FFF2-40B4-BE49-F238E27FC236}">
                <a16:creationId xmlns:a16="http://schemas.microsoft.com/office/drawing/2014/main" id="{1897CB05-0B54-5F4F-AD7E-5FE1EC5D26D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9400" y="3346150"/>
            <a:ext cx="883458" cy="750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4">
            <a:extLst>
              <a:ext uri="{FF2B5EF4-FFF2-40B4-BE49-F238E27FC236}">
                <a16:creationId xmlns:a16="http://schemas.microsoft.com/office/drawing/2014/main" id="{7494E868-369C-3246-9FBE-C54BC7D6679E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058300" y="3453850"/>
            <a:ext cx="936900" cy="29968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5">
            <a:extLst>
              <a:ext uri="{FF2B5EF4-FFF2-40B4-BE49-F238E27FC236}">
                <a16:creationId xmlns:a16="http://schemas.microsoft.com/office/drawing/2014/main" id="{8EC358FC-B4E4-3344-99AD-5478769B2A6E}"/>
              </a:ext>
            </a:extLst>
          </p:cNvPr>
          <p:cNvCxnSpPr>
            <a:stCxn id="22" idx="3"/>
            <a:endCxn id="19" idx="1"/>
          </p:cNvCxnSpPr>
          <p:nvPr/>
        </p:nvCxnSpPr>
        <p:spPr>
          <a:xfrm flipV="1">
            <a:off x="2969400" y="3453850"/>
            <a:ext cx="936900" cy="5763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4">
            <a:extLst>
              <a:ext uri="{FF2B5EF4-FFF2-40B4-BE49-F238E27FC236}">
                <a16:creationId xmlns:a16="http://schemas.microsoft.com/office/drawing/2014/main" id="{34841B07-26B7-CE46-9667-BB94B048A6F6}"/>
              </a:ext>
            </a:extLst>
          </p:cNvPr>
          <p:cNvSpPr/>
          <p:nvPr/>
        </p:nvSpPr>
        <p:spPr>
          <a:xfrm>
            <a:off x="4283968" y="1129308"/>
            <a:ext cx="914400" cy="324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80D-A9D5-FD44-8703-4FBDC45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w/ undo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9AD1E-446C-2740-A162-43CFE190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/>
          <a:lstStyle/>
          <a:p>
            <a:r>
              <a:rPr kumimoji="1" lang="en-US" altLang="zh-CN" dirty="0"/>
              <a:t>Before updates, write an undo log record to the log file </a:t>
            </a:r>
          </a:p>
          <a:p>
            <a:pPr lvl="1"/>
            <a:r>
              <a:rPr kumimoji="1" lang="en-US" altLang="zh-CN" dirty="0"/>
              <a:t>Should contain sufficient information to undo uncommitted transactions</a:t>
            </a:r>
          </a:p>
          <a:p>
            <a:pPr lvl="1"/>
            <a:r>
              <a:rPr kumimoji="1" lang="en-US" altLang="zh-CN" dirty="0"/>
              <a:t>E.g., old values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Question: do we need the redo entry?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792-D8EC-514A-8C85-8105610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7B32DD-91C0-B747-9C89-8000FCA8E7A3}"/>
              </a:ext>
            </a:extLst>
          </p:cNvPr>
          <p:cNvSpPr txBox="1">
            <a:spLocks/>
          </p:cNvSpPr>
          <p:nvPr/>
        </p:nvSpPr>
        <p:spPr>
          <a:xfrm>
            <a:off x="763234" y="2497460"/>
            <a:ext cx="7308812" cy="1881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D13277A-E86B-B54A-AB12-8F93E9977A23}"/>
              </a:ext>
            </a:extLst>
          </p:cNvPr>
          <p:cNvSpPr/>
          <p:nvPr/>
        </p:nvSpPr>
        <p:spPr>
          <a:xfrm>
            <a:off x="5076056" y="3438093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4D4EA-9ACB-F44D-8F75-D49B1E11EAAA}"/>
              </a:ext>
            </a:extLst>
          </p:cNvPr>
          <p:cNvSpPr txBox="1"/>
          <p:nvPr/>
        </p:nvSpPr>
        <p:spPr>
          <a:xfrm>
            <a:off x="5364552" y="3551504"/>
            <a:ext cx="37794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" altLang="zh-CN" dirty="0"/>
              <a:t>Action (file name, offset, </a:t>
            </a:r>
            <a:r>
              <a:rPr kumimoji="1" lang="en" altLang="zh-CN" b="1" dirty="0">
                <a:solidFill>
                  <a:srgbClr val="C00000"/>
                </a:solidFill>
              </a:rPr>
              <a:t>old value</a:t>
            </a:r>
            <a:r>
              <a:rPr kumimoji="1" lang="en" altLang="zh-CN" dirty="0"/>
              <a:t>)</a:t>
            </a: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C5187C4F-53F6-8D46-8FCE-36543B755CE3}"/>
              </a:ext>
            </a:extLst>
          </p:cNvPr>
          <p:cNvSpPr/>
          <p:nvPr/>
        </p:nvSpPr>
        <p:spPr>
          <a:xfrm>
            <a:off x="4182406" y="3721328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50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80D-A9D5-FD44-8703-4FBDC45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w/ undo-redo logging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9AD1E-446C-2740-A162-43CFE190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538320" cy="4471925"/>
          </a:xfrm>
        </p:spPr>
        <p:txBody>
          <a:bodyPr/>
          <a:lstStyle/>
          <a:p>
            <a:r>
              <a:rPr kumimoji="1" lang="en-US" altLang="zh-CN" dirty="0"/>
              <a:t>Question: do we need the redo entry?</a:t>
            </a:r>
          </a:p>
          <a:p>
            <a:pPr lvl="1"/>
            <a:r>
              <a:rPr kumimoji="1" lang="en-US" altLang="zh-CN" dirty="0"/>
              <a:t>Depends on whether we wait for records[a] to be written to the disk (e.g., sync)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Typically, yes: </a:t>
            </a:r>
            <a:r>
              <a:rPr kumimoji="1" lang="en-US" altLang="zh-CN" dirty="0"/>
              <a:t>waiting two disk syncs are slow!  </a:t>
            </a:r>
          </a:p>
          <a:p>
            <a:pPr lvl="2"/>
            <a:r>
              <a:rPr kumimoji="1" lang="en-US" altLang="zh-CN" sz="1800" dirty="0"/>
              <a:t>Especially for non-logging writes: log is a fast sequential disk write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792-D8EC-514A-8C85-8105610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7B32DD-91C0-B747-9C89-8000FCA8E7A3}"/>
              </a:ext>
            </a:extLst>
          </p:cNvPr>
          <p:cNvSpPr txBox="1">
            <a:spLocks/>
          </p:cNvSpPr>
          <p:nvPr/>
        </p:nvSpPr>
        <p:spPr>
          <a:xfrm>
            <a:off x="763234" y="2785492"/>
            <a:ext cx="730881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83DDB1D1-EB59-A345-A712-9CBAA605118E}"/>
              </a:ext>
            </a:extLst>
          </p:cNvPr>
          <p:cNvSpPr/>
          <p:nvPr/>
        </p:nvSpPr>
        <p:spPr>
          <a:xfrm>
            <a:off x="5076056" y="3729322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C4762-8067-C749-ABF9-90F84D721BA0}"/>
              </a:ext>
            </a:extLst>
          </p:cNvPr>
          <p:cNvSpPr txBox="1"/>
          <p:nvPr/>
        </p:nvSpPr>
        <p:spPr>
          <a:xfrm>
            <a:off x="5364552" y="3842733"/>
            <a:ext cx="301621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" altLang="zh-CN" dirty="0"/>
              <a:t>Action (file name, offset, </a:t>
            </a:r>
            <a:r>
              <a:rPr kumimoji="1" lang="en" altLang="zh-CN" b="1" dirty="0">
                <a:solidFill>
                  <a:srgbClr val="C00000"/>
                </a:solidFill>
              </a:rPr>
              <a:t>old &amp; new values</a:t>
            </a:r>
            <a:r>
              <a:rPr kumimoji="1" lang="en" altLang="zh-CN" dirty="0"/>
              <a:t>)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3A25ADCE-99E5-4A41-BA9E-9808D3F42571}"/>
              </a:ext>
            </a:extLst>
          </p:cNvPr>
          <p:cNvSpPr/>
          <p:nvPr/>
        </p:nvSpPr>
        <p:spPr>
          <a:xfrm>
            <a:off x="4182406" y="4012557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8150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96211-834E-184E-B4DD-0BF1169C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 entry vs. log record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F7596-D897-044B-916D-3E37FE91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00" y="1130400"/>
            <a:ext cx="8734096" cy="309633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Redo-only logging appends </a:t>
            </a:r>
            <a:r>
              <a:rPr kumimoji="1" lang="en-US" altLang="zh-CN" dirty="0">
                <a:solidFill>
                  <a:srgbClr val="C00000"/>
                </a:solidFill>
              </a:rPr>
              <a:t>log entry </a:t>
            </a:r>
            <a:r>
              <a:rPr kumimoji="1" lang="en-US" altLang="zh-CN" dirty="0"/>
              <a:t>to the log file </a:t>
            </a:r>
          </a:p>
          <a:p>
            <a:pPr lvl="1"/>
            <a:r>
              <a:rPr kumimoji="1" lang="en-US" altLang="zh-CN" dirty="0"/>
              <a:t>Containing all the updates of the transaction </a:t>
            </a:r>
          </a:p>
          <a:p>
            <a:r>
              <a:rPr kumimoji="1" lang="en-US" altLang="zh-CN" dirty="0"/>
              <a:t>Und—redo logging appends </a:t>
            </a:r>
            <a:r>
              <a:rPr kumimoji="1" lang="en-US" altLang="zh-CN" dirty="0">
                <a:solidFill>
                  <a:srgbClr val="C00000"/>
                </a:solidFill>
              </a:rPr>
              <a:t>log records </a:t>
            </a:r>
            <a:r>
              <a:rPr kumimoji="1" lang="en-US" altLang="zh-CN" dirty="0"/>
              <a:t>to the log file </a:t>
            </a:r>
          </a:p>
          <a:p>
            <a:pPr lvl="1"/>
            <a:r>
              <a:rPr kumimoji="1" lang="en-US" altLang="zh-CN" dirty="0"/>
              <a:t>Containing the updates of a single operation </a:t>
            </a:r>
          </a:p>
          <a:p>
            <a:pPr lvl="1"/>
            <a:r>
              <a:rPr kumimoji="1" lang="en-US" altLang="zh-CN" dirty="0"/>
              <a:t>Log records from different transaction (TX)  may possibly interleave </a:t>
            </a:r>
          </a:p>
          <a:p>
            <a:pPr lvl="2"/>
            <a:r>
              <a:rPr kumimoji="1" lang="en-US" altLang="zh-CN" sz="1800" dirty="0"/>
              <a:t>E.g., the OS schedules the transaction out </a:t>
            </a:r>
          </a:p>
          <a:p>
            <a:pPr lvl="2"/>
            <a:r>
              <a:rPr kumimoji="1" lang="en-US" altLang="zh-CN" sz="1800" dirty="0"/>
              <a:t>Therefore, we further need pointer to trace operations from the same TX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32A77-53C9-D94D-8846-CF20C01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791FEFF-1C97-0A4D-919A-50BD9F311675}"/>
              </a:ext>
            </a:extLst>
          </p:cNvPr>
          <p:cNvGrpSpPr/>
          <p:nvPr/>
        </p:nvGrpSpPr>
        <p:grpSpPr>
          <a:xfrm>
            <a:off x="633509" y="4638512"/>
            <a:ext cx="4882658" cy="810585"/>
            <a:chOff x="1550246" y="4690134"/>
            <a:chExt cx="4882658" cy="8105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F407FD9-7784-6D47-A170-685E46B08AEB}"/>
                </a:ext>
              </a:extLst>
            </p:cNvPr>
            <p:cNvGrpSpPr/>
            <p:nvPr/>
          </p:nvGrpSpPr>
          <p:grpSpPr>
            <a:xfrm>
              <a:off x="1550246" y="4690134"/>
              <a:ext cx="4882658" cy="810585"/>
              <a:chOff x="6289529" y="284252"/>
              <a:chExt cx="4882658" cy="810585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F92BECFF-4A4B-3F4B-8B6A-32DDB3B2F005}"/>
                  </a:ext>
                </a:extLst>
              </p:cNvPr>
              <p:cNvSpPr/>
              <p:nvPr/>
            </p:nvSpPr>
            <p:spPr>
              <a:xfrm>
                <a:off x="6289529" y="284252"/>
                <a:ext cx="540000" cy="360000"/>
              </a:xfrm>
              <a:prstGeom prst="roundRect">
                <a:avLst/>
              </a:prstGeom>
              <a:solidFill>
                <a:srgbClr val="D5FFD5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36000" rtlCol="0" anchor="ctr"/>
              <a:lstStyle/>
              <a:p>
                <a:pPr algn="ctr"/>
                <a:endPara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681D132-FC79-8A41-BA97-2F6EAE6CA6AE}"/>
                  </a:ext>
                </a:extLst>
              </p:cNvPr>
              <p:cNvSpPr/>
              <p:nvPr/>
            </p:nvSpPr>
            <p:spPr>
              <a:xfrm>
                <a:off x="6822929" y="284252"/>
                <a:ext cx="540000" cy="360000"/>
              </a:xfrm>
              <a:prstGeom prst="round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36000" rtlCol="0" anchor="ctr"/>
              <a:lstStyle/>
              <a:p>
                <a:pPr algn="ctr"/>
                <a:endPara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920EA2-F440-2949-B80D-4AB3909856B4}"/>
                  </a:ext>
                </a:extLst>
              </p:cNvPr>
              <p:cNvSpPr txBox="1"/>
              <p:nvPr/>
            </p:nvSpPr>
            <p:spPr>
              <a:xfrm>
                <a:off x="6510133" y="725505"/>
                <a:ext cx="46620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Log file </a:t>
                </a:r>
                <a:endParaRPr lang="zh-CN" altLang="en-US" dirty="0"/>
              </a:p>
            </p:txBody>
          </p:sp>
          <p:cxnSp>
            <p:nvCxnSpPr>
              <p:cNvPr id="11" name="Straight Arrow Connector 60">
                <a:extLst>
                  <a:ext uri="{FF2B5EF4-FFF2-40B4-BE49-F238E27FC236}">
                    <a16:creationId xmlns:a16="http://schemas.microsoft.com/office/drawing/2014/main" id="{63C37973-936D-9548-A243-48DC139C5000}"/>
                  </a:ext>
                </a:extLst>
              </p:cNvPr>
              <p:cNvCxnSpPr/>
              <p:nvPr/>
            </p:nvCxnSpPr>
            <p:spPr>
              <a:xfrm flipH="1">
                <a:off x="8355419" y="561808"/>
                <a:ext cx="6096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AE8D7044-5D93-6C44-9F32-24192B373E72}"/>
                  </a:ext>
                </a:extLst>
              </p:cNvPr>
              <p:cNvSpPr/>
              <p:nvPr/>
            </p:nvSpPr>
            <p:spPr>
              <a:xfrm>
                <a:off x="8050819" y="578612"/>
                <a:ext cx="1015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ras Medium ITC" pitchFamily="34" charset="0"/>
                    <a:ea typeface="Verdana" pitchFamily="34" charset="0"/>
                    <a:cs typeface="Verdana" pitchFamily="34" charset="0"/>
                  </a:rPr>
                  <a:t>Append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</a:endParaRPr>
              </a:p>
            </p:txBody>
          </p: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8DDC9C8-8CE9-E444-8A85-6F08AC21DBBC}"/>
                </a:ext>
              </a:extLst>
            </p:cNvPr>
            <p:cNvSpPr/>
            <p:nvPr/>
          </p:nvSpPr>
          <p:spPr>
            <a:xfrm>
              <a:off x="2647376" y="4690134"/>
              <a:ext cx="540000" cy="360000"/>
            </a:xfrm>
            <a:prstGeom prst="round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7CB8FD4-0D81-4345-B143-EAA997D15084}"/>
              </a:ext>
            </a:extLst>
          </p:cNvPr>
          <p:cNvSpPr txBox="1"/>
          <p:nvPr/>
        </p:nvSpPr>
        <p:spPr>
          <a:xfrm>
            <a:off x="546493" y="4211149"/>
            <a:ext cx="104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Entry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EC1C5D-98EC-EB49-BB23-D674DBAA6A96}"/>
              </a:ext>
            </a:extLst>
          </p:cNvPr>
          <p:cNvSpPr/>
          <p:nvPr/>
        </p:nvSpPr>
        <p:spPr>
          <a:xfrm>
            <a:off x="4652289" y="3856822"/>
            <a:ext cx="9284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Record</a:t>
            </a:r>
            <a:endParaRPr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C77B5EFF-B10A-704D-BE8B-6A7A2119EB09}"/>
              </a:ext>
            </a:extLst>
          </p:cNvPr>
          <p:cNvSpPr/>
          <p:nvPr/>
        </p:nvSpPr>
        <p:spPr>
          <a:xfrm>
            <a:off x="5264442" y="4123134"/>
            <a:ext cx="39756" cy="450574"/>
          </a:xfrm>
          <a:custGeom>
            <a:avLst/>
            <a:gdLst>
              <a:gd name="connsiteX0" fmla="*/ 0 w 39756"/>
              <a:gd name="connsiteY0" fmla="*/ 0 h 450574"/>
              <a:gd name="connsiteX1" fmla="*/ 26504 w 39756"/>
              <a:gd name="connsiteY1" fmla="*/ 225287 h 450574"/>
              <a:gd name="connsiteX2" fmla="*/ 39756 w 39756"/>
              <a:gd name="connsiteY2" fmla="*/ 450574 h 45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6" h="450574">
                <a:moveTo>
                  <a:pt x="0" y="0"/>
                </a:moveTo>
                <a:cubicBezTo>
                  <a:pt x="9939" y="75095"/>
                  <a:pt x="19878" y="150191"/>
                  <a:pt x="26504" y="225287"/>
                </a:cubicBezTo>
                <a:cubicBezTo>
                  <a:pt x="33130" y="300383"/>
                  <a:pt x="36443" y="375478"/>
                  <a:pt x="39756" y="45057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7B0E0360-CF76-C848-810F-25D22501470F}"/>
              </a:ext>
            </a:extLst>
          </p:cNvPr>
          <p:cNvSpPr/>
          <p:nvPr/>
        </p:nvSpPr>
        <p:spPr>
          <a:xfrm>
            <a:off x="4576519" y="4652668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A6CCDD0D-C0FD-5346-A694-39AB5ADB1E3E}"/>
              </a:ext>
            </a:extLst>
          </p:cNvPr>
          <p:cNvSpPr/>
          <p:nvPr/>
        </p:nvSpPr>
        <p:spPr>
          <a:xfrm>
            <a:off x="5109919" y="4652668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4A6B515D-8DE6-5241-843A-09410C716D45}"/>
              </a:ext>
            </a:extLst>
          </p:cNvPr>
          <p:cNvSpPr/>
          <p:nvPr/>
        </p:nvSpPr>
        <p:spPr>
          <a:xfrm>
            <a:off x="5643319" y="4652668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ounded Rectangle 8">
            <a:extLst>
              <a:ext uri="{FF2B5EF4-FFF2-40B4-BE49-F238E27FC236}">
                <a16:creationId xmlns:a16="http://schemas.microsoft.com/office/drawing/2014/main" id="{8A353C70-9C7A-5C48-91C6-810A1CC765BC}"/>
              </a:ext>
            </a:extLst>
          </p:cNvPr>
          <p:cNvSpPr/>
          <p:nvPr/>
        </p:nvSpPr>
        <p:spPr>
          <a:xfrm>
            <a:off x="6176719" y="4652668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ounded Rectangle 12">
            <a:extLst>
              <a:ext uri="{FF2B5EF4-FFF2-40B4-BE49-F238E27FC236}">
                <a16:creationId xmlns:a16="http://schemas.microsoft.com/office/drawing/2014/main" id="{2891A450-8D0C-4343-9579-E7594FC7D63C}"/>
              </a:ext>
            </a:extLst>
          </p:cNvPr>
          <p:cNvSpPr/>
          <p:nvPr/>
        </p:nvSpPr>
        <p:spPr>
          <a:xfrm>
            <a:off x="6693626" y="4652668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EEE9F1-A75C-BE48-B928-53EA8B679FA9}"/>
              </a:ext>
            </a:extLst>
          </p:cNvPr>
          <p:cNvCxnSpPr>
            <a:stCxn id="27" idx="0"/>
          </p:cNvCxnSpPr>
          <p:nvPr/>
        </p:nvCxnSpPr>
        <p:spPr>
          <a:xfrm rot="16200000" flipH="1">
            <a:off x="5289919" y="4209268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3">
            <a:extLst>
              <a:ext uri="{FF2B5EF4-FFF2-40B4-BE49-F238E27FC236}">
                <a16:creationId xmlns:a16="http://schemas.microsoft.com/office/drawing/2014/main" id="{D7D8D5AD-A202-9C44-8EBE-8EF739F0F4BB}"/>
              </a:ext>
            </a:extLst>
          </p:cNvPr>
          <p:cNvCxnSpPr>
            <a:stCxn id="29" idx="2"/>
          </p:cNvCxnSpPr>
          <p:nvPr/>
        </p:nvCxnSpPr>
        <p:spPr>
          <a:xfrm rot="5400000" flipH="1" flipV="1">
            <a:off x="5826494" y="4386093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0">
            <a:extLst>
              <a:ext uri="{FF2B5EF4-FFF2-40B4-BE49-F238E27FC236}">
                <a16:creationId xmlns:a16="http://schemas.microsoft.com/office/drawing/2014/main" id="{B5F9EFF9-9808-AC45-8781-8E45283B7238}"/>
              </a:ext>
            </a:extLst>
          </p:cNvPr>
          <p:cNvCxnSpPr>
            <a:endCxn id="32" idx="3"/>
          </p:cNvCxnSpPr>
          <p:nvPr/>
        </p:nvCxnSpPr>
        <p:spPr>
          <a:xfrm flipH="1">
            <a:off x="7233626" y="483266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3">
            <a:extLst>
              <a:ext uri="{FF2B5EF4-FFF2-40B4-BE49-F238E27FC236}">
                <a16:creationId xmlns:a16="http://schemas.microsoft.com/office/drawing/2014/main" id="{AE7E96FE-282E-5A4D-8C8A-35261828FD25}"/>
              </a:ext>
            </a:extLst>
          </p:cNvPr>
          <p:cNvSpPr/>
          <p:nvPr/>
        </p:nvSpPr>
        <p:spPr>
          <a:xfrm>
            <a:off x="6947792" y="501266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Append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8DC123-B563-3542-969E-6A63553D6A79}"/>
              </a:ext>
            </a:extLst>
          </p:cNvPr>
          <p:cNvSpPr txBox="1"/>
          <p:nvPr/>
        </p:nvSpPr>
        <p:spPr>
          <a:xfrm>
            <a:off x="4950506" y="5075023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6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DC261-82DF-3F41-B8CC-65B8A511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 record in undo-do logging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A44E1-20B6-6240-94BD-2B5B53FC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00" y="1130400"/>
            <a:ext cx="8229600" cy="2807692"/>
          </a:xfrm>
        </p:spPr>
        <p:txBody>
          <a:bodyPr/>
          <a:lstStyle/>
          <a:p>
            <a:r>
              <a:rPr kumimoji="1" lang="en" altLang="zh-CN" dirty="0"/>
              <a:t>Each log record consists of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Transaction ID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Operation ID</a:t>
            </a:r>
          </a:p>
          <a:p>
            <a:pPr marL="417150" lvl="1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Pointer to previous record in this transaction</a:t>
            </a:r>
            <a:endParaRPr kumimoji="1" lang="en" altLang="zh-CN" dirty="0"/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Value (file name, offset, old &amp; new value)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86F3B-B9A6-8F4C-8887-4E4DE554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85</a:t>
            </a:fld>
            <a:endParaRPr lang="zh-CN" altLang="en-US"/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0C7023D2-7DD2-9C4A-8A8B-824559F091B8}"/>
              </a:ext>
            </a:extLst>
          </p:cNvPr>
          <p:cNvCxnSpPr/>
          <p:nvPr/>
        </p:nvCxnSpPr>
        <p:spPr>
          <a:xfrm>
            <a:off x="457200" y="3721596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6A32B99E-C2F1-FD4E-8C39-F1E6919D77F7}"/>
              </a:ext>
            </a:extLst>
          </p:cNvPr>
          <p:cNvSpPr/>
          <p:nvPr/>
        </p:nvSpPr>
        <p:spPr>
          <a:xfrm>
            <a:off x="1801165" y="4435019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51A7AE1A-D140-C442-969F-C3BAA2A41185}"/>
              </a:ext>
            </a:extLst>
          </p:cNvPr>
          <p:cNvSpPr/>
          <p:nvPr/>
        </p:nvSpPr>
        <p:spPr>
          <a:xfrm>
            <a:off x="1027526" y="4197489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DFB4D3AF-BF05-7845-BEB7-49E75CCF92B4}"/>
              </a:ext>
            </a:extLst>
          </p:cNvPr>
          <p:cNvSpPr/>
          <p:nvPr/>
        </p:nvSpPr>
        <p:spPr>
          <a:xfrm>
            <a:off x="23345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E5CE18FE-EF82-1047-8AA6-4D2CC16D649B}"/>
              </a:ext>
            </a:extLst>
          </p:cNvPr>
          <p:cNvSpPr/>
          <p:nvPr/>
        </p:nvSpPr>
        <p:spPr>
          <a:xfrm>
            <a:off x="2867965" y="4435019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le 31">
            <a:extLst>
              <a:ext uri="{FF2B5EF4-FFF2-40B4-BE49-F238E27FC236}">
                <a16:creationId xmlns:a16="http://schemas.microsoft.com/office/drawing/2014/main" id="{3EA68017-0FB8-3A45-8DCC-D6040FDA3E22}"/>
              </a:ext>
            </a:extLst>
          </p:cNvPr>
          <p:cNvSpPr/>
          <p:nvPr/>
        </p:nvSpPr>
        <p:spPr>
          <a:xfrm>
            <a:off x="34013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9C9F082E-F8AE-2344-B1C0-ECBD1F50D7DB}"/>
              </a:ext>
            </a:extLst>
          </p:cNvPr>
          <p:cNvSpPr/>
          <p:nvPr/>
        </p:nvSpPr>
        <p:spPr>
          <a:xfrm>
            <a:off x="39347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A169D6DF-AC23-A945-B14B-73911E477194}"/>
              </a:ext>
            </a:extLst>
          </p:cNvPr>
          <p:cNvCxnSpPr>
            <a:stCxn id="22" idx="0"/>
          </p:cNvCxnSpPr>
          <p:nvPr/>
        </p:nvCxnSpPr>
        <p:spPr>
          <a:xfrm rot="16200000" flipH="1">
            <a:off x="3851240" y="4255144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34">
            <a:extLst>
              <a:ext uri="{FF2B5EF4-FFF2-40B4-BE49-F238E27FC236}">
                <a16:creationId xmlns:a16="http://schemas.microsoft.com/office/drawing/2014/main" id="{D9E41626-E715-A940-B589-85C5CE7D033D}"/>
              </a:ext>
            </a:extLst>
          </p:cNvPr>
          <p:cNvCxnSpPr>
            <a:stCxn id="18" idx="0"/>
          </p:cNvCxnSpPr>
          <p:nvPr/>
        </p:nvCxnSpPr>
        <p:spPr>
          <a:xfrm rot="16200000" flipH="1">
            <a:off x="2514565" y="3991619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35">
            <a:extLst>
              <a:ext uri="{FF2B5EF4-FFF2-40B4-BE49-F238E27FC236}">
                <a16:creationId xmlns:a16="http://schemas.microsoft.com/office/drawing/2014/main" id="{6C48E601-47D8-9649-B869-BDFF980B67A3}"/>
              </a:ext>
            </a:extLst>
          </p:cNvPr>
          <p:cNvCxnSpPr>
            <a:stCxn id="20" idx="2"/>
          </p:cNvCxnSpPr>
          <p:nvPr/>
        </p:nvCxnSpPr>
        <p:spPr>
          <a:xfrm rot="5400000" flipH="1" flipV="1">
            <a:off x="3051140" y="4168444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0">
            <a:extLst>
              <a:ext uri="{FF2B5EF4-FFF2-40B4-BE49-F238E27FC236}">
                <a16:creationId xmlns:a16="http://schemas.microsoft.com/office/drawing/2014/main" id="{A2BA555B-C2D7-B24D-91E4-059939EEA305}"/>
              </a:ext>
            </a:extLst>
          </p:cNvPr>
          <p:cNvGrpSpPr/>
          <p:nvPr/>
        </p:nvGrpSpPr>
        <p:grpSpPr>
          <a:xfrm>
            <a:off x="4685126" y="4585692"/>
            <a:ext cx="3636000" cy="829270"/>
            <a:chOff x="4953000" y="5190530"/>
            <a:chExt cx="3636000" cy="829270"/>
          </a:xfrm>
        </p:grpSpPr>
        <p:sp>
          <p:nvSpPr>
            <p:cNvPr id="28" name="Rounded Rectangular Callout 5">
              <a:extLst>
                <a:ext uri="{FF2B5EF4-FFF2-40B4-BE49-F238E27FC236}">
                  <a16:creationId xmlns:a16="http://schemas.microsoft.com/office/drawing/2014/main" id="{00A5BBCD-DF22-054C-922A-119BAB84FACF}"/>
                </a:ext>
              </a:extLst>
            </p:cNvPr>
            <p:cNvSpPr/>
            <p:nvPr/>
          </p:nvSpPr>
          <p:spPr>
            <a:xfrm>
              <a:off x="4953000" y="5190530"/>
              <a:ext cx="3636000" cy="829270"/>
            </a:xfrm>
            <a:prstGeom prst="wedgeRoundRectCallout">
              <a:avLst>
                <a:gd name="adj1" fmla="val -59097"/>
                <a:gd name="adj2" fmla="val -49834"/>
                <a:gd name="adj3" fmla="val 16667"/>
              </a:avLst>
            </a:prstGeom>
            <a:solidFill>
              <a:srgbClr val="FFFFDD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36">
              <a:extLst>
                <a:ext uri="{FF2B5EF4-FFF2-40B4-BE49-F238E27FC236}">
                  <a16:creationId xmlns:a16="http://schemas.microsoft.com/office/drawing/2014/main" id="{345841B5-12D3-2840-8114-8B089762C331}"/>
                </a:ext>
              </a:extLst>
            </p:cNvPr>
            <p:cNvSpPr/>
            <p:nvPr/>
          </p:nvSpPr>
          <p:spPr>
            <a:xfrm>
              <a:off x="5021156" y="5190530"/>
              <a:ext cx="272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TID=1, OID=2, PTR=80, </a:t>
              </a:r>
              <a:b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ACT={A, 23, 3000, 2000}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491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669C-ADBE-3444-84F9-D441C20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logging rules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92DB2-1B42-0A42-95C5-445C6E64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5042943" cy="1978117"/>
          </a:xfrm>
        </p:spPr>
        <p:txBody>
          <a:bodyPr/>
          <a:lstStyle/>
          <a:p>
            <a:r>
              <a:rPr kumimoji="1" lang="en" altLang="zh-CN" dirty="0"/>
              <a:t>Write log record to disk before modifying persistent state</a:t>
            </a:r>
          </a:p>
          <a:p>
            <a:pPr lvl="1"/>
            <a:r>
              <a:rPr kumimoji="1" lang="en" altLang="zh-CN" dirty="0"/>
              <a:t> (e.g., replace A’s value) </a:t>
            </a:r>
          </a:p>
          <a:p>
            <a:pPr lvl="1"/>
            <a:r>
              <a:rPr kumimoji="1" lang="en" altLang="zh-CN" dirty="0"/>
              <a:t>Write Ahead Log (WAL) protocol</a:t>
            </a:r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2DF09A-0E9B-344D-9029-4827228B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5" name="Can 10">
            <a:extLst>
              <a:ext uri="{FF2B5EF4-FFF2-40B4-BE49-F238E27FC236}">
                <a16:creationId xmlns:a16="http://schemas.microsoft.com/office/drawing/2014/main" id="{C98E669E-2570-1440-B15E-0D30B1CC2A71}"/>
              </a:ext>
            </a:extLst>
          </p:cNvPr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04105A0A-78B9-FA46-8388-0B961515C889}"/>
              </a:ext>
            </a:extLst>
          </p:cNvPr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7A38A45-8918-2A4E-9EA1-EBE9B0C26780}"/>
              </a:ext>
            </a:extLst>
          </p:cNvPr>
          <p:cNvCxnSpPr>
            <a:stCxn id="5" idx="4"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3">
            <a:extLst>
              <a:ext uri="{FF2B5EF4-FFF2-40B4-BE49-F238E27FC236}">
                <a16:creationId xmlns:a16="http://schemas.microsoft.com/office/drawing/2014/main" id="{16F7C768-4703-8F42-94FE-93157F1509BE}"/>
              </a:ext>
            </a:extLst>
          </p:cNvPr>
          <p:cNvCxnSpPr>
            <a:stCxn id="5" idx="3"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8">
            <a:extLst>
              <a:ext uri="{FF2B5EF4-FFF2-40B4-BE49-F238E27FC236}">
                <a16:creationId xmlns:a16="http://schemas.microsoft.com/office/drawing/2014/main" id="{BD3C0D82-14C0-CA4F-80DF-C99899537DDA}"/>
              </a:ext>
            </a:extLst>
          </p:cNvPr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97185C24-581D-4548-BA91-4E18674B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0" y="3960000"/>
            <a:ext cx="2002143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43C23136-065B-D84A-8CB1-071C190CD13D}"/>
              </a:ext>
            </a:extLst>
          </p:cNvPr>
          <p:cNvSpPr/>
          <p:nvPr/>
        </p:nvSpPr>
        <p:spPr>
          <a:xfrm>
            <a:off x="5075783" y="4535264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2BAE4B08-EF9B-C14A-9A97-41694B368236}"/>
              </a:ext>
            </a:extLst>
          </p:cNvPr>
          <p:cNvSpPr/>
          <p:nvPr/>
        </p:nvSpPr>
        <p:spPr>
          <a:xfrm>
            <a:off x="56091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25">
            <a:extLst>
              <a:ext uri="{FF2B5EF4-FFF2-40B4-BE49-F238E27FC236}">
                <a16:creationId xmlns:a16="http://schemas.microsoft.com/office/drawing/2014/main" id="{3874E915-B611-8447-8E36-2F22A881BE09}"/>
              </a:ext>
            </a:extLst>
          </p:cNvPr>
          <p:cNvSpPr/>
          <p:nvPr/>
        </p:nvSpPr>
        <p:spPr>
          <a:xfrm>
            <a:off x="6142583" y="4535264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C415CA62-AA90-384C-BF0E-356892287C10}"/>
              </a:ext>
            </a:extLst>
          </p:cNvPr>
          <p:cNvSpPr/>
          <p:nvPr/>
        </p:nvSpPr>
        <p:spPr>
          <a:xfrm>
            <a:off x="66759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A051A67-1077-0245-A5F3-E8D9E275384C}"/>
              </a:ext>
            </a:extLst>
          </p:cNvPr>
          <p:cNvSpPr/>
          <p:nvPr/>
        </p:nvSpPr>
        <p:spPr>
          <a:xfrm>
            <a:off x="72093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Curved Connector 29">
            <a:extLst>
              <a:ext uri="{FF2B5EF4-FFF2-40B4-BE49-F238E27FC236}">
                <a16:creationId xmlns:a16="http://schemas.microsoft.com/office/drawing/2014/main" id="{D0B12BD7-FEEE-AF45-8DE9-3CF97E4B7FE8}"/>
              </a:ext>
            </a:extLst>
          </p:cNvPr>
          <p:cNvCxnSpPr>
            <a:stCxn id="14" idx="0"/>
          </p:cNvCxnSpPr>
          <p:nvPr/>
        </p:nvCxnSpPr>
        <p:spPr>
          <a:xfrm rot="16200000" flipH="1">
            <a:off x="7125858" y="4355389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31">
            <a:extLst>
              <a:ext uri="{FF2B5EF4-FFF2-40B4-BE49-F238E27FC236}">
                <a16:creationId xmlns:a16="http://schemas.microsoft.com/office/drawing/2014/main" id="{719B5E2D-8FEF-7A4B-A81A-9D07E886C185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5789183" y="4091864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32">
            <a:extLst>
              <a:ext uri="{FF2B5EF4-FFF2-40B4-BE49-F238E27FC236}">
                <a16:creationId xmlns:a16="http://schemas.microsoft.com/office/drawing/2014/main" id="{2852D5A1-AA65-6249-8E47-914A46AED5D6}"/>
              </a:ext>
            </a:extLst>
          </p:cNvPr>
          <p:cNvCxnSpPr>
            <a:stCxn id="12" idx="2"/>
          </p:cNvCxnSpPr>
          <p:nvPr/>
        </p:nvCxnSpPr>
        <p:spPr>
          <a:xfrm rot="5400000" flipH="1" flipV="1">
            <a:off x="6325758" y="4268689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38C7E8-733B-5C42-8F45-DA9E4FD138AE}"/>
              </a:ext>
            </a:extLst>
          </p:cNvPr>
          <p:cNvSpPr txBox="1">
            <a:spLocks/>
          </p:cNvSpPr>
          <p:nvPr/>
        </p:nvSpPr>
        <p:spPr>
          <a:xfrm>
            <a:off x="5262656" y="132436"/>
            <a:ext cx="3733805" cy="1583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amt, log):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 =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records[b] = records[b]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</a:p>
        </p:txBody>
      </p:sp>
    </p:spTree>
    <p:extLst>
      <p:ext uri="{BB962C8B-B14F-4D97-AF65-F5344CB8AC3E}">
        <p14:creationId xmlns:p14="http://schemas.microsoft.com/office/powerpoint/2010/main" val="11047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6059F-1F88-F640-8246-FFA44DB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logging rules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D1662-CD5C-9344-90BF-10585C6F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7B71B-0EFD-9F40-B824-FCEF51F38CE4}"/>
              </a:ext>
            </a:extLst>
          </p:cNvPr>
          <p:cNvSpPr txBox="1">
            <a:spLocks/>
          </p:cNvSpPr>
          <p:nvPr/>
        </p:nvSpPr>
        <p:spPr>
          <a:xfrm>
            <a:off x="5262656" y="132436"/>
            <a:ext cx="3733805" cy="1583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amt, log):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 =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records[b] = records[b]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1FF4AD-B8B4-F04A-BC06-1E64A4674A41}"/>
              </a:ext>
            </a:extLst>
          </p:cNvPr>
          <p:cNvSpPr txBox="1">
            <a:spLocks/>
          </p:cNvSpPr>
          <p:nvPr/>
        </p:nvSpPr>
        <p:spPr>
          <a:xfrm>
            <a:off x="302840" y="1129308"/>
            <a:ext cx="495981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Write log record to disk before modifying persistent state</a:t>
            </a:r>
          </a:p>
          <a:p>
            <a:pPr lvl="1"/>
            <a:r>
              <a:rPr kumimoji="1" lang="en" altLang="zh-CN" dirty="0"/>
              <a:t> (e.g., replace A’s value) </a:t>
            </a:r>
          </a:p>
          <a:p>
            <a:pPr lvl="1"/>
            <a:r>
              <a:rPr kumimoji="1" lang="en" altLang="zh-CN" dirty="0"/>
              <a:t>Write Ahead Log (WAL) protocol</a:t>
            </a:r>
          </a:p>
          <a:p>
            <a:r>
              <a:rPr kumimoji="1" lang="en" altLang="zh-CN" dirty="0"/>
              <a:t>At </a:t>
            </a:r>
            <a:r>
              <a:rPr kumimoji="1" lang="en" altLang="zh-CN" dirty="0">
                <a:solidFill>
                  <a:srgbClr val="C00000"/>
                </a:solidFill>
              </a:rPr>
              <a:t>commit point</a:t>
            </a:r>
            <a:r>
              <a:rPr kumimoji="1" lang="en" altLang="zh-CN" dirty="0"/>
              <a:t>, append a commit record to </a:t>
            </a:r>
            <a:r>
              <a:rPr kumimoji="1" lang="en-US" altLang="zh-CN" dirty="0"/>
              <a:t>the</a:t>
            </a:r>
            <a:r>
              <a:rPr kumimoji="1" lang="en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log last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when user calls commit 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71E6EA7-9BD4-494F-A248-DEB54435E91A}"/>
              </a:ext>
            </a:extLst>
          </p:cNvPr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8EF737BF-941E-794A-AD7A-05584455CA36}"/>
              </a:ext>
            </a:extLst>
          </p:cNvPr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cxnSp>
        <p:nvCxnSpPr>
          <p:cNvPr id="13" name="Straight Connector 4">
            <a:extLst>
              <a:ext uri="{FF2B5EF4-FFF2-40B4-BE49-F238E27FC236}">
                <a16:creationId xmlns:a16="http://schemas.microsoft.com/office/drawing/2014/main" id="{99299A0C-7989-FA4A-9ADE-0159D05457E3}"/>
              </a:ext>
            </a:extLst>
          </p:cNvPr>
          <p:cNvCxnSpPr>
            <a:stCxn id="11" idx="4"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>
            <a:extLst>
              <a:ext uri="{FF2B5EF4-FFF2-40B4-BE49-F238E27FC236}">
                <a16:creationId xmlns:a16="http://schemas.microsoft.com/office/drawing/2014/main" id="{2E815576-359A-734B-9F64-B21555C9231E}"/>
              </a:ext>
            </a:extLst>
          </p:cNvPr>
          <p:cNvCxnSpPr>
            <a:stCxn id="11" idx="3"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8">
            <a:extLst>
              <a:ext uri="{FF2B5EF4-FFF2-40B4-BE49-F238E27FC236}">
                <a16:creationId xmlns:a16="http://schemas.microsoft.com/office/drawing/2014/main" id="{8E0A936A-5E0F-8243-99BA-1AC74009ECD5}"/>
              </a:ext>
            </a:extLst>
          </p:cNvPr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C0D6691D-3BD6-0C45-BC3E-AC238E89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0" y="3960000"/>
            <a:ext cx="2002143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608B8A1-40EB-414E-886C-FB77709A88AF}"/>
              </a:ext>
            </a:extLst>
          </p:cNvPr>
          <p:cNvSpPr/>
          <p:nvPr/>
        </p:nvSpPr>
        <p:spPr>
          <a:xfrm>
            <a:off x="50735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6351E571-D5AB-774D-9926-A569FD6A1E97}"/>
              </a:ext>
            </a:extLst>
          </p:cNvPr>
          <p:cNvSpPr/>
          <p:nvPr/>
        </p:nvSpPr>
        <p:spPr>
          <a:xfrm>
            <a:off x="56069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1FD85276-43E1-AE45-A7DF-83B8C9604469}"/>
              </a:ext>
            </a:extLst>
          </p:cNvPr>
          <p:cNvSpPr/>
          <p:nvPr/>
        </p:nvSpPr>
        <p:spPr>
          <a:xfrm>
            <a:off x="61403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9A0F9653-DFC1-9349-8BA3-F6C4429911A7}"/>
              </a:ext>
            </a:extLst>
          </p:cNvPr>
          <p:cNvSpPr/>
          <p:nvPr/>
        </p:nvSpPr>
        <p:spPr>
          <a:xfrm>
            <a:off x="66737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1671452-5EC0-C247-8101-05FCA77B8F5F}"/>
              </a:ext>
            </a:extLst>
          </p:cNvPr>
          <p:cNvSpPr/>
          <p:nvPr/>
        </p:nvSpPr>
        <p:spPr>
          <a:xfrm>
            <a:off x="72071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" name="Curved Connector 29">
            <a:extLst>
              <a:ext uri="{FF2B5EF4-FFF2-40B4-BE49-F238E27FC236}">
                <a16:creationId xmlns:a16="http://schemas.microsoft.com/office/drawing/2014/main" id="{F8DBF762-808E-9C4B-BBA3-7EB21B66D747}"/>
              </a:ext>
            </a:extLst>
          </p:cNvPr>
          <p:cNvCxnSpPr>
            <a:stCxn id="20" idx="0"/>
          </p:cNvCxnSpPr>
          <p:nvPr/>
        </p:nvCxnSpPr>
        <p:spPr>
          <a:xfrm rot="16200000" flipH="1">
            <a:off x="7123627" y="4227656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31">
            <a:extLst>
              <a:ext uri="{FF2B5EF4-FFF2-40B4-BE49-F238E27FC236}">
                <a16:creationId xmlns:a16="http://schemas.microsoft.com/office/drawing/2014/main" id="{EA760098-5091-CF41-949A-0A5DBACC1296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5786952" y="3964131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32">
            <a:extLst>
              <a:ext uri="{FF2B5EF4-FFF2-40B4-BE49-F238E27FC236}">
                <a16:creationId xmlns:a16="http://schemas.microsoft.com/office/drawing/2014/main" id="{1EC6906B-C800-5D46-97AD-2BFBDA518E12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6323527" y="4140956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6">
            <a:extLst>
              <a:ext uri="{FF2B5EF4-FFF2-40B4-BE49-F238E27FC236}">
                <a16:creationId xmlns:a16="http://schemas.microsoft.com/office/drawing/2014/main" id="{CF14ADDE-1E3F-B540-953F-8B4D2292D8C0}"/>
              </a:ext>
            </a:extLst>
          </p:cNvPr>
          <p:cNvSpPr/>
          <p:nvPr/>
        </p:nvSpPr>
        <p:spPr>
          <a:xfrm>
            <a:off x="7747152" y="4407531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6" name="Curved Connector 57">
            <a:extLst>
              <a:ext uri="{FF2B5EF4-FFF2-40B4-BE49-F238E27FC236}">
                <a16:creationId xmlns:a16="http://schemas.microsoft.com/office/drawing/2014/main" id="{2D772375-C8A1-3E42-A248-12C8B967D25C}"/>
              </a:ext>
            </a:extLst>
          </p:cNvPr>
          <p:cNvCxnSpPr>
            <a:stCxn id="21" idx="2"/>
            <a:endCxn id="25" idx="3"/>
          </p:cNvCxnSpPr>
          <p:nvPr/>
        </p:nvCxnSpPr>
        <p:spPr>
          <a:xfrm rot="5400000" flipH="1" flipV="1">
            <a:off x="7657152" y="4407531"/>
            <a:ext cx="180000" cy="540000"/>
          </a:xfrm>
          <a:prstGeom prst="curvedConnector4">
            <a:avLst>
              <a:gd name="adj1" fmla="val -127000"/>
              <a:gd name="adj2" fmla="val 142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8">
            <a:extLst>
              <a:ext uri="{FF2B5EF4-FFF2-40B4-BE49-F238E27FC236}">
                <a16:creationId xmlns:a16="http://schemas.microsoft.com/office/drawing/2014/main" id="{9D050B75-55C5-EB4C-9256-8228BC9AE904}"/>
              </a:ext>
            </a:extLst>
          </p:cNvPr>
          <p:cNvCxnSpPr/>
          <p:nvPr/>
        </p:nvCxnSpPr>
        <p:spPr>
          <a:xfrm>
            <a:off x="7882152" y="4098531"/>
            <a:ext cx="0" cy="28800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9">
            <a:extLst>
              <a:ext uri="{FF2B5EF4-FFF2-40B4-BE49-F238E27FC236}">
                <a16:creationId xmlns:a16="http://schemas.microsoft.com/office/drawing/2014/main" id="{8A6DB907-36C3-1942-8563-A0ACC0F29FAD}"/>
              </a:ext>
            </a:extLst>
          </p:cNvPr>
          <p:cNvSpPr/>
          <p:nvPr/>
        </p:nvSpPr>
        <p:spPr>
          <a:xfrm>
            <a:off x="7647389" y="378859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246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Font typeface="+mj-lt"/>
              <a:buAutoNum type="arabicPeriod"/>
            </a:pPr>
            <a:r>
              <a:rPr kumimoji="1" lang="en-US" altLang="zh-CN" dirty="0"/>
              <a:t>Travel from end to start 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23FCB921-72B3-8B44-AE03-8E5EA415B037}"/>
              </a:ext>
            </a:extLst>
          </p:cNvPr>
          <p:cNvSpPr/>
          <p:nvPr/>
        </p:nvSpPr>
        <p:spPr>
          <a:xfrm>
            <a:off x="52474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ounded Rectangle 20">
            <a:extLst>
              <a:ext uri="{FF2B5EF4-FFF2-40B4-BE49-F238E27FC236}">
                <a16:creationId xmlns:a16="http://schemas.microsoft.com/office/drawing/2014/main" id="{65C6375A-4FEF-DB4A-8800-19EBEE76C1E2}"/>
              </a:ext>
            </a:extLst>
          </p:cNvPr>
          <p:cNvSpPr/>
          <p:nvPr/>
        </p:nvSpPr>
        <p:spPr>
          <a:xfrm>
            <a:off x="23038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4F8125D-015D-BC47-8616-1746529A0EEB}"/>
              </a:ext>
            </a:extLst>
          </p:cNvPr>
          <p:cNvSpPr/>
          <p:nvPr/>
        </p:nvSpPr>
        <p:spPr>
          <a:xfrm>
            <a:off x="1551643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35" name="Rounded Rectangle 24">
            <a:extLst>
              <a:ext uri="{FF2B5EF4-FFF2-40B4-BE49-F238E27FC236}">
                <a16:creationId xmlns:a16="http://schemas.microsoft.com/office/drawing/2014/main" id="{55724B55-E421-9243-B12D-923A9CC74317}"/>
              </a:ext>
            </a:extLst>
          </p:cNvPr>
          <p:cNvSpPr/>
          <p:nvPr/>
        </p:nvSpPr>
        <p:spPr>
          <a:xfrm>
            <a:off x="28372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Rounded Rectangle 25">
            <a:extLst>
              <a:ext uri="{FF2B5EF4-FFF2-40B4-BE49-F238E27FC236}">
                <a16:creationId xmlns:a16="http://schemas.microsoft.com/office/drawing/2014/main" id="{1689A31D-9360-EE48-AEE4-AE8E8A536E73}"/>
              </a:ext>
            </a:extLst>
          </p:cNvPr>
          <p:cNvSpPr/>
          <p:nvPr/>
        </p:nvSpPr>
        <p:spPr>
          <a:xfrm>
            <a:off x="33706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ounded Rectangle 26">
            <a:extLst>
              <a:ext uri="{FF2B5EF4-FFF2-40B4-BE49-F238E27FC236}">
                <a16:creationId xmlns:a16="http://schemas.microsoft.com/office/drawing/2014/main" id="{3D4CC56A-C79F-0F40-9E72-66010B7B9BCE}"/>
              </a:ext>
            </a:extLst>
          </p:cNvPr>
          <p:cNvSpPr/>
          <p:nvPr/>
        </p:nvSpPr>
        <p:spPr>
          <a:xfrm>
            <a:off x="39040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FC1DD12-1BAC-674D-A21D-D3A34BD607C7}"/>
              </a:ext>
            </a:extLst>
          </p:cNvPr>
          <p:cNvSpPr/>
          <p:nvPr/>
        </p:nvSpPr>
        <p:spPr>
          <a:xfrm>
            <a:off x="44374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9" name="Curved Connector 29">
            <a:extLst>
              <a:ext uri="{FF2B5EF4-FFF2-40B4-BE49-F238E27FC236}">
                <a16:creationId xmlns:a16="http://schemas.microsoft.com/office/drawing/2014/main" id="{C453E3BC-BCD4-DA46-A004-694E343BD122}"/>
              </a:ext>
            </a:extLst>
          </p:cNvPr>
          <p:cNvCxnSpPr>
            <a:stCxn id="37" idx="0"/>
          </p:cNvCxnSpPr>
          <p:nvPr/>
        </p:nvCxnSpPr>
        <p:spPr>
          <a:xfrm rot="16200000" flipH="1">
            <a:off x="4353883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1">
            <a:extLst>
              <a:ext uri="{FF2B5EF4-FFF2-40B4-BE49-F238E27FC236}">
                <a16:creationId xmlns:a16="http://schemas.microsoft.com/office/drawing/2014/main" id="{693C27A1-28B0-9140-9775-FDAD0C6FD341}"/>
              </a:ext>
            </a:extLst>
          </p:cNvPr>
          <p:cNvCxnSpPr>
            <a:stCxn id="33" idx="0"/>
          </p:cNvCxnSpPr>
          <p:nvPr/>
        </p:nvCxnSpPr>
        <p:spPr>
          <a:xfrm rot="16200000" flipH="1">
            <a:off x="3017208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2">
            <a:extLst>
              <a:ext uri="{FF2B5EF4-FFF2-40B4-BE49-F238E27FC236}">
                <a16:creationId xmlns:a16="http://schemas.microsoft.com/office/drawing/2014/main" id="{1B954C87-DEA7-4548-A99A-55D3BA515810}"/>
              </a:ext>
            </a:extLst>
          </p:cNvPr>
          <p:cNvCxnSpPr>
            <a:stCxn id="35" idx="2"/>
          </p:cNvCxnSpPr>
          <p:nvPr/>
        </p:nvCxnSpPr>
        <p:spPr>
          <a:xfrm rot="5400000" flipH="1" flipV="1">
            <a:off x="3553783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8E39A7CE-C0C8-F74F-9FBE-5B8A8AF19400}"/>
              </a:ext>
            </a:extLst>
          </p:cNvPr>
          <p:cNvSpPr/>
          <p:nvPr/>
        </p:nvSpPr>
        <p:spPr>
          <a:xfrm>
            <a:off x="4977408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" name="Curved Connector 57">
            <a:extLst>
              <a:ext uri="{FF2B5EF4-FFF2-40B4-BE49-F238E27FC236}">
                <a16:creationId xmlns:a16="http://schemas.microsoft.com/office/drawing/2014/main" id="{A81AFED0-8385-5F4F-9855-DFE9BB7F61B5}"/>
              </a:ext>
            </a:extLst>
          </p:cNvPr>
          <p:cNvCxnSpPr>
            <a:stCxn id="38" idx="2"/>
          </p:cNvCxnSpPr>
          <p:nvPr/>
        </p:nvCxnSpPr>
        <p:spPr>
          <a:xfrm rot="5400000" flipH="1" flipV="1">
            <a:off x="4819908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31B78970-F4BC-FE43-BF11-BED69BAE7B8D}"/>
              </a:ext>
            </a:extLst>
          </p:cNvPr>
          <p:cNvSpPr/>
          <p:nvPr/>
        </p:nvSpPr>
        <p:spPr>
          <a:xfrm>
            <a:off x="5785913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5" name="Curved Connector 35">
            <a:extLst>
              <a:ext uri="{FF2B5EF4-FFF2-40B4-BE49-F238E27FC236}">
                <a16:creationId xmlns:a16="http://schemas.microsoft.com/office/drawing/2014/main" id="{D80E5E8F-4379-5F4F-8417-586E304834FD}"/>
              </a:ext>
            </a:extLst>
          </p:cNvPr>
          <p:cNvCxnSpPr>
            <a:stCxn id="36" idx="2"/>
          </p:cNvCxnSpPr>
          <p:nvPr/>
        </p:nvCxnSpPr>
        <p:spPr>
          <a:xfrm rot="5400000" flipH="1" flipV="1">
            <a:off x="4507900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36">
            <a:extLst>
              <a:ext uri="{FF2B5EF4-FFF2-40B4-BE49-F238E27FC236}">
                <a16:creationId xmlns:a16="http://schemas.microsoft.com/office/drawing/2014/main" id="{71300CD3-4850-2A49-A6F2-CECFDB2CA537}"/>
              </a:ext>
            </a:extLst>
          </p:cNvPr>
          <p:cNvCxnSpPr/>
          <p:nvPr/>
        </p:nvCxnSpPr>
        <p:spPr>
          <a:xfrm rot="16200000" flipH="1">
            <a:off x="5728718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CE39693F-2F5F-1D42-BF8B-580B0226CE1C}"/>
              </a:ext>
            </a:extLst>
          </p:cNvPr>
          <p:cNvCxnSpPr/>
          <p:nvPr/>
        </p:nvCxnSpPr>
        <p:spPr>
          <a:xfrm>
            <a:off x="6084431" y="438504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EB848BDF-B3FB-0F44-BB55-C058C12D4BD2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197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Font typeface="+mj-lt"/>
              <a:buAutoNum type="arabicPeriod"/>
            </a:pPr>
            <a:r>
              <a:rPr kumimoji="1" lang="en-US" altLang="zh-CN" b="0" dirty="0"/>
              <a:t>Travel from end to start  </a:t>
            </a:r>
          </a:p>
          <a:p>
            <a:pPr marL="702900" lvl="1" indent="-342900">
              <a:buFont typeface="+mj-lt"/>
              <a:buAutoNum type="arabicPeriod"/>
            </a:pPr>
            <a:r>
              <a:rPr kumimoji="1" lang="en" altLang="zh-CN" b="0" dirty="0"/>
              <a:t>Mark all transaction’s log record </a:t>
            </a:r>
            <a:r>
              <a:rPr kumimoji="1" lang="en" altLang="zh-CN" dirty="0">
                <a:solidFill>
                  <a:srgbClr val="C00000"/>
                </a:solidFill>
              </a:rPr>
              <a:t>w/o CMT </a:t>
            </a:r>
            <a:r>
              <a:rPr kumimoji="1" lang="en" altLang="zh-CN" b="0" dirty="0"/>
              <a:t>log and append </a:t>
            </a:r>
            <a:r>
              <a:rPr kumimoji="1" lang="en" altLang="zh-CN" dirty="0">
                <a:solidFill>
                  <a:srgbClr val="C00000"/>
                </a:solidFill>
              </a:rPr>
              <a:t>ABORT log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EB848BDF-B3FB-0F44-BB55-C058C12D4BD2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5298EFD5-5D87-D945-9058-CFECEE0DA1E0}"/>
              </a:ext>
            </a:extLst>
          </p:cNvPr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A93A82F9-CFF3-F74F-A9EF-77176F38E234}"/>
              </a:ext>
            </a:extLst>
          </p:cNvPr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F9B3C568-2A33-D246-9A39-5CAD905ABA42}"/>
              </a:ext>
            </a:extLst>
          </p:cNvPr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45095C5D-5F56-4240-852D-00E4FC5C2A1B}"/>
              </a:ext>
            </a:extLst>
          </p:cNvPr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7D7AA77E-3DA5-DD47-B61C-55DBA8363886}"/>
              </a:ext>
            </a:extLst>
          </p:cNvPr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B1F0597F-7E70-2344-99E1-5480C562E18A}"/>
              </a:ext>
            </a:extLst>
          </p:cNvPr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9C4F1DB-534D-1949-8CEA-37E867721871}"/>
              </a:ext>
            </a:extLst>
          </p:cNvPr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E635B58-1752-ED4D-86B4-80D638CD7915}"/>
              </a:ext>
            </a:extLst>
          </p:cNvPr>
          <p:cNvCxnSpPr>
            <a:stCxn id="28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1">
            <a:extLst>
              <a:ext uri="{FF2B5EF4-FFF2-40B4-BE49-F238E27FC236}">
                <a16:creationId xmlns:a16="http://schemas.microsoft.com/office/drawing/2014/main" id="{F4032AAA-3016-8E4A-AC29-67A671ED1400}"/>
              </a:ext>
            </a:extLst>
          </p:cNvPr>
          <p:cNvCxnSpPr>
            <a:stCxn id="24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32">
            <a:extLst>
              <a:ext uri="{FF2B5EF4-FFF2-40B4-BE49-F238E27FC236}">
                <a16:creationId xmlns:a16="http://schemas.microsoft.com/office/drawing/2014/main" id="{9B5A5601-F7BE-4340-BD26-9DF3AD3A2FD3}"/>
              </a:ext>
            </a:extLst>
          </p:cNvPr>
          <p:cNvCxnSpPr>
            <a:stCxn id="26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6">
            <a:extLst>
              <a:ext uri="{FF2B5EF4-FFF2-40B4-BE49-F238E27FC236}">
                <a16:creationId xmlns:a16="http://schemas.microsoft.com/office/drawing/2014/main" id="{0E8E8B21-659B-5543-8384-DA9A0619FF65}"/>
              </a:ext>
            </a:extLst>
          </p:cNvPr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Curved Connector 57">
            <a:extLst>
              <a:ext uri="{FF2B5EF4-FFF2-40B4-BE49-F238E27FC236}">
                <a16:creationId xmlns:a16="http://schemas.microsoft.com/office/drawing/2014/main" id="{D3F5D2FF-3075-634F-82F1-DFC2D45007F7}"/>
              </a:ext>
            </a:extLst>
          </p:cNvPr>
          <p:cNvCxnSpPr>
            <a:stCxn id="29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30">
            <a:extLst>
              <a:ext uri="{FF2B5EF4-FFF2-40B4-BE49-F238E27FC236}">
                <a16:creationId xmlns:a16="http://schemas.microsoft.com/office/drawing/2014/main" id="{B4BEE1AA-5E1C-7F43-B408-1BD3381A45DC}"/>
              </a:ext>
            </a:extLst>
          </p:cNvPr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3" name="Curved Connector 35">
            <a:extLst>
              <a:ext uri="{FF2B5EF4-FFF2-40B4-BE49-F238E27FC236}">
                <a16:creationId xmlns:a16="http://schemas.microsoft.com/office/drawing/2014/main" id="{9C7F5DA8-1EE5-AD4C-BF67-DBE701553109}"/>
              </a:ext>
            </a:extLst>
          </p:cNvPr>
          <p:cNvCxnSpPr>
            <a:stCxn id="27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36">
            <a:extLst>
              <a:ext uri="{FF2B5EF4-FFF2-40B4-BE49-F238E27FC236}">
                <a16:creationId xmlns:a16="http://schemas.microsoft.com/office/drawing/2014/main" id="{526B9234-7B41-1746-80E5-F5AA7DFB5AB3}"/>
              </a:ext>
            </a:extLst>
          </p:cNvPr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37">
            <a:extLst>
              <a:ext uri="{FF2B5EF4-FFF2-40B4-BE49-F238E27FC236}">
                <a16:creationId xmlns:a16="http://schemas.microsoft.com/office/drawing/2014/main" id="{3B32D3BD-29CE-4442-91D2-A32C9605E26E}"/>
              </a:ext>
            </a:extLst>
          </p:cNvPr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Prohibited Sign Forbidden Sign Abort Clipart | i2Clipart - Royalty Free  Public Domain Clipart">
            <a:extLst>
              <a:ext uri="{FF2B5EF4-FFF2-40B4-BE49-F238E27FC236}">
                <a16:creationId xmlns:a16="http://schemas.microsoft.com/office/drawing/2014/main" id="{F9B20726-9787-1B45-A18D-7A9ACE66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3FF6-F413-F541-916E-CC2BF5E1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local updates break the order of the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C6FC3-1D68-C242-BCAC-576214BF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872208"/>
          </a:xfrm>
        </p:spPr>
        <p:txBody>
          <a:bodyPr/>
          <a:lstStyle/>
          <a:p>
            <a:r>
              <a:rPr kumimoji="1" lang="en-US" altLang="zh-CN" dirty="0"/>
              <a:t>Why </a:t>
            </a:r>
            <a:r>
              <a:rPr kumimoji="1" lang="en-US" altLang="zh-CN" dirty="0">
                <a:solidFill>
                  <a:srgbClr val="FF0000"/>
                </a:solidFill>
              </a:rPr>
              <a:t>delay the update</a:t>
            </a:r>
            <a:r>
              <a:rPr kumimoji="1" lang="en-US" altLang="zh-CN" dirty="0"/>
              <a:t>? If we naively update the local storage, we cannot directly run the update functions after the sync</a:t>
            </a:r>
          </a:p>
          <a:p>
            <a:pPr lvl="1"/>
            <a:r>
              <a:rPr kumimoji="1" lang="en-US" altLang="zh-CN" dirty="0"/>
              <a:t>Because the initial state of the servers are different!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7E01F-0DFA-1B49-A03E-A7806C37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7F49F432-4F97-0741-A79D-BA6E72A58EE2}"/>
              </a:ext>
            </a:extLst>
          </p:cNvPr>
          <p:cNvSpPr/>
          <p:nvPr/>
        </p:nvSpPr>
        <p:spPr>
          <a:xfrm>
            <a:off x="5745100" y="3154792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EB2F790C-248B-0241-A5BD-40A5FD1318C2}"/>
              </a:ext>
            </a:extLst>
          </p:cNvPr>
          <p:cNvSpPr/>
          <p:nvPr/>
        </p:nvSpPr>
        <p:spPr>
          <a:xfrm>
            <a:off x="1679598" y="3160292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51EFA931-93B8-5D4F-A766-1B10DE152221}"/>
              </a:ext>
            </a:extLst>
          </p:cNvPr>
          <p:cNvSpPr/>
          <p:nvPr/>
        </p:nvSpPr>
        <p:spPr>
          <a:xfrm>
            <a:off x="2236600" y="2583292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5F92CA5C-B0B6-364A-AEE6-90DBFDE7D94D}"/>
              </a:ext>
            </a:extLst>
          </p:cNvPr>
          <p:cNvSpPr/>
          <p:nvPr/>
        </p:nvSpPr>
        <p:spPr>
          <a:xfrm>
            <a:off x="6143688" y="2639792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624269B8-B9B5-D64E-8352-B3E6048CA747}"/>
              </a:ext>
            </a:extLst>
          </p:cNvPr>
          <p:cNvSpPr/>
          <p:nvPr/>
        </p:nvSpPr>
        <p:spPr>
          <a:xfrm>
            <a:off x="2813100" y="2710292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9CACAA5D-4E65-AB47-9312-4A549970F7EB}"/>
              </a:ext>
            </a:extLst>
          </p:cNvPr>
          <p:cNvSpPr/>
          <p:nvPr/>
        </p:nvSpPr>
        <p:spPr>
          <a:xfrm>
            <a:off x="5040600" y="2710292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Can 55">
            <a:extLst>
              <a:ext uri="{FF2B5EF4-FFF2-40B4-BE49-F238E27FC236}">
                <a16:creationId xmlns:a16="http://schemas.microsoft.com/office/drawing/2014/main" id="{DF00040B-541C-7841-AFEC-0E7FFC0759BE}"/>
              </a:ext>
            </a:extLst>
          </p:cNvPr>
          <p:cNvSpPr/>
          <p:nvPr/>
        </p:nvSpPr>
        <p:spPr>
          <a:xfrm>
            <a:off x="3706049" y="280056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56">
            <a:extLst>
              <a:ext uri="{FF2B5EF4-FFF2-40B4-BE49-F238E27FC236}">
                <a16:creationId xmlns:a16="http://schemas.microsoft.com/office/drawing/2014/main" id="{2938755A-829C-CD43-82EF-BD62C49DE782}"/>
              </a:ext>
            </a:extLst>
          </p:cNvPr>
          <p:cNvSpPr/>
          <p:nvPr/>
        </p:nvSpPr>
        <p:spPr>
          <a:xfrm>
            <a:off x="4547745" y="280056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57">
            <a:extLst>
              <a:ext uri="{FF2B5EF4-FFF2-40B4-BE49-F238E27FC236}">
                <a16:creationId xmlns:a16="http://schemas.microsoft.com/office/drawing/2014/main" id="{146F80A2-DA29-EA46-8704-7BC79F2188EF}"/>
              </a:ext>
            </a:extLst>
          </p:cNvPr>
          <p:cNvSpPr/>
          <p:nvPr/>
        </p:nvSpPr>
        <p:spPr>
          <a:xfrm>
            <a:off x="971600" y="2744792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58">
            <a:extLst>
              <a:ext uri="{FF2B5EF4-FFF2-40B4-BE49-F238E27FC236}">
                <a16:creationId xmlns:a16="http://schemas.microsoft.com/office/drawing/2014/main" id="{06B2BEFC-EAD1-A247-BD0B-12A6CBD96E35}"/>
              </a:ext>
            </a:extLst>
          </p:cNvPr>
          <p:cNvCxnSpPr>
            <a:stCxn id="13" idx="3"/>
          </p:cNvCxnSpPr>
          <p:nvPr/>
        </p:nvCxnSpPr>
        <p:spPr>
          <a:xfrm>
            <a:off x="1871600" y="2954792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9">
            <a:extLst>
              <a:ext uri="{FF2B5EF4-FFF2-40B4-BE49-F238E27FC236}">
                <a16:creationId xmlns:a16="http://schemas.microsoft.com/office/drawing/2014/main" id="{633BC916-0ED3-734B-ACEA-D58F98474031}"/>
              </a:ext>
            </a:extLst>
          </p:cNvPr>
          <p:cNvSpPr/>
          <p:nvPr/>
        </p:nvSpPr>
        <p:spPr>
          <a:xfrm>
            <a:off x="6725778" y="2759792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60">
            <a:extLst>
              <a:ext uri="{FF2B5EF4-FFF2-40B4-BE49-F238E27FC236}">
                <a16:creationId xmlns:a16="http://schemas.microsoft.com/office/drawing/2014/main" id="{BBBCE6DA-B898-EE4F-ACBA-99B98D38A322}"/>
              </a:ext>
            </a:extLst>
          </p:cNvPr>
          <p:cNvCxnSpPr>
            <a:stCxn id="15" idx="1"/>
          </p:cNvCxnSpPr>
          <p:nvPr/>
        </p:nvCxnSpPr>
        <p:spPr>
          <a:xfrm flipH="1">
            <a:off x="5801600" y="2954792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1">
            <a:extLst>
              <a:ext uri="{FF2B5EF4-FFF2-40B4-BE49-F238E27FC236}">
                <a16:creationId xmlns:a16="http://schemas.microsoft.com/office/drawing/2014/main" id="{DF444A9E-6695-EF44-B5B1-34AE004BD48A}"/>
              </a:ext>
            </a:extLst>
          </p:cNvPr>
          <p:cNvSpPr/>
          <p:nvPr/>
        </p:nvSpPr>
        <p:spPr>
          <a:xfrm>
            <a:off x="2289178" y="3789792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26CE3F8D-825F-124A-AF35-60959250241B}"/>
              </a:ext>
            </a:extLst>
          </p:cNvPr>
          <p:cNvCxnSpPr/>
          <p:nvPr/>
        </p:nvCxnSpPr>
        <p:spPr>
          <a:xfrm>
            <a:off x="3321100" y="3295292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>
            <a:extLst>
              <a:ext uri="{FF2B5EF4-FFF2-40B4-BE49-F238E27FC236}">
                <a16:creationId xmlns:a16="http://schemas.microsoft.com/office/drawing/2014/main" id="{D917BE6E-5169-094A-ABA4-9345AAADC6C2}"/>
              </a:ext>
            </a:extLst>
          </p:cNvPr>
          <p:cNvCxnSpPr/>
          <p:nvPr/>
        </p:nvCxnSpPr>
        <p:spPr>
          <a:xfrm>
            <a:off x="5289600" y="3295292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8">
            <a:extLst>
              <a:ext uri="{FF2B5EF4-FFF2-40B4-BE49-F238E27FC236}">
                <a16:creationId xmlns:a16="http://schemas.microsoft.com/office/drawing/2014/main" id="{E4C87364-DF2D-BE4F-9A0F-12CE3EAB8C8B}"/>
              </a:ext>
            </a:extLst>
          </p:cNvPr>
          <p:cNvSpPr/>
          <p:nvPr/>
        </p:nvSpPr>
        <p:spPr>
          <a:xfrm>
            <a:off x="3408384" y="4230572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5ED7AE8A-A4CB-5D44-B8E0-DB461338AF25}"/>
              </a:ext>
            </a:extLst>
          </p:cNvPr>
          <p:cNvSpPr/>
          <p:nvPr/>
        </p:nvSpPr>
        <p:spPr>
          <a:xfrm>
            <a:off x="5289600" y="3793587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23FAD450-D179-1622-8040-1FF9AD4FAC87}"/>
              </a:ext>
            </a:extLst>
          </p:cNvPr>
          <p:cNvSpPr txBox="1">
            <a:spLocks/>
          </p:cNvSpPr>
          <p:nvPr/>
        </p:nvSpPr>
        <p:spPr>
          <a:xfrm>
            <a:off x="6553200" y="468062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DengXian" charset="0"/>
                <a:cs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E361C3-C043-4A6E-BDCE-8DA1E7D90A3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221F0F6B-979D-B0A7-A7B0-50A79DE342B0}"/>
              </a:ext>
            </a:extLst>
          </p:cNvPr>
          <p:cNvSpPr/>
          <p:nvPr/>
        </p:nvSpPr>
        <p:spPr>
          <a:xfrm>
            <a:off x="1241498" y="378234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C3A95658-F08E-3703-EE65-D9E0FEADAAAF}"/>
              </a:ext>
            </a:extLst>
          </p:cNvPr>
          <p:cNvSpPr/>
          <p:nvPr/>
        </p:nvSpPr>
        <p:spPr>
          <a:xfrm>
            <a:off x="1222730" y="416242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84F7C98F-AE91-0901-5CCD-30589114CC64}"/>
              </a:ext>
            </a:extLst>
          </p:cNvPr>
          <p:cNvSpPr/>
          <p:nvPr/>
        </p:nvSpPr>
        <p:spPr>
          <a:xfrm>
            <a:off x="7098479" y="379259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223E20B2-36A8-91F6-391C-91620E6394B5}"/>
              </a:ext>
            </a:extLst>
          </p:cNvPr>
          <p:cNvSpPr/>
          <p:nvPr/>
        </p:nvSpPr>
        <p:spPr>
          <a:xfrm>
            <a:off x="7098479" y="416593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DEA491-3DFB-C7A9-9977-69E12DF5CCFA}"/>
              </a:ext>
            </a:extLst>
          </p:cNvPr>
          <p:cNvGrpSpPr/>
          <p:nvPr/>
        </p:nvGrpSpPr>
        <p:grpSpPr>
          <a:xfrm>
            <a:off x="1043608" y="3649589"/>
            <a:ext cx="1076625" cy="892909"/>
            <a:chOff x="1043608" y="4265929"/>
            <a:chExt cx="1076625" cy="892909"/>
          </a:xfrm>
        </p:grpSpPr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44622104-A53F-87FC-B0DD-08990DFF82BC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60E7751-B137-CC3F-D834-7E5579E06ECC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1203EBF-8D79-1E91-D2D9-6A0C687F0DF9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34FB05A-15CA-C5E4-2FB7-A3CEDE1679AF}"/>
              </a:ext>
            </a:extLst>
          </p:cNvPr>
          <p:cNvGrpSpPr/>
          <p:nvPr/>
        </p:nvGrpSpPr>
        <p:grpSpPr>
          <a:xfrm>
            <a:off x="6902559" y="3649588"/>
            <a:ext cx="1076625" cy="892909"/>
            <a:chOff x="1043608" y="4265929"/>
            <a:chExt cx="1076625" cy="892909"/>
          </a:xfrm>
        </p:grpSpPr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5B4FA5D8-DF0C-FF8E-ECBC-65A071563DC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1C50AC32-6D0A-3B7F-A9FA-0F42823BA4C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19D405F-530C-D4F3-1796-29B57DAD1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8">
            <a:extLst>
              <a:ext uri="{FF2B5EF4-FFF2-40B4-BE49-F238E27FC236}">
                <a16:creationId xmlns:a16="http://schemas.microsoft.com/office/drawing/2014/main" id="{C2E7FA51-7EC3-8F78-0E0D-A0BC03AD56D4}"/>
              </a:ext>
            </a:extLst>
          </p:cNvPr>
          <p:cNvSpPr/>
          <p:nvPr/>
        </p:nvSpPr>
        <p:spPr>
          <a:xfrm>
            <a:off x="1318333" y="458031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48DECE89-71CC-0A07-4E4F-FE0B99CB918D}"/>
              </a:ext>
            </a:extLst>
          </p:cNvPr>
          <p:cNvSpPr/>
          <p:nvPr/>
        </p:nvSpPr>
        <p:spPr>
          <a:xfrm>
            <a:off x="7165774" y="458031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EE48B0DB-651E-7232-3C69-694EC4453749}"/>
              </a:ext>
            </a:extLst>
          </p:cNvPr>
          <p:cNvSpPr/>
          <p:nvPr/>
        </p:nvSpPr>
        <p:spPr>
          <a:xfrm>
            <a:off x="1888177" y="445442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B4E96629-37B1-0542-9C3D-C5016721764D}"/>
              </a:ext>
            </a:extLst>
          </p:cNvPr>
          <p:cNvSpPr/>
          <p:nvPr/>
        </p:nvSpPr>
        <p:spPr>
          <a:xfrm>
            <a:off x="1888177" y="408628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01A0CA6C-1B37-E70F-57F0-2D4AD30450FF}"/>
              </a:ext>
            </a:extLst>
          </p:cNvPr>
          <p:cNvSpPr/>
          <p:nvPr/>
        </p:nvSpPr>
        <p:spPr>
          <a:xfrm>
            <a:off x="6673932" y="402691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C3E32FEC-2785-AF4B-6548-B9ACFB0A6F53}"/>
              </a:ext>
            </a:extLst>
          </p:cNvPr>
          <p:cNvSpPr/>
          <p:nvPr/>
        </p:nvSpPr>
        <p:spPr>
          <a:xfrm>
            <a:off x="6495803" y="440692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6556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AutoNum type="arabicPeriod"/>
            </a:pPr>
            <a:r>
              <a:rPr kumimoji="1" lang="en-US" altLang="zh-CN" b="0" dirty="0"/>
              <a:t>Travel from end to start  </a:t>
            </a:r>
          </a:p>
          <a:p>
            <a:pPr marL="702900" lvl="1" indent="-342900">
              <a:buAutoNum type="arabicPeriod"/>
            </a:pPr>
            <a:r>
              <a:rPr kumimoji="1" lang="en" altLang="zh-CN" b="0" dirty="0"/>
              <a:t>Mark all transaction’s log record </a:t>
            </a:r>
            <a:r>
              <a:rPr kumimoji="1" lang="en" altLang="zh-CN" dirty="0">
                <a:solidFill>
                  <a:srgbClr val="C00000"/>
                </a:solidFill>
              </a:rPr>
              <a:t>w/o CMT </a:t>
            </a:r>
            <a:r>
              <a:rPr kumimoji="1" lang="en" altLang="zh-CN" b="0" dirty="0"/>
              <a:t>log and append </a:t>
            </a:r>
            <a:r>
              <a:rPr kumimoji="1" lang="en" altLang="zh-CN" dirty="0">
                <a:solidFill>
                  <a:srgbClr val="C00000"/>
                </a:solidFill>
              </a:rPr>
              <a:t>ABORT log</a:t>
            </a:r>
          </a:p>
          <a:p>
            <a:pPr marL="702900" lvl="1" indent="-342900">
              <a:buFontTx/>
              <a:buAutoNum type="arabicPeriod"/>
            </a:pPr>
            <a:r>
              <a:rPr kumimoji="1" lang="en" altLang="zh-CN" b="0" dirty="0">
                <a:solidFill>
                  <a:schemeClr val="tx1"/>
                </a:solidFill>
              </a:rPr>
              <a:t>UNDO ABORT logs from end to start </a:t>
            </a:r>
          </a:p>
          <a:p>
            <a:pPr marL="342900" indent="-342900">
              <a:buAutoNum type="arabicPeriod"/>
            </a:pP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BB8C8E53-5E07-5047-91E1-AD2F81046A01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8FEE81EC-B43D-914F-99FC-76C7697C80D3}"/>
              </a:ext>
            </a:extLst>
          </p:cNvPr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0D0839D0-551C-D347-B724-326E9803D664}"/>
              </a:ext>
            </a:extLst>
          </p:cNvPr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17173B51-D81D-EA4F-9BA2-C2FEE6F419B7}"/>
              </a:ext>
            </a:extLst>
          </p:cNvPr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FF2E828-D1D3-BD48-80F6-04B09A4A8372}"/>
              </a:ext>
            </a:extLst>
          </p:cNvPr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0614A9-6058-CA40-9951-424D8C0AF3B4}"/>
              </a:ext>
            </a:extLst>
          </p:cNvPr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59C9BC6-F71D-8740-8335-F99F68521730}"/>
              </a:ext>
            </a:extLst>
          </p:cNvPr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17AF8A48-407C-4E41-A8AD-67D8CB1DFD66}"/>
              </a:ext>
            </a:extLst>
          </p:cNvPr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Curved Connector 29">
            <a:extLst>
              <a:ext uri="{FF2B5EF4-FFF2-40B4-BE49-F238E27FC236}">
                <a16:creationId xmlns:a16="http://schemas.microsoft.com/office/drawing/2014/main" id="{2A500979-B6B4-3E40-AC02-1B63336A25D5}"/>
              </a:ext>
            </a:extLst>
          </p:cNvPr>
          <p:cNvCxnSpPr>
            <a:stCxn id="27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1">
            <a:extLst>
              <a:ext uri="{FF2B5EF4-FFF2-40B4-BE49-F238E27FC236}">
                <a16:creationId xmlns:a16="http://schemas.microsoft.com/office/drawing/2014/main" id="{D35B0D67-838F-C441-AFE7-07735473C31F}"/>
              </a:ext>
            </a:extLst>
          </p:cNvPr>
          <p:cNvCxnSpPr>
            <a:stCxn id="23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2">
            <a:extLst>
              <a:ext uri="{FF2B5EF4-FFF2-40B4-BE49-F238E27FC236}">
                <a16:creationId xmlns:a16="http://schemas.microsoft.com/office/drawing/2014/main" id="{1CAFF6DD-C5ED-8F46-BB9C-D290E8D6F207}"/>
              </a:ext>
            </a:extLst>
          </p:cNvPr>
          <p:cNvCxnSpPr>
            <a:stCxn id="25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6">
            <a:extLst>
              <a:ext uri="{FF2B5EF4-FFF2-40B4-BE49-F238E27FC236}">
                <a16:creationId xmlns:a16="http://schemas.microsoft.com/office/drawing/2014/main" id="{2AECB343-2E30-044B-A0DC-A08790C905DE}"/>
              </a:ext>
            </a:extLst>
          </p:cNvPr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Curved Connector 57">
            <a:extLst>
              <a:ext uri="{FF2B5EF4-FFF2-40B4-BE49-F238E27FC236}">
                <a16:creationId xmlns:a16="http://schemas.microsoft.com/office/drawing/2014/main" id="{C1166D85-57FC-2F49-AF26-00A0DB431B1C}"/>
              </a:ext>
            </a:extLst>
          </p:cNvPr>
          <p:cNvCxnSpPr>
            <a:stCxn id="28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id="{1B6A4DAD-11DF-9649-A2A4-00B22F2F8240}"/>
              </a:ext>
            </a:extLst>
          </p:cNvPr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Curved Connector 35">
            <a:extLst>
              <a:ext uri="{FF2B5EF4-FFF2-40B4-BE49-F238E27FC236}">
                <a16:creationId xmlns:a16="http://schemas.microsoft.com/office/drawing/2014/main" id="{DBC6EBDA-3D54-2649-AA42-9146702B4837}"/>
              </a:ext>
            </a:extLst>
          </p:cNvPr>
          <p:cNvCxnSpPr>
            <a:stCxn id="26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6">
            <a:extLst>
              <a:ext uri="{FF2B5EF4-FFF2-40B4-BE49-F238E27FC236}">
                <a16:creationId xmlns:a16="http://schemas.microsoft.com/office/drawing/2014/main" id="{3821F7A3-0A72-1644-851A-5FB39F612D0C}"/>
              </a:ext>
            </a:extLst>
          </p:cNvPr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177A7-1EBF-8142-A463-0CC192EF2403}"/>
              </a:ext>
            </a:extLst>
          </p:cNvPr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E0FB02FD-B160-E644-98F6-5B52E97E5965}"/>
              </a:ext>
            </a:extLst>
          </p:cNvPr>
          <p:cNvCxnSpPr/>
          <p:nvPr/>
        </p:nvCxnSpPr>
        <p:spPr>
          <a:xfrm>
            <a:off x="5615268" y="4317064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DE4D33F6-F8B8-E34A-9A12-6179E749475F}"/>
              </a:ext>
            </a:extLst>
          </p:cNvPr>
          <p:cNvSpPr/>
          <p:nvPr/>
        </p:nvSpPr>
        <p:spPr>
          <a:xfrm>
            <a:off x="5380505" y="400713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UNDO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43" name="Picture 2" descr="Prohibited Sign Forbidden Sign Abort Clipart | i2Clipart - Royalty Free  Public Domain Clipart">
            <a:extLst>
              <a:ext uri="{FF2B5EF4-FFF2-40B4-BE49-F238E27FC236}">
                <a16:creationId xmlns:a16="http://schemas.microsoft.com/office/drawing/2014/main" id="{EB1DFAC0-052D-0341-8FE2-561DAC29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32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30987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AutoNum type="arabicPeriod"/>
            </a:pPr>
            <a:r>
              <a:rPr kumimoji="1" lang="en-US" altLang="zh-CN" b="0" dirty="0"/>
              <a:t>Travel from end to start  </a:t>
            </a:r>
          </a:p>
          <a:p>
            <a:pPr marL="702900" lvl="1" indent="-342900">
              <a:buAutoNum type="arabicPeriod"/>
            </a:pPr>
            <a:r>
              <a:rPr kumimoji="1" lang="en" altLang="zh-CN" b="0" dirty="0"/>
              <a:t>Mark all transaction’s log record </a:t>
            </a:r>
            <a:r>
              <a:rPr kumimoji="1" lang="en" altLang="zh-CN" dirty="0">
                <a:solidFill>
                  <a:srgbClr val="C00000"/>
                </a:solidFill>
              </a:rPr>
              <a:t>w/o CMT </a:t>
            </a:r>
            <a:r>
              <a:rPr kumimoji="1" lang="en" altLang="zh-CN" b="0" dirty="0"/>
              <a:t>log and append </a:t>
            </a:r>
            <a:r>
              <a:rPr kumimoji="1" lang="en" altLang="zh-CN" dirty="0">
                <a:solidFill>
                  <a:srgbClr val="C00000"/>
                </a:solidFill>
              </a:rPr>
              <a:t>ABORT log</a:t>
            </a:r>
          </a:p>
          <a:p>
            <a:pPr marL="702900" lvl="1" indent="-342900">
              <a:buFontTx/>
              <a:buAutoNum type="arabicPeriod"/>
            </a:pPr>
            <a:r>
              <a:rPr kumimoji="1" lang="en" altLang="zh-CN" b="0" dirty="0">
                <a:solidFill>
                  <a:schemeClr val="tx1"/>
                </a:solidFill>
              </a:rPr>
              <a:t>UNDO ABORT logs from end to start </a:t>
            </a:r>
          </a:p>
          <a:p>
            <a:pPr marL="702900" lvl="1" indent="-342900">
              <a:buFontTx/>
              <a:buAutoNum type="arabicPeriod"/>
            </a:pPr>
            <a:r>
              <a:rPr kumimoji="1" lang="en-US" altLang="zh-CN" b="0" dirty="0"/>
              <a:t>REDO CMT logs from start to end</a:t>
            </a:r>
          </a:p>
          <a:p>
            <a:pPr marL="342900" indent="-342900">
              <a:buFontTx/>
              <a:buAutoNum type="arabicPeriod"/>
            </a:pPr>
            <a:endParaRPr kumimoji="1" lang="en" altLang="zh-CN" b="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BB8C8E53-5E07-5047-91E1-AD2F81046A01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E8DA7B5F-C4DD-424E-9E1F-4047309928DC}"/>
              </a:ext>
            </a:extLst>
          </p:cNvPr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20">
            <a:extLst>
              <a:ext uri="{FF2B5EF4-FFF2-40B4-BE49-F238E27FC236}">
                <a16:creationId xmlns:a16="http://schemas.microsoft.com/office/drawing/2014/main" id="{2F141FA0-6D3D-2046-BDBE-425E6846514C}"/>
              </a:ext>
            </a:extLst>
          </p:cNvPr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B0F41C36-9435-284B-8552-20CA1491C98E}"/>
              </a:ext>
            </a:extLst>
          </p:cNvPr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F2436DA7-0422-F541-AB6F-EC9404528883}"/>
              </a:ext>
            </a:extLst>
          </p:cNvPr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B5B12A7-8F19-0D46-B7BB-CD907D3CB565}"/>
              </a:ext>
            </a:extLst>
          </p:cNvPr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ounded Rectangle 26">
            <a:extLst>
              <a:ext uri="{FF2B5EF4-FFF2-40B4-BE49-F238E27FC236}">
                <a16:creationId xmlns:a16="http://schemas.microsoft.com/office/drawing/2014/main" id="{493D608C-B88B-D046-8E48-630429870FF5}"/>
              </a:ext>
            </a:extLst>
          </p:cNvPr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Rounded Rectangle 28">
            <a:extLst>
              <a:ext uri="{FF2B5EF4-FFF2-40B4-BE49-F238E27FC236}">
                <a16:creationId xmlns:a16="http://schemas.microsoft.com/office/drawing/2014/main" id="{A600750B-0CB1-4C45-A745-E667F18534E8}"/>
              </a:ext>
            </a:extLst>
          </p:cNvPr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0" name="Curved Connector 29">
            <a:extLst>
              <a:ext uri="{FF2B5EF4-FFF2-40B4-BE49-F238E27FC236}">
                <a16:creationId xmlns:a16="http://schemas.microsoft.com/office/drawing/2014/main" id="{2389ECB3-C545-C447-A5E1-B163F827764C}"/>
              </a:ext>
            </a:extLst>
          </p:cNvPr>
          <p:cNvCxnSpPr>
            <a:stCxn id="48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31">
            <a:extLst>
              <a:ext uri="{FF2B5EF4-FFF2-40B4-BE49-F238E27FC236}">
                <a16:creationId xmlns:a16="http://schemas.microsoft.com/office/drawing/2014/main" id="{EB1E1C69-AEB8-B04D-87CA-75CBEFB92D4D}"/>
              </a:ext>
            </a:extLst>
          </p:cNvPr>
          <p:cNvCxnSpPr>
            <a:stCxn id="44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32">
            <a:extLst>
              <a:ext uri="{FF2B5EF4-FFF2-40B4-BE49-F238E27FC236}">
                <a16:creationId xmlns:a16="http://schemas.microsoft.com/office/drawing/2014/main" id="{74BA113B-1862-7F47-8DD9-7AC0C0461725}"/>
              </a:ext>
            </a:extLst>
          </p:cNvPr>
          <p:cNvCxnSpPr>
            <a:stCxn id="46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6">
            <a:extLst>
              <a:ext uri="{FF2B5EF4-FFF2-40B4-BE49-F238E27FC236}">
                <a16:creationId xmlns:a16="http://schemas.microsoft.com/office/drawing/2014/main" id="{C8B71D50-FE09-7749-96BE-39095DDB86F2}"/>
              </a:ext>
            </a:extLst>
          </p:cNvPr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4" name="Curved Connector 57">
            <a:extLst>
              <a:ext uri="{FF2B5EF4-FFF2-40B4-BE49-F238E27FC236}">
                <a16:creationId xmlns:a16="http://schemas.microsoft.com/office/drawing/2014/main" id="{A231C768-049E-0843-A607-76E5455090C0}"/>
              </a:ext>
            </a:extLst>
          </p:cNvPr>
          <p:cNvCxnSpPr>
            <a:stCxn id="49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30">
            <a:extLst>
              <a:ext uri="{FF2B5EF4-FFF2-40B4-BE49-F238E27FC236}">
                <a16:creationId xmlns:a16="http://schemas.microsoft.com/office/drawing/2014/main" id="{31275ED0-884B-F240-98A8-C6C5732DA4A4}"/>
              </a:ext>
            </a:extLst>
          </p:cNvPr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6" name="Curved Connector 35">
            <a:extLst>
              <a:ext uri="{FF2B5EF4-FFF2-40B4-BE49-F238E27FC236}">
                <a16:creationId xmlns:a16="http://schemas.microsoft.com/office/drawing/2014/main" id="{F98EBF8E-52C4-E14F-A5BE-9DD444C9D242}"/>
              </a:ext>
            </a:extLst>
          </p:cNvPr>
          <p:cNvCxnSpPr>
            <a:stCxn id="47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36">
            <a:extLst>
              <a:ext uri="{FF2B5EF4-FFF2-40B4-BE49-F238E27FC236}">
                <a16:creationId xmlns:a16="http://schemas.microsoft.com/office/drawing/2014/main" id="{C792192D-89E1-1645-BF84-181929730D25}"/>
              </a:ext>
            </a:extLst>
          </p:cNvPr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37">
            <a:extLst>
              <a:ext uri="{FF2B5EF4-FFF2-40B4-BE49-F238E27FC236}">
                <a16:creationId xmlns:a16="http://schemas.microsoft.com/office/drawing/2014/main" id="{824AFC03-2947-1244-AB3C-47E342724FEC}"/>
              </a:ext>
            </a:extLst>
          </p:cNvPr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DBB49FE6-66CE-624B-B439-C7ABEEC76223}"/>
              </a:ext>
            </a:extLst>
          </p:cNvPr>
          <p:cNvCxnSpPr/>
          <p:nvPr/>
        </p:nvCxnSpPr>
        <p:spPr>
          <a:xfrm>
            <a:off x="4273363" y="4359980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9">
            <a:extLst>
              <a:ext uri="{FF2B5EF4-FFF2-40B4-BE49-F238E27FC236}">
                <a16:creationId xmlns:a16="http://schemas.microsoft.com/office/drawing/2014/main" id="{586A3E41-6DDC-A74B-A341-71B7E877D984}"/>
              </a:ext>
            </a:extLst>
          </p:cNvPr>
          <p:cNvSpPr/>
          <p:nvPr/>
        </p:nvSpPr>
        <p:spPr>
          <a:xfrm>
            <a:off x="4038600" y="40500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REDO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28" name="Picture 2" descr="Prohibited Sign Forbidden Sign Abort Clipart | i2Clipart - Royalty Free  Public Domain Clipart">
            <a:extLst>
              <a:ext uri="{FF2B5EF4-FFF2-40B4-BE49-F238E27FC236}">
                <a16:creationId xmlns:a16="http://schemas.microsoft.com/office/drawing/2014/main" id="{F2740C8D-4351-C046-BB91-6BDB9C41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919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19BE-4877-3648-B9DA-FC3345B9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continuously growing of the log file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BDEC-0FC0-2347-AD26-83A42BF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01608" cy="3771636"/>
          </a:xfrm>
        </p:spPr>
        <p:txBody>
          <a:bodyPr/>
          <a:lstStyle/>
          <a:p>
            <a:r>
              <a:rPr kumimoji="1" lang="en-US" altLang="zh-CN" dirty="0"/>
              <a:t>Both redo-only logging &amp; undo-redo logging append to the log file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log file is continuously growing while most its updates are already flushed to the disk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 large log file also makes recovery slow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Typically, a machine fails less frequent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E.g., one per day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We need </a:t>
            </a:r>
            <a:r>
              <a:rPr kumimoji="1" lang="en-US" altLang="zh-CN" dirty="0">
                <a:solidFill>
                  <a:srgbClr val="C00000"/>
                </a:solidFill>
              </a:rPr>
              <a:t>checkpoint</a:t>
            </a:r>
            <a:r>
              <a:rPr kumimoji="1" lang="en-US" altLang="zh-CN" dirty="0">
                <a:solidFill>
                  <a:schemeClr val="tx1"/>
                </a:solidFill>
              </a:rPr>
              <a:t> the log file to reduce the log file size!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Checkpoint: Determining which parts of the log can be discarded, then discarded them 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C2798-84E8-1241-BE98-1B1802FE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899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1BD6-B66C-E642-7F2D-FEBFD33D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Checkpoint the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CDFC1-6005-47C3-7C82-1E89B0A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Naïve solution</a:t>
            </a:r>
          </a:p>
          <a:p>
            <a:pPr lvl="1"/>
            <a:r>
              <a:rPr kumimoji="1" lang="en-US" altLang="zh-CN" dirty="0"/>
              <a:t>Run the recovery process. If it is done, then we can discard all the log file</a:t>
            </a:r>
          </a:p>
          <a:p>
            <a:pPr lvl="1"/>
            <a:r>
              <a:rPr kumimoji="1" lang="en-US" altLang="zh-CN" dirty="0"/>
              <a:t>Problem: too slow </a:t>
            </a:r>
          </a:p>
          <a:p>
            <a:r>
              <a:rPr kumimoji="1" lang="en-US" altLang="zh-CN" dirty="0"/>
              <a:t>Observation</a:t>
            </a:r>
          </a:p>
          <a:p>
            <a:pPr lvl="1"/>
            <a:r>
              <a:rPr kumimoji="1" lang="en-US" altLang="zh-CN" dirty="0"/>
              <a:t>Uncommitted updates are only in the page cache</a:t>
            </a:r>
          </a:p>
          <a:p>
            <a:pPr lvl="1"/>
            <a:r>
              <a:rPr kumimoji="1" lang="en-US" altLang="zh-CN" dirty="0"/>
              <a:t>If we can flush all the page cache to the disk, then the committed TX’s log can be discarded  </a:t>
            </a:r>
          </a:p>
          <a:p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What if a TX is ongoing?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BD947-69CB-7CF8-746E-04AF9041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4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B2F6-5BE2-9347-9FB8-122097C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FEFB-3C6D-984C-AD98-73426353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" altLang="zh-CN" dirty="0"/>
              <a:t>Basic approach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Wait till no transactions are in progress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Flush the page cache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Discard all the logs 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if a TX is doing a long time? Can we allow ongoing TXs? </a:t>
            </a:r>
          </a:p>
          <a:p>
            <a:pPr lvl="1"/>
            <a:r>
              <a:rPr kumimoji="1" lang="en-US" altLang="zh-CN" dirty="0"/>
              <a:t>Idea: can we wait till no </a:t>
            </a:r>
            <a:r>
              <a:rPr kumimoji="1" lang="en-US" altLang="zh-CN" b="1" dirty="0">
                <a:solidFill>
                  <a:srgbClr val="C00000"/>
                </a:solidFill>
              </a:rPr>
              <a:t>operations</a:t>
            </a:r>
            <a:r>
              <a:rPr kumimoji="1" lang="en-US" altLang="zh-CN" dirty="0"/>
              <a:t> are in progress?</a:t>
            </a:r>
          </a:p>
          <a:p>
            <a:pPr lvl="1"/>
            <a:r>
              <a:rPr kumimoji="1" lang="en-US" altLang="zh-CN" dirty="0"/>
              <a:t>We need to reserve the log for ongoing TXs 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E7B4F-2449-904F-99CC-619F3C75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B2F6-5BE2-9347-9FB8-122097C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FEFB-3C6D-984C-AD98-73426353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" altLang="zh-CN" dirty="0"/>
              <a:t>How to checkpoint?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Wait till no </a:t>
            </a:r>
            <a:r>
              <a:rPr kumimoji="1" lang="en" altLang="zh-CN" strike="sngStrike" dirty="0"/>
              <a:t>transactions</a:t>
            </a:r>
            <a:r>
              <a:rPr kumimoji="1" lang="en" altLang="zh-CN" dirty="0"/>
              <a:t> are in progress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Write a </a:t>
            </a:r>
            <a:r>
              <a:rPr kumimoji="1" lang="en" altLang="zh-CN" b="1" dirty="0">
                <a:solidFill>
                  <a:srgbClr val="C00000"/>
                </a:solidFill>
              </a:rPr>
              <a:t>CKPT</a:t>
            </a:r>
            <a:r>
              <a:rPr kumimoji="1" lang="en" altLang="zh-CN" dirty="0"/>
              <a:t> record to log</a:t>
            </a:r>
          </a:p>
          <a:p>
            <a:pPr lvl="2"/>
            <a:r>
              <a:rPr kumimoji="1" lang="en" altLang="zh-CN" sz="1800" dirty="0"/>
              <a:t>Contains a list of all transaction in process </a:t>
            </a:r>
            <a:br>
              <a:rPr kumimoji="1" lang="en" altLang="zh-CN" sz="1800" dirty="0"/>
            </a:br>
            <a:r>
              <a:rPr kumimoji="1" lang="en" altLang="zh-CN" sz="1800" dirty="0"/>
              <a:t>and their logs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Flush the page cache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Discard all the log records except the CKPT record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E7B4F-2449-904F-99CC-619F3C75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45C14E6-88E7-D146-ACCA-BAE88916DC5F}"/>
              </a:ext>
            </a:extLst>
          </p:cNvPr>
          <p:cNvSpPr/>
          <p:nvPr/>
        </p:nvSpPr>
        <p:spPr>
          <a:xfrm>
            <a:off x="2921575" y="1074490"/>
            <a:ext cx="1094852" cy="36933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actions</a:t>
            </a:r>
            <a:endParaRPr lang="zh-CN" altLang="en-US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70E27ED-0D57-154C-AF60-F2A93738A97A}"/>
              </a:ext>
            </a:extLst>
          </p:cNvPr>
          <p:cNvSpPr/>
          <p:nvPr/>
        </p:nvSpPr>
        <p:spPr>
          <a:xfrm>
            <a:off x="3194844" y="1293576"/>
            <a:ext cx="1056290" cy="622477"/>
          </a:xfrm>
          <a:custGeom>
            <a:avLst/>
            <a:gdLst>
              <a:gd name="connsiteX0" fmla="*/ 0 w 1056290"/>
              <a:gd name="connsiteY0" fmla="*/ 622477 h 622477"/>
              <a:gd name="connsiteX1" fmla="*/ 141890 w 1056290"/>
              <a:gd name="connsiteY1" fmla="*/ 464821 h 622477"/>
              <a:gd name="connsiteX2" fmla="*/ 141890 w 1056290"/>
              <a:gd name="connsiteY2" fmla="*/ 228339 h 622477"/>
              <a:gd name="connsiteX3" fmla="*/ 488731 w 1056290"/>
              <a:gd name="connsiteY3" fmla="*/ 149511 h 622477"/>
              <a:gd name="connsiteX4" fmla="*/ 914400 w 1056290"/>
              <a:gd name="connsiteY4" fmla="*/ 117980 h 622477"/>
              <a:gd name="connsiteX5" fmla="*/ 1008993 w 1056290"/>
              <a:gd name="connsiteY5" fmla="*/ 7621 h 622477"/>
              <a:gd name="connsiteX6" fmla="*/ 1056290 w 1056290"/>
              <a:gd name="connsiteY6" fmla="*/ 7621 h 62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90" h="622477">
                <a:moveTo>
                  <a:pt x="0" y="622477"/>
                </a:moveTo>
                <a:cubicBezTo>
                  <a:pt x="59121" y="576494"/>
                  <a:pt x="118242" y="530511"/>
                  <a:pt x="141890" y="464821"/>
                </a:cubicBezTo>
                <a:cubicBezTo>
                  <a:pt x="165538" y="399131"/>
                  <a:pt x="84083" y="280891"/>
                  <a:pt x="141890" y="228339"/>
                </a:cubicBezTo>
                <a:cubicBezTo>
                  <a:pt x="199697" y="175787"/>
                  <a:pt x="359979" y="167904"/>
                  <a:pt x="488731" y="149511"/>
                </a:cubicBezTo>
                <a:cubicBezTo>
                  <a:pt x="617483" y="131118"/>
                  <a:pt x="827690" y="141628"/>
                  <a:pt x="914400" y="117980"/>
                </a:cubicBezTo>
                <a:cubicBezTo>
                  <a:pt x="1001110" y="94332"/>
                  <a:pt x="985345" y="26014"/>
                  <a:pt x="1008993" y="7621"/>
                </a:cubicBezTo>
                <a:cubicBezTo>
                  <a:pt x="1032641" y="-10772"/>
                  <a:pt x="1027387" y="10248"/>
                  <a:pt x="1056290" y="7621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D1C736-3439-2941-9B29-B0B4E79CDA8D}"/>
              </a:ext>
            </a:extLst>
          </p:cNvPr>
          <p:cNvSpPr/>
          <p:nvPr/>
        </p:nvSpPr>
        <p:spPr>
          <a:xfrm>
            <a:off x="3052954" y="1443822"/>
            <a:ext cx="268014" cy="109624"/>
          </a:xfrm>
          <a:custGeom>
            <a:avLst/>
            <a:gdLst>
              <a:gd name="connsiteX0" fmla="*/ 536027 w 536027"/>
              <a:gd name="connsiteY0" fmla="*/ 252249 h 252249"/>
              <a:gd name="connsiteX1" fmla="*/ 236482 w 536027"/>
              <a:gd name="connsiteY1" fmla="*/ 204952 h 252249"/>
              <a:gd name="connsiteX2" fmla="*/ 78827 w 536027"/>
              <a:gd name="connsiteY2" fmla="*/ 110359 h 252249"/>
              <a:gd name="connsiteX3" fmla="*/ 0 w 536027"/>
              <a:gd name="connsiteY3" fmla="*/ 0 h 2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027" h="252249">
                <a:moveTo>
                  <a:pt x="536027" y="252249"/>
                </a:moveTo>
                <a:cubicBezTo>
                  <a:pt x="424354" y="240424"/>
                  <a:pt x="312682" y="228600"/>
                  <a:pt x="236482" y="204952"/>
                </a:cubicBezTo>
                <a:cubicBezTo>
                  <a:pt x="160282" y="181304"/>
                  <a:pt x="118241" y="144518"/>
                  <a:pt x="78827" y="110359"/>
                </a:cubicBezTo>
                <a:cubicBezTo>
                  <a:pt x="39413" y="76200"/>
                  <a:pt x="19706" y="38100"/>
                  <a:pt x="0" y="0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2D69A45-C5E7-BB43-9C69-5155F294C618}"/>
              </a:ext>
            </a:extLst>
          </p:cNvPr>
          <p:cNvSpPr/>
          <p:nvPr/>
        </p:nvSpPr>
        <p:spPr>
          <a:xfrm>
            <a:off x="3320968" y="1793871"/>
            <a:ext cx="141889" cy="110358"/>
          </a:xfrm>
          <a:custGeom>
            <a:avLst/>
            <a:gdLst>
              <a:gd name="connsiteX0" fmla="*/ 0 w 141889"/>
              <a:gd name="connsiteY0" fmla="*/ 0 h 110358"/>
              <a:gd name="connsiteX1" fmla="*/ 141889 w 141889"/>
              <a:gd name="connsiteY1" fmla="*/ 110358 h 1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889" h="110358">
                <a:moveTo>
                  <a:pt x="0" y="0"/>
                </a:moveTo>
                <a:lnTo>
                  <a:pt x="141889" y="110358"/>
                </a:ln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V="1">
            <a:off x="4381500" y="1270000"/>
            <a:ext cx="0" cy="2276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07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42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28" idx="3"/>
            <a:endCxn id="31" idx="1"/>
          </p:cNvCxnSpPr>
          <p:nvPr/>
        </p:nvCxnSpPr>
        <p:spPr>
          <a:xfrm>
            <a:off x="2528500" y="1642510"/>
            <a:ext cx="179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3"/>
            <a:endCxn id="44" idx="1"/>
          </p:cNvCxnSpPr>
          <p:nvPr/>
        </p:nvCxnSpPr>
        <p:spPr>
          <a:xfrm>
            <a:off x="3007500" y="1642510"/>
            <a:ext cx="335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22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8" name="Straight Arrow Connector 47"/>
          <p:cNvCxnSpPr>
            <a:stCxn id="47" idx="6"/>
            <a:endCxn id="28" idx="1"/>
          </p:cNvCxnSpPr>
          <p:nvPr/>
        </p:nvCxnSpPr>
        <p:spPr>
          <a:xfrm>
            <a:off x="2072500" y="164251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850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Straight Arrow Connector 50"/>
          <p:cNvCxnSpPr>
            <a:stCxn id="44" idx="3"/>
            <a:endCxn id="50" idx="2"/>
          </p:cNvCxnSpPr>
          <p:nvPr/>
        </p:nvCxnSpPr>
        <p:spPr>
          <a:xfrm>
            <a:off x="3642500" y="164251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7"/>
            <a:endCxn id="50" idx="3"/>
          </p:cNvCxnSpPr>
          <p:nvPr/>
        </p:nvCxnSpPr>
        <p:spPr>
          <a:xfrm flipH="1"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  <a:endCxn id="50" idx="5"/>
          </p:cNvCxnSpPr>
          <p:nvPr/>
        </p:nvCxnSpPr>
        <p:spPr>
          <a:xfrm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435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00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49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4" name="Straight Arrow Connector 73"/>
          <p:cNvCxnSpPr>
            <a:stCxn id="71" idx="3"/>
            <a:endCxn id="72" idx="1"/>
          </p:cNvCxnSpPr>
          <p:nvPr/>
        </p:nvCxnSpPr>
        <p:spPr>
          <a:xfrm>
            <a:off x="3735000" y="2061000"/>
            <a:ext cx="26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3"/>
            <a:endCxn id="73" idx="1"/>
          </p:cNvCxnSpPr>
          <p:nvPr/>
        </p:nvCxnSpPr>
        <p:spPr>
          <a:xfrm>
            <a:off x="4300500" y="2061000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0570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9" name="Straight Arrow Connector 78"/>
          <p:cNvCxnSpPr>
            <a:stCxn id="73" idx="3"/>
            <a:endCxn id="78" idx="2"/>
          </p:cNvCxnSpPr>
          <p:nvPr/>
        </p:nvCxnSpPr>
        <p:spPr>
          <a:xfrm>
            <a:off x="4849000" y="2061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7"/>
            <a:endCxn id="78" idx="3"/>
          </p:cNvCxnSpPr>
          <p:nvPr/>
        </p:nvCxnSpPr>
        <p:spPr>
          <a:xfrm flipH="1"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1"/>
            <a:endCxn id="78" idx="5"/>
          </p:cNvCxnSpPr>
          <p:nvPr/>
        </p:nvCxnSpPr>
        <p:spPr>
          <a:xfrm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2245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8420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6" name="Straight Arrow Connector 85"/>
          <p:cNvCxnSpPr>
            <a:stCxn id="82" idx="3"/>
            <a:endCxn id="84" idx="1"/>
          </p:cNvCxnSpPr>
          <p:nvPr/>
        </p:nvCxnSpPr>
        <p:spPr>
          <a:xfrm>
            <a:off x="5524500" y="2465000"/>
            <a:ext cx="317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9185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8" name="Straight Arrow Connector 87"/>
          <p:cNvCxnSpPr>
            <a:stCxn id="87" idx="6"/>
            <a:endCxn id="82" idx="1"/>
          </p:cNvCxnSpPr>
          <p:nvPr/>
        </p:nvCxnSpPr>
        <p:spPr>
          <a:xfrm>
            <a:off x="5068500" y="2465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3500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0" name="Straight Arrow Connector 89"/>
          <p:cNvCxnSpPr>
            <a:stCxn id="84" idx="3"/>
            <a:endCxn id="89" idx="2"/>
          </p:cNvCxnSpPr>
          <p:nvPr/>
        </p:nvCxnSpPr>
        <p:spPr>
          <a:xfrm>
            <a:off x="6142000" y="2465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7"/>
            <a:endCxn id="89" idx="3"/>
          </p:cNvCxnSpPr>
          <p:nvPr/>
        </p:nvCxnSpPr>
        <p:spPr>
          <a:xfrm flipH="1"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1"/>
            <a:endCxn id="89" idx="5"/>
          </p:cNvCxnSpPr>
          <p:nvPr/>
        </p:nvCxnSpPr>
        <p:spPr>
          <a:xfrm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782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4" name="Straight Arrow Connector 93"/>
          <p:cNvCxnSpPr>
            <a:stCxn id="93" idx="3"/>
            <a:endCxn id="71" idx="1"/>
          </p:cNvCxnSpPr>
          <p:nvPr/>
        </p:nvCxnSpPr>
        <p:spPr>
          <a:xfrm>
            <a:off x="3082500" y="2061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4765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6" name="Straight Arrow Connector 95"/>
          <p:cNvCxnSpPr>
            <a:stCxn id="95" idx="6"/>
            <a:endCxn id="93" idx="1"/>
          </p:cNvCxnSpPr>
          <p:nvPr/>
        </p:nvCxnSpPr>
        <p:spPr>
          <a:xfrm>
            <a:off x="2626500" y="2061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673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526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2" name="Straight Arrow Connector 101"/>
          <p:cNvCxnSpPr>
            <a:stCxn id="99" idx="3"/>
            <a:endCxn id="100" idx="1"/>
          </p:cNvCxnSpPr>
          <p:nvPr/>
        </p:nvCxnSpPr>
        <p:spPr>
          <a:xfrm>
            <a:off x="2973000" y="2886500"/>
            <a:ext cx="155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3"/>
            <a:endCxn id="112" idx="1"/>
          </p:cNvCxnSpPr>
          <p:nvPr/>
        </p:nvCxnSpPr>
        <p:spPr>
          <a:xfrm>
            <a:off x="4826000" y="2886500"/>
            <a:ext cx="97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020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9" name="Straight Arrow Connector 108"/>
          <p:cNvCxnSpPr>
            <a:stCxn id="108" idx="3"/>
            <a:endCxn id="99" idx="1"/>
          </p:cNvCxnSpPr>
          <p:nvPr/>
        </p:nvCxnSpPr>
        <p:spPr>
          <a:xfrm>
            <a:off x="2320500" y="28865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714500" y="2811500"/>
            <a:ext cx="150000" cy="150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1" name="Straight Arrow Connector 110"/>
          <p:cNvCxnSpPr>
            <a:stCxn id="110" idx="6"/>
            <a:endCxn id="108" idx="1"/>
          </p:cNvCxnSpPr>
          <p:nvPr/>
        </p:nvCxnSpPr>
        <p:spPr>
          <a:xfrm>
            <a:off x="1864500" y="28865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80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3" name="Straight Arrow Connector 112"/>
          <p:cNvCxnSpPr>
            <a:stCxn id="112" idx="3"/>
            <a:endCxn id="115" idx="1"/>
          </p:cNvCxnSpPr>
          <p:nvPr/>
        </p:nvCxnSpPr>
        <p:spPr>
          <a:xfrm>
            <a:off x="6101500" y="2886500"/>
            <a:ext cx="52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662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378373" y="3279000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6678373" y="3354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072373" y="3279000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1" name="Straight Arrow Connector 120"/>
          <p:cNvCxnSpPr>
            <a:stCxn id="120" idx="6"/>
            <a:endCxn id="118" idx="1"/>
          </p:cNvCxnSpPr>
          <p:nvPr/>
        </p:nvCxnSpPr>
        <p:spPr>
          <a:xfrm>
            <a:off x="6222373" y="3354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3" idx="2"/>
          </p:cNvCxnSpPr>
          <p:nvPr/>
        </p:nvCxnSpPr>
        <p:spPr>
          <a:xfrm flipV="1">
            <a:off x="6793940" y="1836658"/>
            <a:ext cx="0" cy="2036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66231" y="948780"/>
            <a:ext cx="1207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Checkpoint 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133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1" y="948780"/>
            <a:ext cx="887879" cy="88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内容占位符 2"/>
          <p:cNvSpPr>
            <a:spLocks noGrp="1"/>
          </p:cNvSpPr>
          <p:nvPr>
            <p:ph idx="1"/>
          </p:nvPr>
        </p:nvSpPr>
        <p:spPr>
          <a:xfrm>
            <a:off x="1206500" y="3644125"/>
            <a:ext cx="6919000" cy="1880375"/>
          </a:xfrm>
        </p:spPr>
        <p:txBody>
          <a:bodyPr>
            <a:normAutofit/>
          </a:bodyPr>
          <a:lstStyle/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Read the latest checkpoint </a:t>
            </a:r>
            <a:b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T2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T4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are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ongoing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transactions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Read log 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T2, T3 are committed, T5 are ongoing 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Undo ongoing TXs &amp; redo committed TXs  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793940" y="1587501"/>
            <a:ext cx="670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Crash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60500" y="145015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68500" y="1868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45000" y="2272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T3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6500" y="26941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T4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584293" y="3161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T5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5456E47-874B-FD4D-9A5D-B9C38FA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Recovery with checkpoint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4E49-250F-6B45-8577-88B3AD3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Undo-redo logging vs. redo-only logging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77982-3F53-934E-9E5C-C01FDEE3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Question:</a:t>
            </a:r>
          </a:p>
          <a:p>
            <a:pPr lvl="1"/>
            <a:r>
              <a:rPr kumimoji="1" lang="en-US" altLang="zh-CN" dirty="0"/>
              <a:t>Which one is faster during execution?</a:t>
            </a:r>
          </a:p>
          <a:p>
            <a:pPr lvl="1"/>
            <a:r>
              <a:rPr kumimoji="1" lang="en-US" altLang="zh-CN" dirty="0"/>
              <a:t>Which one is faster during recovery?  </a:t>
            </a:r>
          </a:p>
          <a:p>
            <a:r>
              <a:rPr kumimoji="1" lang="en-US" altLang="zh-CN" dirty="0"/>
              <a:t>Redo-only logging </a:t>
            </a:r>
          </a:p>
          <a:p>
            <a:pPr lvl="1"/>
            <a:r>
              <a:rPr kumimoji="1" lang="en-US" altLang="zh-CN" dirty="0"/>
              <a:t>Less disk operations compared with undo-redo logging </a:t>
            </a:r>
          </a:p>
          <a:p>
            <a:pPr lvl="1"/>
            <a:r>
              <a:rPr kumimoji="1" lang="en-US" altLang="zh-CN" dirty="0"/>
              <a:t>Only need one scan of the entire log file</a:t>
            </a:r>
          </a:p>
          <a:p>
            <a:r>
              <a:rPr kumimoji="1" lang="en-US" altLang="zh-CN" dirty="0"/>
              <a:t>Redo-only logging is typically preferred except for TXs with large in-memory states</a:t>
            </a: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E5425-BA8F-5E4B-AB64-84ABCB2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7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29C7-BCCC-2A47-B61E-9831A75E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/>
              <a:t>UNDO-only Logging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8BABC-CB30-2D4A-AC3F-B000F379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032448"/>
          </a:xfrm>
        </p:spPr>
        <p:txBody>
          <a:bodyPr/>
          <a:lstStyle/>
          <a:p>
            <a:r>
              <a:rPr kumimoji="1" lang="en" altLang="zh-CN" dirty="0"/>
              <a:t>Logging rules</a:t>
            </a:r>
          </a:p>
          <a:p>
            <a:pPr lvl="1"/>
            <a:r>
              <a:rPr kumimoji="1" lang="en" altLang="zh-CN" dirty="0"/>
              <a:t>Append </a:t>
            </a:r>
            <a:r>
              <a:rPr kumimoji="1" lang="en" altLang="zh-CN" b="1" dirty="0">
                <a:solidFill>
                  <a:srgbClr val="C00000"/>
                </a:solidFill>
              </a:rPr>
              <a:t>UNDO</a:t>
            </a:r>
            <a:r>
              <a:rPr kumimoji="1" lang="en" altLang="zh-CN" dirty="0"/>
              <a:t> log record </a:t>
            </a:r>
            <a:r>
              <a:rPr kumimoji="1" lang="en" altLang="zh-CN" b="1" dirty="0">
                <a:solidFill>
                  <a:srgbClr val="C00000"/>
                </a:solidFill>
              </a:rPr>
              <a:t>before</a:t>
            </a:r>
            <a:r>
              <a:rPr kumimoji="1" lang="en" altLang="zh-CN" dirty="0"/>
              <a:t> flushing state modification</a:t>
            </a:r>
          </a:p>
          <a:p>
            <a:pPr lvl="1"/>
            <a:r>
              <a:rPr kumimoji="1" lang="en" altLang="zh-CN" dirty="0"/>
              <a:t>State modification must be flushed before transaction committed </a:t>
            </a:r>
          </a:p>
          <a:p>
            <a:pPr lvl="2"/>
            <a:r>
              <a:rPr kumimoji="1" lang="en" altLang="zh-CN" dirty="0"/>
              <a:t>w/o REDO</a:t>
            </a:r>
          </a:p>
          <a:p>
            <a:r>
              <a:rPr kumimoji="1" lang="en" altLang="zh-CN" dirty="0"/>
              <a:t>Rarely used </a:t>
            </a:r>
          </a:p>
          <a:p>
            <a:pPr lvl="1"/>
            <a:r>
              <a:rPr kumimoji="1" lang="en" altLang="zh-CN" dirty="0"/>
              <a:t>Much slower than UNDO-REDO logging during </a:t>
            </a:r>
            <a:r>
              <a:rPr kumimoji="1" lang="en" altLang="zh-CN" b="1" dirty="0">
                <a:solidFill>
                  <a:srgbClr val="C00000"/>
                </a:solidFill>
              </a:rPr>
              <a:t>execution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Though the </a:t>
            </a:r>
            <a:r>
              <a:rPr kumimoji="1" lang="en" altLang="zh-CN" b="1" dirty="0">
                <a:solidFill>
                  <a:srgbClr val="C00000"/>
                </a:solidFill>
              </a:rPr>
              <a:t>recovery</a:t>
            </a:r>
            <a:r>
              <a:rPr kumimoji="1" lang="en" altLang="zh-CN" dirty="0"/>
              <a:t> speed is faster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8D59D-68EE-244A-B5FB-FC86F1B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05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E5A3-7E21-5F4A-82D8-57BBCB10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33A51-0FB9-3643-971D-E109A69B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Systematic methods to support all-or-nothing atomicity</a:t>
            </a:r>
          </a:p>
          <a:p>
            <a:pPr lvl="1"/>
            <a:r>
              <a:rPr kumimoji="1" lang="en-US" altLang="zh-CN" dirty="0"/>
              <a:t>Shadow copy</a:t>
            </a:r>
          </a:p>
          <a:p>
            <a:pPr lvl="1"/>
            <a:r>
              <a:rPr kumimoji="1" lang="en-US" altLang="zh-CN" dirty="0"/>
              <a:t>Logging (including journaling)</a:t>
            </a:r>
          </a:p>
          <a:p>
            <a:r>
              <a:rPr kumimoji="1" lang="en-US" altLang="zh-CN" dirty="0"/>
              <a:t>Logging</a:t>
            </a: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REDO logging </a:t>
            </a:r>
          </a:p>
          <a:p>
            <a:pPr lvl="1"/>
            <a:r>
              <a:rPr kumimoji="1" lang="en-US" altLang="zh-CN" dirty="0"/>
              <a:t>UNDO-REDO logging</a:t>
            </a:r>
          </a:p>
          <a:p>
            <a:pPr lvl="1"/>
            <a:r>
              <a:rPr kumimoji="1" lang="en-US" altLang="zh-CN" dirty="0"/>
              <a:t>UNDO-only logging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333FE-766B-D34F-AE00-098B5F6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5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51556</TotalTime>
  <Words>7504</Words>
  <Application>Microsoft Macintosh PowerPoint</Application>
  <PresentationFormat>全屏显示(16:10)</PresentationFormat>
  <Paragraphs>1410</Paragraphs>
  <Slides>101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9" baseType="lpstr">
      <vt:lpstr>DengXian</vt:lpstr>
      <vt:lpstr>系统字体常规体</vt:lpstr>
      <vt:lpstr>Arial</vt:lpstr>
      <vt:lpstr>Calibri</vt:lpstr>
      <vt:lpstr>Consolas</vt:lpstr>
      <vt:lpstr>Eras Medium ITC</vt:lpstr>
      <vt:lpstr>Verdana</vt:lpstr>
      <vt:lpstr>1_Office 主题​​</vt:lpstr>
      <vt:lpstr>Consistency under crash:  All-or-nothing atomicity  </vt:lpstr>
      <vt:lpstr>Review: what is a strong consistency model </vt:lpstr>
      <vt:lpstr>Review: eventual consistency </vt:lpstr>
      <vt:lpstr>Review: basic execution of eventual consistency </vt:lpstr>
      <vt:lpstr>Review: basic ordered update log for single-copy value </vt:lpstr>
      <vt:lpstr>Review: basic ordered update log for single-copy value </vt:lpstr>
      <vt:lpstr>Review: basic ordered update log for single-copy value </vt:lpstr>
      <vt:lpstr>Review: Lamport clock </vt:lpstr>
      <vt:lpstr>Review: local updates break the order of the log</vt:lpstr>
      <vt:lpstr>Review: Rollback and Replay</vt:lpstr>
      <vt:lpstr>Idea: distinguish tentative writes from stable ones </vt:lpstr>
      <vt:lpstr>De-centralized approach</vt:lpstr>
      <vt:lpstr>Centralized approach </vt:lpstr>
      <vt:lpstr>Example</vt:lpstr>
      <vt:lpstr>Example</vt:lpstr>
      <vt:lpstr>Example</vt:lpstr>
      <vt:lpstr>Example</vt:lpstr>
      <vt:lpstr>Example</vt:lpstr>
      <vt:lpstr>Example</vt:lpstr>
      <vt:lpstr>Question: how to preserve causality?</vt:lpstr>
      <vt:lpstr>What about reads? </vt:lpstr>
      <vt:lpstr>Does eventual consistency anomalies matter? </vt:lpstr>
      <vt:lpstr>PowerPoint 演示文稿</vt:lpstr>
      <vt:lpstr>Recall: what is a strong consistency model </vt:lpstr>
      <vt:lpstr>Example: failure leaves operations in a partial state</vt:lpstr>
      <vt:lpstr>Example: bank transfer </vt:lpstr>
      <vt:lpstr>Example: bank transfer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What is a strong consistency model (continued)  </vt:lpstr>
      <vt:lpstr>Achieving atomicity: shadow copy </vt:lpstr>
      <vt:lpstr>Shadow copy: analysis </vt:lpstr>
      <vt:lpstr>Shadow copy </vt:lpstr>
      <vt:lpstr>rename(temp_bank, bank)</vt:lpstr>
      <vt:lpstr>rename(temp_bank, bank)</vt:lpstr>
      <vt:lpstr>rename(temp_bank, bank)</vt:lpstr>
      <vt:lpstr>rename(temp_bank, bank)</vt:lpstr>
      <vt:lpstr>rename(temp_bank, bank)</vt:lpstr>
      <vt:lpstr>rename(temp_bank, bank)</vt:lpstr>
      <vt:lpstr>PowerPoint 演示文稿</vt:lpstr>
      <vt:lpstr>Problem</vt:lpstr>
      <vt:lpstr>Naïve solution </vt:lpstr>
      <vt:lpstr>Solution: file system ensures the rename is atomic</vt:lpstr>
      <vt:lpstr>Journaling overview</vt:lpstr>
      <vt:lpstr>Rename via journaling </vt:lpstr>
      <vt:lpstr>Append a File via Journaling</vt:lpstr>
      <vt:lpstr>Journaling Drawbacks</vt:lpstr>
      <vt:lpstr>Mitigating Journaling Drawbacks</vt:lpstr>
      <vt:lpstr>What if crash during commit journal?</vt:lpstr>
      <vt:lpstr>Back to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PowerPoint 演示文稿</vt:lpstr>
      <vt:lpstr>Logging </vt:lpstr>
      <vt:lpstr>Transaction and commit Point: marking atomic units</vt:lpstr>
      <vt:lpstr>Transaction and Commit Point</vt:lpstr>
      <vt:lpstr>First try: commit logging </vt:lpstr>
      <vt:lpstr>First try: commit logging </vt:lpstr>
      <vt:lpstr>First try: commit logging </vt:lpstr>
      <vt:lpstr>First try: commit logging </vt:lpstr>
      <vt:lpstr>First try: commit logging </vt:lpstr>
      <vt:lpstr>Crash recovery of commit log </vt:lpstr>
      <vt:lpstr>First try: commit logging </vt:lpstr>
      <vt:lpstr>Quick summary: commit logging (redo-only logging) </vt:lpstr>
      <vt:lpstr>PowerPoint 演示文稿</vt:lpstr>
      <vt:lpstr>Pros &amp; Cons of redo-only logging so far </vt:lpstr>
      <vt:lpstr>Pros &amp; Cons of redo-only logging so far </vt:lpstr>
      <vt:lpstr>Basic idea</vt:lpstr>
      <vt:lpstr>Undo logging</vt:lpstr>
      <vt:lpstr>Logging w/ undo </vt:lpstr>
      <vt:lpstr>Logging w/ undo-redo logging </vt:lpstr>
      <vt:lpstr>Log entry vs. log record </vt:lpstr>
      <vt:lpstr>Put it all together: log record in undo-do logging </vt:lpstr>
      <vt:lpstr>Put it all together: logging rules </vt:lpstr>
      <vt:lpstr>Put it all together: logging rules </vt:lpstr>
      <vt:lpstr>Recovery rules </vt:lpstr>
      <vt:lpstr>Recovery rules </vt:lpstr>
      <vt:lpstr>Recovery rules </vt:lpstr>
      <vt:lpstr>Recovery rules </vt:lpstr>
      <vt:lpstr>Problem: continuously growing of the log file </vt:lpstr>
      <vt:lpstr>Checkpoint the log</vt:lpstr>
      <vt:lpstr>How to checkpoint?</vt:lpstr>
      <vt:lpstr>How to checkpoint?</vt:lpstr>
      <vt:lpstr>Recovery with checkpoint</vt:lpstr>
      <vt:lpstr>Undo-redo logging vs. redo-only logging</vt:lpstr>
      <vt:lpstr>UNDO-only Logging</vt:lpstr>
      <vt:lpstr>Summary</vt:lpstr>
      <vt:lpstr>Question</vt:lpstr>
      <vt:lpstr>Logging: widely used in large-scale websites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1981</cp:revision>
  <cp:lastPrinted>2020-03-02T13:38:09Z</cp:lastPrinted>
  <dcterms:created xsi:type="dcterms:W3CDTF">2017-11-24T09:35:45Z</dcterms:created>
  <dcterms:modified xsi:type="dcterms:W3CDTF">2023-10-17T07:46:29Z</dcterms:modified>
</cp:coreProperties>
</file>