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0"/>
  </p:notesMasterIdLst>
  <p:handoutMasterIdLst>
    <p:handoutMasterId r:id="rId151"/>
  </p:handoutMasterIdLst>
  <p:sldIdLst>
    <p:sldId id="2241" r:id="rId2"/>
    <p:sldId id="2475" r:id="rId3"/>
    <p:sldId id="2476" r:id="rId4"/>
    <p:sldId id="2519" r:id="rId5"/>
    <p:sldId id="2600" r:id="rId6"/>
    <p:sldId id="2601" r:id="rId7"/>
    <p:sldId id="2521" r:id="rId8"/>
    <p:sldId id="2536" r:id="rId9"/>
    <p:sldId id="2596" r:id="rId10"/>
    <p:sldId id="2598" r:id="rId11"/>
    <p:sldId id="2537" r:id="rId12"/>
    <p:sldId id="2538" r:id="rId13"/>
    <p:sldId id="2539" r:id="rId14"/>
    <p:sldId id="2518" r:id="rId15"/>
    <p:sldId id="2522" r:id="rId16"/>
    <p:sldId id="2520" r:id="rId17"/>
    <p:sldId id="2579" r:id="rId18"/>
    <p:sldId id="2524" r:id="rId19"/>
    <p:sldId id="2525" r:id="rId20"/>
    <p:sldId id="2526" r:id="rId21"/>
    <p:sldId id="2527" r:id="rId22"/>
    <p:sldId id="2528" r:id="rId23"/>
    <p:sldId id="2529" r:id="rId24"/>
    <p:sldId id="2530" r:id="rId25"/>
    <p:sldId id="2531" r:id="rId26"/>
    <p:sldId id="2576" r:id="rId27"/>
    <p:sldId id="2577" r:id="rId28"/>
    <p:sldId id="2578" r:id="rId29"/>
    <p:sldId id="2580" r:id="rId30"/>
    <p:sldId id="2581" r:id="rId31"/>
    <p:sldId id="2523" r:id="rId32"/>
    <p:sldId id="2555" r:id="rId33"/>
    <p:sldId id="2556" r:id="rId34"/>
    <p:sldId id="2571" r:id="rId35"/>
    <p:sldId id="2574" r:id="rId36"/>
    <p:sldId id="2532" r:id="rId37"/>
    <p:sldId id="2946" r:id="rId38"/>
    <p:sldId id="2933" r:id="rId39"/>
    <p:sldId id="2935" r:id="rId40"/>
    <p:sldId id="2936" r:id="rId41"/>
    <p:sldId id="2937" r:id="rId42"/>
    <p:sldId id="2481" r:id="rId43"/>
    <p:sldId id="2938" r:id="rId44"/>
    <p:sldId id="2939" r:id="rId45"/>
    <p:sldId id="2942" r:id="rId46"/>
    <p:sldId id="2943" r:id="rId47"/>
    <p:sldId id="2944" r:id="rId48"/>
    <p:sldId id="2945" r:id="rId49"/>
    <p:sldId id="2934" r:id="rId50"/>
    <p:sldId id="2863" r:id="rId51"/>
    <p:sldId id="2864" r:id="rId52"/>
    <p:sldId id="2889" r:id="rId53"/>
    <p:sldId id="2890" r:id="rId54"/>
    <p:sldId id="2892" r:id="rId55"/>
    <p:sldId id="2893" r:id="rId56"/>
    <p:sldId id="2891" r:id="rId57"/>
    <p:sldId id="2894" r:id="rId58"/>
    <p:sldId id="2895" r:id="rId59"/>
    <p:sldId id="2896" r:id="rId60"/>
    <p:sldId id="2868" r:id="rId61"/>
    <p:sldId id="2898" r:id="rId62"/>
    <p:sldId id="2897" r:id="rId63"/>
    <p:sldId id="2869" r:id="rId64"/>
    <p:sldId id="2870" r:id="rId65"/>
    <p:sldId id="2730" r:id="rId66"/>
    <p:sldId id="2872" r:id="rId67"/>
    <p:sldId id="2873" r:id="rId68"/>
    <p:sldId id="2874" r:id="rId69"/>
    <p:sldId id="2899" r:id="rId70"/>
    <p:sldId id="2900" r:id="rId71"/>
    <p:sldId id="2901" r:id="rId72"/>
    <p:sldId id="2902" r:id="rId73"/>
    <p:sldId id="2903" r:id="rId74"/>
    <p:sldId id="2904" r:id="rId75"/>
    <p:sldId id="2905" r:id="rId76"/>
    <p:sldId id="2875" r:id="rId77"/>
    <p:sldId id="2876" r:id="rId78"/>
    <p:sldId id="2906" r:id="rId79"/>
    <p:sldId id="2907" r:id="rId80"/>
    <p:sldId id="2908" r:id="rId81"/>
    <p:sldId id="2909" r:id="rId82"/>
    <p:sldId id="2912" r:id="rId83"/>
    <p:sldId id="2877" r:id="rId84"/>
    <p:sldId id="2878" r:id="rId85"/>
    <p:sldId id="2911" r:id="rId86"/>
    <p:sldId id="2913" r:id="rId87"/>
    <p:sldId id="2914" r:id="rId88"/>
    <p:sldId id="2916" r:id="rId89"/>
    <p:sldId id="2917" r:id="rId90"/>
    <p:sldId id="2915" r:id="rId91"/>
    <p:sldId id="2918" r:id="rId92"/>
    <p:sldId id="2919" r:id="rId93"/>
    <p:sldId id="2920" r:id="rId94"/>
    <p:sldId id="2921" r:id="rId95"/>
    <p:sldId id="2922" r:id="rId96"/>
    <p:sldId id="2931" r:id="rId97"/>
    <p:sldId id="2924" r:id="rId98"/>
    <p:sldId id="2923" r:id="rId99"/>
    <p:sldId id="2927" r:id="rId100"/>
    <p:sldId id="2925" r:id="rId101"/>
    <p:sldId id="2928" r:id="rId102"/>
    <p:sldId id="2888" r:id="rId103"/>
    <p:sldId id="2887" r:id="rId104"/>
    <p:sldId id="2853" r:id="rId105"/>
    <p:sldId id="2801" r:id="rId106"/>
    <p:sldId id="2857" r:id="rId107"/>
    <p:sldId id="2858" r:id="rId108"/>
    <p:sldId id="2804" r:id="rId109"/>
    <p:sldId id="2805" r:id="rId110"/>
    <p:sldId id="2806" r:id="rId111"/>
    <p:sldId id="2859" r:id="rId112"/>
    <p:sldId id="2808" r:id="rId113"/>
    <p:sldId id="2811" r:id="rId114"/>
    <p:sldId id="2855" r:id="rId115"/>
    <p:sldId id="2733" r:id="rId116"/>
    <p:sldId id="2837" r:id="rId117"/>
    <p:sldId id="2812" r:id="rId118"/>
    <p:sldId id="2860" r:id="rId119"/>
    <p:sldId id="2861" r:id="rId120"/>
    <p:sldId id="2834" r:id="rId121"/>
    <p:sldId id="2836" r:id="rId122"/>
    <p:sldId id="2838" r:id="rId123"/>
    <p:sldId id="2839" r:id="rId124"/>
    <p:sldId id="2840" r:id="rId125"/>
    <p:sldId id="2835" r:id="rId126"/>
    <p:sldId id="2841" r:id="rId127"/>
    <p:sldId id="2842" r:id="rId128"/>
    <p:sldId id="2844" r:id="rId129"/>
    <p:sldId id="2851" r:id="rId130"/>
    <p:sldId id="2845" r:id="rId131"/>
    <p:sldId id="2854" r:id="rId132"/>
    <p:sldId id="2345" r:id="rId133"/>
    <p:sldId id="2846" r:id="rId134"/>
    <p:sldId id="2848" r:id="rId135"/>
    <p:sldId id="2815" r:id="rId136"/>
    <p:sldId id="2850" r:id="rId137"/>
    <p:sldId id="2819" r:id="rId138"/>
    <p:sldId id="2760" r:id="rId139"/>
    <p:sldId id="2932" r:id="rId140"/>
    <p:sldId id="2761" r:id="rId141"/>
    <p:sldId id="2762" r:id="rId142"/>
    <p:sldId id="2763" r:id="rId143"/>
    <p:sldId id="2764" r:id="rId144"/>
    <p:sldId id="2767" r:id="rId145"/>
    <p:sldId id="2768" r:id="rId146"/>
    <p:sldId id="2769" r:id="rId147"/>
    <p:sldId id="2776" r:id="rId148"/>
    <p:sldId id="2930" r:id="rId14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DCCFE"/>
    <a:srgbClr val="FFE6FE"/>
    <a:srgbClr val="F7F9D6"/>
    <a:srgbClr val="6E45A1"/>
    <a:srgbClr val="FFFC00"/>
    <a:srgbClr val="00CD28"/>
    <a:srgbClr val="CDF8CC"/>
    <a:srgbClr val="BF569D"/>
    <a:srgbClr val="32C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 autoAdjust="0"/>
    <p:restoredTop sz="78475" autoAdjust="0"/>
  </p:normalViewPr>
  <p:slideViewPr>
    <p:cSldViewPr>
      <p:cViewPr varScale="1">
        <p:scale>
          <a:sx n="94" d="100"/>
          <a:sy n="94" d="100"/>
        </p:scale>
        <p:origin x="1704" y="176"/>
      </p:cViewPr>
      <p:guideLst>
        <p:guide orient="horz" pos="2480"/>
        <p:guide pos="34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67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5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Solution: bloom filter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025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92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37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0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http://</a:t>
            </a:r>
            <a:r>
              <a:rPr kumimoji="1" lang="en" altLang="zh-CN" dirty="0" err="1"/>
              <a:t>static.googleusercontent.com</a:t>
            </a:r>
            <a:r>
              <a:rPr kumimoji="1" lang="en" altLang="zh-CN" dirty="0"/>
              <a:t>/media/</a:t>
            </a:r>
            <a:r>
              <a:rPr kumimoji="1" lang="en" altLang="zh-CN" dirty="0" err="1"/>
              <a:t>research.google.com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en</a:t>
            </a:r>
            <a:r>
              <a:rPr kumimoji="1" lang="en" altLang="zh-CN" dirty="0"/>
              <a:t>/us/people/jeff/stanford-295-talk.pdf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2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Test command: 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fio</a:t>
            </a:r>
            <a:r>
              <a:rPr kumimoji="1" lang="en-US" altLang="zh-CN" dirty="0"/>
              <a:t> --name=</a:t>
            </a:r>
            <a:r>
              <a:rPr kumimoji="1" lang="en-US" altLang="zh-CN" dirty="0" err="1"/>
              <a:t>fiotest</a:t>
            </a:r>
            <a:r>
              <a:rPr kumimoji="1" lang="en-US" altLang="zh-CN" dirty="0"/>
              <a:t> --filename=/dev/sda1 --size=1G --</a:t>
            </a:r>
            <a:r>
              <a:rPr kumimoji="1" lang="en-US" altLang="zh-CN" dirty="0" err="1"/>
              <a:t>rw</a:t>
            </a:r>
            <a:r>
              <a:rPr kumimoji="1" lang="en-US" altLang="zh-CN" dirty="0"/>
              <a:t>=read --bs=4K --direct=1 --</a:t>
            </a:r>
            <a:r>
              <a:rPr kumimoji="1" lang="en-US" altLang="zh-CN" dirty="0" err="1"/>
              <a:t>numjobs</a:t>
            </a:r>
            <a:r>
              <a:rPr kumimoji="1" lang="en-US" altLang="zh-CN" dirty="0"/>
              <a:t>=8 --</a:t>
            </a:r>
            <a:r>
              <a:rPr kumimoji="1" lang="en-US" altLang="zh-CN" dirty="0" err="1"/>
              <a:t>ioengine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libaio</a:t>
            </a:r>
            <a:r>
              <a:rPr kumimoji="1" lang="en-US" altLang="zh-CN" dirty="0"/>
              <a:t> --</a:t>
            </a:r>
            <a:r>
              <a:rPr kumimoji="1" lang="en-US" altLang="zh-CN" dirty="0" err="1"/>
              <a:t>iodepth</a:t>
            </a:r>
            <a:r>
              <a:rPr kumimoji="1" lang="en-US" altLang="zh-CN" dirty="0"/>
              <a:t>=32 --</a:t>
            </a:r>
            <a:r>
              <a:rPr kumimoji="1" lang="en-US" altLang="zh-CN" dirty="0" err="1"/>
              <a:t>group_reporting</a:t>
            </a:r>
            <a:r>
              <a:rPr kumimoji="1" lang="en-US" altLang="zh-CN" dirty="0"/>
              <a:t> --runtime=60 --</a:t>
            </a:r>
            <a:r>
              <a:rPr kumimoji="1" lang="en-US" altLang="zh-CN" dirty="0" err="1"/>
              <a:t>startdelay</a:t>
            </a:r>
            <a:r>
              <a:rPr kumimoji="1" lang="en-US" altLang="zh-CN" dirty="0"/>
              <a:t>=60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实现这个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子集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91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09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14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70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68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92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38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Can tolerate more failures than a </a:t>
            </a:r>
            <a:r>
              <a:rPr kumimoji="1" lang="en-US" altLang="zh-CN" dirty="0" err="1"/>
              <a:t>phoen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1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Can tolerate more failures than a </a:t>
            </a:r>
            <a:r>
              <a:rPr kumimoji="1" lang="en-US" altLang="zh-CN" dirty="0" err="1"/>
              <a:t>phoen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63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Timeline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TBD: </a:t>
            </a:r>
            <a:r>
              <a:rPr kumimoji="1" lang="zh-CN" altLang="en-US" dirty="0"/>
              <a:t>动画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24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1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72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84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71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32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C0: PUT("x",1);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PUT("y",1); </a:t>
            </a:r>
          </a:p>
          <a:p>
            <a:endParaRPr lang="en" altLang="zh-CN" sz="1200" dirty="0">
              <a:effectLst/>
              <a:latin typeface="Courier" panose="02070309020205020404" pitchFamily="49" charset="0"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C1: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while ((y = GET("y"))!=1);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     x = GET("x");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print x, y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Intuitive intent: C1 should print x=1, y=1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09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C0: PUT("x",1);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PUT("y",1); </a:t>
            </a:r>
          </a:p>
          <a:p>
            <a:endParaRPr lang="en" altLang="zh-CN" sz="1200" dirty="0">
              <a:effectLst/>
              <a:latin typeface="Courier" panose="02070309020205020404" pitchFamily="49" charset="0"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C1: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while ((y = GET("y"))!=1);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     x = GET("x");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print x, y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Intuitive intent: C1 should print x=1, y=1 </a:t>
            </a:r>
            <a:endParaRPr lang="en" altLang="zh-CN" dirty="0">
              <a:effectLst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Depends on the implementation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489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C0: PUT("x",1);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PUT("y",1); </a:t>
            </a:r>
          </a:p>
          <a:p>
            <a:endParaRPr lang="en" altLang="zh-CN" sz="1200" dirty="0">
              <a:effectLst/>
              <a:latin typeface="Courier" panose="02070309020205020404" pitchFamily="49" charset="0"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C1: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while ((y = GET("y"))!=1);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      x = GET("x"); </a:t>
            </a: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   print x, y </a:t>
            </a:r>
            <a:endParaRPr lang="en" altLang="zh-CN" dirty="0">
              <a:effectLst/>
            </a:endParaRPr>
          </a:p>
          <a:p>
            <a:r>
              <a:rPr lang="en" altLang="zh-CN" sz="1200" dirty="0">
                <a:effectLst/>
                <a:latin typeface="Courier" panose="02070309020205020404" pitchFamily="49" charset="0"/>
              </a:rPr>
              <a:t>Intuitive intent: C1 should print x=1, y=1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950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75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Todd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Lipcon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Hadoop and H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45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651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0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Each layer has only one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301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C0: WR(x=1)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(x) WR(y=1)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(y) C1: RD(y=?)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RD_ok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(y=1) RD(x=?) RD(x=1)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An equivalent sequential history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C0: C1: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C0: C1: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WR(x=1)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(x) WR(y=1)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WR(x=1) </a:t>
            </a:r>
            <a:endParaRPr lang="en" altLang="zh-CN" dirty="0">
              <a:effectLst/>
            </a:endParaRPr>
          </a:p>
          <a:p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(x) RD(y=?)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RD_ok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(y=1)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RD(y=?)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RD_ok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(y=1) RD(x=?) RD(x=1) WR(y=1)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(y) RD(x=?) RD(x=0)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" panose="02070309020205020404" pitchFamily="49" charset="0"/>
              </a:rPr>
              <a:t>An "equivalent" sequential history C0: WR(x=1)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(x) WR(y=1) 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WR_ok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(y) C1: RD(x=?)</a:t>
            </a:r>
            <a:r>
              <a:rPr lang="en" altLang="zh-CN" sz="1800" dirty="0" err="1">
                <a:effectLst/>
                <a:latin typeface="Courier" panose="02070309020205020404" pitchFamily="49" charset="0"/>
              </a:rPr>
              <a:t>RD_ok</a:t>
            </a:r>
            <a:r>
              <a:rPr lang="en" altLang="zh-CN" sz="1800" dirty="0">
                <a:effectLst/>
                <a:latin typeface="Courier" panose="02070309020205020404" pitchFamily="49" charset="0"/>
              </a:rPr>
              <a:t>(x=0)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108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Less intuitive, but still correct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24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Less intuitive, but still correct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533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HR</a:t>
            </a:r>
            <a:r>
              <a:rPr kumimoji="1" lang="zh-CN" altLang="en-US" dirty="0"/>
              <a:t> 没看到我发的 消息，所以不会去看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39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HR</a:t>
            </a:r>
            <a:r>
              <a:rPr kumimoji="1" lang="zh-CN" altLang="en-US" dirty="0"/>
              <a:t> 没看到我发的 消息，所以不会去看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8853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454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257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98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100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Read the most recent writes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8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Each layer has only one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134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869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not this approach?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48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48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878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60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602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73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839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39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>
                <a:effectLst/>
                <a:latin typeface="Courier" pitchFamily="2" charset="0"/>
              </a:rPr>
              <a:t>If each client sticks to sending all its requests to one machine (but different clients can send to different machines), our implementation is sequentially consistent (but not still linearizable)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0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988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51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430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9022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009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562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59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可以引申问题：这样的好处是什么？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058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311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850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2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为啥</a:t>
            </a:r>
            <a:r>
              <a:rPr kumimoji="1" lang="en-US" altLang="zh-CN" dirty="0"/>
              <a:t>L0</a:t>
            </a:r>
            <a:r>
              <a:rPr kumimoji="1" lang="zh-CN" altLang="en-US" dirty="0"/>
              <a:t>没有</a:t>
            </a:r>
            <a:r>
              <a:rPr kumimoji="1" lang="en-US" altLang="zh-CN" dirty="0"/>
              <a:t>sorted</a:t>
            </a:r>
            <a:r>
              <a:rPr kumimoji="1" lang="zh-CN" altLang="en-US" dirty="0"/>
              <a:t>？主要是为了快速将 </a:t>
            </a:r>
            <a:r>
              <a:rPr kumimoji="1" lang="en" altLang="zh-CN" dirty="0" err="1"/>
              <a:t>memtable</a:t>
            </a:r>
            <a:r>
              <a:rPr kumimoji="1" lang="en" altLang="zh-CN" dirty="0"/>
              <a:t> </a:t>
            </a:r>
            <a:r>
              <a:rPr kumimoji="1" lang="zh-CN" altLang="en-US" dirty="0"/>
              <a:t>刷到 </a:t>
            </a:r>
            <a:r>
              <a:rPr kumimoji="1" lang="en" altLang="zh-CN" dirty="0"/>
              <a:t>l0</a:t>
            </a:r>
            <a:r>
              <a:rPr kumimoji="1" lang="zh-CN" altLang="en-US" dirty="0"/>
              <a:t>里去，不能成为性能瓶颈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87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678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747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802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320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SVM simplifies application development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804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164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662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五芒星图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3839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91337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7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0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Gracehopper</a:t>
            </a:r>
            <a:r>
              <a:rPr kumimoji="1" lang="en-US" altLang="zh-CN" dirty="0"/>
              <a:t> implements DSM in hardware, but is default disabled for better performance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7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11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284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j-ea"/>
                <a:cs typeface="Osaka" panose="020B0600000000000000" pitchFamily="34" charset="-128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284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微软雅黑" panose="020B0503020204020204" pitchFamily="34" charset="-122"/>
                <a:cs typeface="Osaka" panose="020B0600000000000000" pitchFamily="34" charset="-128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Osaka" panose="020B0600000000000000" pitchFamily="34" charset="-128"/>
              </a:defRPr>
            </a:lvl2pPr>
            <a:lvl3pPr>
              <a:lnSpc>
                <a:spcPct val="120000"/>
              </a:lnSpc>
              <a:defRPr sz="1600" b="0" i="0">
                <a:latin typeface="+mn-lt"/>
                <a:ea typeface="微软雅黑" panose="020B0503020204020204" pitchFamily="34" charset="-122"/>
                <a:cs typeface="Osaka" panose="020B0600000000000000" pitchFamily="34" charset="-128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none" baseline="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7" Type="http://schemas.openxmlformats.org/officeDocument/2006/relationships/image" Target="../media/image20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30287"/>
            <a:ext cx="7772400" cy="16006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dirty="0">
                <a:latin typeface="+mn-lt"/>
              </a:rPr>
              <a:t>Consistency models </a:t>
            </a:r>
            <a:br>
              <a:rPr kumimoji="1" lang="en-US" altLang="zh-CN" sz="3600" dirty="0">
                <a:latin typeface="+mn-lt"/>
              </a:rPr>
            </a:br>
            <a:endParaRPr kumimoji="1" lang="zh-CN" altLang="en-US" sz="1800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323528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(2023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55205806-95B5-1349-B265-40534046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84370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1E6D45-344D-2C4D-B325-8CD466AB5143}"/>
              </a:ext>
            </a:extLst>
          </p:cNvPr>
          <p:cNvSpPr/>
          <p:nvPr/>
        </p:nvSpPr>
        <p:spPr>
          <a:xfrm>
            <a:off x="2491879" y="5319186"/>
            <a:ext cx="4160241" cy="395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500" dirty="0"/>
              <a:t>Credits: Rong </a:t>
            </a:r>
            <a:r>
              <a:rPr kumimoji="1" lang="en-US" altLang="zh-CN" sz="1500" dirty="0" err="1"/>
              <a:t>Chen@IPADS</a:t>
            </a:r>
            <a:r>
              <a:rPr kumimoji="1" lang="en-US" altLang="zh-CN" sz="1500" dirty="0"/>
              <a:t>, </a:t>
            </a:r>
            <a:r>
              <a:rPr kumimoji="1" lang="en-US" altLang="zh-CN" sz="1500" dirty="0" err="1"/>
              <a:t>jinyang</a:t>
            </a:r>
            <a:r>
              <a:rPr kumimoji="1" lang="en-US" altLang="zh-CN" sz="1500" dirty="0"/>
              <a:t> </a:t>
            </a:r>
            <a:r>
              <a:rPr kumimoji="1" lang="en-US" altLang="zh-CN" sz="1500" dirty="0" err="1"/>
              <a:t>Li@NYU</a:t>
            </a:r>
            <a:endParaRPr kumimoji="1"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614F-6D5C-AF44-95A5-2EE5FFFC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Read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42A55-3E2D-3A4E-83F7-BE815C9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3C479AE-0944-C840-9EFF-3BEFE4C5EDB8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008ECC-CEA8-0A42-BCD3-EB0CE03C11AB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5740B484-4986-D74E-B692-D2FAAA785110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E3D1DB9B-A01F-C540-8ACD-28B793CE64B8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96280A4-D199-D241-97F1-4EC6A65290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30173C65-B8B5-8B4F-AA79-C21AE0AFEAD1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5FEE25B7-D22B-2545-BF7B-4CF0C16D91B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7F201B29-8223-7D46-9330-6E00244FFA69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B9124121-4ABE-294E-BED3-24B9A7CE835F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CFD04BF4-B322-6C49-8113-71199F759FF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593CE403-1A4C-A44E-88E5-FD6A517660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9D4D5B48-E2B3-974A-9A6E-83312788604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8803E2A9-A9C8-8D4A-ABE8-CF9F33284F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5BE9E931-E122-404D-BFD9-357836CD787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11C1C460-0A2F-E84B-B4A8-65F843F3A7C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06F4607E-CE9B-F049-937C-D004A355F761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751E0DF-65F9-8C4E-A7AB-11C1A0A508D8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FA3EBB72-E242-7B4C-90F2-AC63F7E5F23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767FD1E1-4091-4340-89E4-12A2E1048E1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6C194D31-BD46-D942-801E-3EFD42D6A84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9DA23F2E-7240-FD41-BCC2-96F1411D3E8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C2593D3-D33D-1244-A1C3-65B6959740FD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E2A2673-3B8E-E048-8AB9-316E9EAEB2A1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D05577EA-0F20-1044-A19D-EA20F9193D2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D6DEFAA0-B593-B845-8F94-5FDDEE026AE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9B43CE8D-8B4B-8247-939D-88E94DD3D0B8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0750AD9B-1F16-564B-AB56-8AAD825559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7884C446-0D61-8347-B6E9-AEB47E3F26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EF8DDD96-D8CF-A646-A942-C47BD062A2B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36E6A6FB-8697-8641-AC93-7887545CEF0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A00F6796-C356-8241-ABF9-128557C87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689A9521-20DD-9F4C-9FA3-15C92664A394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67B876D3-E22C-7C46-96DC-A258BEE3120A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EB96A9-94F8-3B4E-8800-49C47DFA4C76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E4560820-1744-D640-935B-9B369EDE35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CD7E6BAA-5D59-5747-AC56-1CFA4CAA406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13B0BC8A-8D7A-6A4A-9C0F-85C23904447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3445B61E-52C6-6745-8789-DA9A381D029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50D458AC-F1D8-B54F-85B4-82E6C8A7ED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1BA71BC-A899-E94D-9834-CD084957E1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917AB8A-99E1-2446-8D0D-82DE86B2034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25C5F578-2CFB-394F-BD93-CAEBA34FB31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156B97E6-E6B2-964D-B669-E0A8533A858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1F68070-D9DB-0B42-B599-483FE4BCE7C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36002C9F-5807-DA46-B86B-DD4EF32659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220148A9-2CE1-324A-A357-2F1DE36B9F1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253B9B2E-CDC5-304A-BA0C-DE9EF85F7F4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E0EF31FB-9C73-EA46-A31C-5455545691D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C298A648-567B-E14A-9400-29F88ED8DE1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797CBE4-DABE-2A4A-A616-AE58FA1AB99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CC3133D9-E278-364E-A00A-FE9561DBFD1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092914EA-C7C9-0646-9466-2F622DD821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58ABEFC2-6485-C442-95FB-459CCF2B4FA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6BCFCE6E-6873-7943-A35D-36950F04ECE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CE7A0934-3770-3249-84F2-81714CBE64E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206FAC8B-8612-B44D-88BC-5477877F5D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59935FAF-7AF7-B047-9C10-07A27DB19083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B2032550-FFB1-BD45-BC9E-DDBBB9653B7A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A73D2421-84AC-2F42-86F2-07E0DA8120C0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4D4EE16-5002-5D40-92BF-C9BFA194BAA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9B35FDD3-1096-CC4F-B77B-8336C5E1A2B4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08554A59-75C2-414D-AC09-4B130D4CE5B6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5">
            <a:extLst>
              <a:ext uri="{FF2B5EF4-FFF2-40B4-BE49-F238E27FC236}">
                <a16:creationId xmlns:a16="http://schemas.microsoft.com/office/drawing/2014/main" id="{E35F14C8-C12E-E94D-B619-071F009C82D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88">
            <a:extLst>
              <a:ext uri="{FF2B5EF4-FFF2-40B4-BE49-F238E27FC236}">
                <a16:creationId xmlns:a16="http://schemas.microsoft.com/office/drawing/2014/main" id="{70C25B73-F4C6-F546-A87F-DBFF2C15F806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Rectangle 89">
            <a:extLst>
              <a:ext uri="{FF2B5EF4-FFF2-40B4-BE49-F238E27FC236}">
                <a16:creationId xmlns:a16="http://schemas.microsoft.com/office/drawing/2014/main" id="{AE5B265F-5FAA-D849-924E-C66667ADCBA1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9C0E7AE3-C585-AECA-6CEC-9B7EEB7947A3}"/>
              </a:ext>
            </a:extLst>
          </p:cNvPr>
          <p:cNvSpPr/>
          <p:nvPr/>
        </p:nvSpPr>
        <p:spPr>
          <a:xfrm>
            <a:off x="4990058" y="3232544"/>
            <a:ext cx="3215352" cy="461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Search L0 sequentially</a:t>
            </a:r>
            <a:endParaRPr lang="zh-CN" altLang="en-US" sz="2000" dirty="0">
              <a:latin typeface="Candara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D5E546-697D-D106-5414-D51E3D05296B}"/>
              </a:ext>
            </a:extLst>
          </p:cNvPr>
          <p:cNvSpPr/>
          <p:nvPr/>
        </p:nvSpPr>
        <p:spPr>
          <a:xfrm>
            <a:off x="899592" y="3158844"/>
            <a:ext cx="3672408" cy="662218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Straight Arrow Connector 83">
            <a:extLst>
              <a:ext uri="{FF2B5EF4-FFF2-40B4-BE49-F238E27FC236}">
                <a16:creationId xmlns:a16="http://schemas.microsoft.com/office/drawing/2014/main" id="{B5D73612-C9BC-7E41-6FF6-1BBDDA4A5D4C}"/>
              </a:ext>
            </a:extLst>
          </p:cNvPr>
          <p:cNvCxnSpPr>
            <a:cxnSpLocks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0414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C9C8-3D0A-D19F-F393-A3ADE9BD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Is approach #2 linearizable?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F54ED-962E-2F86-BE9B-23A11C39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87539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Read-2 &lt; Read-1 </a:t>
            </a:r>
          </a:p>
          <a:p>
            <a:r>
              <a:rPr kumimoji="1" lang="en-US" altLang="zh-CN" dirty="0"/>
              <a:t>Write &lt; Read-1 </a:t>
            </a:r>
          </a:p>
          <a:p>
            <a:r>
              <a:rPr kumimoji="1" lang="en-US" altLang="zh-CN" dirty="0"/>
              <a:t>Read-1 &lt; Read-2 (Read-1’s completion is before Read-2)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96318-E853-88FA-A01D-043C8FD5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AD9F63A2-66FB-3AAE-4346-102031DCA85E}"/>
              </a:ext>
            </a:extLst>
          </p:cNvPr>
          <p:cNvCxnSpPr>
            <a:cxnSpLocks/>
          </p:cNvCxnSpPr>
          <p:nvPr/>
        </p:nvCxnSpPr>
        <p:spPr>
          <a:xfrm>
            <a:off x="1650407" y="424392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0ADF0E6-3602-3B13-1C16-83C488A7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32" y="3937620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D0C873B-6208-1AFB-EB8D-53241021A454}"/>
              </a:ext>
            </a:extLst>
          </p:cNvPr>
          <p:cNvCxnSpPr>
            <a:cxnSpLocks/>
          </p:cNvCxnSpPr>
          <p:nvPr/>
        </p:nvCxnSpPr>
        <p:spPr>
          <a:xfrm>
            <a:off x="1650407" y="512844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9A6D651E-3799-EFEA-EACB-26DA669CB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3" y="4814788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A26584-E546-3934-8571-3745BE8A8E20}"/>
              </a:ext>
            </a:extLst>
          </p:cNvPr>
          <p:cNvSpPr txBox="1"/>
          <p:nvPr/>
        </p:nvSpPr>
        <p:spPr>
          <a:xfrm>
            <a:off x="405583" y="4005423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A7E093-13D0-96E5-367D-955D46652FEC}"/>
              </a:ext>
            </a:extLst>
          </p:cNvPr>
          <p:cNvSpPr txBox="1"/>
          <p:nvPr/>
        </p:nvSpPr>
        <p:spPr>
          <a:xfrm>
            <a:off x="405582" y="490913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226AC46-857B-61CA-92C7-9AAF056177D8}"/>
              </a:ext>
            </a:extLst>
          </p:cNvPr>
          <p:cNvSpPr/>
          <p:nvPr/>
        </p:nvSpPr>
        <p:spPr>
          <a:xfrm>
            <a:off x="1574396" y="4015986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468588B2-F0B3-78C1-63E9-FF67FAFE9BD3}"/>
              </a:ext>
            </a:extLst>
          </p:cNvPr>
          <p:cNvSpPr/>
          <p:nvPr/>
        </p:nvSpPr>
        <p:spPr>
          <a:xfrm>
            <a:off x="1574396" y="4855643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822392-BAD3-A49A-3C16-1F49FB66DFB8}"/>
              </a:ext>
            </a:extLst>
          </p:cNvPr>
          <p:cNvSpPr/>
          <p:nvPr/>
        </p:nvSpPr>
        <p:spPr>
          <a:xfrm>
            <a:off x="387923" y="3937620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6254E9-2C40-5103-783E-21BAE273E1C3}"/>
              </a:ext>
            </a:extLst>
          </p:cNvPr>
          <p:cNvSpPr txBox="1"/>
          <p:nvPr/>
        </p:nvSpPr>
        <p:spPr>
          <a:xfrm>
            <a:off x="336603" y="3513586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BF9B1A2-DDE3-B7B6-A456-3ED82B9CC71A}"/>
              </a:ext>
            </a:extLst>
          </p:cNvPr>
          <p:cNvCxnSpPr/>
          <p:nvPr/>
        </p:nvCxnSpPr>
        <p:spPr>
          <a:xfrm>
            <a:off x="2352827" y="3793604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E031813-5A90-2B7F-9093-95F81155AB55}"/>
              </a:ext>
            </a:extLst>
          </p:cNvPr>
          <p:cNvSpPr txBox="1"/>
          <p:nvPr/>
        </p:nvSpPr>
        <p:spPr>
          <a:xfrm>
            <a:off x="1976046" y="3452340"/>
            <a:ext cx="1892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DD80F62-8C9A-5EFB-F7A3-9DB5623F3816}"/>
              </a:ext>
            </a:extLst>
          </p:cNvPr>
          <p:cNvCxnSpPr>
            <a:cxnSpLocks/>
          </p:cNvCxnSpPr>
          <p:nvPr/>
        </p:nvCxnSpPr>
        <p:spPr>
          <a:xfrm>
            <a:off x="2610823" y="4269035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746B59E-AB20-1437-FAD5-D8A3861EA19C}"/>
              </a:ext>
            </a:extLst>
          </p:cNvPr>
          <p:cNvSpPr txBox="1"/>
          <p:nvPr/>
        </p:nvSpPr>
        <p:spPr>
          <a:xfrm>
            <a:off x="1768393" y="449996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A9F4F02-73DF-8189-51FD-DB6C4BF6023B}"/>
              </a:ext>
            </a:extLst>
          </p:cNvPr>
          <p:cNvSpPr/>
          <p:nvPr/>
        </p:nvSpPr>
        <p:spPr>
          <a:xfrm>
            <a:off x="2970428" y="505309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B429CC6-767C-89F6-74F6-ADD4A4E9FA34}"/>
              </a:ext>
            </a:extLst>
          </p:cNvPr>
          <p:cNvCxnSpPr/>
          <p:nvPr/>
        </p:nvCxnSpPr>
        <p:spPr>
          <a:xfrm>
            <a:off x="3436612" y="3814028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3E96F31-95C0-2F0E-2838-D7DD1EACF692}"/>
              </a:ext>
            </a:extLst>
          </p:cNvPr>
          <p:cNvSpPr txBox="1"/>
          <p:nvPr/>
        </p:nvSpPr>
        <p:spPr>
          <a:xfrm>
            <a:off x="3059832" y="347276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Read-1(x)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D6C2AB8-CD33-80F9-712F-9512BDB2CD46}"/>
              </a:ext>
            </a:extLst>
          </p:cNvPr>
          <p:cNvCxnSpPr>
            <a:cxnSpLocks/>
          </p:cNvCxnSpPr>
          <p:nvPr/>
        </p:nvCxnSpPr>
        <p:spPr>
          <a:xfrm flipV="1">
            <a:off x="4153612" y="3814028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01ACEEC-DF65-D853-F9FC-3AC63182C2AD}"/>
              </a:ext>
            </a:extLst>
          </p:cNvPr>
          <p:cNvSpPr txBox="1"/>
          <p:nvPr/>
        </p:nvSpPr>
        <p:spPr>
          <a:xfrm>
            <a:off x="4328373" y="349296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FBC720F-2C6D-3ED1-2DF0-1BAB1082A797}"/>
              </a:ext>
            </a:extLst>
          </p:cNvPr>
          <p:cNvCxnSpPr>
            <a:cxnSpLocks/>
          </p:cNvCxnSpPr>
          <p:nvPr/>
        </p:nvCxnSpPr>
        <p:spPr>
          <a:xfrm flipV="1">
            <a:off x="6553200" y="4218806"/>
            <a:ext cx="323056" cy="94142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DA882C5-1E02-29B1-9A7B-AAAE75ED5CD7}"/>
              </a:ext>
            </a:extLst>
          </p:cNvPr>
          <p:cNvCxnSpPr/>
          <p:nvPr/>
        </p:nvCxnSpPr>
        <p:spPr>
          <a:xfrm>
            <a:off x="5164804" y="3814028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3C6BF95-6B77-5D81-9868-E7EC6183502C}"/>
              </a:ext>
            </a:extLst>
          </p:cNvPr>
          <p:cNvSpPr txBox="1"/>
          <p:nvPr/>
        </p:nvSpPr>
        <p:spPr>
          <a:xfrm>
            <a:off x="4788024" y="347276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Read-2(x)</a:t>
            </a:r>
            <a:endParaRPr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AB25441F-C0BF-0EF2-06FA-D104F64D7225}"/>
              </a:ext>
            </a:extLst>
          </p:cNvPr>
          <p:cNvCxnSpPr>
            <a:cxnSpLocks/>
          </p:cNvCxnSpPr>
          <p:nvPr/>
        </p:nvCxnSpPr>
        <p:spPr>
          <a:xfrm flipV="1">
            <a:off x="5954076" y="3814028"/>
            <a:ext cx="105458" cy="39787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E8C838D-0BC2-5912-F779-3B1566A3FDF8}"/>
              </a:ext>
            </a:extLst>
          </p:cNvPr>
          <p:cNvSpPr txBox="1"/>
          <p:nvPr/>
        </p:nvSpPr>
        <p:spPr>
          <a:xfrm>
            <a:off x="5993561" y="3478857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74611D1-7B2D-9756-054B-0952B8C0B1C2}"/>
              </a:ext>
            </a:extLst>
          </p:cNvPr>
          <p:cNvCxnSpPr>
            <a:cxnSpLocks/>
          </p:cNvCxnSpPr>
          <p:nvPr/>
        </p:nvCxnSpPr>
        <p:spPr>
          <a:xfrm flipV="1">
            <a:off x="6868726" y="3793444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0297949-94D1-ACE0-C295-CB04F83E7C6E}"/>
              </a:ext>
            </a:extLst>
          </p:cNvPr>
          <p:cNvSpPr txBox="1"/>
          <p:nvPr/>
        </p:nvSpPr>
        <p:spPr>
          <a:xfrm>
            <a:off x="6843939" y="349633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Ok</a:t>
            </a:r>
            <a:endParaRPr lang="zh-CN" altLang="en-US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86BC70D-E004-EFE4-6166-E5CA88E61208}"/>
              </a:ext>
            </a:extLst>
          </p:cNvPr>
          <p:cNvCxnSpPr>
            <a:cxnSpLocks/>
          </p:cNvCxnSpPr>
          <p:nvPr/>
        </p:nvCxnSpPr>
        <p:spPr>
          <a:xfrm>
            <a:off x="3598692" y="4237586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23D77A5-092E-9373-C82B-620B1627463D}"/>
              </a:ext>
            </a:extLst>
          </p:cNvPr>
          <p:cNvCxnSpPr>
            <a:cxnSpLocks/>
          </p:cNvCxnSpPr>
          <p:nvPr/>
        </p:nvCxnSpPr>
        <p:spPr>
          <a:xfrm flipV="1">
            <a:off x="3937589" y="4237363"/>
            <a:ext cx="206233" cy="85340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5534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D0BCF-60F0-C7FE-0423-15311893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Left question: is the approach sequential consistent?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5E03F-6093-F8F9-0B86-BB1C7F5F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Further: how can we make it be?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BB7FD8-892E-895B-6504-54AE245D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295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699B2-FFA7-5F41-63B4-8B055621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D6408-D0BE-A162-5D61-7C31B053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536504"/>
          </a:xfrm>
        </p:spPr>
        <p:txBody>
          <a:bodyPr/>
          <a:lstStyle/>
          <a:p>
            <a:r>
              <a:rPr kumimoji="1" lang="en-US" altLang="zh-CN" dirty="0"/>
              <a:t>It is challenging to distributed object distributed </a:t>
            </a:r>
          </a:p>
          <a:p>
            <a:pPr lvl="1"/>
            <a:r>
              <a:rPr kumimoji="1" lang="en-US" altLang="zh-CN" dirty="0"/>
              <a:t>Consistency issue </a:t>
            </a:r>
          </a:p>
          <a:p>
            <a:r>
              <a:rPr kumimoji="1" lang="en-US" altLang="zh-CN" dirty="0"/>
              <a:t>It is also challenging to define the consistency model </a:t>
            </a:r>
          </a:p>
          <a:p>
            <a:pPr lvl="1"/>
            <a:r>
              <a:rPr kumimoji="1" lang="en-US" altLang="zh-CN" dirty="0"/>
              <a:t>Different trade-offs </a:t>
            </a:r>
          </a:p>
          <a:p>
            <a:r>
              <a:rPr kumimoji="1" lang="en-US" altLang="zh-CN" dirty="0"/>
              <a:t>Correct consistency model is defined via serial execution </a:t>
            </a:r>
          </a:p>
          <a:p>
            <a:pPr lvl="1"/>
            <a:r>
              <a:rPr kumimoji="1" lang="en-US" altLang="zh-CN" dirty="0"/>
              <a:t>Strict </a:t>
            </a:r>
          </a:p>
          <a:p>
            <a:pPr lvl="1"/>
            <a:r>
              <a:rPr kumimoji="1" lang="en-US" altLang="zh-CN" dirty="0"/>
              <a:t>Sequential </a:t>
            </a:r>
          </a:p>
          <a:p>
            <a:pPr lvl="1"/>
            <a:r>
              <a:rPr kumimoji="1" lang="en-US" altLang="zh-CN" dirty="0"/>
              <a:t>Linearizable </a:t>
            </a:r>
          </a:p>
          <a:p>
            <a:r>
              <a:rPr kumimoji="1" lang="en-US" altLang="zh-CN" dirty="0"/>
              <a:t>Implementation trades performance (and reliability) for correctness 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BCF39-BEDF-C3A5-9151-23B1BFFD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0655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BDDDC3-C3F9-6447-A5CB-9E7220F2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Case study: </a:t>
            </a:r>
            <a:br>
              <a:rPr lang="en-US" altLang="zh-CN" dirty="0"/>
            </a:br>
            <a:r>
              <a:rPr lang="en-US" altLang="zh-CN" dirty="0"/>
              <a:t>Distributed shared memory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4BEA9-0F83-B64F-9343-8514FF5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7608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09B9-287D-E1E1-8FC8-32DDD02C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preview of distributing computing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7DB0E-452F-14F5-446D-2E293F82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Simple requests can be easily handled by DFS or databases </a:t>
            </a:r>
          </a:p>
          <a:p>
            <a:pPr lvl="1"/>
            <a:r>
              <a:rPr kumimoji="1" lang="en-US" altLang="zh-CN" dirty="0"/>
              <a:t>E.g., read a file, read a data record </a:t>
            </a:r>
          </a:p>
          <a:p>
            <a:r>
              <a:rPr kumimoji="1" lang="en-US" altLang="zh-CN" dirty="0"/>
              <a:t>Complex requests require huge computations </a:t>
            </a:r>
          </a:p>
          <a:p>
            <a:pPr lvl="1"/>
            <a:r>
              <a:rPr kumimoji="1" lang="en-US" altLang="zh-CN" dirty="0"/>
              <a:t>E.g.,  make a summation of an array of values </a:t>
            </a:r>
          </a:p>
          <a:p>
            <a:pPr lvl="1"/>
            <a:r>
              <a:rPr kumimoji="1" lang="en-US" altLang="zh-CN" dirty="0"/>
              <a:t>We will see more complex examples later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2DD73-0533-4525-2BBF-D3784199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34FD2F4-D2AE-D905-66DF-08069B5380CD}"/>
              </a:ext>
            </a:extLst>
          </p:cNvPr>
          <p:cNvGrpSpPr/>
          <p:nvPr/>
        </p:nvGrpSpPr>
        <p:grpSpPr>
          <a:xfrm>
            <a:off x="6191407" y="2425452"/>
            <a:ext cx="2857185" cy="2585983"/>
            <a:chOff x="912506" y="1040359"/>
            <a:chExt cx="2857185" cy="258598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8E7B50-AA70-614F-2FAD-08B488599262}"/>
                </a:ext>
              </a:extLst>
            </p:cNvPr>
            <p:cNvSpPr/>
            <p:nvPr/>
          </p:nvSpPr>
          <p:spPr>
            <a:xfrm>
              <a:off x="912506" y="1040359"/>
              <a:ext cx="2681323" cy="2444254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8B4B71F-3BE3-DE3E-3B15-91D6791208A6}"/>
                </a:ext>
              </a:extLst>
            </p:cNvPr>
            <p:cNvSpPr/>
            <p:nvPr/>
          </p:nvSpPr>
          <p:spPr>
            <a:xfrm>
              <a:off x="961729" y="1041019"/>
              <a:ext cx="2807962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data[100000];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sum = 0;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100000: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sum += data[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print(sum)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6625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A0C16-DAB9-BB79-8C47-BE87D582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ABF72-D197-EC9A-B700-58B711AE7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Traditional system is single-threaded </a:t>
            </a:r>
          </a:p>
          <a:p>
            <a:pPr lvl="1"/>
            <a:r>
              <a:rPr kumimoji="1" lang="en-US" altLang="zh-CN" dirty="0"/>
              <a:t>i.e., one thread continuously executing the application code </a:t>
            </a:r>
          </a:p>
          <a:p>
            <a:r>
              <a:rPr kumimoji="1" lang="en-US" altLang="zh-CN" dirty="0"/>
              <a:t>Challenge: single-thread performance is not growing </a:t>
            </a:r>
          </a:p>
          <a:p>
            <a:pPr lvl="1"/>
            <a:r>
              <a:rPr kumimoji="1" lang="en-US" altLang="zh-CN" dirty="0"/>
              <a:t>Due to end of Moore’s law, a single thread cannot become faster nowadays </a:t>
            </a:r>
          </a:p>
          <a:p>
            <a:r>
              <a:rPr kumimoji="1" lang="en-US" altLang="zh-CN" dirty="0"/>
              <a:t>Solution: multiple threads </a:t>
            </a:r>
          </a:p>
          <a:p>
            <a:pPr lvl="1"/>
            <a:r>
              <a:rPr kumimoji="1" lang="en-US" altLang="zh-CN" dirty="0"/>
              <a:t>Different threads running concurrently to finish the job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A0FCA-AC68-ACAD-72B6-EC50A9FE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4285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E4B4D-20C3-3AC9-521F-0DD1DFF0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parallel sum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C355E-FF5E-F33C-2018-9E968FC3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E3787D5-8199-3255-A4C8-D6A9613716ED}"/>
              </a:ext>
            </a:extLst>
          </p:cNvPr>
          <p:cNvGrpSpPr/>
          <p:nvPr/>
        </p:nvGrpSpPr>
        <p:grpSpPr>
          <a:xfrm>
            <a:off x="335453" y="1623662"/>
            <a:ext cx="2857185" cy="2585983"/>
            <a:chOff x="912506" y="1040359"/>
            <a:chExt cx="2857185" cy="258598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2E77F80-9405-AD8A-62F4-72A957514D86}"/>
                </a:ext>
              </a:extLst>
            </p:cNvPr>
            <p:cNvSpPr/>
            <p:nvPr/>
          </p:nvSpPr>
          <p:spPr>
            <a:xfrm>
              <a:off x="912506" y="1040359"/>
              <a:ext cx="2681323" cy="2444254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0A17EE6-3B26-ED97-5B88-EC497CBBA364}"/>
                </a:ext>
              </a:extLst>
            </p:cNvPr>
            <p:cNvSpPr/>
            <p:nvPr/>
          </p:nvSpPr>
          <p:spPr>
            <a:xfrm>
              <a:off x="961729" y="1041019"/>
              <a:ext cx="2807962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data[100000];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sum = 0;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100: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sum += data[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print(sum)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5099EBE-4154-0A7A-A31A-A89B7C4AE597}"/>
              </a:ext>
            </a:extLst>
          </p:cNvPr>
          <p:cNvSpPr txBox="1"/>
          <p:nvPr/>
        </p:nvSpPr>
        <p:spPr>
          <a:xfrm>
            <a:off x="314415" y="1231179"/>
            <a:ext cx="330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Single-threaded version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8F049EF-B05D-09F4-B9C8-B04ECF9CFC48}"/>
              </a:ext>
            </a:extLst>
          </p:cNvPr>
          <p:cNvGrpSpPr/>
          <p:nvPr/>
        </p:nvGrpSpPr>
        <p:grpSpPr>
          <a:xfrm>
            <a:off x="3143415" y="1623661"/>
            <a:ext cx="5805927" cy="3673301"/>
            <a:chOff x="912506" y="1040357"/>
            <a:chExt cx="5805927" cy="367330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25054D1-7438-9023-3D70-81FD01E2D8B5}"/>
                </a:ext>
              </a:extLst>
            </p:cNvPr>
            <p:cNvSpPr/>
            <p:nvPr/>
          </p:nvSpPr>
          <p:spPr>
            <a:xfrm>
              <a:off x="912506" y="1040357"/>
              <a:ext cx="5805927" cy="3673301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0B83D77-D4FC-81E4-DC7B-586CF9F421A4}"/>
                </a:ext>
              </a:extLst>
            </p:cNvPr>
            <p:cNvSpPr/>
            <p:nvPr/>
          </p:nvSpPr>
          <p:spPr>
            <a:xfrm>
              <a:off x="961729" y="1041019"/>
              <a:ext cx="4870244" cy="3416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data[100000];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sum = 0;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start = 100000 /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*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end = start + 100000 /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create_thread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(start, end))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sum +=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join_thread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print(sum)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B4278E8-3E18-CE0D-0EAC-939F2B8E312F}"/>
              </a:ext>
            </a:extLst>
          </p:cNvPr>
          <p:cNvSpPr txBox="1"/>
          <p:nvPr/>
        </p:nvSpPr>
        <p:spPr>
          <a:xfrm>
            <a:off x="3743816" y="1231179"/>
            <a:ext cx="330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Multiple-threaded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3423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48959-7C9B-C1D8-D8B3-612E3978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parallel sum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15F60-7247-D5D2-8AFE-818AE3AB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80A0B9-DFB4-D29F-34CD-7E507D44E997}"/>
              </a:ext>
            </a:extLst>
          </p:cNvPr>
          <p:cNvGrpSpPr/>
          <p:nvPr/>
        </p:nvGrpSpPr>
        <p:grpSpPr>
          <a:xfrm>
            <a:off x="3143415" y="1623661"/>
            <a:ext cx="5805927" cy="3086021"/>
            <a:chOff x="912506" y="1040357"/>
            <a:chExt cx="5805927" cy="30860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928891-425D-B6B3-4633-668681098C4C}"/>
                </a:ext>
              </a:extLst>
            </p:cNvPr>
            <p:cNvSpPr/>
            <p:nvPr/>
          </p:nvSpPr>
          <p:spPr>
            <a:xfrm>
              <a:off x="912506" y="1040357"/>
              <a:ext cx="5805927" cy="3086021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67E088-4678-F03F-789B-E4D0F3E33165}"/>
                </a:ext>
              </a:extLst>
            </p:cNvPr>
            <p:cNvSpPr/>
            <p:nvPr/>
          </p:nvSpPr>
          <p:spPr>
            <a:xfrm>
              <a:off x="961729" y="1041019"/>
              <a:ext cx="4743606" cy="28623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data[100];</a:t>
              </a: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Iint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 = 0;</a:t>
              </a: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create_thread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start,end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sum +=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join_thread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print(sum)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B45A0D6-B362-CE05-0471-776578B246EE}"/>
              </a:ext>
            </a:extLst>
          </p:cNvPr>
          <p:cNvSpPr txBox="1"/>
          <p:nvPr/>
        </p:nvSpPr>
        <p:spPr>
          <a:xfrm>
            <a:off x="3743816" y="1231179"/>
            <a:ext cx="330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Multiple-threaded version</a:t>
            </a:r>
            <a:endParaRPr lang="zh-CN" altLang="en-US" dirty="0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6924EC14-7696-D9BB-D7F0-9EFF9BB012D0}"/>
              </a:ext>
            </a:extLst>
          </p:cNvPr>
          <p:cNvSpPr/>
          <p:nvPr/>
        </p:nvSpPr>
        <p:spPr>
          <a:xfrm>
            <a:off x="3183038" y="621071"/>
            <a:ext cx="2743200" cy="2399921"/>
          </a:xfrm>
          <a:custGeom>
            <a:avLst/>
            <a:gdLst>
              <a:gd name="connsiteX0" fmla="*/ 2743200 w 2743200"/>
              <a:gd name="connsiteY0" fmla="*/ 2399921 h 2399921"/>
              <a:gd name="connsiteX1" fmla="*/ 1608881 w 2743200"/>
              <a:gd name="connsiteY1" fmla="*/ 61835 h 2399921"/>
              <a:gd name="connsiteX2" fmla="*/ 0 w 2743200"/>
              <a:gd name="connsiteY2" fmla="*/ 906787 h 239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2399921">
                <a:moveTo>
                  <a:pt x="2743200" y="2399921"/>
                </a:moveTo>
                <a:cubicBezTo>
                  <a:pt x="2404640" y="1355306"/>
                  <a:pt x="2066081" y="310691"/>
                  <a:pt x="1608881" y="61835"/>
                </a:cubicBezTo>
                <a:cubicBezTo>
                  <a:pt x="1151681" y="-187021"/>
                  <a:pt x="575840" y="359883"/>
                  <a:pt x="0" y="90678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CAAD3B-260C-EF66-936A-77E218643A27}"/>
              </a:ext>
            </a:extLst>
          </p:cNvPr>
          <p:cNvGrpSpPr/>
          <p:nvPr/>
        </p:nvGrpSpPr>
        <p:grpSpPr>
          <a:xfrm>
            <a:off x="335452" y="1623662"/>
            <a:ext cx="4307986" cy="2444254"/>
            <a:chOff x="912506" y="1040359"/>
            <a:chExt cx="3941812" cy="24442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5FD8604-A079-DA3B-54A5-271D3F009630}"/>
                </a:ext>
              </a:extLst>
            </p:cNvPr>
            <p:cNvSpPr/>
            <p:nvPr/>
          </p:nvSpPr>
          <p:spPr>
            <a:xfrm>
              <a:off x="912506" y="1040359"/>
              <a:ext cx="3941812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AD0B925-4980-4410-E416-B29889851DBE}"/>
                </a:ext>
              </a:extLst>
            </p:cNvPr>
            <p:cNvSpPr/>
            <p:nvPr/>
          </p:nvSpPr>
          <p:spPr>
            <a:xfrm>
              <a:off x="961729" y="1041019"/>
              <a:ext cx="3761040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data[];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end) {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+= data[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26548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C55C7-5777-6096-13F6-EFFEEC96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parallel sum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9B517-35EF-EF28-FD0C-34A69583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Ideal case: with more threads, we can boost the performance</a:t>
            </a:r>
          </a:p>
          <a:p>
            <a:pPr lvl="1"/>
            <a:r>
              <a:rPr kumimoji="1" lang="en-US" altLang="zh-CN" dirty="0"/>
              <a:t>i.e., the computation time decreases with the number of threads </a:t>
            </a:r>
          </a:p>
          <a:p>
            <a:r>
              <a:rPr kumimoji="1" lang="en-US" altLang="zh-CN" dirty="0"/>
              <a:t>Question: how does each thread access the shared variable? </a:t>
            </a:r>
          </a:p>
          <a:p>
            <a:pPr lvl="1"/>
            <a:r>
              <a:rPr kumimoji="1" lang="en-US" altLang="zh-CN" dirty="0"/>
              <a:t>Each thread share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(same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EB5BB9-0ADD-C539-C9C3-9448E6B7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A50A14-1D36-C8BD-C1FC-263851B90111}"/>
              </a:ext>
            </a:extLst>
          </p:cNvPr>
          <p:cNvGrpSpPr/>
          <p:nvPr/>
        </p:nvGrpSpPr>
        <p:grpSpPr>
          <a:xfrm>
            <a:off x="302840" y="3127154"/>
            <a:ext cx="4164217" cy="2444254"/>
            <a:chOff x="912506" y="1040359"/>
            <a:chExt cx="3810263" cy="244425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D9EE9DE-DB6A-3BF2-4047-E92722AEFAB8}"/>
                </a:ext>
              </a:extLst>
            </p:cNvPr>
            <p:cNvSpPr/>
            <p:nvPr/>
          </p:nvSpPr>
          <p:spPr>
            <a:xfrm>
              <a:off x="912506" y="1040359"/>
              <a:ext cx="3753025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27FA6CA-36A7-8A75-0F5D-C4F3A51DE652}"/>
                </a:ext>
              </a:extLst>
            </p:cNvPr>
            <p:cNvSpPr/>
            <p:nvPr/>
          </p:nvSpPr>
          <p:spPr>
            <a:xfrm>
              <a:off x="961729" y="1041019"/>
              <a:ext cx="3761040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extern int data[];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end) {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+= data[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71C790E0-1BDF-2D79-88F4-48B7281E1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60" y="4539843"/>
            <a:ext cx="288032" cy="6868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FC2A8C-886A-A517-DB47-20D3E7CF2673}"/>
              </a:ext>
            </a:extLst>
          </p:cNvPr>
          <p:cNvSpPr txBox="1"/>
          <p:nvPr/>
        </p:nvSpPr>
        <p:spPr>
          <a:xfrm>
            <a:off x="4930486" y="4144487"/>
            <a:ext cx="114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Thread 0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4CC37F-9256-B21C-CEFD-4653D386C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70" y="4557521"/>
            <a:ext cx="288032" cy="68684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6DF9C8B-6A1F-9706-BB2C-A794D3032F77}"/>
              </a:ext>
            </a:extLst>
          </p:cNvPr>
          <p:cNvSpPr txBox="1"/>
          <p:nvPr/>
        </p:nvSpPr>
        <p:spPr>
          <a:xfrm>
            <a:off x="6582496" y="4143476"/>
            <a:ext cx="114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Thread 1</a:t>
            </a:r>
            <a:endParaRPr lang="zh-CN" altLang="en-US" dirty="0"/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A6A09779-3F57-B736-B395-2DFE657798C2}"/>
              </a:ext>
            </a:extLst>
          </p:cNvPr>
          <p:cNvSpPr/>
          <p:nvPr/>
        </p:nvSpPr>
        <p:spPr>
          <a:xfrm>
            <a:off x="4490452" y="3514460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page, </a:t>
            </a:r>
            <a:r>
              <a:rPr lang="en-US" altLang="zh-CN" sz="1670" b="1" dirty="0" err="1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</a:t>
            </a:r>
            <a:endParaRPr lang="zh-CN" altLang="en-US" sz="1670" b="1" dirty="0">
              <a:solidFill>
                <a:srgbClr val="FF0066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BF4EB947-3334-DE78-DEF8-EECA46BAD5E1}"/>
              </a:ext>
            </a:extLst>
          </p:cNvPr>
          <p:cNvSpPr/>
          <p:nvPr/>
        </p:nvSpPr>
        <p:spPr>
          <a:xfrm>
            <a:off x="4490452" y="3154460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DAA89EE1-0883-7251-147D-589C98D1E3EE}"/>
              </a:ext>
            </a:extLst>
          </p:cNvPr>
          <p:cNvSpPr/>
          <p:nvPr/>
        </p:nvSpPr>
        <p:spPr>
          <a:xfrm>
            <a:off x="6576416" y="3488106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page, </a:t>
            </a:r>
            <a:r>
              <a:rPr lang="en-US" altLang="zh-CN" sz="1670" b="1" dirty="0" err="1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</a:t>
            </a:r>
            <a:endParaRPr lang="zh-CN" altLang="en-US" sz="1670" b="1" dirty="0">
              <a:solidFill>
                <a:srgbClr val="FF0066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509A5CF3-8344-67D9-2752-1D521AA3B048}"/>
              </a:ext>
            </a:extLst>
          </p:cNvPr>
          <p:cNvSpPr/>
          <p:nvPr/>
        </p:nvSpPr>
        <p:spPr>
          <a:xfrm>
            <a:off x="6576416" y="3128106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AED21E-703F-7227-A19A-CD459BDFEA37}"/>
              </a:ext>
            </a:extLst>
          </p:cNvPr>
          <p:cNvSpPr/>
          <p:nvPr/>
        </p:nvSpPr>
        <p:spPr>
          <a:xfrm>
            <a:off x="6074266" y="5296962"/>
            <a:ext cx="2079884" cy="360040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F568BB-19B2-8DA2-5148-FC25DDFEA788}"/>
              </a:ext>
            </a:extLst>
          </p:cNvPr>
          <p:cNvSpPr txBox="1"/>
          <p:nvPr/>
        </p:nvSpPr>
        <p:spPr>
          <a:xfrm>
            <a:off x="5296006" y="5287670"/>
            <a:ext cx="764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9822A9-1A05-F69C-BE3C-D9740240018D}"/>
              </a:ext>
            </a:extLst>
          </p:cNvPr>
          <p:cNvSpPr txBox="1"/>
          <p:nvPr/>
        </p:nvSpPr>
        <p:spPr>
          <a:xfrm>
            <a:off x="6095280" y="5262835"/>
            <a:ext cx="1662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int data[];</a:t>
            </a:r>
            <a:r>
              <a:rPr lang="en-US" altLang="zh-CN" sz="1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endParaRPr lang="zh-CN" altLang="en-US" dirty="0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4628DF96-E27B-6414-630D-2EB734E7423A}"/>
              </a:ext>
            </a:extLst>
          </p:cNvPr>
          <p:cNvSpPr/>
          <p:nvPr/>
        </p:nvSpPr>
        <p:spPr>
          <a:xfrm>
            <a:off x="6156167" y="3734718"/>
            <a:ext cx="290577" cy="1564395"/>
          </a:xfrm>
          <a:custGeom>
            <a:avLst/>
            <a:gdLst>
              <a:gd name="connsiteX0" fmla="*/ 0 w 290577"/>
              <a:gd name="connsiteY0" fmla="*/ 0 h 1564395"/>
              <a:gd name="connsiteX1" fmla="*/ 286438 w 290577"/>
              <a:gd name="connsiteY1" fmla="*/ 517793 h 1564395"/>
              <a:gd name="connsiteX2" fmla="*/ 143219 w 290577"/>
              <a:gd name="connsiteY2" fmla="*/ 1564395 h 156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77" h="1564395">
                <a:moveTo>
                  <a:pt x="0" y="0"/>
                </a:moveTo>
                <a:cubicBezTo>
                  <a:pt x="131284" y="128530"/>
                  <a:pt x="262568" y="257061"/>
                  <a:pt x="286438" y="517793"/>
                </a:cubicBezTo>
                <a:cubicBezTo>
                  <a:pt x="310308" y="778525"/>
                  <a:pt x="226763" y="1171460"/>
                  <a:pt x="143219" y="156439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14FB679A-F01E-A677-FA7B-D5A361924544}"/>
              </a:ext>
            </a:extLst>
          </p:cNvPr>
          <p:cNvSpPr/>
          <p:nvPr/>
        </p:nvSpPr>
        <p:spPr>
          <a:xfrm>
            <a:off x="7249099" y="3701667"/>
            <a:ext cx="1451412" cy="1509311"/>
          </a:xfrm>
          <a:custGeom>
            <a:avLst/>
            <a:gdLst>
              <a:gd name="connsiteX0" fmla="*/ 936434 w 1451412"/>
              <a:gd name="connsiteY0" fmla="*/ 0 h 1509311"/>
              <a:gd name="connsiteX1" fmla="*/ 1410159 w 1451412"/>
              <a:gd name="connsiteY1" fmla="*/ 484743 h 1509311"/>
              <a:gd name="connsiteX2" fmla="*/ 0 w 1451412"/>
              <a:gd name="connsiteY2" fmla="*/ 1509311 h 1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412" h="1509311">
                <a:moveTo>
                  <a:pt x="936434" y="0"/>
                </a:moveTo>
                <a:cubicBezTo>
                  <a:pt x="1251332" y="116595"/>
                  <a:pt x="1566231" y="233191"/>
                  <a:pt x="1410159" y="484743"/>
                </a:cubicBezTo>
                <a:cubicBezTo>
                  <a:pt x="1254087" y="736295"/>
                  <a:pt x="627043" y="1122803"/>
                  <a:pt x="0" y="150931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6998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7DFDF-A050-FA02-7B54-92A113FF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insufficient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4BC74-F354-B428-59C1-AA4FFBD6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 machine has a limited resource to scale</a:t>
            </a:r>
          </a:p>
          <a:p>
            <a:pPr lvl="1"/>
            <a:r>
              <a:rPr kumimoji="1" lang="en-US" altLang="zh-CN" dirty="0"/>
              <a:t>The number of CPUs is limited (100 cores typically the maximum)</a:t>
            </a:r>
          </a:p>
          <a:p>
            <a:pPr lvl="1"/>
            <a:r>
              <a:rPr kumimoji="1" lang="en-US" altLang="zh-CN" dirty="0"/>
              <a:t>The capacity of memory is also limited (1TB typically the maximum) 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D8562-5144-288F-63FE-B80C1815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69BF57-0B77-F4EF-A40C-7FE0B6034F17}"/>
              </a:ext>
            </a:extLst>
          </p:cNvPr>
          <p:cNvGrpSpPr/>
          <p:nvPr/>
        </p:nvGrpSpPr>
        <p:grpSpPr>
          <a:xfrm>
            <a:off x="1710700" y="2490229"/>
            <a:ext cx="5932565" cy="3086021"/>
            <a:chOff x="912506" y="1040357"/>
            <a:chExt cx="5932565" cy="30860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ED062A-96E5-0F18-35D8-C5D760FA9FFA}"/>
                </a:ext>
              </a:extLst>
            </p:cNvPr>
            <p:cNvSpPr/>
            <p:nvPr/>
          </p:nvSpPr>
          <p:spPr>
            <a:xfrm>
              <a:off x="912506" y="1040357"/>
              <a:ext cx="5805927" cy="3086021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29D33AB-635F-C3A6-380D-0316C4C80B06}"/>
                </a:ext>
              </a:extLst>
            </p:cNvPr>
            <p:cNvSpPr/>
            <p:nvPr/>
          </p:nvSpPr>
          <p:spPr>
            <a:xfrm>
              <a:off x="961729" y="1041019"/>
              <a:ext cx="5883342" cy="28623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data[</a:t>
              </a:r>
              <a:r>
                <a:rPr kumimoji="1" lang="en-US" altLang="zh-CN" strike="sngStrike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100000</a:t>
              </a:r>
              <a:r>
                <a:rPr kumimoji="1" lang="en-US" altLang="zh-CN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1000000000000000000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int sum = 0;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create_thread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(100 /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*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 sum +=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join_thread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print(sum)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7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2D237-E225-4B40-A075-2F128081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Read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68F6D8-9EA9-F245-903A-F0C059EC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C420E578-6837-4841-9E5C-368F90D969DF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CE8CE002-5DDF-6840-A75A-E27683F5E757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7B64BFEB-3456-5547-A4F4-E45D2AB2ED8C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81C3B109-082D-9440-A6E2-27A9F5C5967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F25494F1-9CC1-454F-AC9F-B3250A22775C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54996520-43E0-8B47-8D34-3FED5BA8CD0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F8795412-22B1-5241-B50F-95C8F57483E4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0593DF51-6B9E-9241-9951-75938C035B64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9" name="Group 62">
                <a:extLst>
                  <a:ext uri="{FF2B5EF4-FFF2-40B4-BE49-F238E27FC236}">
                    <a16:creationId xmlns:a16="http://schemas.microsoft.com/office/drawing/2014/main" id="{3E65FB1A-F008-FA43-9D02-E4C25709638F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8" name="Rectangle 71">
                  <a:extLst>
                    <a:ext uri="{FF2B5EF4-FFF2-40B4-BE49-F238E27FC236}">
                      <a16:creationId xmlns:a16="http://schemas.microsoft.com/office/drawing/2014/main" id="{E8EBBCB0-A3F3-DA42-9124-B1CB082E864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9" name="Rectangle 72">
                  <a:extLst>
                    <a:ext uri="{FF2B5EF4-FFF2-40B4-BE49-F238E27FC236}">
                      <a16:creationId xmlns:a16="http://schemas.microsoft.com/office/drawing/2014/main" id="{41D94A68-69CF-4A44-8199-6464D5BA69A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0" name="Group 63">
                <a:extLst>
                  <a:ext uri="{FF2B5EF4-FFF2-40B4-BE49-F238E27FC236}">
                    <a16:creationId xmlns:a16="http://schemas.microsoft.com/office/drawing/2014/main" id="{48EC7118-3162-1C4D-8D0A-DE7F6CC0A7E7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6" name="Rectangle 69">
                  <a:extLst>
                    <a:ext uri="{FF2B5EF4-FFF2-40B4-BE49-F238E27FC236}">
                      <a16:creationId xmlns:a16="http://schemas.microsoft.com/office/drawing/2014/main" id="{7B1A5647-3B7D-7140-9E9B-5CF1373BAE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7" name="Rectangle 70">
                  <a:extLst>
                    <a:ext uri="{FF2B5EF4-FFF2-40B4-BE49-F238E27FC236}">
                      <a16:creationId xmlns:a16="http://schemas.microsoft.com/office/drawing/2014/main" id="{10CA9FBB-3840-CC4F-A9D6-8352409712E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1" name="TextBox 64">
                <a:extLst>
                  <a:ext uri="{FF2B5EF4-FFF2-40B4-BE49-F238E27FC236}">
                    <a16:creationId xmlns:a16="http://schemas.microsoft.com/office/drawing/2014/main" id="{50B4ACC8-049B-9B43-82E5-2AC107E7EC69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D8ECCE9C-D142-654F-ACD7-9B9984333F30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63" name="Group 66">
                <a:extLst>
                  <a:ext uri="{FF2B5EF4-FFF2-40B4-BE49-F238E27FC236}">
                    <a16:creationId xmlns:a16="http://schemas.microsoft.com/office/drawing/2014/main" id="{EB1854EA-7BED-BD45-8C4C-2A8D1466C19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9A34C1C4-71CD-3D40-B951-2E26D2F4D4E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0BD4CCAA-7D47-E344-8A9B-8508922A9FB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278E264F-1771-824F-BBA0-61F775272E9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C38E2ECD-E27A-9749-BF39-1CE4719E4E66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id="{779E4561-C7CD-8E4B-9BD0-8D872B278C9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0">
                  <a:extLst>
                    <a:ext uri="{FF2B5EF4-FFF2-40B4-BE49-F238E27FC236}">
                      <a16:creationId xmlns:a16="http://schemas.microsoft.com/office/drawing/2014/main" id="{B8D4A418-B22D-AF41-8E51-5B37EDA45F5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61">
                  <a:extLst>
                    <a:ext uri="{FF2B5EF4-FFF2-40B4-BE49-F238E27FC236}">
                      <a16:creationId xmlns:a16="http://schemas.microsoft.com/office/drawing/2014/main" id="{C5E5D547-1AA3-234A-9BA8-B625234F56B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6" name="Group 49">
                <a:extLst>
                  <a:ext uri="{FF2B5EF4-FFF2-40B4-BE49-F238E27FC236}">
                    <a16:creationId xmlns:a16="http://schemas.microsoft.com/office/drawing/2014/main" id="{CA7BFF0E-632B-E344-9571-769308551EBC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58">
                  <a:extLst>
                    <a:ext uri="{FF2B5EF4-FFF2-40B4-BE49-F238E27FC236}">
                      <a16:creationId xmlns:a16="http://schemas.microsoft.com/office/drawing/2014/main" id="{25724103-943F-304C-A784-1E17FDAF049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59">
                  <a:extLst>
                    <a:ext uri="{FF2B5EF4-FFF2-40B4-BE49-F238E27FC236}">
                      <a16:creationId xmlns:a16="http://schemas.microsoft.com/office/drawing/2014/main" id="{1DACC0E6-E61D-FC4C-8F03-9D9E9481A28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7" name="Group 50">
                <a:extLst>
                  <a:ext uri="{FF2B5EF4-FFF2-40B4-BE49-F238E27FC236}">
                    <a16:creationId xmlns:a16="http://schemas.microsoft.com/office/drawing/2014/main" id="{13F28F3A-E788-C241-9337-3998DD8ED362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FDDFC81B-0BA0-3348-83B7-F79BA0A88A9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4" name="Rectangle 57">
                  <a:extLst>
                    <a:ext uri="{FF2B5EF4-FFF2-40B4-BE49-F238E27FC236}">
                      <a16:creationId xmlns:a16="http://schemas.microsoft.com/office/drawing/2014/main" id="{28E43873-0BB7-D34A-8309-EBEBF7BF755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8" name="TextBox 51">
                <a:extLst>
                  <a:ext uri="{FF2B5EF4-FFF2-40B4-BE49-F238E27FC236}">
                    <a16:creationId xmlns:a16="http://schemas.microsoft.com/office/drawing/2014/main" id="{238AACA1-0332-F344-A03F-6CD9FF8E0F47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9" name="TextBox 52">
                <a:extLst>
                  <a:ext uri="{FF2B5EF4-FFF2-40B4-BE49-F238E27FC236}">
                    <a16:creationId xmlns:a16="http://schemas.microsoft.com/office/drawing/2014/main" id="{33251AFB-907E-A442-808B-7836F2CB6274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50" name="Group 53">
                <a:extLst>
                  <a:ext uri="{FF2B5EF4-FFF2-40B4-BE49-F238E27FC236}">
                    <a16:creationId xmlns:a16="http://schemas.microsoft.com/office/drawing/2014/main" id="{1276AFA8-9BE9-AE49-9776-9286A21D47C9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1" name="Rectangle 54">
                  <a:extLst>
                    <a:ext uri="{FF2B5EF4-FFF2-40B4-BE49-F238E27FC236}">
                      <a16:creationId xmlns:a16="http://schemas.microsoft.com/office/drawing/2014/main" id="{DF89701B-31C5-A44B-B641-4406B5732E1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2" name="Rectangle 55">
                  <a:extLst>
                    <a:ext uri="{FF2B5EF4-FFF2-40B4-BE49-F238E27FC236}">
                      <a16:creationId xmlns:a16="http://schemas.microsoft.com/office/drawing/2014/main" id="{676312EE-787E-0341-B082-36C7940E252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3C8F7214-6903-CA4C-B9A2-C6B11680AA9A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B43D92D4-55F9-ED48-B3DA-E19AC861904A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46">
                  <a:extLst>
                    <a:ext uri="{FF2B5EF4-FFF2-40B4-BE49-F238E27FC236}">
                      <a16:creationId xmlns:a16="http://schemas.microsoft.com/office/drawing/2014/main" id="{90A1A7A9-7D3B-6D48-92C7-1C0F5F4771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47">
                  <a:extLst>
                    <a:ext uri="{FF2B5EF4-FFF2-40B4-BE49-F238E27FC236}">
                      <a16:creationId xmlns:a16="http://schemas.microsoft.com/office/drawing/2014/main" id="{6F94A78A-CACB-DE47-ADD3-912B5513B5D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6" name="Group 29">
                <a:extLst>
                  <a:ext uri="{FF2B5EF4-FFF2-40B4-BE49-F238E27FC236}">
                    <a16:creationId xmlns:a16="http://schemas.microsoft.com/office/drawing/2014/main" id="{8CA38786-BD07-6C4B-B79C-5B151F15D459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41" name="Rectangle 44">
                  <a:extLst>
                    <a:ext uri="{FF2B5EF4-FFF2-40B4-BE49-F238E27FC236}">
                      <a16:creationId xmlns:a16="http://schemas.microsoft.com/office/drawing/2014/main" id="{AF12D066-2701-3E47-ADF0-0F32CE1B413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2" name="Rectangle 45">
                  <a:extLst>
                    <a:ext uri="{FF2B5EF4-FFF2-40B4-BE49-F238E27FC236}">
                      <a16:creationId xmlns:a16="http://schemas.microsoft.com/office/drawing/2014/main" id="{9E8830B0-E1F0-2941-A05E-0948C1C398E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7" name="Group 30">
                <a:extLst>
                  <a:ext uri="{FF2B5EF4-FFF2-40B4-BE49-F238E27FC236}">
                    <a16:creationId xmlns:a16="http://schemas.microsoft.com/office/drawing/2014/main" id="{5674F61A-4D6B-B744-9C4C-0A1A9B91362B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9" name="Rectangle 42">
                  <a:extLst>
                    <a:ext uri="{FF2B5EF4-FFF2-40B4-BE49-F238E27FC236}">
                      <a16:creationId xmlns:a16="http://schemas.microsoft.com/office/drawing/2014/main" id="{0F9834F4-91C5-AE4C-BE11-2125A89F036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0" name="Rectangle 43">
                  <a:extLst>
                    <a:ext uri="{FF2B5EF4-FFF2-40B4-BE49-F238E27FC236}">
                      <a16:creationId xmlns:a16="http://schemas.microsoft.com/office/drawing/2014/main" id="{B062C3AA-A602-AA45-A507-886B8208391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53FE3270-DFBD-FC43-92A2-2C863601F2D3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17561CE3-67B5-7C4D-B439-D6591A0AD81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8" name="Rectangle 41">
                  <a:extLst>
                    <a:ext uri="{FF2B5EF4-FFF2-40B4-BE49-F238E27FC236}">
                      <a16:creationId xmlns:a16="http://schemas.microsoft.com/office/drawing/2014/main" id="{F380BED8-E55B-2643-A2FC-B2DA8993753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9" name="TextBox 32">
                <a:extLst>
                  <a:ext uri="{FF2B5EF4-FFF2-40B4-BE49-F238E27FC236}">
                    <a16:creationId xmlns:a16="http://schemas.microsoft.com/office/drawing/2014/main" id="{1CE323EC-3410-A642-8F36-32964C6AB981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69449823-0842-8A43-98CA-5158DF6B99D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FB758452-D920-4B41-8E09-A7816A8D95C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39">
                  <a:extLst>
                    <a:ext uri="{FF2B5EF4-FFF2-40B4-BE49-F238E27FC236}">
                      <a16:creationId xmlns:a16="http://schemas.microsoft.com/office/drawing/2014/main" id="{6895FE29-CD92-1343-8224-FD501A66C24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1" name="Group 34">
                <a:extLst>
                  <a:ext uri="{FF2B5EF4-FFF2-40B4-BE49-F238E27FC236}">
                    <a16:creationId xmlns:a16="http://schemas.microsoft.com/office/drawing/2014/main" id="{3DEE61D3-729B-E948-B3F7-B840B49A0BC5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104A17CF-9D50-5C41-AB51-2010BC52E4B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37">
                  <a:extLst>
                    <a:ext uri="{FF2B5EF4-FFF2-40B4-BE49-F238E27FC236}">
                      <a16:creationId xmlns:a16="http://schemas.microsoft.com/office/drawing/2014/main" id="{A9C042E2-01D8-4C4B-A5DF-68CD7CC46483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2" name="TextBox 35">
                <a:extLst>
                  <a:ext uri="{FF2B5EF4-FFF2-40B4-BE49-F238E27FC236}">
                    <a16:creationId xmlns:a16="http://schemas.microsoft.com/office/drawing/2014/main" id="{747E3A60-2FE4-B34A-9DF0-97694D696F8D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64A9A955-7311-1742-ABB7-1E1A6C2828BE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71" name="Group 74">
              <a:extLst>
                <a:ext uri="{FF2B5EF4-FFF2-40B4-BE49-F238E27FC236}">
                  <a16:creationId xmlns:a16="http://schemas.microsoft.com/office/drawing/2014/main" id="{0C3CDFF0-1CF7-624E-8073-BE38CD4A5A69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73" name="Rectangle 76">
                <a:extLst>
                  <a:ext uri="{FF2B5EF4-FFF2-40B4-BE49-F238E27FC236}">
                    <a16:creationId xmlns:a16="http://schemas.microsoft.com/office/drawing/2014/main" id="{C9D64D1D-F72A-4749-B531-3B41D1C3B14D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2C78C982-D8B9-F647-BF08-A10DA3B97D0F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72" name="TextBox 75">
              <a:extLst>
                <a:ext uri="{FF2B5EF4-FFF2-40B4-BE49-F238E27FC236}">
                  <a16:creationId xmlns:a16="http://schemas.microsoft.com/office/drawing/2014/main" id="{31118CA9-BB49-1A43-879D-4A30645E9E4F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76" name="Straight Arrow Connector 83">
            <a:extLst>
              <a:ext uri="{FF2B5EF4-FFF2-40B4-BE49-F238E27FC236}">
                <a16:creationId xmlns:a16="http://schemas.microsoft.com/office/drawing/2014/main" id="{9EA28F89-41F4-674F-B436-A3D1E09C4F4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85">
            <a:extLst>
              <a:ext uri="{FF2B5EF4-FFF2-40B4-BE49-F238E27FC236}">
                <a16:creationId xmlns:a16="http://schemas.microsoft.com/office/drawing/2014/main" id="{051D243E-78DC-984D-B8EE-9FE45B8B84CE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88">
            <a:extLst>
              <a:ext uri="{FF2B5EF4-FFF2-40B4-BE49-F238E27FC236}">
                <a16:creationId xmlns:a16="http://schemas.microsoft.com/office/drawing/2014/main" id="{EB843DA1-A74F-584B-BF04-E9D9DD09F0BD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9" name="Rectangle 89">
            <a:extLst>
              <a:ext uri="{FF2B5EF4-FFF2-40B4-BE49-F238E27FC236}">
                <a16:creationId xmlns:a16="http://schemas.microsoft.com/office/drawing/2014/main" id="{681AE4AC-F6ED-1543-A87B-79540017AE09}"/>
              </a:ext>
            </a:extLst>
          </p:cNvPr>
          <p:cNvSpPr/>
          <p:nvPr/>
        </p:nvSpPr>
        <p:spPr>
          <a:xfrm>
            <a:off x="2813837" y="1630930"/>
            <a:ext cx="1854651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80" name="TextBox 15">
            <a:extLst>
              <a:ext uri="{FF2B5EF4-FFF2-40B4-BE49-F238E27FC236}">
                <a16:creationId xmlns:a16="http://schemas.microsoft.com/office/drawing/2014/main" id="{B98CE0BC-7FC7-7A4F-A6EB-FB874D3D42F2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BBB1EA-B403-2936-8597-0E35A10C8402}"/>
              </a:ext>
            </a:extLst>
          </p:cNvPr>
          <p:cNvSpPr/>
          <p:nvPr/>
        </p:nvSpPr>
        <p:spPr>
          <a:xfrm>
            <a:off x="888555" y="3801315"/>
            <a:ext cx="4418479" cy="662218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756D42-7825-BBD6-0D2F-57E26DAB9156}"/>
              </a:ext>
            </a:extLst>
          </p:cNvPr>
          <p:cNvSpPr/>
          <p:nvPr/>
        </p:nvSpPr>
        <p:spPr>
          <a:xfrm>
            <a:off x="4979800" y="2850562"/>
            <a:ext cx="3215352" cy="83099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Search lower layer using binary search</a:t>
            </a:r>
            <a:endParaRPr lang="zh-CN" altLang="en-US" sz="2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252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DC157-F1D7-EE43-B6A7-B09E8EC7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9597752" cy="900442"/>
          </a:xfrm>
        </p:spPr>
        <p:txBody>
          <a:bodyPr/>
          <a:lstStyle/>
          <a:p>
            <a:r>
              <a:rPr kumimoji="1" lang="en-US" altLang="zh-CN" dirty="0"/>
              <a:t>Observation: the cluster has (nearly) unlimited resources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EEB85-E7B3-D957-BBCA-5AF6719A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aggregated computing resources of a data center are huge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10PB </a:t>
            </a:r>
            <a:r>
              <a:rPr kumimoji="1" lang="en-US" altLang="zh-CN" dirty="0"/>
              <a:t>+ of memory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100,000 + CPU </a:t>
            </a:r>
            <a:r>
              <a:rPr kumimoji="1" lang="en-US" altLang="zh-CN" dirty="0"/>
              <a:t>cores (threads) </a:t>
            </a: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DB9B5-7AF2-4D5B-69A1-B95BEE43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pic>
        <p:nvPicPr>
          <p:cNvPr id="5" name="Picture 2" descr="Supercomputer - Wikipedia">
            <a:extLst>
              <a:ext uri="{FF2B5EF4-FFF2-40B4-BE49-F238E27FC236}">
                <a16:creationId xmlns:a16="http://schemas.microsoft.com/office/drawing/2014/main" id="{FBCF1902-7CF9-96DE-651F-6DA154C6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15126"/>
            <a:ext cx="35052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550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48959-7C9B-C1D8-D8B3-612E3978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Idea: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machine?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15F60-7247-D5D2-8AFE-818AE3AB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80A0B9-DFB4-D29F-34CD-7E507D44E997}"/>
              </a:ext>
            </a:extLst>
          </p:cNvPr>
          <p:cNvGrpSpPr/>
          <p:nvPr/>
        </p:nvGrpSpPr>
        <p:grpSpPr>
          <a:xfrm>
            <a:off x="3143415" y="1623661"/>
            <a:ext cx="5805927" cy="3086021"/>
            <a:chOff x="912506" y="1040357"/>
            <a:chExt cx="5805927" cy="30860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928891-425D-B6B3-4633-668681098C4C}"/>
                </a:ext>
              </a:extLst>
            </p:cNvPr>
            <p:cNvSpPr/>
            <p:nvPr/>
          </p:nvSpPr>
          <p:spPr>
            <a:xfrm>
              <a:off x="912506" y="1040357"/>
              <a:ext cx="5805927" cy="3086021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67E088-4678-F03F-789B-E4D0F3E33165}"/>
                </a:ext>
              </a:extLst>
            </p:cNvPr>
            <p:cNvSpPr/>
            <p:nvPr/>
          </p:nvSpPr>
          <p:spPr>
            <a:xfrm>
              <a:off x="961729" y="1041019"/>
              <a:ext cx="4870244" cy="28623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data[100];</a:t>
              </a: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Iint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 = 0;</a:t>
              </a: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create_thread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(start, end))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nthreads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sum +=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join_thread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print(sum)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B45A0D6-B362-CE05-0471-776578B246EE}"/>
              </a:ext>
            </a:extLst>
          </p:cNvPr>
          <p:cNvSpPr txBox="1"/>
          <p:nvPr/>
        </p:nvSpPr>
        <p:spPr>
          <a:xfrm>
            <a:off x="3743816" y="1231179"/>
            <a:ext cx="3780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Multiple-threaded version / DSM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7807324-7656-0C2A-65B8-6E440596CE87}"/>
              </a:ext>
            </a:extLst>
          </p:cNvPr>
          <p:cNvGrpSpPr/>
          <p:nvPr/>
        </p:nvGrpSpPr>
        <p:grpSpPr>
          <a:xfrm>
            <a:off x="335452" y="1623662"/>
            <a:ext cx="4164217" cy="2444254"/>
            <a:chOff x="912506" y="1040359"/>
            <a:chExt cx="3810262" cy="244425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465B377-98B2-D044-D5FB-2DF2D6ABA781}"/>
                </a:ext>
              </a:extLst>
            </p:cNvPr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693397-E1CB-3619-1B29-0A8631983A79}"/>
                </a:ext>
              </a:extLst>
            </p:cNvPr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data[];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end) {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+= data[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6924EC14-7696-D9BB-D7F0-9EFF9BB012D0}"/>
              </a:ext>
            </a:extLst>
          </p:cNvPr>
          <p:cNvSpPr/>
          <p:nvPr/>
        </p:nvSpPr>
        <p:spPr>
          <a:xfrm>
            <a:off x="3183038" y="1005318"/>
            <a:ext cx="2743200" cy="2015674"/>
          </a:xfrm>
          <a:custGeom>
            <a:avLst/>
            <a:gdLst>
              <a:gd name="connsiteX0" fmla="*/ 2743200 w 2743200"/>
              <a:gd name="connsiteY0" fmla="*/ 2399921 h 2399921"/>
              <a:gd name="connsiteX1" fmla="*/ 1608881 w 2743200"/>
              <a:gd name="connsiteY1" fmla="*/ 61835 h 2399921"/>
              <a:gd name="connsiteX2" fmla="*/ 0 w 2743200"/>
              <a:gd name="connsiteY2" fmla="*/ 906787 h 239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2399921">
                <a:moveTo>
                  <a:pt x="2743200" y="2399921"/>
                </a:moveTo>
                <a:cubicBezTo>
                  <a:pt x="2404640" y="1355306"/>
                  <a:pt x="2066081" y="310691"/>
                  <a:pt x="1608881" y="61835"/>
                </a:cubicBezTo>
                <a:cubicBezTo>
                  <a:pt x="1151681" y="-187021"/>
                  <a:pt x="575840" y="359883"/>
                  <a:pt x="0" y="90678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319F84-5E6E-F3C2-3AAF-5A1954A2E7A6}"/>
              </a:ext>
            </a:extLst>
          </p:cNvPr>
          <p:cNvSpPr txBox="1"/>
          <p:nvPr/>
        </p:nvSpPr>
        <p:spPr>
          <a:xfrm>
            <a:off x="755576" y="5019369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 can run the same multi-threaded code on multiple machines!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8035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F69BA-FA96-6B06-3B9E-2BD9CE38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383960" cy="900442"/>
          </a:xfrm>
        </p:spPr>
        <p:txBody>
          <a:bodyPr/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Challenge: how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can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CPU access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remote mem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address?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5B2D3-A244-6EA2-5ACB-CA26E1FF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C483859-7923-3F6B-1CFB-8E52EA53065E}"/>
              </a:ext>
            </a:extLst>
          </p:cNvPr>
          <p:cNvGrpSpPr/>
          <p:nvPr/>
        </p:nvGrpSpPr>
        <p:grpSpPr>
          <a:xfrm>
            <a:off x="306558" y="1756970"/>
            <a:ext cx="3140840" cy="394167"/>
            <a:chOff x="327921" y="1185188"/>
            <a:chExt cx="3140840" cy="3941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208AE00-2B58-EEED-B1E2-828F16F0108F}"/>
                </a:ext>
              </a:extLst>
            </p:cNvPr>
            <p:cNvSpPr/>
            <p:nvPr/>
          </p:nvSpPr>
          <p:spPr>
            <a:xfrm>
              <a:off x="1367863" y="1219315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8635FDC-0D0C-BFF7-7EB3-5F31D400C8D3}"/>
                </a:ext>
              </a:extLst>
            </p:cNvPr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0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AEC4DD7-AE49-24C0-33D6-B430E01A3D1F}"/>
                </a:ext>
              </a:extLst>
            </p:cNvPr>
            <p:cNvSpPr txBox="1"/>
            <p:nvPr/>
          </p:nvSpPr>
          <p:spPr>
            <a:xfrm>
              <a:off x="1388877" y="1185188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data[0 : 512];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58ED79D-D9A1-75CF-463C-AE67756B0C0F}"/>
              </a:ext>
            </a:extLst>
          </p:cNvPr>
          <p:cNvGrpSpPr/>
          <p:nvPr/>
        </p:nvGrpSpPr>
        <p:grpSpPr>
          <a:xfrm>
            <a:off x="306558" y="2241144"/>
            <a:ext cx="3451990" cy="394167"/>
            <a:chOff x="327921" y="1185188"/>
            <a:chExt cx="3451990" cy="39416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918266D-EEF6-5035-13DB-600835A1B971}"/>
                </a:ext>
              </a:extLst>
            </p:cNvPr>
            <p:cNvSpPr/>
            <p:nvPr/>
          </p:nvSpPr>
          <p:spPr>
            <a:xfrm>
              <a:off x="1367862" y="1219315"/>
              <a:ext cx="2340041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3AF5C65-D16D-D1FC-87B1-BE48F3ABD3B5}"/>
                </a:ext>
              </a:extLst>
            </p:cNvPr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8E7292-F636-56B8-E8FC-BFD0378A479A}"/>
                </a:ext>
              </a:extLst>
            </p:cNvPr>
            <p:cNvSpPr txBox="1"/>
            <p:nvPr/>
          </p:nvSpPr>
          <p:spPr>
            <a:xfrm>
              <a:off x="1388876" y="1185188"/>
              <a:ext cx="23910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data[512 : 1024];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0062E10-7FFC-CA4F-6260-4201102B6682}"/>
              </a:ext>
            </a:extLst>
          </p:cNvPr>
          <p:cNvSpPr txBox="1"/>
          <p:nvPr/>
        </p:nvSpPr>
        <p:spPr>
          <a:xfrm>
            <a:off x="298242" y="2868480"/>
            <a:ext cx="1039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 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F4D118F-035E-2F2A-9229-6BBC9981CEEE}"/>
              </a:ext>
            </a:extLst>
          </p:cNvPr>
          <p:cNvSpPr txBox="1"/>
          <p:nvPr/>
        </p:nvSpPr>
        <p:spPr>
          <a:xfrm>
            <a:off x="298242" y="3496920"/>
            <a:ext cx="1039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 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619FAA9-AC46-972D-A9A7-44D749DEA936}"/>
              </a:ext>
            </a:extLst>
          </p:cNvPr>
          <p:cNvSpPr txBox="1"/>
          <p:nvPr/>
        </p:nvSpPr>
        <p:spPr>
          <a:xfrm rot="5400000">
            <a:off x="355099" y="4553876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zh-CN" altLang="en-US" sz="5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E1E889F-BB47-2055-DF27-50B5CAE394B9}"/>
              </a:ext>
            </a:extLst>
          </p:cNvPr>
          <p:cNvSpPr/>
          <p:nvPr/>
        </p:nvSpPr>
        <p:spPr>
          <a:xfrm>
            <a:off x="179512" y="1594709"/>
            <a:ext cx="3862264" cy="112769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22E8609-6DCF-59E7-5AE5-1BDAA55E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036" y="1587644"/>
            <a:ext cx="936104" cy="93610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41D2EBA0-0283-BD49-FD47-214EE045142C}"/>
              </a:ext>
            </a:extLst>
          </p:cNvPr>
          <p:cNvSpPr/>
          <p:nvPr/>
        </p:nvSpPr>
        <p:spPr>
          <a:xfrm>
            <a:off x="4716016" y="2423743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14D2C1A-429A-4C2C-693B-5390C3A9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195" y="3116247"/>
            <a:ext cx="936104" cy="936104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B7A9CB10-21E6-E269-2016-6BCED4198B4E}"/>
              </a:ext>
            </a:extLst>
          </p:cNvPr>
          <p:cNvSpPr/>
          <p:nvPr/>
        </p:nvSpPr>
        <p:spPr>
          <a:xfrm>
            <a:off x="4726175" y="395234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1</a:t>
            </a:r>
            <a:endParaRPr lang="zh-CN" altLang="en-US" dirty="0"/>
          </a:p>
        </p:txBody>
      </p:sp>
      <p:sp>
        <p:nvSpPr>
          <p:cNvPr id="30" name="任意形状 29">
            <a:extLst>
              <a:ext uri="{FF2B5EF4-FFF2-40B4-BE49-F238E27FC236}">
                <a16:creationId xmlns:a16="http://schemas.microsoft.com/office/drawing/2014/main" id="{2797CF99-6A9E-0983-B3C6-3C80F9E7C044}"/>
              </a:ext>
            </a:extLst>
          </p:cNvPr>
          <p:cNvSpPr/>
          <p:nvPr/>
        </p:nvSpPr>
        <p:spPr>
          <a:xfrm>
            <a:off x="3958260" y="1426153"/>
            <a:ext cx="1130575" cy="508665"/>
          </a:xfrm>
          <a:custGeom>
            <a:avLst/>
            <a:gdLst>
              <a:gd name="connsiteX0" fmla="*/ 4140 w 1620905"/>
              <a:gd name="connsiteY0" fmla="*/ 323134 h 574925"/>
              <a:gd name="connsiteX1" fmla="*/ 70401 w 1620905"/>
              <a:gd name="connsiteY1" fmla="*/ 296630 h 574925"/>
              <a:gd name="connsiteX2" fmla="*/ 693253 w 1620905"/>
              <a:gd name="connsiteY2" fmla="*/ 5082 h 574925"/>
              <a:gd name="connsiteX3" fmla="*/ 1620905 w 1620905"/>
              <a:gd name="connsiteY3" fmla="*/ 574925 h 574925"/>
              <a:gd name="connsiteX0" fmla="*/ 4140 w 1130575"/>
              <a:gd name="connsiteY0" fmla="*/ 323134 h 508665"/>
              <a:gd name="connsiteX1" fmla="*/ 70401 w 1130575"/>
              <a:gd name="connsiteY1" fmla="*/ 296630 h 508665"/>
              <a:gd name="connsiteX2" fmla="*/ 693253 w 1130575"/>
              <a:gd name="connsiteY2" fmla="*/ 5082 h 508665"/>
              <a:gd name="connsiteX3" fmla="*/ 1130575 w 1130575"/>
              <a:gd name="connsiteY3" fmla="*/ 508665 h 508665"/>
              <a:gd name="connsiteX0" fmla="*/ 4140 w 1130575"/>
              <a:gd name="connsiteY0" fmla="*/ 323134 h 508665"/>
              <a:gd name="connsiteX1" fmla="*/ 70401 w 1130575"/>
              <a:gd name="connsiteY1" fmla="*/ 296630 h 508665"/>
              <a:gd name="connsiteX2" fmla="*/ 693253 w 1130575"/>
              <a:gd name="connsiteY2" fmla="*/ 5082 h 508665"/>
              <a:gd name="connsiteX3" fmla="*/ 1130575 w 1130575"/>
              <a:gd name="connsiteY3" fmla="*/ 508665 h 50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575" h="508665">
                <a:moveTo>
                  <a:pt x="4140" y="323134"/>
                </a:moveTo>
                <a:cubicBezTo>
                  <a:pt x="-20156" y="336386"/>
                  <a:pt x="70401" y="296630"/>
                  <a:pt x="70401" y="296630"/>
                </a:cubicBezTo>
                <a:cubicBezTo>
                  <a:pt x="185253" y="243621"/>
                  <a:pt x="434836" y="-41300"/>
                  <a:pt x="693253" y="5082"/>
                </a:cubicBezTo>
                <a:cubicBezTo>
                  <a:pt x="951670" y="51464"/>
                  <a:pt x="888722" y="154169"/>
                  <a:pt x="1130575" y="50866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任意形状 30">
            <a:extLst>
              <a:ext uri="{FF2B5EF4-FFF2-40B4-BE49-F238E27FC236}">
                <a16:creationId xmlns:a16="http://schemas.microsoft.com/office/drawing/2014/main" id="{6D4424CB-C48D-29B7-080D-F0E6AAF43540}"/>
              </a:ext>
            </a:extLst>
          </p:cNvPr>
          <p:cNvSpPr/>
          <p:nvPr/>
        </p:nvSpPr>
        <p:spPr>
          <a:xfrm>
            <a:off x="3758548" y="3542609"/>
            <a:ext cx="1038739" cy="574926"/>
          </a:xfrm>
          <a:custGeom>
            <a:avLst/>
            <a:gdLst>
              <a:gd name="connsiteX0" fmla="*/ 0 w 1497496"/>
              <a:gd name="connsiteY0" fmla="*/ 0 h 1414092"/>
              <a:gd name="connsiteX1" fmla="*/ 649357 w 1497496"/>
              <a:gd name="connsiteY1" fmla="*/ 1205948 h 1414092"/>
              <a:gd name="connsiteX2" fmla="*/ 1497496 w 1497496"/>
              <a:gd name="connsiteY2" fmla="*/ 1404731 h 1414092"/>
              <a:gd name="connsiteX0" fmla="*/ 0 w 1035235"/>
              <a:gd name="connsiteY0" fmla="*/ 0 h 1414092"/>
              <a:gd name="connsiteX1" fmla="*/ 649357 w 1035235"/>
              <a:gd name="connsiteY1" fmla="*/ 1205948 h 1414092"/>
              <a:gd name="connsiteX2" fmla="*/ 1035235 w 1035235"/>
              <a:gd name="connsiteY2" fmla="*/ 1404731 h 14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235" h="1414092">
                <a:moveTo>
                  <a:pt x="0" y="0"/>
                </a:moveTo>
                <a:cubicBezTo>
                  <a:pt x="199887" y="485913"/>
                  <a:pt x="399774" y="971826"/>
                  <a:pt x="649357" y="1205948"/>
                </a:cubicBezTo>
                <a:cubicBezTo>
                  <a:pt x="898940" y="1440070"/>
                  <a:pt x="735957" y="1422400"/>
                  <a:pt x="1035235" y="14047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6721993-9579-EA84-B152-6AB93F4CBF1C}"/>
              </a:ext>
            </a:extLst>
          </p:cNvPr>
          <p:cNvSpPr/>
          <p:nvPr/>
        </p:nvSpPr>
        <p:spPr>
          <a:xfrm>
            <a:off x="179512" y="2846536"/>
            <a:ext cx="3862264" cy="112769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E5B194E-8439-2AD6-BBC8-3A3C16C7333B}"/>
              </a:ext>
            </a:extLst>
          </p:cNvPr>
          <p:cNvSpPr txBox="1"/>
          <p:nvPr/>
        </p:nvSpPr>
        <p:spPr>
          <a:xfrm rot="5400000">
            <a:off x="5113699" y="4553876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zh-CN" altLang="en-US" sz="58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5FB92C5B-0AA4-421F-F8CB-D8FA189B9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65" y="2156705"/>
            <a:ext cx="288032" cy="686846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055194E-B0A8-61E3-5265-EE6004453A98}"/>
              </a:ext>
            </a:extLst>
          </p:cNvPr>
          <p:cNvSpPr txBox="1"/>
          <p:nvPr/>
        </p:nvSpPr>
        <p:spPr>
          <a:xfrm>
            <a:off x="6810342" y="2236180"/>
            <a:ext cx="114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Thread 0</a:t>
            </a:r>
            <a:endParaRPr lang="zh-CN" altLang="en-US" dirty="0"/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24C0ED67-D335-CC17-8E92-BEBD81E2F6E5}"/>
              </a:ext>
            </a:extLst>
          </p:cNvPr>
          <p:cNvSpPr/>
          <p:nvPr/>
        </p:nvSpPr>
        <p:spPr>
          <a:xfrm>
            <a:off x="6370308" y="1606153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 err="1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</a:t>
            </a:r>
            <a:endParaRPr lang="zh-CN" altLang="en-US" sz="1670" b="1" dirty="0">
              <a:solidFill>
                <a:srgbClr val="FF0066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7CA8FC66-F430-585E-C412-ADC29061B4CB}"/>
              </a:ext>
            </a:extLst>
          </p:cNvPr>
          <p:cNvSpPr/>
          <p:nvPr/>
        </p:nvSpPr>
        <p:spPr>
          <a:xfrm>
            <a:off x="6370308" y="1246153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67DC8980-2D22-45FF-40D2-0EFA6E677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08" y="4488155"/>
            <a:ext cx="288032" cy="686846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E84D3B0-F790-0300-81A5-B76F4F73DDB5}"/>
              </a:ext>
            </a:extLst>
          </p:cNvPr>
          <p:cNvSpPr txBox="1"/>
          <p:nvPr/>
        </p:nvSpPr>
        <p:spPr>
          <a:xfrm>
            <a:off x="6916085" y="4567630"/>
            <a:ext cx="114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Thread 1</a:t>
            </a:r>
            <a:endParaRPr lang="zh-CN" altLang="en-US" dirty="0"/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EB8202CA-38EF-1F9D-73C5-C4B3C399136D}"/>
              </a:ext>
            </a:extLst>
          </p:cNvPr>
          <p:cNvSpPr/>
          <p:nvPr/>
        </p:nvSpPr>
        <p:spPr>
          <a:xfrm>
            <a:off x="6476051" y="3937603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 err="1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</a:t>
            </a:r>
            <a:endParaRPr lang="zh-CN" altLang="en-US" sz="1670" b="1" dirty="0">
              <a:solidFill>
                <a:srgbClr val="FF0066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67816ED8-55EC-3DEF-4F2E-6D0CDF53DAA8}"/>
              </a:ext>
            </a:extLst>
          </p:cNvPr>
          <p:cNvSpPr/>
          <p:nvPr/>
        </p:nvSpPr>
        <p:spPr>
          <a:xfrm>
            <a:off x="6476051" y="3577603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8E725E8-EB27-B537-0E75-7F137ECD8131}"/>
              </a:ext>
            </a:extLst>
          </p:cNvPr>
          <p:cNvCxnSpPr/>
          <p:nvPr/>
        </p:nvCxnSpPr>
        <p:spPr>
          <a:xfrm>
            <a:off x="6370308" y="3001516"/>
            <a:ext cx="27736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AFD490F-F060-1305-A786-E28970E14C7E}"/>
              </a:ext>
            </a:extLst>
          </p:cNvPr>
          <p:cNvSpPr txBox="1"/>
          <p:nvPr/>
        </p:nvSpPr>
        <p:spPr>
          <a:xfrm>
            <a:off x="6913789" y="1368559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zh-CN" altLang="en-US" sz="5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9395335-BBD6-0C1B-FAC1-ED705E3FC3F2}"/>
              </a:ext>
            </a:extLst>
          </p:cNvPr>
          <p:cNvSpPr txBox="1"/>
          <p:nvPr/>
        </p:nvSpPr>
        <p:spPr>
          <a:xfrm>
            <a:off x="7096337" y="3769155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zh-CN" altLang="en-US" sz="58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1E13DA3-0E16-68C9-5889-B944948776BE}"/>
              </a:ext>
            </a:extLst>
          </p:cNvPr>
          <p:cNvSpPr/>
          <p:nvPr/>
        </p:nvSpPr>
        <p:spPr>
          <a:xfrm>
            <a:off x="4041776" y="1169713"/>
            <a:ext cx="124906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Stored on 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6093C30-52FE-621D-97DA-2A7633768A68}"/>
              </a:ext>
            </a:extLst>
          </p:cNvPr>
          <p:cNvSpPr/>
          <p:nvPr/>
        </p:nvSpPr>
        <p:spPr>
          <a:xfrm>
            <a:off x="3293532" y="3645406"/>
            <a:ext cx="124906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Stored on </a:t>
            </a:r>
            <a:endParaRPr lang="zh-CN" altLang="en-US" dirty="0"/>
          </a:p>
        </p:txBody>
      </p:sp>
      <p:sp>
        <p:nvSpPr>
          <p:cNvPr id="54" name="任意形状 53">
            <a:extLst>
              <a:ext uri="{FF2B5EF4-FFF2-40B4-BE49-F238E27FC236}">
                <a16:creationId xmlns:a16="http://schemas.microsoft.com/office/drawing/2014/main" id="{69BF1754-F951-93A5-0A37-2D66FF13CC9F}"/>
              </a:ext>
            </a:extLst>
          </p:cNvPr>
          <p:cNvSpPr/>
          <p:nvPr/>
        </p:nvSpPr>
        <p:spPr>
          <a:xfrm>
            <a:off x="927652" y="2107096"/>
            <a:ext cx="7076661" cy="3156404"/>
          </a:xfrm>
          <a:custGeom>
            <a:avLst/>
            <a:gdLst>
              <a:gd name="connsiteX0" fmla="*/ 7076661 w 7076661"/>
              <a:gd name="connsiteY0" fmla="*/ 2080591 h 3156404"/>
              <a:gd name="connsiteX1" fmla="*/ 2491409 w 7076661"/>
              <a:gd name="connsiteY1" fmla="*/ 3061252 h 3156404"/>
              <a:gd name="connsiteX2" fmla="*/ 0 w 7076661"/>
              <a:gd name="connsiteY2" fmla="*/ 0 h 315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76661" h="3156404">
                <a:moveTo>
                  <a:pt x="7076661" y="2080591"/>
                </a:moveTo>
                <a:cubicBezTo>
                  <a:pt x="5373756" y="2744304"/>
                  <a:pt x="3670852" y="3408017"/>
                  <a:pt x="2491409" y="3061252"/>
                </a:cubicBezTo>
                <a:cubicBezTo>
                  <a:pt x="1311966" y="2714487"/>
                  <a:pt x="655983" y="1357243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任意形状 54">
            <a:extLst>
              <a:ext uri="{FF2B5EF4-FFF2-40B4-BE49-F238E27FC236}">
                <a16:creationId xmlns:a16="http://schemas.microsoft.com/office/drawing/2014/main" id="{F93895FE-4D20-EA2C-32D9-EBC2115E41BC}"/>
              </a:ext>
            </a:extLst>
          </p:cNvPr>
          <p:cNvSpPr/>
          <p:nvPr/>
        </p:nvSpPr>
        <p:spPr>
          <a:xfrm>
            <a:off x="908721" y="998508"/>
            <a:ext cx="6870305" cy="870049"/>
          </a:xfrm>
          <a:custGeom>
            <a:avLst/>
            <a:gdLst>
              <a:gd name="connsiteX0" fmla="*/ 6870305 w 6870305"/>
              <a:gd name="connsiteY0" fmla="*/ 724275 h 870049"/>
              <a:gd name="connsiteX1" fmla="*/ 5730618 w 6870305"/>
              <a:gd name="connsiteY1" fmla="*/ 35162 h 870049"/>
              <a:gd name="connsiteX2" fmla="*/ 920079 w 6870305"/>
              <a:gd name="connsiteY2" fmla="*/ 180935 h 870049"/>
              <a:gd name="connsiteX3" fmla="*/ 5679 w 6870305"/>
              <a:gd name="connsiteY3" fmla="*/ 870049 h 87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0305" h="870049">
                <a:moveTo>
                  <a:pt x="6870305" y="724275"/>
                </a:moveTo>
                <a:cubicBezTo>
                  <a:pt x="6796313" y="424997"/>
                  <a:pt x="6722322" y="125719"/>
                  <a:pt x="5730618" y="35162"/>
                </a:cubicBezTo>
                <a:cubicBezTo>
                  <a:pt x="4738914" y="-55395"/>
                  <a:pt x="1874235" y="41787"/>
                  <a:pt x="920079" y="180935"/>
                </a:cubicBezTo>
                <a:cubicBezTo>
                  <a:pt x="-34077" y="320083"/>
                  <a:pt x="-14199" y="595066"/>
                  <a:pt x="5679" y="87004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1487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1FDD8-A469-FBF6-BC20-C06FC27B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517632" cy="900442"/>
          </a:xfrm>
        </p:spPr>
        <p:txBody>
          <a:bodyPr/>
          <a:lstStyle/>
          <a:p>
            <a:r>
              <a:rPr kumimoji="1" lang="en-US" altLang="zh-CN" dirty="0"/>
              <a:t>Challenge: 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 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remote mem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address?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C2F83-BD72-D7D3-1C4A-24D499BA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31D1DA-1DCC-5909-5F98-50FE168A24EC}"/>
              </a:ext>
            </a:extLst>
          </p:cNvPr>
          <p:cNvGrpSpPr/>
          <p:nvPr/>
        </p:nvGrpSpPr>
        <p:grpSpPr>
          <a:xfrm>
            <a:off x="306558" y="1756970"/>
            <a:ext cx="3140840" cy="394167"/>
            <a:chOff x="327921" y="1185188"/>
            <a:chExt cx="3140840" cy="3941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62DED5-1509-42DB-B4B4-28AFD2A78C92}"/>
                </a:ext>
              </a:extLst>
            </p:cNvPr>
            <p:cNvSpPr/>
            <p:nvPr/>
          </p:nvSpPr>
          <p:spPr>
            <a:xfrm>
              <a:off x="1367863" y="1219315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7758EDC-1971-0B3F-F0B4-106316DB5832}"/>
                </a:ext>
              </a:extLst>
            </p:cNvPr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0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B84F086-69D2-E870-8033-1B9C6752CDF6}"/>
                </a:ext>
              </a:extLst>
            </p:cNvPr>
            <p:cNvSpPr txBox="1"/>
            <p:nvPr/>
          </p:nvSpPr>
          <p:spPr>
            <a:xfrm>
              <a:off x="1388877" y="1185188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data[0 : 512];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82874AB-0140-9B1F-4C46-4ABA02F69B34}"/>
              </a:ext>
            </a:extLst>
          </p:cNvPr>
          <p:cNvGrpSpPr/>
          <p:nvPr/>
        </p:nvGrpSpPr>
        <p:grpSpPr>
          <a:xfrm>
            <a:off x="306558" y="2241144"/>
            <a:ext cx="3451990" cy="394167"/>
            <a:chOff x="327921" y="1185188"/>
            <a:chExt cx="3451990" cy="3941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0F2363-1386-0E3F-BE45-4EDB3A44732A}"/>
                </a:ext>
              </a:extLst>
            </p:cNvPr>
            <p:cNvSpPr/>
            <p:nvPr/>
          </p:nvSpPr>
          <p:spPr>
            <a:xfrm>
              <a:off x="1367862" y="1219315"/>
              <a:ext cx="2340041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20B7DAC-78A6-5E18-F045-5B61B2417FE0}"/>
                </a:ext>
              </a:extLst>
            </p:cNvPr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1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31DE703-F2A6-EAC6-8D07-E3935EB168BE}"/>
                </a:ext>
              </a:extLst>
            </p:cNvPr>
            <p:cNvSpPr txBox="1"/>
            <p:nvPr/>
          </p:nvSpPr>
          <p:spPr>
            <a:xfrm>
              <a:off x="1388876" y="1185188"/>
              <a:ext cx="23910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data[512 : 1024];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D094190-3610-DEEB-F412-261F658737A1}"/>
              </a:ext>
            </a:extLst>
          </p:cNvPr>
          <p:cNvSpPr txBox="1"/>
          <p:nvPr/>
        </p:nvSpPr>
        <p:spPr>
          <a:xfrm>
            <a:off x="298242" y="2868480"/>
            <a:ext cx="1039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 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1ABDAE-9F58-0B20-A002-79E311F04A6D}"/>
              </a:ext>
            </a:extLst>
          </p:cNvPr>
          <p:cNvSpPr txBox="1"/>
          <p:nvPr/>
        </p:nvSpPr>
        <p:spPr>
          <a:xfrm>
            <a:off x="298242" y="3496920"/>
            <a:ext cx="1039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 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4E8ED1-E084-E79A-C678-F380C24D38F9}"/>
              </a:ext>
            </a:extLst>
          </p:cNvPr>
          <p:cNvSpPr txBox="1"/>
          <p:nvPr/>
        </p:nvSpPr>
        <p:spPr>
          <a:xfrm rot="5400000">
            <a:off x="355099" y="4553876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zh-CN" altLang="en-US" sz="5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B15666-B747-ECF0-D465-23B9C18EEA1F}"/>
              </a:ext>
            </a:extLst>
          </p:cNvPr>
          <p:cNvSpPr/>
          <p:nvPr/>
        </p:nvSpPr>
        <p:spPr>
          <a:xfrm>
            <a:off x="179512" y="1594709"/>
            <a:ext cx="3862264" cy="112769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96C24B-933E-266A-30F7-3C4C1565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036" y="1587644"/>
            <a:ext cx="936104" cy="9361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FE74CCB-1981-31DF-576F-D3FC02D08877}"/>
              </a:ext>
            </a:extLst>
          </p:cNvPr>
          <p:cNvSpPr/>
          <p:nvPr/>
        </p:nvSpPr>
        <p:spPr>
          <a:xfrm>
            <a:off x="4716016" y="2423743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E1F6F6B-DE34-0025-12EA-915E0FF1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195" y="3116247"/>
            <a:ext cx="936104" cy="93610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700697C-160A-59AE-E583-2699D1A6407D}"/>
              </a:ext>
            </a:extLst>
          </p:cNvPr>
          <p:cNvSpPr/>
          <p:nvPr/>
        </p:nvSpPr>
        <p:spPr>
          <a:xfrm>
            <a:off x="4726175" y="395234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1</a:t>
            </a:r>
            <a:endParaRPr lang="zh-CN" altLang="en-US" dirty="0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A5D315E4-EC96-11CA-7465-3F296BF9FD6B}"/>
              </a:ext>
            </a:extLst>
          </p:cNvPr>
          <p:cNvSpPr/>
          <p:nvPr/>
        </p:nvSpPr>
        <p:spPr>
          <a:xfrm>
            <a:off x="3958260" y="1426153"/>
            <a:ext cx="1130575" cy="508665"/>
          </a:xfrm>
          <a:custGeom>
            <a:avLst/>
            <a:gdLst>
              <a:gd name="connsiteX0" fmla="*/ 4140 w 1620905"/>
              <a:gd name="connsiteY0" fmla="*/ 323134 h 574925"/>
              <a:gd name="connsiteX1" fmla="*/ 70401 w 1620905"/>
              <a:gd name="connsiteY1" fmla="*/ 296630 h 574925"/>
              <a:gd name="connsiteX2" fmla="*/ 693253 w 1620905"/>
              <a:gd name="connsiteY2" fmla="*/ 5082 h 574925"/>
              <a:gd name="connsiteX3" fmla="*/ 1620905 w 1620905"/>
              <a:gd name="connsiteY3" fmla="*/ 574925 h 574925"/>
              <a:gd name="connsiteX0" fmla="*/ 4140 w 1130575"/>
              <a:gd name="connsiteY0" fmla="*/ 323134 h 508665"/>
              <a:gd name="connsiteX1" fmla="*/ 70401 w 1130575"/>
              <a:gd name="connsiteY1" fmla="*/ 296630 h 508665"/>
              <a:gd name="connsiteX2" fmla="*/ 693253 w 1130575"/>
              <a:gd name="connsiteY2" fmla="*/ 5082 h 508665"/>
              <a:gd name="connsiteX3" fmla="*/ 1130575 w 1130575"/>
              <a:gd name="connsiteY3" fmla="*/ 508665 h 508665"/>
              <a:gd name="connsiteX0" fmla="*/ 4140 w 1130575"/>
              <a:gd name="connsiteY0" fmla="*/ 323134 h 508665"/>
              <a:gd name="connsiteX1" fmla="*/ 70401 w 1130575"/>
              <a:gd name="connsiteY1" fmla="*/ 296630 h 508665"/>
              <a:gd name="connsiteX2" fmla="*/ 693253 w 1130575"/>
              <a:gd name="connsiteY2" fmla="*/ 5082 h 508665"/>
              <a:gd name="connsiteX3" fmla="*/ 1130575 w 1130575"/>
              <a:gd name="connsiteY3" fmla="*/ 508665 h 50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575" h="508665">
                <a:moveTo>
                  <a:pt x="4140" y="323134"/>
                </a:moveTo>
                <a:cubicBezTo>
                  <a:pt x="-20156" y="336386"/>
                  <a:pt x="70401" y="296630"/>
                  <a:pt x="70401" y="296630"/>
                </a:cubicBezTo>
                <a:cubicBezTo>
                  <a:pt x="185253" y="243621"/>
                  <a:pt x="434836" y="-41300"/>
                  <a:pt x="693253" y="5082"/>
                </a:cubicBezTo>
                <a:cubicBezTo>
                  <a:pt x="951670" y="51464"/>
                  <a:pt x="888722" y="154169"/>
                  <a:pt x="1130575" y="50866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1B3C5876-6395-F68C-3D80-3EF9A413757A}"/>
              </a:ext>
            </a:extLst>
          </p:cNvPr>
          <p:cNvSpPr/>
          <p:nvPr/>
        </p:nvSpPr>
        <p:spPr>
          <a:xfrm>
            <a:off x="3758548" y="3542609"/>
            <a:ext cx="1038739" cy="574926"/>
          </a:xfrm>
          <a:custGeom>
            <a:avLst/>
            <a:gdLst>
              <a:gd name="connsiteX0" fmla="*/ 0 w 1497496"/>
              <a:gd name="connsiteY0" fmla="*/ 0 h 1414092"/>
              <a:gd name="connsiteX1" fmla="*/ 649357 w 1497496"/>
              <a:gd name="connsiteY1" fmla="*/ 1205948 h 1414092"/>
              <a:gd name="connsiteX2" fmla="*/ 1497496 w 1497496"/>
              <a:gd name="connsiteY2" fmla="*/ 1404731 h 1414092"/>
              <a:gd name="connsiteX0" fmla="*/ 0 w 1035235"/>
              <a:gd name="connsiteY0" fmla="*/ 0 h 1414092"/>
              <a:gd name="connsiteX1" fmla="*/ 649357 w 1035235"/>
              <a:gd name="connsiteY1" fmla="*/ 1205948 h 1414092"/>
              <a:gd name="connsiteX2" fmla="*/ 1035235 w 1035235"/>
              <a:gd name="connsiteY2" fmla="*/ 1404731 h 14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235" h="1414092">
                <a:moveTo>
                  <a:pt x="0" y="0"/>
                </a:moveTo>
                <a:cubicBezTo>
                  <a:pt x="199887" y="485913"/>
                  <a:pt x="399774" y="971826"/>
                  <a:pt x="649357" y="1205948"/>
                </a:cubicBezTo>
                <a:cubicBezTo>
                  <a:pt x="898940" y="1440070"/>
                  <a:pt x="735957" y="1422400"/>
                  <a:pt x="1035235" y="14047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73817C9-A6A5-F0D3-6147-813D2F745092}"/>
              </a:ext>
            </a:extLst>
          </p:cNvPr>
          <p:cNvSpPr/>
          <p:nvPr/>
        </p:nvSpPr>
        <p:spPr>
          <a:xfrm>
            <a:off x="179512" y="2846536"/>
            <a:ext cx="3862264" cy="112769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74ACB-AB1D-A629-1F87-CAA08F5B3400}"/>
              </a:ext>
            </a:extLst>
          </p:cNvPr>
          <p:cNvSpPr txBox="1"/>
          <p:nvPr/>
        </p:nvSpPr>
        <p:spPr>
          <a:xfrm rot="5400000">
            <a:off x="5113699" y="4553876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zh-CN" altLang="en-US" sz="58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A6B8DD9-D877-5C67-3C11-ED97D4C44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65" y="2156705"/>
            <a:ext cx="288032" cy="68684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CE0CE04-8BC7-02D1-8FBF-99B6BB7CD13B}"/>
              </a:ext>
            </a:extLst>
          </p:cNvPr>
          <p:cNvSpPr txBox="1"/>
          <p:nvPr/>
        </p:nvSpPr>
        <p:spPr>
          <a:xfrm>
            <a:off x="6810342" y="2236180"/>
            <a:ext cx="114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Thread 0</a:t>
            </a:r>
            <a:endParaRPr lang="zh-CN" altLang="en-US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AECFD7E5-9886-1D0E-6214-7496F7B22BC7}"/>
              </a:ext>
            </a:extLst>
          </p:cNvPr>
          <p:cNvSpPr/>
          <p:nvPr/>
        </p:nvSpPr>
        <p:spPr>
          <a:xfrm>
            <a:off x="6370308" y="1606153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 err="1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</a:t>
            </a:r>
            <a:endParaRPr lang="zh-CN" altLang="en-US" sz="1670" b="1" dirty="0">
              <a:solidFill>
                <a:srgbClr val="FF0066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411D6DA9-5E76-B070-D34C-205DB7441B0B}"/>
              </a:ext>
            </a:extLst>
          </p:cNvPr>
          <p:cNvSpPr/>
          <p:nvPr/>
        </p:nvSpPr>
        <p:spPr>
          <a:xfrm>
            <a:off x="6370308" y="1246153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133BFAAE-AE82-B2DE-5080-8C39A0451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08" y="4488155"/>
            <a:ext cx="288032" cy="68684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D85DD31-BE10-882C-418C-EDB806E1DB2D}"/>
              </a:ext>
            </a:extLst>
          </p:cNvPr>
          <p:cNvSpPr txBox="1"/>
          <p:nvPr/>
        </p:nvSpPr>
        <p:spPr>
          <a:xfrm>
            <a:off x="6916085" y="4567630"/>
            <a:ext cx="1143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Thread 1</a:t>
            </a:r>
            <a:endParaRPr lang="zh-CN" altLang="en-US" dirty="0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4589A23A-161A-B464-98F6-E375A46AF066}"/>
              </a:ext>
            </a:extLst>
          </p:cNvPr>
          <p:cNvSpPr/>
          <p:nvPr/>
        </p:nvSpPr>
        <p:spPr>
          <a:xfrm>
            <a:off x="6476051" y="3937603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 err="1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</a:t>
            </a:r>
            <a:endParaRPr lang="zh-CN" altLang="en-US" sz="1670" b="1" dirty="0">
              <a:solidFill>
                <a:srgbClr val="FF0066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4C754CB4-19B5-5B55-41D7-794E0872F19E}"/>
              </a:ext>
            </a:extLst>
          </p:cNvPr>
          <p:cNvSpPr/>
          <p:nvPr/>
        </p:nvSpPr>
        <p:spPr>
          <a:xfrm>
            <a:off x="6476051" y="3577603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DDCA327B-D8CF-0664-1428-EB0378A97419}"/>
              </a:ext>
            </a:extLst>
          </p:cNvPr>
          <p:cNvCxnSpPr/>
          <p:nvPr/>
        </p:nvCxnSpPr>
        <p:spPr>
          <a:xfrm>
            <a:off x="6370308" y="3001516"/>
            <a:ext cx="27736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D196F52-8D0A-4815-30A7-257233C65D80}"/>
              </a:ext>
            </a:extLst>
          </p:cNvPr>
          <p:cNvSpPr txBox="1"/>
          <p:nvPr/>
        </p:nvSpPr>
        <p:spPr>
          <a:xfrm>
            <a:off x="6913789" y="1368559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zh-CN" altLang="en-US" sz="5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DC1A456-C700-4855-DBE8-734282985EA9}"/>
              </a:ext>
            </a:extLst>
          </p:cNvPr>
          <p:cNvSpPr txBox="1"/>
          <p:nvPr/>
        </p:nvSpPr>
        <p:spPr>
          <a:xfrm>
            <a:off x="7096337" y="3769155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zh-CN" altLang="en-US" sz="58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052A7E0-0580-F576-19D2-FE2AF797E57B}"/>
              </a:ext>
            </a:extLst>
          </p:cNvPr>
          <p:cNvSpPr/>
          <p:nvPr/>
        </p:nvSpPr>
        <p:spPr>
          <a:xfrm>
            <a:off x="4041776" y="1169713"/>
            <a:ext cx="124906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Stored on 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C4BC9AE-A050-A344-E339-B056D85DF904}"/>
              </a:ext>
            </a:extLst>
          </p:cNvPr>
          <p:cNvSpPr/>
          <p:nvPr/>
        </p:nvSpPr>
        <p:spPr>
          <a:xfrm>
            <a:off x="3293532" y="3645406"/>
            <a:ext cx="124906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Stored on </a:t>
            </a:r>
            <a:endParaRPr lang="zh-CN" altLang="en-US" dirty="0"/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264948A6-288B-B9D3-81C8-BCC89BC0CF7B}"/>
              </a:ext>
            </a:extLst>
          </p:cNvPr>
          <p:cNvSpPr/>
          <p:nvPr/>
        </p:nvSpPr>
        <p:spPr>
          <a:xfrm>
            <a:off x="927652" y="2107096"/>
            <a:ext cx="7076661" cy="3156404"/>
          </a:xfrm>
          <a:custGeom>
            <a:avLst/>
            <a:gdLst>
              <a:gd name="connsiteX0" fmla="*/ 7076661 w 7076661"/>
              <a:gd name="connsiteY0" fmla="*/ 2080591 h 3156404"/>
              <a:gd name="connsiteX1" fmla="*/ 2491409 w 7076661"/>
              <a:gd name="connsiteY1" fmla="*/ 3061252 h 3156404"/>
              <a:gd name="connsiteX2" fmla="*/ 0 w 7076661"/>
              <a:gd name="connsiteY2" fmla="*/ 0 h 315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76661" h="3156404">
                <a:moveTo>
                  <a:pt x="7076661" y="2080591"/>
                </a:moveTo>
                <a:cubicBezTo>
                  <a:pt x="5373756" y="2744304"/>
                  <a:pt x="3670852" y="3408017"/>
                  <a:pt x="2491409" y="3061252"/>
                </a:cubicBezTo>
                <a:cubicBezTo>
                  <a:pt x="1311966" y="2714487"/>
                  <a:pt x="655983" y="1357243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任意形状 38">
            <a:extLst>
              <a:ext uri="{FF2B5EF4-FFF2-40B4-BE49-F238E27FC236}">
                <a16:creationId xmlns:a16="http://schemas.microsoft.com/office/drawing/2014/main" id="{FC1C9552-B37C-9A3A-2757-F62BC59380C1}"/>
              </a:ext>
            </a:extLst>
          </p:cNvPr>
          <p:cNvSpPr/>
          <p:nvPr/>
        </p:nvSpPr>
        <p:spPr>
          <a:xfrm>
            <a:off x="908721" y="998508"/>
            <a:ext cx="6870305" cy="870049"/>
          </a:xfrm>
          <a:custGeom>
            <a:avLst/>
            <a:gdLst>
              <a:gd name="connsiteX0" fmla="*/ 6870305 w 6870305"/>
              <a:gd name="connsiteY0" fmla="*/ 724275 h 870049"/>
              <a:gd name="connsiteX1" fmla="*/ 5730618 w 6870305"/>
              <a:gd name="connsiteY1" fmla="*/ 35162 h 870049"/>
              <a:gd name="connsiteX2" fmla="*/ 920079 w 6870305"/>
              <a:gd name="connsiteY2" fmla="*/ 180935 h 870049"/>
              <a:gd name="connsiteX3" fmla="*/ 5679 w 6870305"/>
              <a:gd name="connsiteY3" fmla="*/ 870049 h 87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0305" h="870049">
                <a:moveTo>
                  <a:pt x="6870305" y="724275"/>
                </a:moveTo>
                <a:cubicBezTo>
                  <a:pt x="6796313" y="424997"/>
                  <a:pt x="6722322" y="125719"/>
                  <a:pt x="5730618" y="35162"/>
                </a:cubicBezTo>
                <a:cubicBezTo>
                  <a:pt x="4738914" y="-55395"/>
                  <a:pt x="1874235" y="41787"/>
                  <a:pt x="920079" y="180935"/>
                </a:cubicBezTo>
                <a:cubicBezTo>
                  <a:pt x="-34077" y="320083"/>
                  <a:pt x="-14199" y="595066"/>
                  <a:pt x="5679" y="87004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9205DF-5F2D-9E9C-74B0-2AA0474FC858}"/>
              </a:ext>
            </a:extLst>
          </p:cNvPr>
          <p:cNvGrpSpPr/>
          <p:nvPr/>
        </p:nvGrpSpPr>
        <p:grpSpPr>
          <a:xfrm>
            <a:off x="1192976" y="2828257"/>
            <a:ext cx="7023075" cy="406143"/>
            <a:chOff x="912505" y="1040360"/>
            <a:chExt cx="7023075" cy="40614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ECD8B03-AAE3-5FFB-8684-609912E2B374}"/>
                </a:ext>
              </a:extLst>
            </p:cNvPr>
            <p:cNvSpPr/>
            <p:nvPr/>
          </p:nvSpPr>
          <p:spPr>
            <a:xfrm>
              <a:off x="912505" y="1040360"/>
              <a:ext cx="7023075" cy="406143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FCCC25-2200-B2EE-8CB9-157F664693DE}"/>
                </a:ext>
              </a:extLst>
            </p:cNvPr>
            <p:cNvSpPr/>
            <p:nvPr/>
          </p:nvSpPr>
          <p:spPr>
            <a:xfrm>
              <a:off x="1848151" y="1054986"/>
              <a:ext cx="5376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What if thread 1 wants to access page 0?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6355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BDDDC3-C3F9-6447-A5CB-9E7220F2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shared memory 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58E2497-61D2-5641-BB0F-6BB4E5451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4BEA9-0F83-B64F-9343-8514FF5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5312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64ADD-40F4-9D4D-9A48-E3DD892B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DSM: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 shared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6C905-2024-6144-998C-ED4B23EE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35283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Transparently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distributed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global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address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machines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DSM?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strawman approach:</a:t>
            </a:r>
          </a:p>
          <a:p>
            <a:pPr lvl="1"/>
            <a:r>
              <a:rPr kumimoji="1" lang="en-US" altLang="zh-CN" dirty="0"/>
              <a:t>If a memory address is local, then CPU can directly use load/store to access it</a:t>
            </a:r>
          </a:p>
          <a:p>
            <a:pPr lvl="1"/>
            <a:r>
              <a:rPr kumimoji="1" lang="en-US" altLang="zh-CN" dirty="0"/>
              <a:t>If a memory address is remote, the kernel will fetch the 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network) to local on-behave of the CPU (more details later)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Question: how 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 a remote page access?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FAB9C-60D2-9F4B-BD59-59040D9A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16835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24340-966C-1D43-773A-8C61741B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Address layout of a thread in DSM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26086-C0E1-4E4E-FCCD-559DF3BD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34F802BF-2AD7-24DD-800B-5C0DF9544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923" y="14150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Calibri" panose="020F0502020204030204" pitchFamily="34" charset="0"/>
                <a:ea typeface="msgothic"/>
                <a:cs typeface="msgothic"/>
              </a:rPr>
              <a:t>Kernel virtual memory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A590CA3B-D3D4-3B78-8EA4-9870AD643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923" y="2508462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7B5A56DF-AC91-2565-0FB6-6299E323B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923" y="3433564"/>
            <a:ext cx="2789237" cy="467136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Calibri" panose="020F0502020204030204" pitchFamily="34" charset="0"/>
                <a:ea typeface="msgothic"/>
                <a:cs typeface="msgothic"/>
              </a:rPr>
              <a:t>Heap for CPU0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001FA5CC-EB36-2B3F-9947-6A840EAB1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923" y="933662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2A67C904-D242-58DA-CD3E-4D7AE01E7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923" y="598700"/>
            <a:ext cx="2789237" cy="33178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Calibri" panose="020F0502020204030204" pitchFamily="34" charset="0"/>
                <a:ea typeface="msgothic"/>
                <a:cs typeface="msgothic"/>
              </a:rPr>
              <a:t>Stack for CPU0</a:t>
            </a: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893984BC-7E7B-2027-CC98-6FACEE1BE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923" y="5192925"/>
            <a:ext cx="2789237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05279569-3A78-B535-F214-E09F3F5A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923" y="3897525"/>
            <a:ext cx="2789237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D32393E3-2C68-76F1-B82C-5875379D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923" y="4523000"/>
            <a:ext cx="2789237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alibri" panose="020F0502020204030204" pitchFamily="34" charset="0"/>
                <a:ea typeface="msgothic"/>
                <a:cs typeface="msgothic"/>
              </a:rPr>
              <a:t>Read-only segment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>
                <a:latin typeface="Calibri" panose="020F0502020204030204" pitchFamily="34" charset="0"/>
                <a:ea typeface="msgothic"/>
                <a:cs typeface="msgothic"/>
              </a:rPr>
              <a:t>(</a:t>
            </a:r>
            <a:r>
              <a:rPr lang="en-GB" altLang="zh-CN" sz="1600">
                <a:latin typeface="Courier New" panose="02070309020205020404" pitchFamily="49" charset="0"/>
                <a:ea typeface="msgothic"/>
                <a:cs typeface="msgothic"/>
              </a:rPr>
              <a:t>.init</a:t>
            </a:r>
            <a:r>
              <a:rPr lang="en-GB" altLang="zh-CN" sz="1600">
                <a:latin typeface="Calibri" panose="020F0502020204030204" pitchFamily="34" charset="0"/>
                <a:ea typeface="msgothic"/>
                <a:cs typeface="msgothic"/>
              </a:rPr>
              <a:t>, .</a:t>
            </a:r>
            <a:r>
              <a:rPr lang="en-GB" altLang="zh-CN" sz="1600">
                <a:latin typeface="Courier New" panose="02070309020205020404" pitchFamily="49" charset="0"/>
                <a:ea typeface="msgothic"/>
                <a:cs typeface="msgothic"/>
              </a:rPr>
              <a:t>text</a:t>
            </a:r>
            <a:r>
              <a:rPr lang="en-GB" altLang="zh-CN" sz="1600">
                <a:latin typeface="Calibri" panose="020F0502020204030204" pitchFamily="34" charset="0"/>
                <a:ea typeface="msgothic"/>
                <a:cs typeface="msgothic"/>
              </a:rPr>
              <a:t>, </a:t>
            </a:r>
            <a:r>
              <a:rPr lang="en-GB" altLang="zh-CN" sz="1600">
                <a:latin typeface="Courier New" panose="02070309020205020404" pitchFamily="49" charset="0"/>
                <a:ea typeface="msgothic"/>
                <a:cs typeface="msgothic"/>
              </a:rPr>
              <a:t>.rodata</a:t>
            </a:r>
            <a:r>
              <a:rPr lang="en-GB" altLang="zh-CN" sz="1600">
                <a:latin typeface="Calibri" panose="020F0502020204030204" pitchFamily="34" charset="0"/>
                <a:ea typeface="msgothic"/>
                <a:cs typeface="msgothic"/>
              </a:rPr>
              <a:t>)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0893D7CF-8972-4C4D-C1D6-96889CB9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923" y="942777"/>
            <a:ext cx="2789237" cy="33178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Calibri" panose="020F0502020204030204" pitchFamily="34" charset="0"/>
                <a:ea typeface="msgothic"/>
                <a:cs typeface="msgothic"/>
              </a:rPr>
              <a:t>Stack for CPU1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D5A27FDB-D17C-4318-4CA2-E5D8CAEDC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922" y="181747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9A6F03BE-9E7C-E1FD-02E5-FFDA88FC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922" y="2954995"/>
            <a:ext cx="2789237" cy="467136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Calibri" panose="020F0502020204030204" pitchFamily="34" charset="0"/>
                <a:ea typeface="msgothic"/>
                <a:cs typeface="msgothic"/>
              </a:rPr>
              <a:t>Heap for CPU1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5831425E-8F83-F35E-9A46-15EC0393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5440362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Each thread has its dedicated region </a:t>
            </a:r>
          </a:p>
          <a:p>
            <a:pPr lvl="1"/>
            <a:r>
              <a:rPr kumimoji="1" lang="en-US" altLang="zh-CN" dirty="0"/>
              <a:t>For stack &amp; heap</a:t>
            </a:r>
          </a:p>
          <a:p>
            <a:r>
              <a:rPr kumimoji="1" lang="en-US" altLang="zh-CN" dirty="0"/>
              <a:t>Others are the same as a local thread </a:t>
            </a:r>
          </a:p>
          <a:p>
            <a:pPr lvl="1"/>
            <a:r>
              <a:rPr kumimoji="1" lang="en-US" altLang="zh-CN" dirty="0"/>
              <a:t>i.e., .text is stored locally </a:t>
            </a:r>
          </a:p>
          <a:p>
            <a:r>
              <a:rPr kumimoji="1" lang="en-US" altLang="zh-CN" dirty="0"/>
              <a:t>The physical addresses behind the other’s stack &amp; heap are </a:t>
            </a:r>
            <a:r>
              <a:rPr kumimoji="1" lang="en-US" altLang="zh-CN" dirty="0">
                <a:solidFill>
                  <a:srgbClr val="C00000"/>
                </a:solidFill>
              </a:rPr>
              <a:t>remote physical addresses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We can infer the destination from the virtual memory range , e.g., record a (</a:t>
            </a:r>
            <a:r>
              <a:rPr kumimoji="1" lang="en-US" altLang="zh-CN" dirty="0" err="1">
                <a:solidFill>
                  <a:schemeClr val="tx1"/>
                </a:solidFill>
              </a:rPr>
              <a:t>va</a:t>
            </a:r>
            <a:r>
              <a:rPr kumimoji="1" lang="en-US" altLang="zh-CN" dirty="0">
                <a:solidFill>
                  <a:schemeClr val="tx1"/>
                </a:solidFill>
              </a:rPr>
              <a:t> -&gt; machine location) mapping in the kernel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813C91-20BC-3FB7-32D9-4F3E5352DCFB}"/>
              </a:ext>
            </a:extLst>
          </p:cNvPr>
          <p:cNvSpPr txBox="1"/>
          <p:nvPr/>
        </p:nvSpPr>
        <p:spPr>
          <a:xfrm>
            <a:off x="7100029" y="2095329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zh-CN" altLang="en-US" sz="5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74F3AD-DCD7-7046-D653-9E94EF3DE607}"/>
              </a:ext>
            </a:extLst>
          </p:cNvPr>
          <p:cNvSpPr txBox="1"/>
          <p:nvPr/>
        </p:nvSpPr>
        <p:spPr>
          <a:xfrm>
            <a:off x="7100029" y="892069"/>
            <a:ext cx="103994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zh-CN" altLang="en-US" sz="5800" dirty="0"/>
          </a:p>
        </p:txBody>
      </p:sp>
    </p:spTree>
    <p:extLst>
      <p:ext uri="{BB962C8B-B14F-4D97-AF65-F5344CB8AC3E}">
        <p14:creationId xmlns:p14="http://schemas.microsoft.com/office/powerpoint/2010/main" val="35960348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EC62B-8643-2884-2301-E2221EA4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9E9D68-DB63-A1FA-C60F-C6944FD9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117</a:t>
            </a:fld>
            <a:endParaRPr lang="zh-CN" alt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22B2C15-EDE7-A68A-BB80-325EC242D127}"/>
              </a:ext>
            </a:extLst>
          </p:cNvPr>
          <p:cNvSpPr/>
          <p:nvPr/>
        </p:nvSpPr>
        <p:spPr>
          <a:xfrm>
            <a:off x="2150944" y="2405658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51BDEF5C-FAE0-7191-C991-AF2DA1B78AD5}"/>
              </a:ext>
            </a:extLst>
          </p:cNvPr>
          <p:cNvSpPr/>
          <p:nvPr/>
        </p:nvSpPr>
        <p:spPr>
          <a:xfrm>
            <a:off x="2150943" y="2045658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Physical, Present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5727E885-C300-A71D-3814-1594DA7BD39D}"/>
              </a:ext>
            </a:extLst>
          </p:cNvPr>
          <p:cNvSpPr/>
          <p:nvPr/>
        </p:nvSpPr>
        <p:spPr>
          <a:xfrm>
            <a:off x="2150943" y="2765658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D6644A-EC86-7BD2-4A5E-3CE64BDA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88" y="2174655"/>
            <a:ext cx="936104" cy="93610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8555A7D-D505-B629-FF35-63501DCCF024}"/>
              </a:ext>
            </a:extLst>
          </p:cNvPr>
          <p:cNvSpPr/>
          <p:nvPr/>
        </p:nvSpPr>
        <p:spPr>
          <a:xfrm>
            <a:off x="583768" y="301075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BAA98F-5314-B635-9BE8-BA8ACFAD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04" y="4322534"/>
            <a:ext cx="936104" cy="93610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E7E497B-286D-5C18-EC35-A1F1247E85E9}"/>
              </a:ext>
            </a:extLst>
          </p:cNvPr>
          <p:cNvSpPr/>
          <p:nvPr/>
        </p:nvSpPr>
        <p:spPr>
          <a:xfrm>
            <a:off x="525584" y="5158633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1</a:t>
            </a:r>
            <a:endParaRPr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2BFB8B3-2C21-F446-AD4B-A07EE6F65654}"/>
              </a:ext>
            </a:extLst>
          </p:cNvPr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8">
            <a:extLst>
              <a:ext uri="{FF2B5EF4-FFF2-40B4-BE49-F238E27FC236}">
                <a16:creationId xmlns:a16="http://schemas.microsoft.com/office/drawing/2014/main" id="{9F41517F-D07E-9795-710F-8FBCCD8617E7}"/>
              </a:ext>
            </a:extLst>
          </p:cNvPr>
          <p:cNvSpPr/>
          <p:nvPr/>
        </p:nvSpPr>
        <p:spPr>
          <a:xfrm>
            <a:off x="2150943" y="3121727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DB208963-48C6-D9E4-C041-CA3FF48840A0}"/>
              </a:ext>
            </a:extLst>
          </p:cNvPr>
          <p:cNvSpPr/>
          <p:nvPr/>
        </p:nvSpPr>
        <p:spPr>
          <a:xfrm>
            <a:off x="2092760" y="4433010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6B815595-13D3-9827-35CA-124408CA9325}"/>
              </a:ext>
            </a:extLst>
          </p:cNvPr>
          <p:cNvSpPr/>
          <p:nvPr/>
        </p:nvSpPr>
        <p:spPr>
          <a:xfrm>
            <a:off x="2092759" y="4073010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Physical, Present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0F619783-73D9-BE27-A624-15F61F24B518}"/>
              </a:ext>
            </a:extLst>
          </p:cNvPr>
          <p:cNvSpPr/>
          <p:nvPr/>
        </p:nvSpPr>
        <p:spPr>
          <a:xfrm>
            <a:off x="2092759" y="4793010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0E3338D3-B043-00D8-2C68-812E064525AB}"/>
              </a:ext>
            </a:extLst>
          </p:cNvPr>
          <p:cNvSpPr/>
          <p:nvPr/>
        </p:nvSpPr>
        <p:spPr>
          <a:xfrm>
            <a:off x="2092759" y="5149079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0F9E96-1624-6380-E61C-212BF305FA17}"/>
              </a:ext>
            </a:extLst>
          </p:cNvPr>
          <p:cNvGrpSpPr/>
          <p:nvPr/>
        </p:nvGrpSpPr>
        <p:grpSpPr>
          <a:xfrm>
            <a:off x="4921122" y="2083477"/>
            <a:ext cx="3140840" cy="394167"/>
            <a:chOff x="327921" y="1185188"/>
            <a:chExt cx="3140840" cy="39416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D7B9E2C-7A9C-3DAE-E5C4-C90D674252C9}"/>
                </a:ext>
              </a:extLst>
            </p:cNvPr>
            <p:cNvSpPr/>
            <p:nvPr/>
          </p:nvSpPr>
          <p:spPr>
            <a:xfrm>
              <a:off x="1367863" y="1219315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C3CAC3F-FC83-BA51-2874-4177F80C5AD8}"/>
                </a:ext>
              </a:extLst>
            </p:cNvPr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0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9D99017-1F22-56AF-CA38-F38930374A78}"/>
                </a:ext>
              </a:extLst>
            </p:cNvPr>
            <p:cNvSpPr txBox="1"/>
            <p:nvPr/>
          </p:nvSpPr>
          <p:spPr>
            <a:xfrm>
              <a:off x="1388877" y="1185188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data[0 : 512];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916457-9143-80CC-D86E-F63AC5D55B93}"/>
              </a:ext>
            </a:extLst>
          </p:cNvPr>
          <p:cNvGrpSpPr/>
          <p:nvPr/>
        </p:nvGrpSpPr>
        <p:grpSpPr>
          <a:xfrm>
            <a:off x="4921122" y="2774316"/>
            <a:ext cx="3556210" cy="678138"/>
            <a:chOff x="327921" y="1185188"/>
            <a:chExt cx="2966129" cy="67813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68CF263-6BB6-74A7-FA46-25DD001884B9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689056C-33F6-A89B-FD33-F236F53C052D}"/>
                </a:ext>
              </a:extLst>
            </p:cNvPr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1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DF3907F-8E25-8EBC-A14D-6CF4E8FE953F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data[512 : 1024];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6E744F3-48C5-40DD-0A9D-92D5AFF56FB2}"/>
              </a:ext>
            </a:extLst>
          </p:cNvPr>
          <p:cNvGrpSpPr/>
          <p:nvPr/>
        </p:nvGrpSpPr>
        <p:grpSpPr>
          <a:xfrm>
            <a:off x="4922676" y="4510285"/>
            <a:ext cx="3556210" cy="401139"/>
            <a:chOff x="327921" y="1185188"/>
            <a:chExt cx="2966129" cy="401139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CFB7AFF-7AF2-D19F-A79D-0DC0A020FE83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9B969D6-D057-8E0D-48E8-C54F7CD13210}"/>
                </a:ext>
              </a:extLst>
            </p:cNvPr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</a:t>
              </a:r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F1C7693-A874-71D5-A6ED-4FFA62C0EA8C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data[1024 : 2048];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D025BDBA-B375-7EFA-D477-12559384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995438"/>
          </a:xfrm>
        </p:spPr>
        <p:txBody>
          <a:bodyPr/>
          <a:lstStyle/>
          <a:p>
            <a:r>
              <a:rPr kumimoji="1" lang="en-US" altLang="zh-CN" dirty="0"/>
              <a:t>Suppose we only have three pages, two at 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0 &amp; one at machine 1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6030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7E964-79FF-F7A6-D1A0-CA1FEA1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 (Read)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AA2D2-17B8-BDD1-F13B-0252D84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118</a:t>
            </a:fld>
            <a:endParaRPr lang="zh-CN" alt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F283F17-5FFA-42D1-9F7B-E9B69A84E6A8}"/>
              </a:ext>
            </a:extLst>
          </p:cNvPr>
          <p:cNvSpPr/>
          <p:nvPr/>
        </p:nvSpPr>
        <p:spPr>
          <a:xfrm>
            <a:off x="6030979" y="177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AF707DE0-63A7-CF81-5EEA-3F9056B0E9C1}"/>
              </a:ext>
            </a:extLst>
          </p:cNvPr>
          <p:cNvSpPr/>
          <p:nvPr/>
        </p:nvSpPr>
        <p:spPr>
          <a:xfrm>
            <a:off x="6030978" y="1419032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Physical, Present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20855257-2538-DB25-CF51-53A0344B1333}"/>
              </a:ext>
            </a:extLst>
          </p:cNvPr>
          <p:cNvSpPr/>
          <p:nvPr/>
        </p:nvSpPr>
        <p:spPr>
          <a:xfrm>
            <a:off x="6030978" y="213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6D26B7-7EBE-CCC3-325A-6C9C21DB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7BADE6-41D6-F65F-ADCF-B7033C4CA1DD}"/>
              </a:ext>
            </a:extLst>
          </p:cNvPr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B68972B8-6E70-CAD4-A998-27D7119B7D56}"/>
              </a:ext>
            </a:extLst>
          </p:cNvPr>
          <p:cNvSpPr/>
          <p:nvPr/>
        </p:nvSpPr>
        <p:spPr>
          <a:xfrm>
            <a:off x="6030978" y="2495101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C0EFFDA-561B-5BF0-B91C-A9CFA5FF4FCE}"/>
              </a:ext>
            </a:extLst>
          </p:cNvPr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D452C21-5485-F7A1-B758-DC5B4DEE7CB4}"/>
                </a:ext>
              </a:extLst>
            </p:cNvPr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DC6A18-2CC9-B4D2-B99D-2017E3B0E351}"/>
                </a:ext>
              </a:extLst>
            </p:cNvPr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extern int data[];</a:t>
              </a: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end) {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+= data[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9566C8-2601-556C-231E-685685BE88C4}"/>
              </a:ext>
            </a:extLst>
          </p:cNvPr>
          <p:cNvGrpSpPr/>
          <p:nvPr/>
        </p:nvGrpSpPr>
        <p:grpSpPr>
          <a:xfrm>
            <a:off x="5724976" y="4183850"/>
            <a:ext cx="3406536" cy="398930"/>
            <a:chOff x="452760" y="1187397"/>
            <a:chExt cx="2841290" cy="39893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E5A80CD-1552-C194-032C-9D764D5FA92A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1CEA14-25D7-28DE-57B9-AC98ACF8ACA1}"/>
                </a:ext>
              </a:extLst>
            </p:cNvPr>
            <p:cNvSpPr txBox="1"/>
            <p:nvPr/>
          </p:nvSpPr>
          <p:spPr>
            <a:xfrm>
              <a:off x="452760" y="1187397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2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68E7B32-6CD4-B0F9-51A0-F0EACE24F0F7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data[1024 : 2048];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91E87F00-6E49-A415-7BB8-B803ED70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4" y="4180415"/>
            <a:ext cx="936104" cy="936104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CDE8E26F-8B58-2D0D-578C-5868A08CB306}"/>
              </a:ext>
            </a:extLst>
          </p:cNvPr>
          <p:cNvSpPr/>
          <p:nvPr/>
        </p:nvSpPr>
        <p:spPr>
          <a:xfrm>
            <a:off x="4619084" y="501651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1</a:t>
            </a:r>
            <a:endParaRPr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757C7AD-AC0C-B054-4C23-55023764BA23}"/>
              </a:ext>
            </a:extLst>
          </p:cNvPr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8E3F8B41-2261-A216-DC69-675B0A10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3" y="4166102"/>
            <a:ext cx="936104" cy="936104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18F1AEDE-BC29-98E4-5AC3-745EE5DC8D62}"/>
              </a:ext>
            </a:extLst>
          </p:cNvPr>
          <p:cNvSpPr/>
          <p:nvPr/>
        </p:nvSpPr>
        <p:spPr>
          <a:xfrm>
            <a:off x="-114337" y="500220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55423AE6-B7E2-0205-B318-548A545F1841}"/>
              </a:ext>
            </a:extLst>
          </p:cNvPr>
          <p:cNvCxnSpPr/>
          <p:nvPr/>
        </p:nvCxnSpPr>
        <p:spPr>
          <a:xfrm>
            <a:off x="-675858" y="3706725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732FDEA-D478-DA41-B4E1-624244BEDE62}"/>
              </a:ext>
            </a:extLst>
          </p:cNvPr>
          <p:cNvGrpSpPr/>
          <p:nvPr/>
        </p:nvGrpSpPr>
        <p:grpSpPr>
          <a:xfrm>
            <a:off x="1041044" y="4248779"/>
            <a:ext cx="2974004" cy="411212"/>
            <a:chOff x="494757" y="1185188"/>
            <a:chExt cx="2974004" cy="41121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CBB328-B78E-2FF5-5240-2D442DD33AAD}"/>
                </a:ext>
              </a:extLst>
            </p:cNvPr>
            <p:cNvSpPr/>
            <p:nvPr/>
          </p:nvSpPr>
          <p:spPr>
            <a:xfrm>
              <a:off x="1367863" y="1219315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179BFF9-B93D-2A7B-E997-413C7A741129}"/>
                </a:ext>
              </a:extLst>
            </p:cNvPr>
            <p:cNvSpPr txBox="1"/>
            <p:nvPr/>
          </p:nvSpPr>
          <p:spPr>
            <a:xfrm>
              <a:off x="494757" y="122706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0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A5A1619-92AE-0B7D-DE99-58D895D43D66}"/>
                </a:ext>
              </a:extLst>
            </p:cNvPr>
            <p:cNvSpPr txBox="1"/>
            <p:nvPr/>
          </p:nvSpPr>
          <p:spPr>
            <a:xfrm>
              <a:off x="1388877" y="1185188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data[0 : 512];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A44C5E0-DCBF-F78C-DBAB-3F8AD69C2483}"/>
              </a:ext>
            </a:extLst>
          </p:cNvPr>
          <p:cNvGrpSpPr/>
          <p:nvPr/>
        </p:nvGrpSpPr>
        <p:grpSpPr>
          <a:xfrm>
            <a:off x="1041044" y="4966384"/>
            <a:ext cx="3389374" cy="651372"/>
            <a:chOff x="467074" y="1211954"/>
            <a:chExt cx="2826976" cy="65137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58E87B3-FD33-8CDA-7788-FE68C97F5C6C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A2E4AA7-AF17-C5C6-52F5-3075059BE63E}"/>
                </a:ext>
              </a:extLst>
            </p:cNvPr>
            <p:cNvSpPr txBox="1"/>
            <p:nvPr/>
          </p:nvSpPr>
          <p:spPr>
            <a:xfrm>
              <a:off x="467074" y="1211954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4C1653F-4657-A732-7777-C54B291BAF22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data[512 : 1024];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39" name="矩形标注 38">
            <a:extLst>
              <a:ext uri="{FF2B5EF4-FFF2-40B4-BE49-F238E27FC236}">
                <a16:creationId xmlns:a16="http://schemas.microsoft.com/office/drawing/2014/main" id="{830DC63B-50FA-BF03-51B6-A0D24967561E}"/>
              </a:ext>
            </a:extLst>
          </p:cNvPr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1E46AA0-E069-C215-D7B8-A8C7C6E7B116}"/>
              </a:ext>
            </a:extLst>
          </p:cNvPr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/>
              <a:t>Suppose CPU access data[0]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918508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7E964-79FF-F7A6-D1A0-CA1FEA1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 (Read)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AA2D2-17B8-BDD1-F13B-0252D84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119</a:t>
            </a:fld>
            <a:endParaRPr lang="zh-CN" alt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F283F17-5FFA-42D1-9F7B-E9B69A84E6A8}"/>
              </a:ext>
            </a:extLst>
          </p:cNvPr>
          <p:cNvSpPr/>
          <p:nvPr/>
        </p:nvSpPr>
        <p:spPr>
          <a:xfrm>
            <a:off x="6030979" y="177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AF707DE0-63A7-CF81-5EEA-3F9056B0E9C1}"/>
              </a:ext>
            </a:extLst>
          </p:cNvPr>
          <p:cNvSpPr/>
          <p:nvPr/>
        </p:nvSpPr>
        <p:spPr>
          <a:xfrm>
            <a:off x="6030978" y="1419032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Physical, Present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20855257-2538-DB25-CF51-53A0344B1333}"/>
              </a:ext>
            </a:extLst>
          </p:cNvPr>
          <p:cNvSpPr/>
          <p:nvPr/>
        </p:nvSpPr>
        <p:spPr>
          <a:xfrm>
            <a:off x="6030978" y="213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6D26B7-7EBE-CCC3-325A-6C9C21DB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7BADE6-41D6-F65F-ADCF-B7033C4CA1DD}"/>
              </a:ext>
            </a:extLst>
          </p:cNvPr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B68972B8-6E70-CAD4-A998-27D7119B7D56}"/>
              </a:ext>
            </a:extLst>
          </p:cNvPr>
          <p:cNvSpPr/>
          <p:nvPr/>
        </p:nvSpPr>
        <p:spPr>
          <a:xfrm>
            <a:off x="6030978" y="2495101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C0EFFDA-561B-5BF0-B91C-A9CFA5FF4FCE}"/>
              </a:ext>
            </a:extLst>
          </p:cNvPr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D452C21-5485-F7A1-B758-DC5B4DEE7CB4}"/>
                </a:ext>
              </a:extLst>
            </p:cNvPr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DC6A18-2CC9-B4D2-B99D-2017E3B0E351}"/>
                </a:ext>
              </a:extLst>
            </p:cNvPr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extern int data[];</a:t>
              </a: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end) {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+= data[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9566C8-2601-556C-231E-685685BE88C4}"/>
              </a:ext>
            </a:extLst>
          </p:cNvPr>
          <p:cNvGrpSpPr/>
          <p:nvPr/>
        </p:nvGrpSpPr>
        <p:grpSpPr>
          <a:xfrm>
            <a:off x="5724976" y="4183850"/>
            <a:ext cx="3406536" cy="398930"/>
            <a:chOff x="452760" y="1187397"/>
            <a:chExt cx="2841290" cy="39893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E5A80CD-1552-C194-032C-9D764D5FA92A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1CEA14-25D7-28DE-57B9-AC98ACF8ACA1}"/>
                </a:ext>
              </a:extLst>
            </p:cNvPr>
            <p:cNvSpPr txBox="1"/>
            <p:nvPr/>
          </p:nvSpPr>
          <p:spPr>
            <a:xfrm>
              <a:off x="452760" y="1187397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2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68E7B32-6CD4-B0F9-51A0-F0EACE24F0F7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data[1024 : 2048];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91E87F00-6E49-A415-7BB8-B803ED70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4" y="4180415"/>
            <a:ext cx="936104" cy="936104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CDE8E26F-8B58-2D0D-578C-5868A08CB306}"/>
              </a:ext>
            </a:extLst>
          </p:cNvPr>
          <p:cNvSpPr/>
          <p:nvPr/>
        </p:nvSpPr>
        <p:spPr>
          <a:xfrm>
            <a:off x="4619084" y="501651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1</a:t>
            </a:r>
            <a:endParaRPr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757C7AD-AC0C-B054-4C23-55023764BA23}"/>
              </a:ext>
            </a:extLst>
          </p:cNvPr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8E3F8B41-2261-A216-DC69-675B0A10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3" y="4166102"/>
            <a:ext cx="936104" cy="936104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18F1AEDE-BC29-98E4-5AC3-745EE5DC8D62}"/>
              </a:ext>
            </a:extLst>
          </p:cNvPr>
          <p:cNvSpPr/>
          <p:nvPr/>
        </p:nvSpPr>
        <p:spPr>
          <a:xfrm>
            <a:off x="-114337" y="500220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55423AE6-B7E2-0205-B318-548A545F1841}"/>
              </a:ext>
            </a:extLst>
          </p:cNvPr>
          <p:cNvCxnSpPr/>
          <p:nvPr/>
        </p:nvCxnSpPr>
        <p:spPr>
          <a:xfrm>
            <a:off x="-675858" y="3706725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732FDEA-D478-DA41-B4E1-624244BEDE62}"/>
              </a:ext>
            </a:extLst>
          </p:cNvPr>
          <p:cNvGrpSpPr/>
          <p:nvPr/>
        </p:nvGrpSpPr>
        <p:grpSpPr>
          <a:xfrm>
            <a:off x="1041044" y="4248779"/>
            <a:ext cx="2974004" cy="411212"/>
            <a:chOff x="494757" y="1185188"/>
            <a:chExt cx="2974004" cy="41121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CBB328-B78E-2FF5-5240-2D442DD33AAD}"/>
                </a:ext>
              </a:extLst>
            </p:cNvPr>
            <p:cNvSpPr/>
            <p:nvPr/>
          </p:nvSpPr>
          <p:spPr>
            <a:xfrm>
              <a:off x="1367863" y="1219315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179BFF9-B93D-2A7B-E997-413C7A741129}"/>
                </a:ext>
              </a:extLst>
            </p:cNvPr>
            <p:cNvSpPr txBox="1"/>
            <p:nvPr/>
          </p:nvSpPr>
          <p:spPr>
            <a:xfrm>
              <a:off x="494757" y="122706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0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A5A1619-92AE-0B7D-DE99-58D895D43D66}"/>
                </a:ext>
              </a:extLst>
            </p:cNvPr>
            <p:cNvSpPr txBox="1"/>
            <p:nvPr/>
          </p:nvSpPr>
          <p:spPr>
            <a:xfrm>
              <a:off x="1388877" y="1185188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data[0 : 512];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A44C5E0-DCBF-F78C-DBAB-3F8AD69C2483}"/>
              </a:ext>
            </a:extLst>
          </p:cNvPr>
          <p:cNvGrpSpPr/>
          <p:nvPr/>
        </p:nvGrpSpPr>
        <p:grpSpPr>
          <a:xfrm>
            <a:off x="1041044" y="4966384"/>
            <a:ext cx="3389374" cy="651372"/>
            <a:chOff x="467074" y="1211954"/>
            <a:chExt cx="2826976" cy="65137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58E87B3-FD33-8CDA-7788-FE68C97F5C6C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A2E4AA7-AF17-C5C6-52F5-3075059BE63E}"/>
                </a:ext>
              </a:extLst>
            </p:cNvPr>
            <p:cNvSpPr txBox="1"/>
            <p:nvPr/>
          </p:nvSpPr>
          <p:spPr>
            <a:xfrm>
              <a:off x="467074" y="1211954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4C1653F-4657-A732-7777-C54B291BAF22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data[512 : 1024];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39" name="矩形标注 38">
            <a:extLst>
              <a:ext uri="{FF2B5EF4-FFF2-40B4-BE49-F238E27FC236}">
                <a16:creationId xmlns:a16="http://schemas.microsoft.com/office/drawing/2014/main" id="{830DC63B-50FA-BF03-51B6-A0D24967561E}"/>
              </a:ext>
            </a:extLst>
          </p:cNvPr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1E46AA0-E069-C215-D7B8-A8C7C6E7B116}"/>
              </a:ext>
            </a:extLst>
          </p:cNvPr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/>
              <a:t>Suppose CPU access 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86287F9-61F3-C730-14E8-ACF7F07A3D3F}"/>
              </a:ext>
            </a:extLst>
          </p:cNvPr>
          <p:cNvSpPr/>
          <p:nvPr/>
        </p:nvSpPr>
        <p:spPr>
          <a:xfrm>
            <a:off x="8100392" y="2484133"/>
            <a:ext cx="432048" cy="370968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标注 10">
            <a:extLst>
              <a:ext uri="{FF2B5EF4-FFF2-40B4-BE49-F238E27FC236}">
                <a16:creationId xmlns:a16="http://schemas.microsoft.com/office/drawing/2014/main" id="{D47E5FDD-F883-E770-6EC3-15951CC26640}"/>
              </a:ext>
            </a:extLst>
          </p:cNvPr>
          <p:cNvSpPr/>
          <p:nvPr/>
        </p:nvSpPr>
        <p:spPr>
          <a:xfrm>
            <a:off x="4771823" y="3122548"/>
            <a:ext cx="3760617" cy="591003"/>
          </a:xfrm>
          <a:prstGeom prst="wedgeRectCallout">
            <a:avLst>
              <a:gd name="adj1" fmla="val 39324"/>
              <a:gd name="adj2" fmla="val -92221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0A4EF6-0C57-DC1A-A7CC-1309311FBE23}"/>
              </a:ext>
            </a:extLst>
          </p:cNvPr>
          <p:cNvSpPr txBox="1"/>
          <p:nvPr/>
        </p:nvSpPr>
        <p:spPr>
          <a:xfrm>
            <a:off x="4092723" y="3265702"/>
            <a:ext cx="443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/>
              <a:t>Notice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that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dirty="0"/>
              <a:t>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2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B15B-E907-2046-8AE8-6A8060E5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insert/update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52198-C646-924A-A841-5FD0A03B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170E2B22-2316-9E45-8CD6-48134F77C2B1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F4745AF1-3ADC-C844-AD50-C237ACA38C51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9F08FD82-BB34-2940-A53F-9C5DC60C8E24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E1A9BBF7-9B5F-CE4B-9CA5-7F24759AC5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C0BE4FC0-F6D3-9A4C-9C17-AF3C3B2AA772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AB09299D-42E6-C846-8ED0-8D054400A34B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A8543297-630D-E847-B018-687737E351FD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F87ABED1-B057-114E-8066-C391EF00F865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02738EB5-2A00-D440-9512-BB00E754D5F8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CC14BD39-DA48-3F40-A7A1-7F405A1DF12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E5C680DE-4387-444F-8B07-0A25B8641E6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6DB8CF7F-05D5-FD4A-9039-A04AA76EFD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2D8920B3-AD62-AE43-858F-6EA554A2187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7A3B67E1-E690-0145-9CDD-29A004996B3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8AB2F1E0-C0CD-1941-83F7-611BED83F9D3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64DDF840-9DE5-EA41-BCC8-371C88250692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C4DD6E64-A7E6-0B4B-8B3E-B49C14DB591A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BD42B685-2FE2-2043-9E3D-E07B4E43218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4824879F-A189-0F45-8D1A-9327710B0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3565D6B5-F5A4-704C-8187-FEC1E6F7FBEE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98410E5-8653-D641-8AFB-9A2FEC028CFA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65AAEAF9-F80A-5041-A4FC-6083C417628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672D418D-B3AF-CE4B-89A9-A4C15991496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69CC1892-139B-C848-ADAC-26D04D72FBF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D36C7376-E65D-3A45-ADC8-46BBC385252B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39AB8F2A-5989-3548-A465-C99EF7A0B5D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1990052B-9E9E-A145-A410-C4545F2C278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0433CF2E-1250-8544-A058-C8CF5454E770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CBA14F2B-DC20-794C-9652-83CB4349619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681C673F-0C7B-E745-AB30-9E988738B50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3C350305-CB21-DA4E-B406-A99012E89798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782756D3-C1CE-6C49-8315-8CB3AE2C38CC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DA0424D8-443F-944A-AD1E-A4C35872AEA2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F63B4E48-8BA8-B642-B2CD-71003A819E3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B2776D83-D840-734C-9441-33E08F7A337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4D2B1D5E-9AFE-0C4F-BE18-C1169CEB3A7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72AFEBED-5BD2-7347-AA97-AF304EBCBD5C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1415731F-1F5A-DF46-BEF5-9C073FDB117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C0A94B83-B585-2F48-95D7-BC817A12948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D567D5D-C6F3-0D45-8EF8-F1FF8CE94611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F98303D5-5037-D24E-A7BA-C3C2C0E839B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E1F188AD-7870-E44B-8265-777DF92BB1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A86B7D4-6DE5-1D4D-B29A-013421549684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EF34ABF1-727D-AD44-8E6C-D4B0C1FF793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D684C768-44C8-474A-B918-C05FB30860A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D2575D50-7637-F746-B7BA-CDF67BCA1670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0E58D9AC-25BA-484B-9049-476223C5366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5F272438-F324-624D-82BA-C388B5D816F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85535B13-FAEE-814F-B0BA-D56AC5CD4345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B0BF4003-18D0-0741-A3DF-5B1D1CF362CF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ECB62733-74CB-0343-99EA-8A8B76F1589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651EE8D5-EB0D-1C4E-B9A1-4801607DD44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9F6259A8-9755-6C4F-8D15-C5B287B25D30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31F11FB1-5C94-594B-BB1B-12E5B5B39EB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562EB8DB-DCA5-754A-9034-ACF5F1E65C8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045FEABE-A3C3-9641-8052-C0076245BB69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F28FD029-7D43-2040-8EFE-D08356E1248E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1007CCD9-E7BA-BA40-A72A-603FCD05D6CE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5C71CC19-6556-3443-90E8-805794DF0EB7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1FDD3EEB-56CE-D946-9606-931C08225CBB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30F13A2C-A3EE-D448-B130-FA7646BA3068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3">
            <a:extLst>
              <a:ext uri="{FF2B5EF4-FFF2-40B4-BE49-F238E27FC236}">
                <a16:creationId xmlns:a16="http://schemas.microsoft.com/office/drawing/2014/main" id="{BA1D139C-154B-3747-8CDC-E2F25C2FE1CE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85">
            <a:extLst>
              <a:ext uri="{FF2B5EF4-FFF2-40B4-BE49-F238E27FC236}">
                <a16:creationId xmlns:a16="http://schemas.microsoft.com/office/drawing/2014/main" id="{45940F06-6581-B048-9CD3-9FE95EE6C6B2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88">
            <a:extLst>
              <a:ext uri="{FF2B5EF4-FFF2-40B4-BE49-F238E27FC236}">
                <a16:creationId xmlns:a16="http://schemas.microsoft.com/office/drawing/2014/main" id="{B49D3021-3A57-5942-AD7E-13E3F60E8E1A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Rectangle 89">
            <a:extLst>
              <a:ext uri="{FF2B5EF4-FFF2-40B4-BE49-F238E27FC236}">
                <a16:creationId xmlns:a16="http://schemas.microsoft.com/office/drawing/2014/main" id="{A89FAABF-D164-3948-A3B2-A4FF54B9331A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2" name="TextBox 84">
            <a:extLst>
              <a:ext uri="{FF2B5EF4-FFF2-40B4-BE49-F238E27FC236}">
                <a16:creationId xmlns:a16="http://schemas.microsoft.com/office/drawing/2014/main" id="{E5EE24EF-3AA0-6443-A30D-B63C86783D4D}"/>
              </a:ext>
            </a:extLst>
          </p:cNvPr>
          <p:cNvSpPr txBox="1"/>
          <p:nvPr/>
        </p:nvSpPr>
        <p:spPr>
          <a:xfrm>
            <a:off x="3830903" y="1912967"/>
            <a:ext cx="4154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Full</a:t>
            </a: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97F9F78C-F963-6A44-B001-B23465696105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933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6E86F-24FB-73B2-0E7E-20F5C20A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 (Read)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68602-86E6-14CF-E9FC-649A08F3A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Remote page needs special treatment </a:t>
            </a:r>
          </a:p>
          <a:p>
            <a:pPr lvl="1"/>
            <a:r>
              <a:rPr kumimoji="1" lang="en-US" altLang="zh-CN" dirty="0"/>
              <a:t>Otherwise, the CPU will treat the remote physical address (Addr2) as a local physical address, reading a wrong value </a:t>
            </a:r>
          </a:p>
          <a:p>
            <a:pPr lvl="1"/>
            <a:r>
              <a:rPr kumimoji="1" lang="en-US" altLang="zh-CN" dirty="0"/>
              <a:t>We do this by mark the present bit as 0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B693A-0CB0-0506-678D-DE3674D3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91A68C24-B9FC-E609-A3E6-468C7337D370}"/>
              </a:ext>
            </a:extLst>
          </p:cNvPr>
          <p:cNvSpPr/>
          <p:nvPr/>
        </p:nvSpPr>
        <p:spPr>
          <a:xfrm>
            <a:off x="2004917" y="3789567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A54F4DDD-B3A9-67EB-5B2E-47591C91010F}"/>
              </a:ext>
            </a:extLst>
          </p:cNvPr>
          <p:cNvSpPr/>
          <p:nvPr/>
        </p:nvSpPr>
        <p:spPr>
          <a:xfrm>
            <a:off x="2004916" y="3429567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Physical, Present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B1B719C5-8D22-CF51-91B0-726D7549B590}"/>
              </a:ext>
            </a:extLst>
          </p:cNvPr>
          <p:cNvSpPr/>
          <p:nvPr/>
        </p:nvSpPr>
        <p:spPr>
          <a:xfrm>
            <a:off x="2004916" y="4149567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126C21-337E-B57E-2B25-47DD2050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61" y="3558564"/>
            <a:ext cx="936104" cy="9361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3C2F40F-A5C2-F353-5DBD-FCBD2CC9179B}"/>
              </a:ext>
            </a:extLst>
          </p:cNvPr>
          <p:cNvSpPr/>
          <p:nvPr/>
        </p:nvSpPr>
        <p:spPr>
          <a:xfrm>
            <a:off x="437741" y="4394663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C2676A09-A589-4616-EA1E-0FD09AE6F9C7}"/>
              </a:ext>
            </a:extLst>
          </p:cNvPr>
          <p:cNvSpPr/>
          <p:nvPr/>
        </p:nvSpPr>
        <p:spPr>
          <a:xfrm>
            <a:off x="2004916" y="4505636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670" b="1" dirty="0">
                <a:solidFill>
                  <a:srgbClr val="C000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1670" b="1" dirty="0">
              <a:solidFill>
                <a:srgbClr val="C00000"/>
              </a:solidFill>
              <a:latin typeface="Eras Medium ITC" pitchFamily="34" charset="0"/>
              <a:cs typeface="Verdana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CEBDF56-330D-111B-444D-5A6ED3F69F6F}"/>
              </a:ext>
            </a:extLst>
          </p:cNvPr>
          <p:cNvGrpSpPr/>
          <p:nvPr/>
        </p:nvGrpSpPr>
        <p:grpSpPr>
          <a:xfrm>
            <a:off x="4775095" y="3467386"/>
            <a:ext cx="3140840" cy="394167"/>
            <a:chOff x="327921" y="1185188"/>
            <a:chExt cx="3140840" cy="39416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6E30DF1-CB42-F414-85D4-03735F3A9002}"/>
                </a:ext>
              </a:extLst>
            </p:cNvPr>
            <p:cNvSpPr/>
            <p:nvPr/>
          </p:nvSpPr>
          <p:spPr>
            <a:xfrm>
              <a:off x="1367863" y="1219315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6A2A0BD-85B8-A5F2-9055-BE8411E1338D}"/>
                </a:ext>
              </a:extLst>
            </p:cNvPr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C929AC8-9DCC-F825-B328-1D1ED7169199}"/>
                </a:ext>
              </a:extLst>
            </p:cNvPr>
            <p:cNvSpPr txBox="1"/>
            <p:nvPr/>
          </p:nvSpPr>
          <p:spPr>
            <a:xfrm>
              <a:off x="1388877" y="1185188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data[0 : 512];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CE66EFF-534E-3E8F-14CE-504F78675B37}"/>
              </a:ext>
            </a:extLst>
          </p:cNvPr>
          <p:cNvGrpSpPr/>
          <p:nvPr/>
        </p:nvGrpSpPr>
        <p:grpSpPr>
          <a:xfrm>
            <a:off x="4775095" y="4158225"/>
            <a:ext cx="3556210" cy="678138"/>
            <a:chOff x="327921" y="1185188"/>
            <a:chExt cx="2966129" cy="67813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9533147-C9A9-8C04-DC75-BCF64B6E11A3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CA6E599-51F4-A6ED-9FC7-160DEA3F5748}"/>
                </a:ext>
              </a:extLst>
            </p:cNvPr>
            <p:cNvSpPr txBox="1"/>
            <p:nvPr/>
          </p:nvSpPr>
          <p:spPr>
            <a:xfrm>
              <a:off x="327921" y="1185188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1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E2F5022-622D-5C76-1C4E-A7620A904849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data[512 : 1024];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DC33BF2D-3A0E-FB34-7593-8A2FAD8C890F}"/>
              </a:ext>
            </a:extLst>
          </p:cNvPr>
          <p:cNvSpPr/>
          <p:nvPr/>
        </p:nvSpPr>
        <p:spPr>
          <a:xfrm>
            <a:off x="3993157" y="4427678"/>
            <a:ext cx="492228" cy="64633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75847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7E964-79FF-F7A6-D1A0-CA1FEA1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 (Read)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AA2D2-17B8-BDD1-F13B-0252D84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121</a:t>
            </a:fld>
            <a:endParaRPr lang="zh-CN" alt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F283F17-5FFA-42D1-9F7B-E9B69A84E6A8}"/>
              </a:ext>
            </a:extLst>
          </p:cNvPr>
          <p:cNvSpPr/>
          <p:nvPr/>
        </p:nvSpPr>
        <p:spPr>
          <a:xfrm>
            <a:off x="6030979" y="177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AF707DE0-63A7-CF81-5EEA-3F9056B0E9C1}"/>
              </a:ext>
            </a:extLst>
          </p:cNvPr>
          <p:cNvSpPr/>
          <p:nvPr/>
        </p:nvSpPr>
        <p:spPr>
          <a:xfrm>
            <a:off x="6030978" y="1419032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Physical, Present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20855257-2538-DB25-CF51-53A0344B1333}"/>
              </a:ext>
            </a:extLst>
          </p:cNvPr>
          <p:cNvSpPr/>
          <p:nvPr/>
        </p:nvSpPr>
        <p:spPr>
          <a:xfrm>
            <a:off x="6030978" y="213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6D26B7-7EBE-CCC3-325A-6C9C21DB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7BADE6-41D6-F65F-ADCF-B7033C4CA1DD}"/>
              </a:ext>
            </a:extLst>
          </p:cNvPr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B68972B8-6E70-CAD4-A998-27D7119B7D56}"/>
              </a:ext>
            </a:extLst>
          </p:cNvPr>
          <p:cNvSpPr/>
          <p:nvPr/>
        </p:nvSpPr>
        <p:spPr>
          <a:xfrm>
            <a:off x="6030978" y="2495101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C0EFFDA-561B-5BF0-B91C-A9CFA5FF4FCE}"/>
              </a:ext>
            </a:extLst>
          </p:cNvPr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D452C21-5485-F7A1-B758-DC5B4DEE7CB4}"/>
                </a:ext>
              </a:extLst>
            </p:cNvPr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DC6A18-2CC9-B4D2-B99D-2017E3B0E351}"/>
                </a:ext>
              </a:extLst>
            </p:cNvPr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extern int data[];</a:t>
              </a: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end) {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+= data[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757C7AD-AC0C-B054-4C23-55023764BA23}"/>
              </a:ext>
            </a:extLst>
          </p:cNvPr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>
            <a:extLst>
              <a:ext uri="{FF2B5EF4-FFF2-40B4-BE49-F238E27FC236}">
                <a16:creationId xmlns:a16="http://schemas.microsoft.com/office/drawing/2014/main" id="{830DC63B-50FA-BF03-51B6-A0D24967561E}"/>
              </a:ext>
            </a:extLst>
          </p:cNvPr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1E46AA0-E069-C215-D7B8-A8C7C6E7B116}"/>
              </a:ext>
            </a:extLst>
          </p:cNvPr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/>
              <a:t>Suppose CPU access 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86287F9-61F3-C730-14E8-ACF7F07A3D3F}"/>
              </a:ext>
            </a:extLst>
          </p:cNvPr>
          <p:cNvSpPr/>
          <p:nvPr/>
        </p:nvSpPr>
        <p:spPr>
          <a:xfrm>
            <a:off x="8100392" y="2484133"/>
            <a:ext cx="432048" cy="370968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B0139E2-E766-E667-BFDE-F3928D0ABE4B}"/>
              </a:ext>
            </a:extLst>
          </p:cNvPr>
          <p:cNvSpPr txBox="1">
            <a:spLocks/>
          </p:cNvSpPr>
          <p:nvPr/>
        </p:nvSpPr>
        <p:spPr>
          <a:xfrm>
            <a:off x="0" y="4226943"/>
            <a:ext cx="5148064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Page fault 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Page 2 on data[1024]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kernel sends a messages to machine 1 to read the page 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1DDDDB-BDE8-9C8D-B6A9-6F5AF683FB31}"/>
              </a:ext>
            </a:extLst>
          </p:cNvPr>
          <p:cNvGrpSpPr/>
          <p:nvPr/>
        </p:nvGrpSpPr>
        <p:grpSpPr>
          <a:xfrm>
            <a:off x="5724976" y="4183850"/>
            <a:ext cx="3406536" cy="398930"/>
            <a:chOff x="452760" y="1187397"/>
            <a:chExt cx="2841290" cy="39893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DA66DB0-25FD-24B7-BD1B-49FC5CE3B1CF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7C9062A-0CAE-7B7D-2724-3AE5B0F1F8EE}"/>
                </a:ext>
              </a:extLst>
            </p:cNvPr>
            <p:cNvSpPr txBox="1"/>
            <p:nvPr/>
          </p:nvSpPr>
          <p:spPr>
            <a:xfrm>
              <a:off x="452760" y="1187397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2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884E3D0-8796-A0F4-4459-0978757C73A6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data[1024 : 2048];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5AC5D190-9F28-AC84-54CE-03657790E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4" y="4180415"/>
            <a:ext cx="936104" cy="936104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35207B53-7C3D-78CF-DD5D-51153B364E16}"/>
              </a:ext>
            </a:extLst>
          </p:cNvPr>
          <p:cNvSpPr/>
          <p:nvPr/>
        </p:nvSpPr>
        <p:spPr>
          <a:xfrm>
            <a:off x="4619084" y="501651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1</a:t>
            </a:r>
            <a:endParaRPr lang="zh-CN" altLang="en-US" dirty="0"/>
          </a:p>
        </p:txBody>
      </p:sp>
      <p:sp>
        <p:nvSpPr>
          <p:cNvPr id="43" name="任意形状 42">
            <a:extLst>
              <a:ext uri="{FF2B5EF4-FFF2-40B4-BE49-F238E27FC236}">
                <a16:creationId xmlns:a16="http://schemas.microsoft.com/office/drawing/2014/main" id="{51230450-AFB8-BBE0-7678-A0EF983FB024}"/>
              </a:ext>
            </a:extLst>
          </p:cNvPr>
          <p:cNvSpPr/>
          <p:nvPr/>
        </p:nvSpPr>
        <p:spPr>
          <a:xfrm>
            <a:off x="4844528" y="2893325"/>
            <a:ext cx="554689" cy="1282890"/>
          </a:xfrm>
          <a:custGeom>
            <a:avLst/>
            <a:gdLst>
              <a:gd name="connsiteX0" fmla="*/ 423508 w 554689"/>
              <a:gd name="connsiteY0" fmla="*/ 0 h 1282890"/>
              <a:gd name="connsiteX1" fmla="*/ 427 w 554689"/>
              <a:gd name="connsiteY1" fmla="*/ 436729 h 1282890"/>
              <a:gd name="connsiteX2" fmla="*/ 491747 w 554689"/>
              <a:gd name="connsiteY2" fmla="*/ 791571 h 1282890"/>
              <a:gd name="connsiteX3" fmla="*/ 532690 w 554689"/>
              <a:gd name="connsiteY3" fmla="*/ 1282890 h 128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689" h="1282890">
                <a:moveTo>
                  <a:pt x="423508" y="0"/>
                </a:moveTo>
                <a:cubicBezTo>
                  <a:pt x="206281" y="152400"/>
                  <a:pt x="-10946" y="304801"/>
                  <a:pt x="427" y="436729"/>
                </a:cubicBezTo>
                <a:cubicBezTo>
                  <a:pt x="11800" y="568657"/>
                  <a:pt x="403037" y="650544"/>
                  <a:pt x="491747" y="791571"/>
                </a:cubicBezTo>
                <a:cubicBezTo>
                  <a:pt x="580457" y="932598"/>
                  <a:pt x="556573" y="1107744"/>
                  <a:pt x="532690" y="12828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0928098-DB3D-9ADF-1FF8-365CE7ADF4AC}"/>
              </a:ext>
            </a:extLst>
          </p:cNvPr>
          <p:cNvSpPr/>
          <p:nvPr/>
        </p:nvSpPr>
        <p:spPr>
          <a:xfrm>
            <a:off x="4572000" y="3121832"/>
            <a:ext cx="228780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Request: read addr2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08098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7E964-79FF-F7A6-D1A0-CA1FEA1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 (Read)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AA2D2-17B8-BDD1-F13B-0252D84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F283F17-5FFA-42D1-9F7B-E9B69A84E6A8}"/>
              </a:ext>
            </a:extLst>
          </p:cNvPr>
          <p:cNvSpPr/>
          <p:nvPr/>
        </p:nvSpPr>
        <p:spPr>
          <a:xfrm>
            <a:off x="6030979" y="177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AF707DE0-63A7-CF81-5EEA-3F9056B0E9C1}"/>
              </a:ext>
            </a:extLst>
          </p:cNvPr>
          <p:cNvSpPr/>
          <p:nvPr/>
        </p:nvSpPr>
        <p:spPr>
          <a:xfrm>
            <a:off x="6030978" y="1419032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Physical, Present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20855257-2538-DB25-CF51-53A0344B1333}"/>
              </a:ext>
            </a:extLst>
          </p:cNvPr>
          <p:cNvSpPr/>
          <p:nvPr/>
        </p:nvSpPr>
        <p:spPr>
          <a:xfrm>
            <a:off x="6030978" y="213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6D26B7-7EBE-CCC3-325A-6C9C21DB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7BADE6-41D6-F65F-ADCF-B7033C4CA1DD}"/>
              </a:ext>
            </a:extLst>
          </p:cNvPr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B68972B8-6E70-CAD4-A998-27D7119B7D56}"/>
              </a:ext>
            </a:extLst>
          </p:cNvPr>
          <p:cNvSpPr/>
          <p:nvPr/>
        </p:nvSpPr>
        <p:spPr>
          <a:xfrm>
            <a:off x="6030978" y="2495101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C0EFFDA-561B-5BF0-B91C-A9CFA5FF4FCE}"/>
              </a:ext>
            </a:extLst>
          </p:cNvPr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D452C21-5485-F7A1-B758-DC5B4DEE7CB4}"/>
                </a:ext>
              </a:extLst>
            </p:cNvPr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DC6A18-2CC9-B4D2-B99D-2017E3B0E351}"/>
                </a:ext>
              </a:extLst>
            </p:cNvPr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extern int data[];</a:t>
              </a: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end) {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+= data[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757C7AD-AC0C-B054-4C23-55023764BA23}"/>
              </a:ext>
            </a:extLst>
          </p:cNvPr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>
            <a:extLst>
              <a:ext uri="{FF2B5EF4-FFF2-40B4-BE49-F238E27FC236}">
                <a16:creationId xmlns:a16="http://schemas.microsoft.com/office/drawing/2014/main" id="{830DC63B-50FA-BF03-51B6-A0D24967561E}"/>
              </a:ext>
            </a:extLst>
          </p:cNvPr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1E46AA0-E069-C215-D7B8-A8C7C6E7B116}"/>
              </a:ext>
            </a:extLst>
          </p:cNvPr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/>
              <a:t>Suppose CPU access 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86287F9-61F3-C730-14E8-ACF7F07A3D3F}"/>
              </a:ext>
            </a:extLst>
          </p:cNvPr>
          <p:cNvSpPr/>
          <p:nvPr/>
        </p:nvSpPr>
        <p:spPr>
          <a:xfrm>
            <a:off x="8100392" y="2484133"/>
            <a:ext cx="432048" cy="370968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B0139E2-E766-E667-BFDE-F3928D0ABE4B}"/>
              </a:ext>
            </a:extLst>
          </p:cNvPr>
          <p:cNvSpPr txBox="1">
            <a:spLocks/>
          </p:cNvSpPr>
          <p:nvPr/>
        </p:nvSpPr>
        <p:spPr>
          <a:xfrm>
            <a:off x="0" y="4226943"/>
            <a:ext cx="5148064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Page fault 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Page 2 on data[1024]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kernel sends a messages to machine 1 to read the page 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Machine 1 sends back the page 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1DDDDB-BDE8-9C8D-B6A9-6F5AF683FB31}"/>
              </a:ext>
            </a:extLst>
          </p:cNvPr>
          <p:cNvGrpSpPr/>
          <p:nvPr/>
        </p:nvGrpSpPr>
        <p:grpSpPr>
          <a:xfrm>
            <a:off x="5724976" y="4183850"/>
            <a:ext cx="3406536" cy="398930"/>
            <a:chOff x="452760" y="1187397"/>
            <a:chExt cx="2841290" cy="39893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DA66DB0-25FD-24B7-BD1B-49FC5CE3B1CF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7C9062A-0CAE-7B7D-2724-3AE5B0F1F8EE}"/>
                </a:ext>
              </a:extLst>
            </p:cNvPr>
            <p:cNvSpPr txBox="1"/>
            <p:nvPr/>
          </p:nvSpPr>
          <p:spPr>
            <a:xfrm>
              <a:off x="452760" y="1187397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2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884E3D0-8796-A0F4-4459-0978757C73A6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data[1024 : 2048];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5AC5D190-9F28-AC84-54CE-03657790E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4" y="4180415"/>
            <a:ext cx="936104" cy="936104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35207B53-7C3D-78CF-DD5D-51153B364E16}"/>
              </a:ext>
            </a:extLst>
          </p:cNvPr>
          <p:cNvSpPr/>
          <p:nvPr/>
        </p:nvSpPr>
        <p:spPr>
          <a:xfrm>
            <a:off x="4619084" y="501651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1</a:t>
            </a:r>
            <a:endParaRPr lang="zh-CN" altLang="en-US" dirty="0"/>
          </a:p>
        </p:txBody>
      </p:sp>
      <p:sp>
        <p:nvSpPr>
          <p:cNvPr id="43" name="任意形状 42">
            <a:extLst>
              <a:ext uri="{FF2B5EF4-FFF2-40B4-BE49-F238E27FC236}">
                <a16:creationId xmlns:a16="http://schemas.microsoft.com/office/drawing/2014/main" id="{51230450-AFB8-BBE0-7678-A0EF983FB024}"/>
              </a:ext>
            </a:extLst>
          </p:cNvPr>
          <p:cNvSpPr/>
          <p:nvPr/>
        </p:nvSpPr>
        <p:spPr>
          <a:xfrm>
            <a:off x="4844528" y="2893325"/>
            <a:ext cx="554689" cy="1282890"/>
          </a:xfrm>
          <a:custGeom>
            <a:avLst/>
            <a:gdLst>
              <a:gd name="connsiteX0" fmla="*/ 423508 w 554689"/>
              <a:gd name="connsiteY0" fmla="*/ 0 h 1282890"/>
              <a:gd name="connsiteX1" fmla="*/ 427 w 554689"/>
              <a:gd name="connsiteY1" fmla="*/ 436729 h 1282890"/>
              <a:gd name="connsiteX2" fmla="*/ 491747 w 554689"/>
              <a:gd name="connsiteY2" fmla="*/ 791571 h 1282890"/>
              <a:gd name="connsiteX3" fmla="*/ 532690 w 554689"/>
              <a:gd name="connsiteY3" fmla="*/ 1282890 h 128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689" h="1282890">
                <a:moveTo>
                  <a:pt x="423508" y="0"/>
                </a:moveTo>
                <a:cubicBezTo>
                  <a:pt x="206281" y="152400"/>
                  <a:pt x="-10946" y="304801"/>
                  <a:pt x="427" y="436729"/>
                </a:cubicBezTo>
                <a:cubicBezTo>
                  <a:pt x="11800" y="568657"/>
                  <a:pt x="403037" y="650544"/>
                  <a:pt x="491747" y="791571"/>
                </a:cubicBezTo>
                <a:cubicBezTo>
                  <a:pt x="580457" y="932598"/>
                  <a:pt x="556573" y="1107744"/>
                  <a:pt x="532690" y="12828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F8485CA-E7A9-D735-DB1A-743258A5C3F4}"/>
              </a:ext>
            </a:extLst>
          </p:cNvPr>
          <p:cNvGrpSpPr/>
          <p:nvPr/>
        </p:nvGrpSpPr>
        <p:grpSpPr>
          <a:xfrm>
            <a:off x="6553200" y="3262552"/>
            <a:ext cx="2516268" cy="369332"/>
            <a:chOff x="1195306" y="1216995"/>
            <a:chExt cx="2098744" cy="3693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B5338D-C345-2F88-3058-5ECACE2B83F2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90776CD-D8D1-C09A-3C39-D45E6CF30638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data[1024 : 2048];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19" name="任意形状 18">
            <a:extLst>
              <a:ext uri="{FF2B5EF4-FFF2-40B4-BE49-F238E27FC236}">
                <a16:creationId xmlns:a16="http://schemas.microsoft.com/office/drawing/2014/main" id="{E6F1F4D8-9DC9-8ADD-7904-9B2D95126AA3}"/>
              </a:ext>
            </a:extLst>
          </p:cNvPr>
          <p:cNvSpPr/>
          <p:nvPr/>
        </p:nvSpPr>
        <p:spPr>
          <a:xfrm>
            <a:off x="6851176" y="3643952"/>
            <a:ext cx="232012" cy="423081"/>
          </a:xfrm>
          <a:custGeom>
            <a:avLst/>
            <a:gdLst>
              <a:gd name="connsiteX0" fmla="*/ 0 w 232012"/>
              <a:gd name="connsiteY0" fmla="*/ 423081 h 423081"/>
              <a:gd name="connsiteX1" fmla="*/ 232012 w 232012"/>
              <a:gd name="connsiteY1" fmla="*/ 0 h 42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2012" h="423081">
                <a:moveTo>
                  <a:pt x="0" y="423081"/>
                </a:moveTo>
                <a:lnTo>
                  <a:pt x="232012" y="0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1162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7E964-79FF-F7A6-D1A0-CA1FEA1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 (Read)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AA2D2-17B8-BDD1-F13B-0252D84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F283F17-5FFA-42D1-9F7B-E9B69A84E6A8}"/>
              </a:ext>
            </a:extLst>
          </p:cNvPr>
          <p:cNvSpPr/>
          <p:nvPr/>
        </p:nvSpPr>
        <p:spPr>
          <a:xfrm>
            <a:off x="6030979" y="177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AF707DE0-63A7-CF81-5EEA-3F9056B0E9C1}"/>
              </a:ext>
            </a:extLst>
          </p:cNvPr>
          <p:cNvSpPr/>
          <p:nvPr/>
        </p:nvSpPr>
        <p:spPr>
          <a:xfrm>
            <a:off x="6030978" y="1419032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Physical, Present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20855257-2538-DB25-CF51-53A0344B1333}"/>
              </a:ext>
            </a:extLst>
          </p:cNvPr>
          <p:cNvSpPr/>
          <p:nvPr/>
        </p:nvSpPr>
        <p:spPr>
          <a:xfrm>
            <a:off x="6030978" y="213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6D26B7-7EBE-CCC3-325A-6C9C21DB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7BADE6-41D6-F65F-ADCF-B7033C4CA1DD}"/>
              </a:ext>
            </a:extLst>
          </p:cNvPr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B68972B8-6E70-CAD4-A998-27D7119B7D56}"/>
              </a:ext>
            </a:extLst>
          </p:cNvPr>
          <p:cNvSpPr/>
          <p:nvPr/>
        </p:nvSpPr>
        <p:spPr>
          <a:xfrm>
            <a:off x="6030978" y="2495101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2,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Addr2,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0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C0EFFDA-561B-5BF0-B91C-A9CFA5FF4FCE}"/>
              </a:ext>
            </a:extLst>
          </p:cNvPr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D452C21-5485-F7A1-B758-DC5B4DEE7CB4}"/>
                </a:ext>
              </a:extLst>
            </p:cNvPr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DC6A18-2CC9-B4D2-B99D-2017E3B0E351}"/>
                </a:ext>
              </a:extLst>
            </p:cNvPr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extern int data[];</a:t>
              </a: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end) {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+= data[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757C7AD-AC0C-B054-4C23-55023764BA23}"/>
              </a:ext>
            </a:extLst>
          </p:cNvPr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>
            <a:extLst>
              <a:ext uri="{FF2B5EF4-FFF2-40B4-BE49-F238E27FC236}">
                <a16:creationId xmlns:a16="http://schemas.microsoft.com/office/drawing/2014/main" id="{830DC63B-50FA-BF03-51B6-A0D24967561E}"/>
              </a:ext>
            </a:extLst>
          </p:cNvPr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1E46AA0-E069-C215-D7B8-A8C7C6E7B116}"/>
              </a:ext>
            </a:extLst>
          </p:cNvPr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/>
              <a:t>Suppose CPU access 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B0139E2-E766-E667-BFDE-F3928D0ABE4B}"/>
              </a:ext>
            </a:extLst>
          </p:cNvPr>
          <p:cNvSpPr txBox="1">
            <a:spLocks/>
          </p:cNvSpPr>
          <p:nvPr/>
        </p:nvSpPr>
        <p:spPr>
          <a:xfrm>
            <a:off x="0" y="4226943"/>
            <a:ext cx="5148064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Page fault 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Page 2 on data[1024]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kernel sends a messages to machine 1 to read the page 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Machine 1 sends back the page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F8485CA-E7A9-D735-DB1A-743258A5C3F4}"/>
              </a:ext>
            </a:extLst>
          </p:cNvPr>
          <p:cNvGrpSpPr/>
          <p:nvPr/>
        </p:nvGrpSpPr>
        <p:grpSpPr>
          <a:xfrm>
            <a:off x="6553200" y="3262552"/>
            <a:ext cx="2516268" cy="369332"/>
            <a:chOff x="1195306" y="1216995"/>
            <a:chExt cx="2098744" cy="3693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B5338D-C345-2F88-3058-5ECACE2B83F2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90776CD-D8D1-C09A-3C39-D45E6CF30638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data[1024 : 2048];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7EA9619C-570E-7330-A883-E51577CBB4EE}"/>
              </a:ext>
            </a:extLst>
          </p:cNvPr>
          <p:cNvSpPr txBox="1">
            <a:spLocks/>
          </p:cNvSpPr>
          <p:nvPr/>
        </p:nvSpPr>
        <p:spPr>
          <a:xfrm>
            <a:off x="5045968" y="4221681"/>
            <a:ext cx="4000888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08" indent="-380985">
              <a:buClr>
                <a:srgbClr val="FF0066"/>
              </a:buClr>
              <a:buFont typeface="+mj-lt"/>
              <a:buAutoNum type="arabicPeriod" startAt="4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Machine 0 allocates a new page to store the data (Page c)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BB5496-2434-324F-99AC-C6353F1C8778}"/>
              </a:ext>
            </a:extLst>
          </p:cNvPr>
          <p:cNvSpPr txBox="1"/>
          <p:nvPr/>
        </p:nvSpPr>
        <p:spPr>
          <a:xfrm>
            <a:off x="5544429" y="3241852"/>
            <a:ext cx="1246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 </a:t>
            </a:r>
            <a:r>
              <a:rPr lang="en-US" altLang="zh-CN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590CF40-1EF4-B22E-5D1F-F916AFA76758}"/>
              </a:ext>
            </a:extLst>
          </p:cNvPr>
          <p:cNvSpPr/>
          <p:nvPr/>
        </p:nvSpPr>
        <p:spPr>
          <a:xfrm>
            <a:off x="8100392" y="2484133"/>
            <a:ext cx="432048" cy="370968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1985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7E964-79FF-F7A6-D1A0-CA1FEA15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page table to implement DSM (Read)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AA2D2-17B8-BDD1-F13B-0252D84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F283F17-5FFA-42D1-9F7B-E9B69A84E6A8}"/>
              </a:ext>
            </a:extLst>
          </p:cNvPr>
          <p:cNvSpPr/>
          <p:nvPr/>
        </p:nvSpPr>
        <p:spPr>
          <a:xfrm>
            <a:off x="6030979" y="177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AF707DE0-63A7-CF81-5EEA-3F9056B0E9C1}"/>
              </a:ext>
            </a:extLst>
          </p:cNvPr>
          <p:cNvSpPr/>
          <p:nvPr/>
        </p:nvSpPr>
        <p:spPr>
          <a:xfrm>
            <a:off x="6030978" y="1419032"/>
            <a:ext cx="2492495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Physical, Present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20855257-2538-DB25-CF51-53A0344B1333}"/>
              </a:ext>
            </a:extLst>
          </p:cNvPr>
          <p:cNvSpPr/>
          <p:nvPr/>
        </p:nvSpPr>
        <p:spPr>
          <a:xfrm>
            <a:off x="6030978" y="2139032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6D26B7-7EBE-CCC3-325A-6C9C21DB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7BADE6-41D6-F65F-ADCF-B7033C4CA1DD}"/>
              </a:ext>
            </a:extLst>
          </p:cNvPr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B68972B8-6E70-CAD4-A998-27D7119B7D56}"/>
              </a:ext>
            </a:extLst>
          </p:cNvPr>
          <p:cNvSpPr/>
          <p:nvPr/>
        </p:nvSpPr>
        <p:spPr>
          <a:xfrm>
            <a:off x="6030978" y="2495101"/>
            <a:ext cx="2492494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2, </a:t>
            </a:r>
            <a:r>
              <a:rPr lang="en-US" altLang="zh-CN" sz="1670" b="1" dirty="0" err="1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AddrC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C0EFFDA-561B-5BF0-B91C-A9CFA5FF4FCE}"/>
              </a:ext>
            </a:extLst>
          </p:cNvPr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D452C21-5485-F7A1-B758-DC5B4DEE7CB4}"/>
                </a:ext>
              </a:extLst>
            </p:cNvPr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DC6A18-2CC9-B4D2-B99D-2017E3B0E351}"/>
                </a:ext>
              </a:extLst>
            </p:cNvPr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extern int data[];</a:t>
              </a: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end) {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+= data[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757C7AD-AC0C-B054-4C23-55023764BA23}"/>
              </a:ext>
            </a:extLst>
          </p:cNvPr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标注 38">
            <a:extLst>
              <a:ext uri="{FF2B5EF4-FFF2-40B4-BE49-F238E27FC236}">
                <a16:creationId xmlns:a16="http://schemas.microsoft.com/office/drawing/2014/main" id="{830DC63B-50FA-BF03-51B6-A0D24967561E}"/>
              </a:ext>
            </a:extLst>
          </p:cNvPr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1E46AA0-E069-C215-D7B8-A8C7C6E7B116}"/>
              </a:ext>
            </a:extLst>
          </p:cNvPr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/>
              <a:t>Suppose CPU access 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86287F9-61F3-C730-14E8-ACF7F07A3D3F}"/>
              </a:ext>
            </a:extLst>
          </p:cNvPr>
          <p:cNvSpPr/>
          <p:nvPr/>
        </p:nvSpPr>
        <p:spPr>
          <a:xfrm>
            <a:off x="7380312" y="2484133"/>
            <a:ext cx="1152128" cy="370968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B0139E2-E766-E667-BFDE-F3928D0ABE4B}"/>
              </a:ext>
            </a:extLst>
          </p:cNvPr>
          <p:cNvSpPr txBox="1">
            <a:spLocks/>
          </p:cNvSpPr>
          <p:nvPr/>
        </p:nvSpPr>
        <p:spPr>
          <a:xfrm>
            <a:off x="0" y="4226943"/>
            <a:ext cx="5148064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Page fault 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Page 2 on data[1024]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kernel sends a messages to machine 1 to read the page 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Machine 1 sends back the page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F8485CA-E7A9-D735-DB1A-743258A5C3F4}"/>
              </a:ext>
            </a:extLst>
          </p:cNvPr>
          <p:cNvGrpSpPr/>
          <p:nvPr/>
        </p:nvGrpSpPr>
        <p:grpSpPr>
          <a:xfrm>
            <a:off x="6553200" y="3262552"/>
            <a:ext cx="2516268" cy="369332"/>
            <a:chOff x="1195306" y="1216995"/>
            <a:chExt cx="2098744" cy="3693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B5338D-C345-2F88-3058-5ECACE2B83F2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90776CD-D8D1-C09A-3C39-D45E6CF30638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data[1024 : 2048];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7EA9619C-570E-7330-A883-E51577CBB4EE}"/>
              </a:ext>
            </a:extLst>
          </p:cNvPr>
          <p:cNvSpPr txBox="1">
            <a:spLocks/>
          </p:cNvSpPr>
          <p:nvPr/>
        </p:nvSpPr>
        <p:spPr>
          <a:xfrm>
            <a:off x="5045968" y="4221681"/>
            <a:ext cx="4000888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08" indent="-380985">
              <a:buClr>
                <a:srgbClr val="FF0066"/>
              </a:buClr>
              <a:buFont typeface="+mj-lt"/>
              <a:buAutoNum type="arabicPeriod" startAt="4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Machine 0 allocates anew page to store the data (Page c)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 startAt="4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Modify the page table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 startAt="4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Return to the user program 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BB5496-2434-324F-99AC-C6353F1C8778}"/>
              </a:ext>
            </a:extLst>
          </p:cNvPr>
          <p:cNvSpPr txBox="1"/>
          <p:nvPr/>
        </p:nvSpPr>
        <p:spPr>
          <a:xfrm>
            <a:off x="5544429" y="3241852"/>
            <a:ext cx="1246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 </a:t>
            </a:r>
            <a:r>
              <a:rPr lang="en-US" altLang="zh-CN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6087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31115-D43F-C648-D5DD-20962F31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solution essentially caches the remote page locally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1FEBB-F28E-D4BB-9880-D7D2D6DA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we read the remote page, allocate a local page and caches it </a:t>
            </a:r>
          </a:p>
          <a:p>
            <a:r>
              <a:rPr kumimoji="1" lang="en-US" altLang="zh-CN" dirty="0"/>
              <a:t>Question: </a:t>
            </a:r>
          </a:p>
          <a:p>
            <a:pPr lvl="1"/>
            <a:r>
              <a:rPr kumimoji="1" lang="en-US" altLang="zh-CN" dirty="0"/>
              <a:t>What would happen when 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1 makes a modification? </a:t>
            </a:r>
          </a:p>
          <a:p>
            <a:pPr lvl="2"/>
            <a:r>
              <a:rPr kumimoji="1" lang="en-US" altLang="zh-CN" sz="1800" dirty="0"/>
              <a:t>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machine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0,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future read will get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 stale value! </a:t>
            </a:r>
          </a:p>
          <a:p>
            <a:r>
              <a:rPr kumimoji="1" lang="en-US" altLang="zh-CN" dirty="0"/>
              <a:t>Naïve solution</a:t>
            </a:r>
          </a:p>
          <a:p>
            <a:pPr lvl="1"/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invalidates the page once the application finishes the read</a:t>
            </a:r>
          </a:p>
          <a:p>
            <a:pPr lvl="1"/>
            <a:r>
              <a:rPr kumimoji="1" lang="en-US" altLang="zh-CN" dirty="0"/>
              <a:t>Question remains: how can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 know when the application has finished reading the data </a:t>
            </a:r>
            <a:r>
              <a:rPr kumimoji="1" lang="en-US" altLang="zh-CN" b="1" dirty="0">
                <a:solidFill>
                  <a:srgbClr val="C00000"/>
                </a:solidFill>
              </a:rPr>
              <a:t>w/o changing the program</a:t>
            </a:r>
            <a:r>
              <a:rPr kumimoji="1" lang="en-US" altLang="zh-CN" dirty="0"/>
              <a:t>? </a:t>
            </a:r>
          </a:p>
          <a:p>
            <a:pPr lvl="2"/>
            <a:r>
              <a:rPr kumimoji="1" lang="en-US" altLang="zh-CN" sz="1800" dirty="0"/>
              <a:t>If we rely on the application modifications, we cannot directly run multi-threaded program on DSM!</a:t>
            </a:r>
          </a:p>
          <a:p>
            <a:pPr lvl="1"/>
            <a:r>
              <a:rPr kumimoji="1" lang="en-US" altLang="zh-CN" sz="2000" dirty="0"/>
              <a:t>Also, invalidation degrades the performance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5201D-7407-BBDA-D759-89896E65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9129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6B468-0842-8819-C0C5-37B44B13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733656" cy="900442"/>
          </a:xfrm>
        </p:spPr>
        <p:txBody>
          <a:bodyPr/>
          <a:lstStyle/>
          <a:p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cache?</a:t>
            </a:r>
            <a:r>
              <a:rPr kumimoji="1" lang="zh-CN" altLang="en-US" dirty="0"/>
              <a:t> </a:t>
            </a:r>
            <a:r>
              <a:rPr kumimoji="1" lang="en-US" altLang="zh-CN" dirty="0"/>
              <a:t>It is a trade-off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ADC1B-D207-E4DE-4CE1-A6A6A14C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kumimoji="1" lang="en-US" altLang="zh-CN" b="1" dirty="0"/>
              <a:t>Cache improves the performance of future reads </a:t>
            </a:r>
          </a:p>
          <a:p>
            <a:pPr lvl="1"/>
            <a:r>
              <a:rPr kumimoji="1" lang="en-US" altLang="zh-CN" dirty="0"/>
              <a:t>Network is much slower than local memory accesses </a:t>
            </a:r>
          </a:p>
          <a:p>
            <a:pPr lvl="1"/>
            <a:r>
              <a:rPr kumimoji="1" lang="en-US" altLang="zh-CN" dirty="0"/>
              <a:t>E.g., 10ms (network) vs. 100ns (local memory access) </a:t>
            </a:r>
          </a:p>
          <a:p>
            <a:pPr lvl="2"/>
            <a:r>
              <a:rPr kumimoji="1" lang="en-US" altLang="zh-CN" sz="1800" dirty="0"/>
              <a:t>Especially difficult to reduce for large-scale clusters </a:t>
            </a:r>
          </a:p>
          <a:p>
            <a:r>
              <a:rPr kumimoji="1" lang="en-US" altLang="zh-CN" dirty="0"/>
              <a:t>Cache introduces anomalies if not implementing properly </a:t>
            </a:r>
          </a:p>
          <a:p>
            <a:pPr lvl="1"/>
            <a:r>
              <a:rPr kumimoji="1" lang="en-US" altLang="zh-CN" dirty="0"/>
              <a:t>E.g., application reads a stale data</a:t>
            </a:r>
          </a:p>
          <a:p>
            <a:pPr lvl="1"/>
            <a:r>
              <a:rPr kumimoji="1" lang="en-US" altLang="zh-CN" dirty="0"/>
              <a:t>Whether it is ok depends on the application scenarios </a:t>
            </a:r>
          </a:p>
          <a:p>
            <a:pPr lvl="1"/>
            <a:r>
              <a:rPr kumimoji="1" lang="en-US" altLang="zh-CN" dirty="0"/>
              <a:t>Our parallel sum works fine, but what about others?  (will see later)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30326D-4ABC-6EE1-6DFB-A90542B8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5077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BA3A8-B593-B2E2-312B-5D5EE61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Write?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BEBCDA-CB1F-86F7-81E9-E20958DB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127</a:t>
            </a:fld>
            <a:endParaRPr lang="zh-CN" alt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DB1F3D0-918D-19BE-3790-BFC7978F747F}"/>
              </a:ext>
            </a:extLst>
          </p:cNvPr>
          <p:cNvSpPr/>
          <p:nvPr/>
        </p:nvSpPr>
        <p:spPr>
          <a:xfrm>
            <a:off x="6030978" y="1779032"/>
            <a:ext cx="2933509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1,Write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22032536-2F30-A1AE-4440-8F1C4B09E8AE}"/>
              </a:ext>
            </a:extLst>
          </p:cNvPr>
          <p:cNvSpPr/>
          <p:nvPr/>
        </p:nvSpPr>
        <p:spPr>
          <a:xfrm>
            <a:off x="6030978" y="1419032"/>
            <a:ext cx="293351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Physical, Present, RW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EA7FEC96-9D88-69AF-D748-6E026EF08F1E}"/>
              </a:ext>
            </a:extLst>
          </p:cNvPr>
          <p:cNvSpPr/>
          <p:nvPr/>
        </p:nvSpPr>
        <p:spPr>
          <a:xfrm>
            <a:off x="6030977" y="2139032"/>
            <a:ext cx="2933509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1,Write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9FB208-7F3C-1F78-B23F-7349BC20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6666BE2-320A-01F8-A34B-A7A718CED6A9}"/>
              </a:ext>
            </a:extLst>
          </p:cNvPr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B0ECF680-1AF0-D61C-B787-817325267892}"/>
              </a:ext>
            </a:extLst>
          </p:cNvPr>
          <p:cNvSpPr/>
          <p:nvPr/>
        </p:nvSpPr>
        <p:spPr>
          <a:xfrm>
            <a:off x="6030978" y="2495101"/>
            <a:ext cx="2933508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2, </a:t>
            </a:r>
            <a:r>
              <a:rPr lang="en-US" altLang="zh-CN" sz="1670" b="1" dirty="0" err="1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AddrC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1,</a:t>
            </a:r>
            <a:r>
              <a:rPr lang="en-US" altLang="zh-CN" sz="1670" b="1" dirty="0">
                <a:solidFill>
                  <a:srgbClr val="FF00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Read</a:t>
            </a:r>
            <a:endParaRPr lang="zh-CN" altLang="en-US" sz="1670" b="1" dirty="0">
              <a:solidFill>
                <a:srgbClr val="FF0000"/>
              </a:solidFill>
              <a:latin typeface="Eras Medium ITC" pitchFamily="34" charset="0"/>
              <a:cs typeface="Verdana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E989147-EA1F-6CE2-357A-BDFD930E4B8D}"/>
              </a:ext>
            </a:extLst>
          </p:cNvPr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FD467E-5D67-7771-1002-29119B1EF774}"/>
                </a:ext>
              </a:extLst>
            </p:cNvPr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B426ECB-9910-E399-F8DC-82AC4C2AA3F6}"/>
                </a:ext>
              </a:extLst>
            </p:cNvPr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extern int data[];</a:t>
              </a: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end) {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data[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] += 73;</a:t>
              </a: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4" name="矩形标注 13">
            <a:extLst>
              <a:ext uri="{FF2B5EF4-FFF2-40B4-BE49-F238E27FC236}">
                <a16:creationId xmlns:a16="http://schemas.microsoft.com/office/drawing/2014/main" id="{502B46C0-D04B-0E9F-8532-8F3C35C1C888}"/>
              </a:ext>
            </a:extLst>
          </p:cNvPr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E1134D-9DC1-486D-0EEC-0C6569A67901}"/>
              </a:ext>
            </a:extLst>
          </p:cNvPr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/>
              <a:t>Suppose CPU write 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9C84188-D470-285A-4E1A-C320274A4BD6}"/>
              </a:ext>
            </a:extLst>
          </p:cNvPr>
          <p:cNvGrpSpPr/>
          <p:nvPr/>
        </p:nvGrpSpPr>
        <p:grpSpPr>
          <a:xfrm>
            <a:off x="6553200" y="3262552"/>
            <a:ext cx="2516268" cy="369332"/>
            <a:chOff x="1195306" y="1216995"/>
            <a:chExt cx="2098744" cy="36933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5230FC2-209A-047A-B759-C13447614F41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BD43C5-507E-D243-0786-11940939991F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data[1024 : 2048];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C55085B-1CBC-FB45-1B64-147C254B1D4B}"/>
              </a:ext>
            </a:extLst>
          </p:cNvPr>
          <p:cNvSpPr txBox="1"/>
          <p:nvPr/>
        </p:nvSpPr>
        <p:spPr>
          <a:xfrm>
            <a:off x="5544429" y="3241852"/>
            <a:ext cx="1246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 </a:t>
            </a:r>
            <a:r>
              <a:rPr lang="en-US" altLang="zh-CN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6969254A-0921-41A6-0B5B-5397ABC1803A}"/>
              </a:ext>
            </a:extLst>
          </p:cNvPr>
          <p:cNvSpPr txBox="1">
            <a:spLocks/>
          </p:cNvSpPr>
          <p:nvPr/>
        </p:nvSpPr>
        <p:spPr>
          <a:xfrm>
            <a:off x="261896" y="4263817"/>
            <a:ext cx="8229600" cy="1884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kumimoji="1" lang="en-US" altLang="zh-CN" dirty="0"/>
              <a:t>Besides read, we need to write back  </a:t>
            </a:r>
            <a:endParaRPr kumimoji="1" lang="en-US" altLang="zh-CN" sz="1800" dirty="0"/>
          </a:p>
          <a:p>
            <a:pPr lvl="1"/>
            <a:r>
              <a:rPr kumimoji="1" lang="en-US" altLang="zh-CN" dirty="0"/>
              <a:t>Question: how can kernel detect there is a write? </a:t>
            </a:r>
          </a:p>
          <a:p>
            <a:pPr lvl="2"/>
            <a:r>
              <a:rPr kumimoji="1" lang="en-US" altLang="zh-CN" sz="1800" dirty="0"/>
              <a:t>Setting the write-bit of the page to 0, even it is write-permitted </a:t>
            </a:r>
          </a:p>
          <a:p>
            <a:pPr lvl="1"/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443875BB-ABA2-610E-5B1D-CD7F2A4A643F}"/>
              </a:ext>
            </a:extLst>
          </p:cNvPr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F0756A8-C2DE-A80E-1F38-3654698C97B0}"/>
              </a:ext>
            </a:extLst>
          </p:cNvPr>
          <p:cNvGrpSpPr/>
          <p:nvPr/>
        </p:nvGrpSpPr>
        <p:grpSpPr>
          <a:xfrm>
            <a:off x="5724976" y="4183850"/>
            <a:ext cx="3406536" cy="398930"/>
            <a:chOff x="452760" y="1187397"/>
            <a:chExt cx="2841290" cy="39893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A4854AA-2B74-48DE-EF81-FD10824CCDF8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024C992-158C-127C-A0DF-DAA08288D795}"/>
                </a:ext>
              </a:extLst>
            </p:cNvPr>
            <p:cNvSpPr txBox="1"/>
            <p:nvPr/>
          </p:nvSpPr>
          <p:spPr>
            <a:xfrm>
              <a:off x="452760" y="1187397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2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BCB2C7B-F517-C6DB-C853-C170F78F0F82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data[1024 : 2048];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27" name="下箭头 26">
            <a:extLst>
              <a:ext uri="{FF2B5EF4-FFF2-40B4-BE49-F238E27FC236}">
                <a16:creationId xmlns:a16="http://schemas.microsoft.com/office/drawing/2014/main" id="{54240F48-E4D4-4D0D-0319-B52334B6CABB}"/>
              </a:ext>
            </a:extLst>
          </p:cNvPr>
          <p:cNvSpPr/>
          <p:nvPr/>
        </p:nvSpPr>
        <p:spPr>
          <a:xfrm>
            <a:off x="7511996" y="3684879"/>
            <a:ext cx="576064" cy="454793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E868BFA-A6C9-C549-A9DE-C5FCD4065DBF}"/>
              </a:ext>
            </a:extLst>
          </p:cNvPr>
          <p:cNvSpPr/>
          <p:nvPr/>
        </p:nvSpPr>
        <p:spPr>
          <a:xfrm>
            <a:off x="8058703" y="1277395"/>
            <a:ext cx="952172" cy="1704590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4210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BA3A8-B593-B2E2-312B-5D5EE61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Write?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BEBCDA-CB1F-86F7-81E9-E20958DB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128</a:t>
            </a:fld>
            <a:endParaRPr lang="zh-CN" alt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DB1F3D0-918D-19BE-3790-BFC7978F747F}"/>
              </a:ext>
            </a:extLst>
          </p:cNvPr>
          <p:cNvSpPr/>
          <p:nvPr/>
        </p:nvSpPr>
        <p:spPr>
          <a:xfrm>
            <a:off x="6030978" y="1779032"/>
            <a:ext cx="2933509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0,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Addr0,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1,Write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22032536-2F30-A1AE-4440-8F1C4B09E8AE}"/>
              </a:ext>
            </a:extLst>
          </p:cNvPr>
          <p:cNvSpPr/>
          <p:nvPr/>
        </p:nvSpPr>
        <p:spPr>
          <a:xfrm>
            <a:off x="6030978" y="1419032"/>
            <a:ext cx="293351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Physical, Present, RW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EA7FEC96-9D88-69AF-D748-6E026EF08F1E}"/>
              </a:ext>
            </a:extLst>
          </p:cNvPr>
          <p:cNvSpPr/>
          <p:nvPr/>
        </p:nvSpPr>
        <p:spPr>
          <a:xfrm>
            <a:off x="6030977" y="2139032"/>
            <a:ext cx="2933509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Addr1,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1,Write</a:t>
            </a:r>
            <a:endParaRPr lang="zh-CN" altLang="en-US" sz="1670" b="1" dirty="0">
              <a:solidFill>
                <a:schemeClr val="tx1"/>
              </a:solidFill>
              <a:latin typeface="Eras Medium ITC" pitchFamily="34" charset="0"/>
              <a:cs typeface="Verdana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9FB208-7F3C-1F78-B23F-7349BC20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3" y="1548029"/>
            <a:ext cx="936104" cy="9361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6666BE2-320A-01F8-A34B-A7A718CED6A9}"/>
              </a:ext>
            </a:extLst>
          </p:cNvPr>
          <p:cNvSpPr/>
          <p:nvPr/>
        </p:nvSpPr>
        <p:spPr>
          <a:xfrm>
            <a:off x="4463803" y="238412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Machine 0</a:t>
            </a:r>
            <a:endParaRPr lang="zh-CN" altLang="en-US" dirty="0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B0ECF680-1AF0-D61C-B787-817325267892}"/>
              </a:ext>
            </a:extLst>
          </p:cNvPr>
          <p:cNvSpPr/>
          <p:nvPr/>
        </p:nvSpPr>
        <p:spPr>
          <a:xfrm>
            <a:off x="6030978" y="2495101"/>
            <a:ext cx="2933508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Data page 2, </a:t>
            </a:r>
            <a:r>
              <a:rPr lang="en-US" altLang="zh-CN" sz="1670" b="1" dirty="0" err="1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AddrC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en-US" altLang="zh-CN" sz="1670" b="1" dirty="0">
                <a:solidFill>
                  <a:schemeClr val="tx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1,</a:t>
            </a:r>
            <a:r>
              <a:rPr lang="en-US" altLang="zh-CN" sz="1670" b="1" dirty="0">
                <a:solidFill>
                  <a:srgbClr val="FF00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Read</a:t>
            </a:r>
            <a:endParaRPr lang="zh-CN" altLang="en-US" sz="1670" b="1" dirty="0">
              <a:solidFill>
                <a:srgbClr val="FF0000"/>
              </a:solidFill>
              <a:latin typeface="Eras Medium ITC" pitchFamily="34" charset="0"/>
              <a:cs typeface="Verdana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E989147-EA1F-6CE2-357A-BDFD930E4B8D}"/>
              </a:ext>
            </a:extLst>
          </p:cNvPr>
          <p:cNvGrpSpPr/>
          <p:nvPr/>
        </p:nvGrpSpPr>
        <p:grpSpPr>
          <a:xfrm>
            <a:off x="302840" y="1096905"/>
            <a:ext cx="4164217" cy="2444254"/>
            <a:chOff x="912506" y="1040359"/>
            <a:chExt cx="3810262" cy="244425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FD467E-5D67-7771-1002-29119B1EF774}"/>
                </a:ext>
              </a:extLst>
            </p:cNvPr>
            <p:cNvSpPr/>
            <p:nvPr/>
          </p:nvSpPr>
          <p:spPr>
            <a:xfrm>
              <a:off x="912506" y="1040359"/>
              <a:ext cx="3547009" cy="2444254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B426ECB-9910-E399-F8DC-82AC4C2AA3F6}"/>
                </a:ext>
              </a:extLst>
            </p:cNvPr>
            <p:cNvSpPr/>
            <p:nvPr/>
          </p:nvSpPr>
          <p:spPr>
            <a:xfrm>
              <a:off x="961729" y="1041019"/>
              <a:ext cx="3761039" cy="23083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extern int data[];</a:t>
              </a:r>
            </a:p>
            <a:p>
              <a:endPara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start,int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end) {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int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0;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for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in </a:t>
              </a:r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start..end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data[</a:t>
              </a:r>
              <a:r>
                <a:rPr kumimoji="1" lang="en-US" altLang="zh-CN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] += 73;</a:t>
              </a: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return </a:t>
              </a:r>
              <a:r>
                <a:rPr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local_sum</a:t>
              </a:r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4" name="矩形标注 13">
            <a:extLst>
              <a:ext uri="{FF2B5EF4-FFF2-40B4-BE49-F238E27FC236}">
                <a16:creationId xmlns:a16="http://schemas.microsoft.com/office/drawing/2014/main" id="{502B46C0-D04B-0E9F-8532-8F3C35C1C888}"/>
              </a:ext>
            </a:extLst>
          </p:cNvPr>
          <p:cNvSpPr/>
          <p:nvPr/>
        </p:nvSpPr>
        <p:spPr>
          <a:xfrm>
            <a:off x="1667920" y="1535807"/>
            <a:ext cx="3876509" cy="591003"/>
          </a:xfrm>
          <a:prstGeom prst="wedgeRectCallout">
            <a:avLst>
              <a:gd name="adj1" fmla="val -28868"/>
              <a:gd name="adj2" fmla="val 108684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E1134D-9DC1-486D-0EEC-0C6569A67901}"/>
              </a:ext>
            </a:extLst>
          </p:cNvPr>
          <p:cNvSpPr txBox="1"/>
          <p:nvPr/>
        </p:nvSpPr>
        <p:spPr>
          <a:xfrm>
            <a:off x="963676" y="1651975"/>
            <a:ext cx="507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kumimoji="1" lang="en-US" altLang="zh-CN" sz="1800" dirty="0"/>
              <a:t>Suppose CPU write 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data[1024]</a:t>
            </a:r>
            <a:endParaRPr kumimoji="1" lang="zh-CN" altLang="en-US" sz="1800" b="1" dirty="0">
              <a:solidFill>
                <a:srgbClr val="C00000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9C84188-D470-285A-4E1A-C320274A4BD6}"/>
              </a:ext>
            </a:extLst>
          </p:cNvPr>
          <p:cNvGrpSpPr/>
          <p:nvPr/>
        </p:nvGrpSpPr>
        <p:grpSpPr>
          <a:xfrm>
            <a:off x="6553200" y="3262552"/>
            <a:ext cx="2516268" cy="369332"/>
            <a:chOff x="1195306" y="1216995"/>
            <a:chExt cx="2098744" cy="36933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5230FC2-209A-047A-B759-C13447614F41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BD43C5-507E-D243-0786-11940939991F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data[1024 : 2048];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C55085B-1CBC-FB45-1B64-147C254B1D4B}"/>
              </a:ext>
            </a:extLst>
          </p:cNvPr>
          <p:cNvSpPr txBox="1"/>
          <p:nvPr/>
        </p:nvSpPr>
        <p:spPr>
          <a:xfrm>
            <a:off x="5544429" y="3241852"/>
            <a:ext cx="1246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 </a:t>
            </a:r>
            <a:r>
              <a:rPr lang="en-US" altLang="zh-CN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443875BB-ABA2-610E-5B1D-CD7F2A4A643F}"/>
              </a:ext>
            </a:extLst>
          </p:cNvPr>
          <p:cNvCxnSpPr/>
          <p:nvPr/>
        </p:nvCxnSpPr>
        <p:spPr>
          <a:xfrm>
            <a:off x="-145094" y="3865612"/>
            <a:ext cx="9577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F0756A8-C2DE-A80E-1F38-3654698C97B0}"/>
              </a:ext>
            </a:extLst>
          </p:cNvPr>
          <p:cNvGrpSpPr/>
          <p:nvPr/>
        </p:nvGrpSpPr>
        <p:grpSpPr>
          <a:xfrm>
            <a:off x="5724976" y="4183850"/>
            <a:ext cx="3406536" cy="398930"/>
            <a:chOff x="452760" y="1187397"/>
            <a:chExt cx="2841290" cy="39893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A4854AA-2B74-48DE-EF81-FD10824CCDF8}"/>
                </a:ext>
              </a:extLst>
            </p:cNvPr>
            <p:cNvSpPr/>
            <p:nvPr/>
          </p:nvSpPr>
          <p:spPr>
            <a:xfrm>
              <a:off x="1195306" y="1221246"/>
              <a:ext cx="2079884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024C992-158C-127C-A0DF-DAA08288D795}"/>
                </a:ext>
              </a:extLst>
            </p:cNvPr>
            <p:cNvSpPr txBox="1"/>
            <p:nvPr/>
          </p:nvSpPr>
          <p:spPr>
            <a:xfrm>
              <a:off x="452760" y="1187397"/>
              <a:ext cx="10399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Page 2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BCB2C7B-F517-C6DB-C853-C170F78F0F82}"/>
                </a:ext>
              </a:extLst>
            </p:cNvPr>
            <p:cNvSpPr txBox="1"/>
            <p:nvPr/>
          </p:nvSpPr>
          <p:spPr>
            <a:xfrm>
              <a:off x="1214166" y="1216995"/>
              <a:ext cx="2079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int data[1024 : 2048];</a:t>
              </a:r>
              <a:r>
                <a:rPr lang="en-US" altLang="zh-CN" sz="1800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zh-CN" altLang="en-US" dirty="0"/>
            </a:p>
          </p:txBody>
        </p:sp>
      </p:grpSp>
      <p:sp>
        <p:nvSpPr>
          <p:cNvPr id="27" name="下箭头 26">
            <a:extLst>
              <a:ext uri="{FF2B5EF4-FFF2-40B4-BE49-F238E27FC236}">
                <a16:creationId xmlns:a16="http://schemas.microsoft.com/office/drawing/2014/main" id="{54240F48-E4D4-4D0D-0319-B52334B6CABB}"/>
              </a:ext>
            </a:extLst>
          </p:cNvPr>
          <p:cNvSpPr/>
          <p:nvPr/>
        </p:nvSpPr>
        <p:spPr>
          <a:xfrm>
            <a:off x="7511996" y="3684879"/>
            <a:ext cx="576064" cy="454793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CE47A-13E9-B2EF-6A1F-833889DF2F3E}"/>
              </a:ext>
            </a:extLst>
          </p:cNvPr>
          <p:cNvSpPr txBox="1">
            <a:spLocks/>
          </p:cNvSpPr>
          <p:nvPr/>
        </p:nvSpPr>
        <p:spPr>
          <a:xfrm>
            <a:off x="0" y="4063826"/>
            <a:ext cx="5148064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Page fault 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Page 2 on data[1024]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The kernel checks whether it is ok to write the page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Mark the page as dirty 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Mark the page as write 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F5B32F64-CCAB-C22E-BAD2-A6A7EE9C01E6}"/>
              </a:ext>
            </a:extLst>
          </p:cNvPr>
          <p:cNvSpPr txBox="1">
            <a:spLocks/>
          </p:cNvSpPr>
          <p:nvPr/>
        </p:nvSpPr>
        <p:spPr>
          <a:xfrm>
            <a:off x="5045968" y="4997897"/>
            <a:ext cx="3342456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08" indent="-380985">
              <a:buClr>
                <a:srgbClr val="FF0066"/>
              </a:buClr>
              <a:buFont typeface="+mj-lt"/>
              <a:buAutoNum type="arabicPeriod" startAt="5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Wait for a while, and write the page back</a:t>
            </a:r>
          </a:p>
        </p:txBody>
      </p:sp>
    </p:spTree>
    <p:extLst>
      <p:ext uri="{BB962C8B-B14F-4D97-AF65-F5344CB8AC3E}">
        <p14:creationId xmlns:p14="http://schemas.microsoft.com/office/powerpoint/2010/main" val="188469280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E0A8D-E1F7-948E-B61A-1F85F46E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the data back to remote is tricky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AC67-DE91-51D3-E560-3C25B861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kernel cannot decide when the client finishes the write </a:t>
            </a:r>
          </a:p>
          <a:p>
            <a:pPr lvl="1"/>
            <a:r>
              <a:rPr kumimoji="1" lang="en-US" altLang="zh-CN" dirty="0"/>
              <a:t>It can only detect there is an on-going write </a:t>
            </a:r>
          </a:p>
          <a:p>
            <a:r>
              <a:rPr kumimoji="1" lang="en-US" altLang="zh-CN" dirty="0"/>
              <a:t>Therefore, the write back is flushed later in a timely manner</a:t>
            </a:r>
          </a:p>
          <a:p>
            <a:pPr lvl="1"/>
            <a:r>
              <a:rPr kumimoji="1" lang="en-US" altLang="zh-CN" dirty="0"/>
              <a:t>Note that the write back will also  need to update other’s cache </a:t>
            </a:r>
          </a:p>
          <a:p>
            <a:r>
              <a:rPr kumimoji="1" lang="en-US" altLang="zh-CN" dirty="0"/>
              <a:t>This is essentially the consistency issue we met before!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3FF30-576F-1D67-B9DD-386F5861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92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236FC-D2D5-524C-91D4-45988F0A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insert/update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7D7B7-2AB8-8041-97F7-F4AE6864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53898DA-F0D7-474B-A295-F993F120DB45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921CE956-E2E3-6B41-BD5F-2D48DCA565A5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FD17D120-EB4F-6342-8BA2-A366E69A28BB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D319D7AA-884E-8A46-BC13-76CF9A9F268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6723B3FA-A88B-C443-B2C7-D9B1AA6AED1A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FE1ACEC2-6833-2F48-AE8D-6E662EE3FC6E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5CB7F5F3-B733-1B43-9123-82FD7B3BA3B4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283360C2-0BC4-B34A-A1E7-11719B8C4FCD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9" name="Group 62">
                <a:extLst>
                  <a:ext uri="{FF2B5EF4-FFF2-40B4-BE49-F238E27FC236}">
                    <a16:creationId xmlns:a16="http://schemas.microsoft.com/office/drawing/2014/main" id="{489E1A9A-CE20-1948-9DB3-33835A493C0C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8" name="Rectangle 71">
                  <a:extLst>
                    <a:ext uri="{FF2B5EF4-FFF2-40B4-BE49-F238E27FC236}">
                      <a16:creationId xmlns:a16="http://schemas.microsoft.com/office/drawing/2014/main" id="{1BC5FE2B-03B9-334B-9C2D-6B5FE22B7B1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9" name="Rectangle 72">
                  <a:extLst>
                    <a:ext uri="{FF2B5EF4-FFF2-40B4-BE49-F238E27FC236}">
                      <a16:creationId xmlns:a16="http://schemas.microsoft.com/office/drawing/2014/main" id="{7DD99D46-AF4F-ED49-942E-5C90135A585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0" name="Group 63">
                <a:extLst>
                  <a:ext uri="{FF2B5EF4-FFF2-40B4-BE49-F238E27FC236}">
                    <a16:creationId xmlns:a16="http://schemas.microsoft.com/office/drawing/2014/main" id="{D8919AF3-887C-1944-9357-CF895881DE60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6" name="Rectangle 69">
                  <a:extLst>
                    <a:ext uri="{FF2B5EF4-FFF2-40B4-BE49-F238E27FC236}">
                      <a16:creationId xmlns:a16="http://schemas.microsoft.com/office/drawing/2014/main" id="{D22483CA-5BF2-054A-B737-7DE59C26FD8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7" name="Rectangle 70">
                  <a:extLst>
                    <a:ext uri="{FF2B5EF4-FFF2-40B4-BE49-F238E27FC236}">
                      <a16:creationId xmlns:a16="http://schemas.microsoft.com/office/drawing/2014/main" id="{277CF7C3-A9F1-304D-B5FC-436510790A8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1" name="TextBox 64">
                <a:extLst>
                  <a:ext uri="{FF2B5EF4-FFF2-40B4-BE49-F238E27FC236}">
                    <a16:creationId xmlns:a16="http://schemas.microsoft.com/office/drawing/2014/main" id="{F688484B-B3EC-BC46-87DD-B3145BEC0DAC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EA6D6B4D-2B15-4B45-B268-4CEA46DC64D9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63" name="Group 66">
                <a:extLst>
                  <a:ext uri="{FF2B5EF4-FFF2-40B4-BE49-F238E27FC236}">
                    <a16:creationId xmlns:a16="http://schemas.microsoft.com/office/drawing/2014/main" id="{7CB3264A-A371-8245-BBAD-4EEC0B194B02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70CACF23-63F0-FB42-9188-D1CD7A692A7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C8F3C15C-3396-2D4C-B284-AC5D7E4DB54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7A22F3A5-5452-7F48-B9DB-95AEE8A47B7B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6F84A33C-5F4B-EE46-B9C7-2137FCF6D330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id="{4539EDFB-317C-0046-816A-8DBFA8756789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0">
                  <a:extLst>
                    <a:ext uri="{FF2B5EF4-FFF2-40B4-BE49-F238E27FC236}">
                      <a16:creationId xmlns:a16="http://schemas.microsoft.com/office/drawing/2014/main" id="{120A8294-B749-2F4C-87CD-359DAA862DA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61">
                  <a:extLst>
                    <a:ext uri="{FF2B5EF4-FFF2-40B4-BE49-F238E27FC236}">
                      <a16:creationId xmlns:a16="http://schemas.microsoft.com/office/drawing/2014/main" id="{E8088199-B839-7C4C-8658-567BC478A68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6" name="Group 49">
                <a:extLst>
                  <a:ext uri="{FF2B5EF4-FFF2-40B4-BE49-F238E27FC236}">
                    <a16:creationId xmlns:a16="http://schemas.microsoft.com/office/drawing/2014/main" id="{F82DCE87-5A06-C749-A3A9-4F227FD17C1E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58">
                  <a:extLst>
                    <a:ext uri="{FF2B5EF4-FFF2-40B4-BE49-F238E27FC236}">
                      <a16:creationId xmlns:a16="http://schemas.microsoft.com/office/drawing/2014/main" id="{4517E231-2D9A-A745-BB9E-7FBAEAED7FB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59">
                  <a:extLst>
                    <a:ext uri="{FF2B5EF4-FFF2-40B4-BE49-F238E27FC236}">
                      <a16:creationId xmlns:a16="http://schemas.microsoft.com/office/drawing/2014/main" id="{48E7D04E-B15C-3D46-8D7A-688E18ECBC6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7" name="Group 50">
                <a:extLst>
                  <a:ext uri="{FF2B5EF4-FFF2-40B4-BE49-F238E27FC236}">
                    <a16:creationId xmlns:a16="http://schemas.microsoft.com/office/drawing/2014/main" id="{28FADFCC-DAA5-EE43-BB6B-A3AA5DDD3D11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7A71424B-07F8-FA4E-8342-3A8E77148D8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4" name="Rectangle 57">
                  <a:extLst>
                    <a:ext uri="{FF2B5EF4-FFF2-40B4-BE49-F238E27FC236}">
                      <a16:creationId xmlns:a16="http://schemas.microsoft.com/office/drawing/2014/main" id="{613DD30C-43EB-8144-9A41-74BB7C10B15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8" name="TextBox 51">
                <a:extLst>
                  <a:ext uri="{FF2B5EF4-FFF2-40B4-BE49-F238E27FC236}">
                    <a16:creationId xmlns:a16="http://schemas.microsoft.com/office/drawing/2014/main" id="{7E4D4452-9554-7C41-BC92-D5572416103B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9" name="TextBox 52">
                <a:extLst>
                  <a:ext uri="{FF2B5EF4-FFF2-40B4-BE49-F238E27FC236}">
                    <a16:creationId xmlns:a16="http://schemas.microsoft.com/office/drawing/2014/main" id="{DDBECA94-D015-344A-9DA8-4085E445E596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50" name="Group 53">
                <a:extLst>
                  <a:ext uri="{FF2B5EF4-FFF2-40B4-BE49-F238E27FC236}">
                    <a16:creationId xmlns:a16="http://schemas.microsoft.com/office/drawing/2014/main" id="{A92BD180-02A5-CC46-9C14-0C2E67F56B4F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1" name="Rectangle 54">
                  <a:extLst>
                    <a:ext uri="{FF2B5EF4-FFF2-40B4-BE49-F238E27FC236}">
                      <a16:creationId xmlns:a16="http://schemas.microsoft.com/office/drawing/2014/main" id="{6E64E779-C619-8E41-B63A-8AB7091571D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2" name="Rectangle 55">
                  <a:extLst>
                    <a:ext uri="{FF2B5EF4-FFF2-40B4-BE49-F238E27FC236}">
                      <a16:creationId xmlns:a16="http://schemas.microsoft.com/office/drawing/2014/main" id="{6687A42E-5948-C146-A91E-CCB9D6BBE65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136C0F52-E286-7248-AFB3-17F528DA388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D861F143-A8A9-6A45-9DBF-4B0E68BCD52F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46">
                  <a:extLst>
                    <a:ext uri="{FF2B5EF4-FFF2-40B4-BE49-F238E27FC236}">
                      <a16:creationId xmlns:a16="http://schemas.microsoft.com/office/drawing/2014/main" id="{CA7C232F-0821-1046-A9ED-1E94846433B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47">
                  <a:extLst>
                    <a:ext uri="{FF2B5EF4-FFF2-40B4-BE49-F238E27FC236}">
                      <a16:creationId xmlns:a16="http://schemas.microsoft.com/office/drawing/2014/main" id="{2BE9523C-FA94-A141-8B51-BF98A735968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6" name="Group 29">
                <a:extLst>
                  <a:ext uri="{FF2B5EF4-FFF2-40B4-BE49-F238E27FC236}">
                    <a16:creationId xmlns:a16="http://schemas.microsoft.com/office/drawing/2014/main" id="{6E92475F-3105-084E-8412-883888AF69A6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41" name="Rectangle 44">
                  <a:extLst>
                    <a:ext uri="{FF2B5EF4-FFF2-40B4-BE49-F238E27FC236}">
                      <a16:creationId xmlns:a16="http://schemas.microsoft.com/office/drawing/2014/main" id="{C0ECD87D-36E9-2E47-91BA-92C55D781C2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2" name="Rectangle 45">
                  <a:extLst>
                    <a:ext uri="{FF2B5EF4-FFF2-40B4-BE49-F238E27FC236}">
                      <a16:creationId xmlns:a16="http://schemas.microsoft.com/office/drawing/2014/main" id="{996D14FA-72D4-9744-8A6B-7D77F4A25C6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7" name="Group 30">
                <a:extLst>
                  <a:ext uri="{FF2B5EF4-FFF2-40B4-BE49-F238E27FC236}">
                    <a16:creationId xmlns:a16="http://schemas.microsoft.com/office/drawing/2014/main" id="{4E8AF4A5-FFC7-A148-8EDE-D24D50D44478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9" name="Rectangle 42">
                  <a:extLst>
                    <a:ext uri="{FF2B5EF4-FFF2-40B4-BE49-F238E27FC236}">
                      <a16:creationId xmlns:a16="http://schemas.microsoft.com/office/drawing/2014/main" id="{827682B1-C19A-984D-9F8A-2FE00E58053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0" name="Rectangle 43">
                  <a:extLst>
                    <a:ext uri="{FF2B5EF4-FFF2-40B4-BE49-F238E27FC236}">
                      <a16:creationId xmlns:a16="http://schemas.microsoft.com/office/drawing/2014/main" id="{A8E66F0F-745A-004D-9BC6-39159C25826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8304C087-437F-8845-8D9E-65DC8547763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5CB56005-A6E7-7B4A-A5BC-2904D219776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8" name="Rectangle 41">
                  <a:extLst>
                    <a:ext uri="{FF2B5EF4-FFF2-40B4-BE49-F238E27FC236}">
                      <a16:creationId xmlns:a16="http://schemas.microsoft.com/office/drawing/2014/main" id="{55EF3037-6B93-B848-8253-10A4A2116C5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9" name="TextBox 32">
                <a:extLst>
                  <a:ext uri="{FF2B5EF4-FFF2-40B4-BE49-F238E27FC236}">
                    <a16:creationId xmlns:a16="http://schemas.microsoft.com/office/drawing/2014/main" id="{627AC2F1-4CF4-3645-A995-BBAC88882108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1B6D7CA5-5062-AC49-AA0D-56A8599D8364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53D97D68-C3BF-314D-8701-92F6C13D030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39">
                  <a:extLst>
                    <a:ext uri="{FF2B5EF4-FFF2-40B4-BE49-F238E27FC236}">
                      <a16:creationId xmlns:a16="http://schemas.microsoft.com/office/drawing/2014/main" id="{79F3FC28-28D0-E045-813B-26B86155F3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1" name="Group 34">
                <a:extLst>
                  <a:ext uri="{FF2B5EF4-FFF2-40B4-BE49-F238E27FC236}">
                    <a16:creationId xmlns:a16="http://schemas.microsoft.com/office/drawing/2014/main" id="{46BF9413-F1A7-BC46-A171-EDFD959988D1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94CDDBA5-8C16-054F-8B10-1E13EBA1E5F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37">
                  <a:extLst>
                    <a:ext uri="{FF2B5EF4-FFF2-40B4-BE49-F238E27FC236}">
                      <a16:creationId xmlns:a16="http://schemas.microsoft.com/office/drawing/2014/main" id="{DADF6586-886F-A945-9555-2A0D53A667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2" name="TextBox 35">
                <a:extLst>
                  <a:ext uri="{FF2B5EF4-FFF2-40B4-BE49-F238E27FC236}">
                    <a16:creationId xmlns:a16="http://schemas.microsoft.com/office/drawing/2014/main" id="{4E40D201-9C10-654E-9B08-3D1031996C78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46D66055-97E0-EE4B-AE17-2CE824438251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71" name="Group 74">
              <a:extLst>
                <a:ext uri="{FF2B5EF4-FFF2-40B4-BE49-F238E27FC236}">
                  <a16:creationId xmlns:a16="http://schemas.microsoft.com/office/drawing/2014/main" id="{BFF337AD-6F06-7E40-94B5-CDB1BDB51C39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73" name="Rectangle 76">
                <a:extLst>
                  <a:ext uri="{FF2B5EF4-FFF2-40B4-BE49-F238E27FC236}">
                    <a16:creationId xmlns:a16="http://schemas.microsoft.com/office/drawing/2014/main" id="{1270CE92-2A4E-B34D-8215-BFEB7DE7C8F0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E3EB862A-5E53-194D-800B-7CD25C38F381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72" name="TextBox 75">
              <a:extLst>
                <a:ext uri="{FF2B5EF4-FFF2-40B4-BE49-F238E27FC236}">
                  <a16:creationId xmlns:a16="http://schemas.microsoft.com/office/drawing/2014/main" id="{C167F5CD-28FB-2941-90CE-F81DA998C22B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75" name="Curved Connector 78">
            <a:extLst>
              <a:ext uri="{FF2B5EF4-FFF2-40B4-BE49-F238E27FC236}">
                <a16:creationId xmlns:a16="http://schemas.microsoft.com/office/drawing/2014/main" id="{7E3EAE1C-C95E-E448-984F-7D44A9598F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9">
            <a:extLst>
              <a:ext uri="{FF2B5EF4-FFF2-40B4-BE49-F238E27FC236}">
                <a16:creationId xmlns:a16="http://schemas.microsoft.com/office/drawing/2014/main" id="{DF34A184-0FD9-F04A-AAB5-E476B3AEB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80">
            <a:extLst>
              <a:ext uri="{FF2B5EF4-FFF2-40B4-BE49-F238E27FC236}">
                <a16:creationId xmlns:a16="http://schemas.microsoft.com/office/drawing/2014/main" id="{1935DDE2-E0D8-E545-AECE-599D528E94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81">
            <a:extLst>
              <a:ext uri="{FF2B5EF4-FFF2-40B4-BE49-F238E27FC236}">
                <a16:creationId xmlns:a16="http://schemas.microsoft.com/office/drawing/2014/main" id="{27F6DFF8-44AC-184B-928F-5338E6DEE1BE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80" name="Straight Arrow Connector 83">
            <a:extLst>
              <a:ext uri="{FF2B5EF4-FFF2-40B4-BE49-F238E27FC236}">
                <a16:creationId xmlns:a16="http://schemas.microsoft.com/office/drawing/2014/main" id="{25F376B1-5256-CA4F-B744-ED2DE424E7CC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5">
            <a:extLst>
              <a:ext uri="{FF2B5EF4-FFF2-40B4-BE49-F238E27FC236}">
                <a16:creationId xmlns:a16="http://schemas.microsoft.com/office/drawing/2014/main" id="{1D115320-1647-DF47-BF80-067AC33BEE8A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8">
            <a:extLst>
              <a:ext uri="{FF2B5EF4-FFF2-40B4-BE49-F238E27FC236}">
                <a16:creationId xmlns:a16="http://schemas.microsoft.com/office/drawing/2014/main" id="{632C24AB-5472-8945-A59A-DD45DCD54530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83" name="Rectangle 89">
            <a:extLst>
              <a:ext uri="{FF2B5EF4-FFF2-40B4-BE49-F238E27FC236}">
                <a16:creationId xmlns:a16="http://schemas.microsoft.com/office/drawing/2014/main" id="{8ADE2ED7-0536-E145-9308-5496641CD317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84" name="Picture 4" descr="卡通沙漏计时GIF图片-动态图片基地">
            <a:extLst>
              <a:ext uri="{FF2B5EF4-FFF2-40B4-BE49-F238E27FC236}">
                <a16:creationId xmlns:a16="http://schemas.microsoft.com/office/drawing/2014/main" id="{0C26174D-7FB6-E54F-A6EE-F7D9B7152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5">
            <a:extLst>
              <a:ext uri="{FF2B5EF4-FFF2-40B4-BE49-F238E27FC236}">
                <a16:creationId xmlns:a16="http://schemas.microsoft.com/office/drawing/2014/main" id="{34051682-40B7-3B41-8D49-83A4B8FB7C1A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0835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49A9D-7077-8685-E547-55AC5E4B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 of our simple DSM so far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49061-C0AD-6594-F5B0-09B88476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841160" cy="4471925"/>
          </a:xfrm>
        </p:spPr>
        <p:txBody>
          <a:bodyPr/>
          <a:lstStyle/>
          <a:p>
            <a:r>
              <a:rPr kumimoji="1" lang="en-US" altLang="zh-CN" dirty="0"/>
              <a:t>Kernel handles the remote page’s read/write </a:t>
            </a:r>
          </a:p>
          <a:p>
            <a:pPr lvl="1"/>
            <a:r>
              <a:rPr kumimoji="1" lang="en-US" altLang="zh-CN" dirty="0"/>
              <a:t>With the help of the page table </a:t>
            </a:r>
          </a:p>
          <a:p>
            <a:r>
              <a:rPr kumimoji="1" lang="en-US" altLang="zh-CN" dirty="0"/>
              <a:t>Kernel caches the remote pages to improve performance</a:t>
            </a:r>
          </a:p>
          <a:p>
            <a:pPr lvl="1"/>
            <a:r>
              <a:rPr kumimoji="1" lang="en-US" altLang="zh-CN" dirty="0"/>
              <a:t>Also not relies on the application to flush the page </a:t>
            </a:r>
          </a:p>
          <a:p>
            <a:r>
              <a:rPr kumimoji="1" lang="en-US" altLang="zh-CN" dirty="0"/>
              <a:t>The fastest DSM implementation (naïve)</a:t>
            </a:r>
          </a:p>
          <a:p>
            <a:pPr lvl="1"/>
            <a:r>
              <a:rPr kumimoji="1" lang="en-US" altLang="zh-CN" dirty="0"/>
              <a:t>Read: always read from the cache </a:t>
            </a:r>
          </a:p>
          <a:p>
            <a:pPr lvl="1"/>
            <a:r>
              <a:rPr kumimoji="1" lang="en-US" altLang="zh-CN" dirty="0"/>
              <a:t>Write: send updates to the remote (and caches) in a timely manner</a:t>
            </a:r>
          </a:p>
          <a:p>
            <a:r>
              <a:rPr kumimoji="1" lang="en-US" altLang="zh-CN" dirty="0"/>
              <a:t>However, the fastest implementation would result in subtle consistency issues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DB3C81-60B9-7DC2-278B-45D874D9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78642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BDDDC3-C3F9-6447-A5CB-9E7220F2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Consistency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DSM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58E2497-61D2-5641-BB0F-6BB4E5451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4BEA9-0F83-B64F-9343-8514FF5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46391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1687A-3D8C-D947-AC66-E5F2A511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Example</a:t>
            </a:r>
            <a:r>
              <a:rPr kumimoji="1" lang="en-US" altLang="zh-CN" dirty="0"/>
              <a:t>: </a:t>
            </a:r>
            <a:r>
              <a:rPr lang="en" altLang="zh-CN" dirty="0"/>
              <a:t>Mutual Exclusion on naïve DSM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2C4575-ACDE-0B44-9793-F8097B8B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132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355459-2EB2-2842-9ADF-D11B25E9EEBD}"/>
              </a:ext>
            </a:extLst>
          </p:cNvPr>
          <p:cNvGrpSpPr/>
          <p:nvPr/>
        </p:nvGrpSpPr>
        <p:grpSpPr>
          <a:xfrm>
            <a:off x="912507" y="1040360"/>
            <a:ext cx="2386721" cy="1756240"/>
            <a:chOff x="912507" y="1040360"/>
            <a:chExt cx="2386721" cy="17562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59C723-C2AA-6E43-93BA-57D5F72AAE82}"/>
                </a:ext>
              </a:extLst>
            </p:cNvPr>
            <p:cNvSpPr/>
            <p:nvPr/>
          </p:nvSpPr>
          <p:spPr>
            <a:xfrm>
              <a:off x="912507" y="1040360"/>
              <a:ext cx="2304256" cy="1756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E14900-5DDF-BE4C-88B8-8E696006CE17}"/>
                </a:ext>
              </a:extLst>
            </p:cNvPr>
            <p:cNvSpPr/>
            <p:nvPr/>
          </p:nvSpPr>
          <p:spPr>
            <a:xfrm>
              <a:off x="961729" y="1041019"/>
              <a:ext cx="2337499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 //0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 //0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07F1C01-3C7A-CD47-A383-FE365D03A2B8}"/>
              </a:ext>
            </a:extLst>
          </p:cNvPr>
          <p:cNvGrpSpPr/>
          <p:nvPr/>
        </p:nvGrpSpPr>
        <p:grpSpPr>
          <a:xfrm>
            <a:off x="6156176" y="1040360"/>
            <a:ext cx="2304256" cy="2031984"/>
            <a:chOff x="912507" y="1040360"/>
            <a:chExt cx="2304256" cy="203198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93E3657-0E9D-3C42-A045-915779C1D504}"/>
                </a:ext>
              </a:extLst>
            </p:cNvPr>
            <p:cNvSpPr/>
            <p:nvPr/>
          </p:nvSpPr>
          <p:spPr>
            <a:xfrm>
              <a:off x="912507" y="1040360"/>
              <a:ext cx="2304256" cy="1756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0F42529-D4BB-8640-A654-135D88607ED6}"/>
                </a:ext>
              </a:extLst>
            </p:cNvPr>
            <p:cNvSpPr/>
            <p:nvPr/>
          </p:nvSpPr>
          <p:spPr>
            <a:xfrm>
              <a:off x="961729" y="1041019"/>
              <a:ext cx="2210862" cy="20313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x;//0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y;//0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5EE1D6-DAF7-0B40-BCF4-F3F8CA9FD75A}"/>
              </a:ext>
            </a:extLst>
          </p:cNvPr>
          <p:cNvGrpSpPr/>
          <p:nvPr/>
        </p:nvGrpSpPr>
        <p:grpSpPr>
          <a:xfrm>
            <a:off x="3486141" y="1080456"/>
            <a:ext cx="800219" cy="504056"/>
            <a:chOff x="2587304" y="3145532"/>
            <a:chExt cx="800219" cy="50405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FCAB66-AF21-AF43-9143-8902EF01A19F}"/>
                </a:ext>
              </a:extLst>
            </p:cNvPr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58AE966-DE67-D24D-8CD8-6CDB55F90BE3}"/>
                </a:ext>
              </a:extLst>
            </p:cNvPr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DE74E20-6299-8046-8897-8F087979F39F}"/>
              </a:ext>
            </a:extLst>
          </p:cNvPr>
          <p:cNvGrpSpPr/>
          <p:nvPr/>
        </p:nvGrpSpPr>
        <p:grpSpPr>
          <a:xfrm>
            <a:off x="5129982" y="1040360"/>
            <a:ext cx="800219" cy="504056"/>
            <a:chOff x="2587304" y="3145532"/>
            <a:chExt cx="800219" cy="50405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67D92E-AC8F-0747-9E58-4DBF6D4A774F}"/>
                </a:ext>
              </a:extLst>
            </p:cNvPr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83AE63C-BF79-5440-A652-FF5F735A3C1B}"/>
                </a:ext>
              </a:extLst>
            </p:cNvPr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CPU1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647A26-5772-8349-BAF4-7F0980B33BD0}"/>
              </a:ext>
            </a:extLst>
          </p:cNvPr>
          <p:cNvGrpSpPr/>
          <p:nvPr/>
        </p:nvGrpSpPr>
        <p:grpSpPr>
          <a:xfrm>
            <a:off x="3476628" y="2144059"/>
            <a:ext cx="2453572" cy="651286"/>
            <a:chOff x="2610008" y="3133652"/>
            <a:chExt cx="911968" cy="65128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D5EEEC0-DDFE-9349-965E-FB82F8A3E7F7}"/>
                </a:ext>
              </a:extLst>
            </p:cNvPr>
            <p:cNvSpPr/>
            <p:nvPr/>
          </p:nvSpPr>
          <p:spPr>
            <a:xfrm>
              <a:off x="2610008" y="3133652"/>
              <a:ext cx="911968" cy="6512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61A924-D00A-7E45-8C97-5CBECF772265}"/>
                </a:ext>
              </a:extLst>
            </p:cNvPr>
            <p:cNvSpPr/>
            <p:nvPr/>
          </p:nvSpPr>
          <p:spPr>
            <a:xfrm>
              <a:off x="2640885" y="3276585"/>
              <a:ext cx="805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DSM</a:t>
              </a:r>
              <a:endParaRPr lang="zh-CN" altLang="en-US" dirty="0"/>
            </a:p>
          </p:txBody>
        </p:sp>
      </p:grp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E43A8AB-79CD-7949-9FFC-40E5803B80B1}"/>
              </a:ext>
            </a:extLst>
          </p:cNvPr>
          <p:cNvCxnSpPr>
            <a:cxnSpLocks/>
          </p:cNvCxnSpPr>
          <p:nvPr/>
        </p:nvCxnSpPr>
        <p:spPr>
          <a:xfrm>
            <a:off x="3707904" y="1584512"/>
            <a:ext cx="0" cy="559547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EE341B2-4F02-C242-9B18-507C86261448}"/>
              </a:ext>
            </a:extLst>
          </p:cNvPr>
          <p:cNvCxnSpPr>
            <a:cxnSpLocks/>
          </p:cNvCxnSpPr>
          <p:nvPr/>
        </p:nvCxnSpPr>
        <p:spPr>
          <a:xfrm>
            <a:off x="3923928" y="1584512"/>
            <a:ext cx="0" cy="55954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4883F31-1AF2-AC4A-8DCB-460FFE09045C}"/>
              </a:ext>
            </a:extLst>
          </p:cNvPr>
          <p:cNvCxnSpPr>
            <a:cxnSpLocks/>
          </p:cNvCxnSpPr>
          <p:nvPr/>
        </p:nvCxnSpPr>
        <p:spPr>
          <a:xfrm>
            <a:off x="5436096" y="1584512"/>
            <a:ext cx="0" cy="55954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DBF270D-7E10-2140-8E2E-4B19077948C6}"/>
              </a:ext>
            </a:extLst>
          </p:cNvPr>
          <p:cNvCxnSpPr>
            <a:cxnSpLocks/>
          </p:cNvCxnSpPr>
          <p:nvPr/>
        </p:nvCxnSpPr>
        <p:spPr>
          <a:xfrm>
            <a:off x="5652120" y="1584512"/>
            <a:ext cx="0" cy="559547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365F582-0CCF-AA42-932D-CD0D7F778281}"/>
              </a:ext>
            </a:extLst>
          </p:cNvPr>
          <p:cNvSpPr/>
          <p:nvPr/>
        </p:nvSpPr>
        <p:spPr>
          <a:xfrm>
            <a:off x="4012682" y="1687349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Read/Write</a:t>
            </a:r>
            <a:endParaRPr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F06B0B3-7D57-754B-A805-EE78F69D32E0}"/>
              </a:ext>
            </a:extLst>
          </p:cNvPr>
          <p:cNvCxnSpPr>
            <a:cxnSpLocks/>
          </p:cNvCxnSpPr>
          <p:nvPr/>
        </p:nvCxnSpPr>
        <p:spPr>
          <a:xfrm>
            <a:off x="-190872" y="3080854"/>
            <a:ext cx="9587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1CA0CE81-54C6-6FAF-42B9-6C6E9BF6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3435381"/>
            <a:ext cx="8841160" cy="2165851"/>
          </a:xfrm>
        </p:spPr>
        <p:txBody>
          <a:bodyPr/>
          <a:lstStyle/>
          <a:p>
            <a:r>
              <a:rPr kumimoji="1" lang="en-US" altLang="zh-CN" dirty="0"/>
              <a:t>Assumptions</a:t>
            </a:r>
          </a:p>
          <a:p>
            <a:pPr lvl="1"/>
            <a:r>
              <a:rPr kumimoji="1" lang="en-US" altLang="zh-CN" dirty="0"/>
              <a:t>CPU0 and CPU1 are on different machines </a:t>
            </a:r>
          </a:p>
          <a:p>
            <a:pPr lvl="1"/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y reside on different pages and have been cached to two machines </a:t>
            </a:r>
          </a:p>
          <a:p>
            <a:r>
              <a:rPr kumimoji="1" lang="en-US" altLang="zh-CN" dirty="0"/>
              <a:t>Goal: critical section </a:t>
            </a:r>
          </a:p>
          <a:p>
            <a:pPr lvl="1"/>
            <a:r>
              <a:rPr kumimoji="1" lang="en-US" altLang="zh-CN" dirty="0"/>
              <a:t>Two CPUs 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 execute the code </a:t>
            </a:r>
            <a:r>
              <a:rPr kumimoji="1" lang="en-US" altLang="zh-CN" b="1" dirty="0">
                <a:solidFill>
                  <a:srgbClr val="C00000"/>
                </a:solidFill>
              </a:rPr>
              <a:t>simultaneously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3178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CFB8EDB-BBC2-9135-A9F0-826C2640CD77}"/>
              </a:ext>
            </a:extLst>
          </p:cNvPr>
          <p:cNvCxnSpPr>
            <a:cxnSpLocks/>
          </p:cNvCxnSpPr>
          <p:nvPr/>
        </p:nvCxnSpPr>
        <p:spPr>
          <a:xfrm>
            <a:off x="3048556" y="2315589"/>
            <a:ext cx="3278940" cy="132582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479C0-C6D4-0F4C-BD53-7F99882F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92153F5-FD04-1747-A647-4965C27A16C9}"/>
              </a:ext>
            </a:extLst>
          </p:cNvPr>
          <p:cNvGrpSpPr/>
          <p:nvPr/>
        </p:nvGrpSpPr>
        <p:grpSpPr>
          <a:xfrm>
            <a:off x="3008076" y="1044146"/>
            <a:ext cx="800219" cy="504056"/>
            <a:chOff x="2587304" y="3145532"/>
            <a:chExt cx="800219" cy="50405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79E838E-1C72-5948-9064-43D1CAC66B59}"/>
                </a:ext>
              </a:extLst>
            </p:cNvPr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0F2BBF7-8758-C444-BFD8-BF6E24ABD717}"/>
                </a:ext>
              </a:extLst>
            </p:cNvPr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8E4E80A-A061-2A4B-A5D0-56998BC5B798}"/>
              </a:ext>
            </a:extLst>
          </p:cNvPr>
          <p:cNvGrpSpPr/>
          <p:nvPr/>
        </p:nvGrpSpPr>
        <p:grpSpPr>
          <a:xfrm>
            <a:off x="5249132" y="1044146"/>
            <a:ext cx="800219" cy="504056"/>
            <a:chOff x="2587304" y="3145532"/>
            <a:chExt cx="800219" cy="5040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E7B872-A957-DB4F-B31E-9A0BD11A68E7}"/>
                </a:ext>
              </a:extLst>
            </p:cNvPr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9DF07A0-40BE-4642-A80A-211DBC583ED1}"/>
                </a:ext>
              </a:extLst>
            </p:cNvPr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CPU1</a:t>
              </a:r>
              <a:endParaRPr lang="zh-CN" altLang="en-US" dirty="0"/>
            </a:p>
          </p:txBody>
        </p:sp>
      </p:grp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FE98252-7F1F-6A49-96BB-76AAE1B02B62}"/>
              </a:ext>
            </a:extLst>
          </p:cNvPr>
          <p:cNvCxnSpPr>
            <a:cxnSpLocks/>
          </p:cNvCxnSpPr>
          <p:nvPr/>
        </p:nvCxnSpPr>
        <p:spPr>
          <a:xfrm>
            <a:off x="2987824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18E5D3E-2E21-C64C-BAE3-AD2A59567E8F}"/>
              </a:ext>
            </a:extLst>
          </p:cNvPr>
          <p:cNvSpPr/>
          <p:nvPr/>
        </p:nvSpPr>
        <p:spPr>
          <a:xfrm>
            <a:off x="2643306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C3DE24F-84CF-AE43-A93D-52D414B2718E}"/>
              </a:ext>
            </a:extLst>
          </p:cNvPr>
          <p:cNvCxnSpPr>
            <a:cxnSpLocks/>
          </p:cNvCxnSpPr>
          <p:nvPr/>
        </p:nvCxnSpPr>
        <p:spPr>
          <a:xfrm>
            <a:off x="6327496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ECCC01C-72D7-674B-B33E-55F5584C5BC8}"/>
              </a:ext>
            </a:extLst>
          </p:cNvPr>
          <p:cNvSpPr/>
          <p:nvPr/>
        </p:nvSpPr>
        <p:spPr>
          <a:xfrm>
            <a:off x="6012160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81C23E8-B268-3445-B69E-88E10A1C9244}"/>
              </a:ext>
            </a:extLst>
          </p:cNvPr>
          <p:cNvGrpSpPr/>
          <p:nvPr/>
        </p:nvGrpSpPr>
        <p:grpSpPr>
          <a:xfrm>
            <a:off x="371345" y="990158"/>
            <a:ext cx="2304256" cy="1025052"/>
            <a:chOff x="912507" y="1040360"/>
            <a:chExt cx="2304256" cy="102505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2336222-8A8F-7645-A6BF-C1A880079C47}"/>
                </a:ext>
              </a:extLst>
            </p:cNvPr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DA50A1F-015C-2D45-A34C-910E5F5690C4}"/>
                </a:ext>
              </a:extLst>
            </p:cNvPr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7C5415-1C0B-2F45-8A58-313823A5A8C2}"/>
              </a:ext>
            </a:extLst>
          </p:cNvPr>
          <p:cNvGrpSpPr/>
          <p:nvPr/>
        </p:nvGrpSpPr>
        <p:grpSpPr>
          <a:xfrm>
            <a:off x="6142066" y="990158"/>
            <a:ext cx="2304256" cy="1025052"/>
            <a:chOff x="912507" y="1040360"/>
            <a:chExt cx="2304256" cy="102505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D8508AC-7CE3-2241-BAFB-CC66BD8D2747}"/>
                </a:ext>
              </a:extLst>
            </p:cNvPr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D76D075-2FBC-D04B-BE0A-28E4A982B26A}"/>
                </a:ext>
              </a:extLst>
            </p:cNvPr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4" name="云形 13">
            <a:extLst>
              <a:ext uri="{FF2B5EF4-FFF2-40B4-BE49-F238E27FC236}">
                <a16:creationId xmlns:a16="http://schemas.microsoft.com/office/drawing/2014/main" id="{56AC2466-2AE7-8547-822A-335F6B62FCC2}"/>
              </a:ext>
            </a:extLst>
          </p:cNvPr>
          <p:cNvSpPr/>
          <p:nvPr/>
        </p:nvSpPr>
        <p:spPr>
          <a:xfrm>
            <a:off x="3270527" y="2757281"/>
            <a:ext cx="2417865" cy="78957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14A17FF-F014-204E-A42C-BF2E85EBF3F3}"/>
              </a:ext>
            </a:extLst>
          </p:cNvPr>
          <p:cNvSpPr/>
          <p:nvPr/>
        </p:nvSpPr>
        <p:spPr>
          <a:xfrm>
            <a:off x="3988603" y="2922518"/>
            <a:ext cx="103105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Network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3D3699-F7D2-6075-7043-E60346CE1B8D}"/>
              </a:ext>
            </a:extLst>
          </p:cNvPr>
          <p:cNvSpPr/>
          <p:nvPr/>
        </p:nvSpPr>
        <p:spPr>
          <a:xfrm>
            <a:off x="2807975" y="1883541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AF5A401-9638-714A-4771-B7838345892D}"/>
              </a:ext>
            </a:extLst>
          </p:cNvPr>
          <p:cNvSpPr/>
          <p:nvPr/>
        </p:nvSpPr>
        <p:spPr>
          <a:xfrm>
            <a:off x="2804861" y="2402761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33504D-270E-2FDA-E772-9C2C530DDDD2}"/>
              </a:ext>
            </a:extLst>
          </p:cNvPr>
          <p:cNvSpPr/>
          <p:nvPr/>
        </p:nvSpPr>
        <p:spPr>
          <a:xfrm>
            <a:off x="5823093" y="3718573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E951D2-81CE-48E8-CC4F-28056D4CE5E0}"/>
              </a:ext>
            </a:extLst>
          </p:cNvPr>
          <p:cNvSpPr/>
          <p:nvPr/>
        </p:nvSpPr>
        <p:spPr>
          <a:xfrm>
            <a:off x="5823093" y="4219683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C03B2E15-4BA8-BAD0-8D76-4015FD55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OK case: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CPU0</a:t>
            </a:r>
            <a:r>
              <a:rPr kumimoji="1" lang="zh-CN" altLang="en-US" dirty="0"/>
              <a:t> </a:t>
            </a:r>
            <a:r>
              <a:rPr kumimoji="1" lang="en-US" altLang="zh-CN" dirty="0"/>
              <a:t>goes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50ABB314-B016-F3E2-3609-1DEFC819421F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048556" y="3934597"/>
            <a:ext cx="2774537" cy="285086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2679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50ABB314-B016-F3E2-3609-1DEFC819421F}"/>
              </a:ext>
            </a:extLst>
          </p:cNvPr>
          <p:cNvCxnSpPr>
            <a:cxnSpLocks/>
          </p:cNvCxnSpPr>
          <p:nvPr/>
        </p:nvCxnSpPr>
        <p:spPr>
          <a:xfrm flipH="1">
            <a:off x="2987823" y="2541331"/>
            <a:ext cx="2776813" cy="135347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CFB8EDB-BBC2-9135-A9F0-826C2640CD77}"/>
              </a:ext>
            </a:extLst>
          </p:cNvPr>
          <p:cNvCxnSpPr>
            <a:cxnSpLocks/>
          </p:cNvCxnSpPr>
          <p:nvPr/>
        </p:nvCxnSpPr>
        <p:spPr>
          <a:xfrm>
            <a:off x="2912348" y="4866288"/>
            <a:ext cx="3278940" cy="640069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479C0-C6D4-0F4C-BD53-7F99882F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134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92153F5-FD04-1747-A647-4965C27A16C9}"/>
              </a:ext>
            </a:extLst>
          </p:cNvPr>
          <p:cNvGrpSpPr/>
          <p:nvPr/>
        </p:nvGrpSpPr>
        <p:grpSpPr>
          <a:xfrm>
            <a:off x="3008076" y="1044146"/>
            <a:ext cx="800219" cy="504056"/>
            <a:chOff x="2587304" y="3145532"/>
            <a:chExt cx="800219" cy="50405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79E838E-1C72-5948-9064-43D1CAC66B59}"/>
                </a:ext>
              </a:extLst>
            </p:cNvPr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0F2BBF7-8758-C444-BFD8-BF6E24ABD717}"/>
                </a:ext>
              </a:extLst>
            </p:cNvPr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8E4E80A-A061-2A4B-A5D0-56998BC5B798}"/>
              </a:ext>
            </a:extLst>
          </p:cNvPr>
          <p:cNvGrpSpPr/>
          <p:nvPr/>
        </p:nvGrpSpPr>
        <p:grpSpPr>
          <a:xfrm>
            <a:off x="5249132" y="1044146"/>
            <a:ext cx="800219" cy="504056"/>
            <a:chOff x="2587304" y="3145532"/>
            <a:chExt cx="800219" cy="5040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E7B872-A957-DB4F-B31E-9A0BD11A68E7}"/>
                </a:ext>
              </a:extLst>
            </p:cNvPr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9DF07A0-40BE-4642-A80A-211DBC583ED1}"/>
                </a:ext>
              </a:extLst>
            </p:cNvPr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CPU1</a:t>
              </a:r>
              <a:endParaRPr lang="zh-CN" altLang="en-US" dirty="0"/>
            </a:p>
          </p:txBody>
        </p:sp>
      </p:grp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FE98252-7F1F-6A49-96BB-76AAE1B02B62}"/>
              </a:ext>
            </a:extLst>
          </p:cNvPr>
          <p:cNvCxnSpPr>
            <a:cxnSpLocks/>
          </p:cNvCxnSpPr>
          <p:nvPr/>
        </p:nvCxnSpPr>
        <p:spPr>
          <a:xfrm>
            <a:off x="2987824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18E5D3E-2E21-C64C-BAE3-AD2A59567E8F}"/>
              </a:ext>
            </a:extLst>
          </p:cNvPr>
          <p:cNvSpPr/>
          <p:nvPr/>
        </p:nvSpPr>
        <p:spPr>
          <a:xfrm>
            <a:off x="2643306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C3DE24F-84CF-AE43-A93D-52D414B2718E}"/>
              </a:ext>
            </a:extLst>
          </p:cNvPr>
          <p:cNvCxnSpPr>
            <a:cxnSpLocks/>
          </p:cNvCxnSpPr>
          <p:nvPr/>
        </p:nvCxnSpPr>
        <p:spPr>
          <a:xfrm>
            <a:off x="6327496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ECCC01C-72D7-674B-B33E-55F5584C5BC8}"/>
              </a:ext>
            </a:extLst>
          </p:cNvPr>
          <p:cNvSpPr/>
          <p:nvPr/>
        </p:nvSpPr>
        <p:spPr>
          <a:xfrm>
            <a:off x="6012160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81C23E8-B268-3445-B69E-88E10A1C9244}"/>
              </a:ext>
            </a:extLst>
          </p:cNvPr>
          <p:cNvGrpSpPr/>
          <p:nvPr/>
        </p:nvGrpSpPr>
        <p:grpSpPr>
          <a:xfrm>
            <a:off x="371345" y="990158"/>
            <a:ext cx="2304256" cy="1025052"/>
            <a:chOff x="912507" y="1040360"/>
            <a:chExt cx="2304256" cy="102505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2336222-8A8F-7645-A6BF-C1A880079C47}"/>
                </a:ext>
              </a:extLst>
            </p:cNvPr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DA50A1F-015C-2D45-A34C-910E5F5690C4}"/>
                </a:ext>
              </a:extLst>
            </p:cNvPr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7C5415-1C0B-2F45-8A58-313823A5A8C2}"/>
              </a:ext>
            </a:extLst>
          </p:cNvPr>
          <p:cNvGrpSpPr/>
          <p:nvPr/>
        </p:nvGrpSpPr>
        <p:grpSpPr>
          <a:xfrm>
            <a:off x="6142066" y="990158"/>
            <a:ext cx="2304256" cy="1025052"/>
            <a:chOff x="912507" y="1040360"/>
            <a:chExt cx="2304256" cy="102505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D8508AC-7CE3-2241-BAFB-CC66BD8D2747}"/>
                </a:ext>
              </a:extLst>
            </p:cNvPr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D76D075-2FBC-D04B-BE0A-28E4A982B26A}"/>
                </a:ext>
              </a:extLst>
            </p:cNvPr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4" name="云形 13">
            <a:extLst>
              <a:ext uri="{FF2B5EF4-FFF2-40B4-BE49-F238E27FC236}">
                <a16:creationId xmlns:a16="http://schemas.microsoft.com/office/drawing/2014/main" id="{56AC2466-2AE7-8547-822A-335F6B62FCC2}"/>
              </a:ext>
            </a:extLst>
          </p:cNvPr>
          <p:cNvSpPr/>
          <p:nvPr/>
        </p:nvSpPr>
        <p:spPr>
          <a:xfrm>
            <a:off x="3270527" y="2757281"/>
            <a:ext cx="2417865" cy="78957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14A17FF-F014-204E-A42C-BF2E85EBF3F3}"/>
              </a:ext>
            </a:extLst>
          </p:cNvPr>
          <p:cNvSpPr/>
          <p:nvPr/>
        </p:nvSpPr>
        <p:spPr>
          <a:xfrm>
            <a:off x="3988603" y="2922518"/>
            <a:ext cx="103105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Network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3D3699-F7D2-6075-7043-E60346CE1B8D}"/>
              </a:ext>
            </a:extLst>
          </p:cNvPr>
          <p:cNvSpPr/>
          <p:nvPr/>
        </p:nvSpPr>
        <p:spPr>
          <a:xfrm>
            <a:off x="2537134" y="3977058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AF5A401-9638-714A-4771-B7838345892D}"/>
              </a:ext>
            </a:extLst>
          </p:cNvPr>
          <p:cNvSpPr/>
          <p:nvPr/>
        </p:nvSpPr>
        <p:spPr>
          <a:xfrm>
            <a:off x="2534020" y="4496278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33504D-270E-2FDA-E772-9C2C530DDDD2}"/>
              </a:ext>
            </a:extLst>
          </p:cNvPr>
          <p:cNvSpPr/>
          <p:nvPr/>
        </p:nvSpPr>
        <p:spPr>
          <a:xfrm>
            <a:off x="5764636" y="2163597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E951D2-81CE-48E8-CC4F-28056D4CE5E0}"/>
              </a:ext>
            </a:extLst>
          </p:cNvPr>
          <p:cNvSpPr/>
          <p:nvPr/>
        </p:nvSpPr>
        <p:spPr>
          <a:xfrm>
            <a:off x="5764636" y="2664707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0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C03B2E15-4BA8-BAD0-8D76-4015FD55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OK case: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CPU1</a:t>
            </a:r>
            <a:r>
              <a:rPr kumimoji="1" lang="zh-CN" altLang="en-US" dirty="0"/>
              <a:t> </a:t>
            </a:r>
            <a:r>
              <a:rPr kumimoji="1" lang="en-US" altLang="zh-CN" dirty="0"/>
              <a:t>goes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61158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4795B8-1C94-E838-C4C3-25D662C2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135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3640726-9FDB-1404-9A9E-39B9151FB348}"/>
              </a:ext>
            </a:extLst>
          </p:cNvPr>
          <p:cNvGrpSpPr/>
          <p:nvPr/>
        </p:nvGrpSpPr>
        <p:grpSpPr>
          <a:xfrm>
            <a:off x="3008076" y="1044146"/>
            <a:ext cx="800219" cy="504056"/>
            <a:chOff x="2587304" y="3145532"/>
            <a:chExt cx="800219" cy="50405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528D66-0222-FDEF-53D3-699239DDB473}"/>
                </a:ext>
              </a:extLst>
            </p:cNvPr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24D2CC-8C83-5E81-BB96-530498E42084}"/>
                </a:ext>
              </a:extLst>
            </p:cNvPr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399ACF2-C652-C643-40E9-CF9EB8C08FE7}"/>
              </a:ext>
            </a:extLst>
          </p:cNvPr>
          <p:cNvGrpSpPr/>
          <p:nvPr/>
        </p:nvGrpSpPr>
        <p:grpSpPr>
          <a:xfrm>
            <a:off x="5249132" y="1044146"/>
            <a:ext cx="800219" cy="504056"/>
            <a:chOff x="2587304" y="3145532"/>
            <a:chExt cx="800219" cy="5040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094717-7125-3B1A-75B3-3A94C6AEE995}"/>
                </a:ext>
              </a:extLst>
            </p:cNvPr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F4421D7-76A5-533A-B2DC-F7481FEED619}"/>
                </a:ext>
              </a:extLst>
            </p:cNvPr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CPU1</a:t>
              </a:r>
              <a:endParaRPr lang="zh-CN" altLang="en-US" dirty="0"/>
            </a:p>
          </p:txBody>
        </p:sp>
      </p:grp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C375F93-555B-B965-50C4-21FB42EEE64D}"/>
              </a:ext>
            </a:extLst>
          </p:cNvPr>
          <p:cNvCxnSpPr>
            <a:cxnSpLocks/>
          </p:cNvCxnSpPr>
          <p:nvPr/>
        </p:nvCxnSpPr>
        <p:spPr>
          <a:xfrm>
            <a:off x="2987824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8BAC2A3-9B9B-BFFF-9DC1-61DC4FBADC94}"/>
              </a:ext>
            </a:extLst>
          </p:cNvPr>
          <p:cNvSpPr/>
          <p:nvPr/>
        </p:nvSpPr>
        <p:spPr>
          <a:xfrm>
            <a:off x="2643306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49D5D460-9DCF-A35B-D574-21C7B5CAB36B}"/>
              </a:ext>
            </a:extLst>
          </p:cNvPr>
          <p:cNvCxnSpPr>
            <a:cxnSpLocks/>
          </p:cNvCxnSpPr>
          <p:nvPr/>
        </p:nvCxnSpPr>
        <p:spPr>
          <a:xfrm>
            <a:off x="6327496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F775A18-6406-2B6A-077E-7B96DF7FE2C8}"/>
              </a:ext>
            </a:extLst>
          </p:cNvPr>
          <p:cNvSpPr/>
          <p:nvPr/>
        </p:nvSpPr>
        <p:spPr>
          <a:xfrm>
            <a:off x="6012160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F1052A9-B23F-6A11-E12E-0424F142F89A}"/>
              </a:ext>
            </a:extLst>
          </p:cNvPr>
          <p:cNvGrpSpPr/>
          <p:nvPr/>
        </p:nvGrpSpPr>
        <p:grpSpPr>
          <a:xfrm>
            <a:off x="371345" y="990158"/>
            <a:ext cx="2304256" cy="1025052"/>
            <a:chOff x="912507" y="1040360"/>
            <a:chExt cx="2304256" cy="102505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C2A901-4A97-19F1-BDD9-E444C9EEF9D1}"/>
                </a:ext>
              </a:extLst>
            </p:cNvPr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7017441-D361-E0B1-7F7A-673FA2D537B4}"/>
                </a:ext>
              </a:extLst>
            </p:cNvPr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6195CEB-8139-CA81-AB38-87ACECA6DBF7}"/>
              </a:ext>
            </a:extLst>
          </p:cNvPr>
          <p:cNvGrpSpPr/>
          <p:nvPr/>
        </p:nvGrpSpPr>
        <p:grpSpPr>
          <a:xfrm>
            <a:off x="6142066" y="990158"/>
            <a:ext cx="2304256" cy="1025052"/>
            <a:chOff x="912507" y="1040360"/>
            <a:chExt cx="2304256" cy="102505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DCCD709-02C4-9907-CB76-97BBDE66DF00}"/>
                </a:ext>
              </a:extLst>
            </p:cNvPr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707F66F-C004-7CBD-2B68-6ED192635399}"/>
                </a:ext>
              </a:extLst>
            </p:cNvPr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F963FAA-E2AB-7F70-B01A-3F609A054F72}"/>
              </a:ext>
            </a:extLst>
          </p:cNvPr>
          <p:cNvSpPr/>
          <p:nvPr/>
        </p:nvSpPr>
        <p:spPr>
          <a:xfrm>
            <a:off x="2861031" y="2007557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6278798-C639-4EA2-7FE6-B45C8D972C21}"/>
              </a:ext>
            </a:extLst>
          </p:cNvPr>
          <p:cNvSpPr/>
          <p:nvPr/>
        </p:nvSpPr>
        <p:spPr>
          <a:xfrm>
            <a:off x="2189503" y="3835188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789440E-1AC0-0C2D-79E9-67A2EAC118E1}"/>
              </a:ext>
            </a:extLst>
          </p:cNvPr>
          <p:cNvCxnSpPr/>
          <p:nvPr/>
        </p:nvCxnSpPr>
        <p:spPr>
          <a:xfrm>
            <a:off x="2987823" y="2503440"/>
            <a:ext cx="3339673" cy="113797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B90ECBB-331B-16F5-C664-33B4865304D7}"/>
              </a:ext>
            </a:extLst>
          </p:cNvPr>
          <p:cNvCxnSpPr>
            <a:cxnSpLocks/>
          </p:cNvCxnSpPr>
          <p:nvPr/>
        </p:nvCxnSpPr>
        <p:spPr>
          <a:xfrm flipH="1">
            <a:off x="2967572" y="2437110"/>
            <a:ext cx="3359923" cy="126268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A3F893F-4207-70C6-27EE-72141069A6C1}"/>
              </a:ext>
            </a:extLst>
          </p:cNvPr>
          <p:cNvSpPr/>
          <p:nvPr/>
        </p:nvSpPr>
        <p:spPr>
          <a:xfrm>
            <a:off x="5455803" y="2007557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AD765BE-50A2-0410-4BCB-5827A1F82153}"/>
              </a:ext>
            </a:extLst>
          </p:cNvPr>
          <p:cNvSpPr/>
          <p:nvPr/>
        </p:nvSpPr>
        <p:spPr>
          <a:xfrm>
            <a:off x="6112555" y="3764307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45" name="云形 44">
            <a:extLst>
              <a:ext uri="{FF2B5EF4-FFF2-40B4-BE49-F238E27FC236}">
                <a16:creationId xmlns:a16="http://schemas.microsoft.com/office/drawing/2014/main" id="{D5A0FA62-D536-50D4-9673-8DF9E66721D1}"/>
              </a:ext>
            </a:extLst>
          </p:cNvPr>
          <p:cNvSpPr/>
          <p:nvPr/>
        </p:nvSpPr>
        <p:spPr>
          <a:xfrm>
            <a:off x="3270527" y="2757281"/>
            <a:ext cx="2417865" cy="78957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075535-8BA3-C32C-7176-1C06A927A11C}"/>
              </a:ext>
            </a:extLst>
          </p:cNvPr>
          <p:cNvSpPr/>
          <p:nvPr/>
        </p:nvSpPr>
        <p:spPr>
          <a:xfrm>
            <a:off x="3988603" y="2922518"/>
            <a:ext cx="103105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Network</a:t>
            </a:r>
            <a:endParaRPr lang="zh-CN" altLang="en-US" dirty="0"/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C2869403-1406-278E-24F3-C3DF7692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OK case,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1555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4795B8-1C94-E838-C4C3-25D662C2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136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3640726-9FDB-1404-9A9E-39B9151FB348}"/>
              </a:ext>
            </a:extLst>
          </p:cNvPr>
          <p:cNvGrpSpPr/>
          <p:nvPr/>
        </p:nvGrpSpPr>
        <p:grpSpPr>
          <a:xfrm>
            <a:off x="3008076" y="1044146"/>
            <a:ext cx="800219" cy="504056"/>
            <a:chOff x="2587304" y="3145532"/>
            <a:chExt cx="800219" cy="50405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528D66-0222-FDEF-53D3-699239DDB473}"/>
                </a:ext>
              </a:extLst>
            </p:cNvPr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24D2CC-8C83-5E81-BB96-530498E42084}"/>
                </a:ext>
              </a:extLst>
            </p:cNvPr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CPU0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399ACF2-C652-C643-40E9-CF9EB8C08FE7}"/>
              </a:ext>
            </a:extLst>
          </p:cNvPr>
          <p:cNvGrpSpPr/>
          <p:nvPr/>
        </p:nvGrpSpPr>
        <p:grpSpPr>
          <a:xfrm>
            <a:off x="5249132" y="1044146"/>
            <a:ext cx="800219" cy="504056"/>
            <a:chOff x="2587304" y="3145532"/>
            <a:chExt cx="800219" cy="5040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3094717-7125-3B1A-75B3-3A94C6AEE995}"/>
                </a:ext>
              </a:extLst>
            </p:cNvPr>
            <p:cNvSpPr/>
            <p:nvPr/>
          </p:nvSpPr>
          <p:spPr>
            <a:xfrm>
              <a:off x="2627784" y="3145532"/>
              <a:ext cx="720080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F4421D7-76A5-533A-B2DC-F7481FEED619}"/>
                </a:ext>
              </a:extLst>
            </p:cNvPr>
            <p:cNvSpPr/>
            <p:nvPr/>
          </p:nvSpPr>
          <p:spPr>
            <a:xfrm>
              <a:off x="2587304" y="3239863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CPU1</a:t>
              </a:r>
              <a:endParaRPr lang="zh-CN" altLang="en-US" dirty="0"/>
            </a:p>
          </p:txBody>
        </p:sp>
      </p:grp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C375F93-555B-B965-50C4-21FB42EEE64D}"/>
              </a:ext>
            </a:extLst>
          </p:cNvPr>
          <p:cNvCxnSpPr>
            <a:cxnSpLocks/>
          </p:cNvCxnSpPr>
          <p:nvPr/>
        </p:nvCxnSpPr>
        <p:spPr>
          <a:xfrm>
            <a:off x="2987824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8BAC2A3-9B9B-BFFF-9DC1-61DC4FBADC94}"/>
              </a:ext>
            </a:extLst>
          </p:cNvPr>
          <p:cNvSpPr/>
          <p:nvPr/>
        </p:nvSpPr>
        <p:spPr>
          <a:xfrm>
            <a:off x="2643306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49D5D460-9DCF-A35B-D574-21C7B5CAB36B}"/>
              </a:ext>
            </a:extLst>
          </p:cNvPr>
          <p:cNvCxnSpPr>
            <a:cxnSpLocks/>
          </p:cNvCxnSpPr>
          <p:nvPr/>
        </p:nvCxnSpPr>
        <p:spPr>
          <a:xfrm>
            <a:off x="6327496" y="1080000"/>
            <a:ext cx="0" cy="343322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F775A18-6406-2B6A-077E-7B96DF7FE2C8}"/>
              </a:ext>
            </a:extLst>
          </p:cNvPr>
          <p:cNvSpPr/>
          <p:nvPr/>
        </p:nvSpPr>
        <p:spPr>
          <a:xfrm>
            <a:off x="6012160" y="463454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F1052A9-B23F-6A11-E12E-0424F142F89A}"/>
              </a:ext>
            </a:extLst>
          </p:cNvPr>
          <p:cNvGrpSpPr/>
          <p:nvPr/>
        </p:nvGrpSpPr>
        <p:grpSpPr>
          <a:xfrm>
            <a:off x="371345" y="990158"/>
            <a:ext cx="2304256" cy="1025052"/>
            <a:chOff x="912507" y="1040360"/>
            <a:chExt cx="2304256" cy="102505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C2A901-4A97-19F1-BDD9-E444C9EEF9D1}"/>
                </a:ext>
              </a:extLst>
            </p:cNvPr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7017441-D361-E0B1-7F7A-673FA2D537B4}"/>
                </a:ext>
              </a:extLst>
            </p:cNvPr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6195CEB-8139-CA81-AB38-87ACECA6DBF7}"/>
              </a:ext>
            </a:extLst>
          </p:cNvPr>
          <p:cNvGrpSpPr/>
          <p:nvPr/>
        </p:nvGrpSpPr>
        <p:grpSpPr>
          <a:xfrm>
            <a:off x="6142066" y="990158"/>
            <a:ext cx="2304256" cy="1025052"/>
            <a:chOff x="912507" y="1040360"/>
            <a:chExt cx="2304256" cy="102505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DCCD709-02C4-9907-CB76-97BBDE66DF00}"/>
                </a:ext>
              </a:extLst>
            </p:cNvPr>
            <p:cNvSpPr/>
            <p:nvPr/>
          </p:nvSpPr>
          <p:spPr>
            <a:xfrm>
              <a:off x="912507" y="1040360"/>
              <a:ext cx="2304256" cy="102505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707F66F-C004-7CBD-2B68-6ED192635399}"/>
                </a:ext>
              </a:extLst>
            </p:cNvPr>
            <p:cNvSpPr/>
            <p:nvPr/>
          </p:nvSpPr>
          <p:spPr>
            <a:xfrm>
              <a:off x="961729" y="1041019"/>
              <a:ext cx="208422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F963FAA-E2AB-7F70-B01A-3F609A054F72}"/>
              </a:ext>
            </a:extLst>
          </p:cNvPr>
          <p:cNvSpPr/>
          <p:nvPr/>
        </p:nvSpPr>
        <p:spPr>
          <a:xfrm>
            <a:off x="2861031" y="2007557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22C66EA-4FEA-2A1F-0E68-34D8F513C5DC}"/>
              </a:ext>
            </a:extLst>
          </p:cNvPr>
          <p:cNvGrpSpPr/>
          <p:nvPr/>
        </p:nvGrpSpPr>
        <p:grpSpPr>
          <a:xfrm>
            <a:off x="3818615" y="933650"/>
            <a:ext cx="714100" cy="778985"/>
            <a:chOff x="2636526" y="3086818"/>
            <a:chExt cx="714100" cy="77898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D10A8B-D2A9-DA38-1A82-8D1030570EF5}"/>
                </a:ext>
              </a:extLst>
            </p:cNvPr>
            <p:cNvSpPr/>
            <p:nvPr/>
          </p:nvSpPr>
          <p:spPr>
            <a:xfrm>
              <a:off x="2636526" y="3086818"/>
              <a:ext cx="685514" cy="778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1934841-FF2D-0C05-2A82-FBDDCBC5B87B}"/>
                </a:ext>
              </a:extLst>
            </p:cNvPr>
            <p:cNvSpPr/>
            <p:nvPr/>
          </p:nvSpPr>
          <p:spPr>
            <a:xfrm>
              <a:off x="2685059" y="3153142"/>
              <a:ext cx="6655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X=0</a:t>
              </a:r>
            </a:p>
            <a:p>
              <a:r>
                <a:rPr kumimoji="1" lang="en-US" altLang="zh-CN" dirty="0"/>
                <a:t>Y=0 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CBA4643-0F34-E5D4-19A5-DDC3EAB7EF0A}"/>
              </a:ext>
            </a:extLst>
          </p:cNvPr>
          <p:cNvGrpSpPr/>
          <p:nvPr/>
        </p:nvGrpSpPr>
        <p:grpSpPr>
          <a:xfrm>
            <a:off x="4539133" y="933650"/>
            <a:ext cx="714100" cy="778985"/>
            <a:chOff x="2636526" y="3086818"/>
            <a:chExt cx="714100" cy="77898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6A0CA51-8D5F-9BB2-837B-EA5B862E0354}"/>
                </a:ext>
              </a:extLst>
            </p:cNvPr>
            <p:cNvSpPr/>
            <p:nvPr/>
          </p:nvSpPr>
          <p:spPr>
            <a:xfrm>
              <a:off x="2636526" y="3086818"/>
              <a:ext cx="685514" cy="778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F332BA0-A047-856A-C452-84B9A9C83D29}"/>
                </a:ext>
              </a:extLst>
            </p:cNvPr>
            <p:cNvSpPr/>
            <p:nvPr/>
          </p:nvSpPr>
          <p:spPr>
            <a:xfrm>
              <a:off x="2685059" y="3153142"/>
              <a:ext cx="66556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X=0</a:t>
              </a:r>
            </a:p>
            <a:p>
              <a:r>
                <a:rPr kumimoji="1" lang="en-US" altLang="zh-CN" dirty="0"/>
                <a:t>Y=0 </a:t>
              </a:r>
              <a:endParaRPr lang="zh-CN" altLang="en-US" dirty="0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D6278798-C639-4EA2-7FE6-B45C8D972C21}"/>
              </a:ext>
            </a:extLst>
          </p:cNvPr>
          <p:cNvSpPr/>
          <p:nvPr/>
        </p:nvSpPr>
        <p:spPr>
          <a:xfrm>
            <a:off x="2221798" y="2769625"/>
            <a:ext cx="907605" cy="432048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789440E-1AC0-0C2D-79E9-67A2EAC118E1}"/>
              </a:ext>
            </a:extLst>
          </p:cNvPr>
          <p:cNvCxnSpPr/>
          <p:nvPr/>
        </p:nvCxnSpPr>
        <p:spPr>
          <a:xfrm>
            <a:off x="2987823" y="2503440"/>
            <a:ext cx="3339673" cy="113797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B90ECBB-331B-16F5-C664-33B4865304D7}"/>
              </a:ext>
            </a:extLst>
          </p:cNvPr>
          <p:cNvCxnSpPr>
            <a:cxnSpLocks/>
          </p:cNvCxnSpPr>
          <p:nvPr/>
        </p:nvCxnSpPr>
        <p:spPr>
          <a:xfrm flipH="1">
            <a:off x="2967572" y="2437110"/>
            <a:ext cx="3359923" cy="126268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A3F893F-4207-70C6-27EE-72141069A6C1}"/>
              </a:ext>
            </a:extLst>
          </p:cNvPr>
          <p:cNvSpPr/>
          <p:nvPr/>
        </p:nvSpPr>
        <p:spPr>
          <a:xfrm>
            <a:off x="5455803" y="2007557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AD765BE-50A2-0410-4BCB-5827A1F82153}"/>
              </a:ext>
            </a:extLst>
          </p:cNvPr>
          <p:cNvSpPr/>
          <p:nvPr/>
        </p:nvSpPr>
        <p:spPr>
          <a:xfrm>
            <a:off x="6191288" y="2769625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0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45" name="云形 44">
            <a:extLst>
              <a:ext uri="{FF2B5EF4-FFF2-40B4-BE49-F238E27FC236}">
                <a16:creationId xmlns:a16="http://schemas.microsoft.com/office/drawing/2014/main" id="{D5A0FA62-D536-50D4-9673-8DF9E66721D1}"/>
              </a:ext>
            </a:extLst>
          </p:cNvPr>
          <p:cNvSpPr/>
          <p:nvPr/>
        </p:nvSpPr>
        <p:spPr>
          <a:xfrm>
            <a:off x="3270527" y="2757281"/>
            <a:ext cx="2417865" cy="789574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CA8DD88-A232-3A98-F4D2-4089BEF17A4E}"/>
              </a:ext>
            </a:extLst>
          </p:cNvPr>
          <p:cNvSpPr/>
          <p:nvPr/>
        </p:nvSpPr>
        <p:spPr>
          <a:xfrm>
            <a:off x="5118658" y="355953"/>
            <a:ext cx="153118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Cache states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075535-8BA3-C32C-7176-1C06A927A11C}"/>
              </a:ext>
            </a:extLst>
          </p:cNvPr>
          <p:cNvSpPr/>
          <p:nvPr/>
        </p:nvSpPr>
        <p:spPr>
          <a:xfrm>
            <a:off x="3988603" y="2922518"/>
            <a:ext cx="103105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Network</a:t>
            </a:r>
            <a:endParaRPr lang="zh-CN" altLang="en-US" dirty="0"/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13498718-6DED-824A-DDE4-C12AE6C958CE}"/>
              </a:ext>
            </a:extLst>
          </p:cNvPr>
          <p:cNvSpPr/>
          <p:nvPr/>
        </p:nvSpPr>
        <p:spPr>
          <a:xfrm>
            <a:off x="4128910" y="574850"/>
            <a:ext cx="1026160" cy="247226"/>
          </a:xfrm>
          <a:custGeom>
            <a:avLst/>
            <a:gdLst>
              <a:gd name="connsiteX0" fmla="*/ 1026160 w 1026160"/>
              <a:gd name="connsiteY0" fmla="*/ 3386 h 247226"/>
              <a:gd name="connsiteX1" fmla="*/ 203200 w 1026160"/>
              <a:gd name="connsiteY1" fmla="*/ 33866 h 247226"/>
              <a:gd name="connsiteX2" fmla="*/ 0 w 1026160"/>
              <a:gd name="connsiteY2" fmla="*/ 247226 h 24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160" h="247226">
                <a:moveTo>
                  <a:pt x="1026160" y="3386"/>
                </a:moveTo>
                <a:cubicBezTo>
                  <a:pt x="700193" y="-1694"/>
                  <a:pt x="374227" y="-6774"/>
                  <a:pt x="203200" y="33866"/>
                </a:cubicBezTo>
                <a:cubicBezTo>
                  <a:pt x="32173" y="74506"/>
                  <a:pt x="16086" y="160866"/>
                  <a:pt x="0" y="247226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C7895425-AD7C-EFDA-9A18-FF3C2C611E5D}"/>
              </a:ext>
            </a:extLst>
          </p:cNvPr>
          <p:cNvSpPr/>
          <p:nvPr/>
        </p:nvSpPr>
        <p:spPr>
          <a:xfrm>
            <a:off x="4912665" y="670560"/>
            <a:ext cx="668362" cy="284480"/>
          </a:xfrm>
          <a:custGeom>
            <a:avLst/>
            <a:gdLst>
              <a:gd name="connsiteX0" fmla="*/ 553415 w 668362"/>
              <a:gd name="connsiteY0" fmla="*/ 0 h 284480"/>
              <a:gd name="connsiteX1" fmla="*/ 634695 w 668362"/>
              <a:gd name="connsiteY1" fmla="*/ 152400 h 284480"/>
              <a:gd name="connsiteX2" fmla="*/ 65735 w 668362"/>
              <a:gd name="connsiteY2" fmla="*/ 111760 h 284480"/>
              <a:gd name="connsiteX3" fmla="*/ 35255 w 668362"/>
              <a:gd name="connsiteY3" fmla="*/ 284480 h 28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362" h="284480">
                <a:moveTo>
                  <a:pt x="553415" y="0"/>
                </a:moveTo>
                <a:cubicBezTo>
                  <a:pt x="634695" y="66886"/>
                  <a:pt x="715975" y="133773"/>
                  <a:pt x="634695" y="152400"/>
                </a:cubicBezTo>
                <a:cubicBezTo>
                  <a:pt x="553415" y="171027"/>
                  <a:pt x="165642" y="89747"/>
                  <a:pt x="65735" y="111760"/>
                </a:cubicBezTo>
                <a:cubicBezTo>
                  <a:pt x="-34172" y="133773"/>
                  <a:pt x="541" y="209126"/>
                  <a:pt x="35255" y="28448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0FC375-2253-A333-CBF5-619AA56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Bad case!!!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37971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253D8-E123-6149-8681-30925F50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 this happen under linearizability? No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A2FEA-EE63-0949-B09F-CD79E380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Goal: proof no two nodes/CPUs enter the critical section </a:t>
            </a:r>
          </a:p>
          <a:p>
            <a:r>
              <a:rPr kumimoji="1" lang="en-US" altLang="zh-CN" u="sng" dirty="0"/>
              <a:t>Proof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suppose mutual exclusion is violated, then we have:</a:t>
            </a:r>
          </a:p>
          <a:p>
            <a:pPr lvl="1"/>
            <a:r>
              <a:rPr kumimoji="1" lang="en-US" altLang="zh-CN" dirty="0"/>
              <a:t>CPU-0:</a:t>
            </a:r>
          </a:p>
          <a:p>
            <a:pPr lvl="1"/>
            <a:r>
              <a:rPr kumimoji="1" lang="en-US" altLang="zh-CN" dirty="0"/>
              <a:t>CPU-1:  </a:t>
            </a:r>
            <a:endParaRPr kumimoji="1"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24379D-7F0F-1741-9DCF-83713B0D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137</a:t>
            </a:fld>
            <a:endParaRPr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C5FEA0F-8758-B446-9234-6E2E37A06CC3}"/>
              </a:ext>
            </a:extLst>
          </p:cNvPr>
          <p:cNvCxnSpPr/>
          <p:nvPr/>
        </p:nvCxnSpPr>
        <p:spPr>
          <a:xfrm>
            <a:off x="651013" y="3361556"/>
            <a:ext cx="7255992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AC3ACC7-BB0E-7343-B699-A94C2C7DC0DA}"/>
              </a:ext>
            </a:extLst>
          </p:cNvPr>
          <p:cNvSpPr/>
          <p:nvPr/>
        </p:nvSpPr>
        <p:spPr>
          <a:xfrm>
            <a:off x="7968173" y="3176890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30B72C-3423-4B4A-B479-6773089C083D}"/>
              </a:ext>
            </a:extLst>
          </p:cNvPr>
          <p:cNvSpPr/>
          <p:nvPr/>
        </p:nvSpPr>
        <p:spPr>
          <a:xfrm>
            <a:off x="1619672" y="2029408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8E4AA-9FC0-9145-9549-2C44A4A57BBC}"/>
              </a:ext>
            </a:extLst>
          </p:cNvPr>
          <p:cNvSpPr/>
          <p:nvPr/>
        </p:nvSpPr>
        <p:spPr>
          <a:xfrm>
            <a:off x="2699792" y="2030681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891336-7196-5849-ACBB-37F7F2A2B576}"/>
              </a:ext>
            </a:extLst>
          </p:cNvPr>
          <p:cNvGrpSpPr/>
          <p:nvPr/>
        </p:nvGrpSpPr>
        <p:grpSpPr>
          <a:xfrm>
            <a:off x="34204" y="3854096"/>
            <a:ext cx="2169382" cy="1619559"/>
            <a:chOff x="912507" y="1040360"/>
            <a:chExt cx="2169382" cy="161955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1054D1-6528-CD4C-8C91-AD7FAE2476FC}"/>
                </a:ext>
              </a:extLst>
            </p:cNvPr>
            <p:cNvSpPr/>
            <p:nvPr/>
          </p:nvSpPr>
          <p:spPr>
            <a:xfrm>
              <a:off x="912507" y="1040360"/>
              <a:ext cx="2169382" cy="161955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AC7B62-3D9E-7B46-980F-5AA9B896E668}"/>
                </a:ext>
              </a:extLst>
            </p:cNvPr>
            <p:cNvSpPr/>
            <p:nvPr/>
          </p:nvSpPr>
          <p:spPr>
            <a:xfrm>
              <a:off x="961729" y="1041019"/>
              <a:ext cx="18678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</a:t>
              </a: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</a:t>
              </a:r>
            </a:p>
            <a:p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x = 1</a:t>
              </a: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if (y==0)</a:t>
              </a:r>
            </a:p>
            <a:p>
              <a:r>
                <a:rPr kumimoji="1" lang="en-US" altLang="zh-CN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sz="16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23DBD4-3E4B-4A47-91F4-3F68A419C18D}"/>
              </a:ext>
            </a:extLst>
          </p:cNvPr>
          <p:cNvGrpSpPr/>
          <p:nvPr/>
        </p:nvGrpSpPr>
        <p:grpSpPr>
          <a:xfrm>
            <a:off x="2398063" y="3854096"/>
            <a:ext cx="2133447" cy="1816541"/>
            <a:chOff x="912507" y="1040360"/>
            <a:chExt cx="2133447" cy="18165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6CC160A-9045-8741-83C9-EFD7345F4100}"/>
                </a:ext>
              </a:extLst>
            </p:cNvPr>
            <p:cNvSpPr/>
            <p:nvPr/>
          </p:nvSpPr>
          <p:spPr>
            <a:xfrm>
              <a:off x="912507" y="1040360"/>
              <a:ext cx="2133447" cy="161955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2B772B3-BF56-F348-A34C-9CA506AF9A7F}"/>
                </a:ext>
              </a:extLst>
            </p:cNvPr>
            <p:cNvSpPr/>
            <p:nvPr/>
          </p:nvSpPr>
          <p:spPr>
            <a:xfrm>
              <a:off x="961729" y="1041019"/>
              <a:ext cx="1867819" cy="1815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x;</a:t>
              </a: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extern int y;</a:t>
              </a:r>
            </a:p>
            <a:p>
              <a:endPara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y = 1</a:t>
              </a:r>
            </a:p>
            <a:p>
              <a:r>
                <a:rPr kumimoji="1" lang="en-US" altLang="zh-CN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if (x==0)</a:t>
              </a:r>
            </a:p>
            <a:p>
              <a:r>
                <a:rPr kumimoji="1" lang="en-US" altLang="zh-CN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kumimoji="1" lang="en-US" altLang="zh-CN" sz="16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critical sec</a:t>
              </a:r>
              <a:endPara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zh-CN" alt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E45A1DA-FC26-3045-AB6D-D40B908DF36F}"/>
              </a:ext>
            </a:extLst>
          </p:cNvPr>
          <p:cNvSpPr/>
          <p:nvPr/>
        </p:nvSpPr>
        <p:spPr>
          <a:xfrm>
            <a:off x="1619671" y="2425452"/>
            <a:ext cx="907605" cy="32275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6B5387-BE6C-8B4D-A221-446A3B82CD6D}"/>
              </a:ext>
            </a:extLst>
          </p:cNvPr>
          <p:cNvSpPr/>
          <p:nvPr/>
        </p:nvSpPr>
        <p:spPr>
          <a:xfrm>
            <a:off x="2718936" y="2425452"/>
            <a:ext cx="907605" cy="32275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0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690FD8-AFCA-A742-9CA8-2F86DAE99309}"/>
              </a:ext>
            </a:extLst>
          </p:cNvPr>
          <p:cNvSpPr/>
          <p:nvPr/>
        </p:nvSpPr>
        <p:spPr>
          <a:xfrm>
            <a:off x="2412071" y="3176890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W(x) 1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67E86C0-49DD-1C4D-838C-A9CA0D173C8C}"/>
              </a:ext>
            </a:extLst>
          </p:cNvPr>
          <p:cNvSpPr/>
          <p:nvPr/>
        </p:nvSpPr>
        <p:spPr>
          <a:xfrm>
            <a:off x="3462618" y="3176890"/>
            <a:ext cx="907605" cy="322759"/>
          </a:xfrm>
          <a:prstGeom prst="rect">
            <a:avLst/>
          </a:prstGeom>
          <a:solidFill>
            <a:srgbClr val="CDF8CC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CD28"/>
                </a:solidFill>
              </a:rPr>
              <a:t>R(y) 0</a:t>
            </a:r>
            <a:endParaRPr kumimoji="1" lang="zh-CN" altLang="en-US" dirty="0">
              <a:solidFill>
                <a:srgbClr val="00CD28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8DD33C-509B-E149-A377-7FF8AB2EA542}"/>
              </a:ext>
            </a:extLst>
          </p:cNvPr>
          <p:cNvSpPr/>
          <p:nvPr/>
        </p:nvSpPr>
        <p:spPr>
          <a:xfrm>
            <a:off x="4531510" y="3182869"/>
            <a:ext cx="907605" cy="32275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9FE1EA-1353-7DE7-C22F-DCB28EB9F4A2}"/>
              </a:ext>
            </a:extLst>
          </p:cNvPr>
          <p:cNvSpPr/>
          <p:nvPr/>
        </p:nvSpPr>
        <p:spPr>
          <a:xfrm>
            <a:off x="1290484" y="3176890"/>
            <a:ext cx="907605" cy="32275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R(x) 0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5684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B58B0-C65B-8B48-94C3-D9F7645F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Implementation: primary-backup model + read copies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BD07E-BC1E-664A-873C-70450D7E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3771636"/>
          </a:xfrm>
        </p:spPr>
        <p:txBody>
          <a:bodyPr/>
          <a:lstStyle/>
          <a:p>
            <a:r>
              <a:rPr kumimoji="1" lang="en-US" altLang="zh-CN" dirty="0"/>
              <a:t>A centralized node maintains a table which has the following info per-page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Owner</a:t>
            </a:r>
            <a:r>
              <a:rPr kumimoji="1" lang="en-US" altLang="zh-CN" dirty="0"/>
              <a:t> machine: the most recent machine that has write access to it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Copy set</a:t>
            </a:r>
            <a:r>
              <a:rPr kumimoji="1" lang="en-US" altLang="zh-CN" dirty="0"/>
              <a:t>: all machines that have copies of this page</a:t>
            </a:r>
          </a:p>
          <a:p>
            <a:r>
              <a:rPr kumimoji="1" lang="en-US" altLang="zh-CN" dirty="0"/>
              <a:t>Only the owner is allowed to do the update</a:t>
            </a:r>
          </a:p>
          <a:p>
            <a:pPr marL="7425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541A2-AF75-444F-B5C5-48AE3C1B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138</a:t>
            </a:fld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1D0B094-A603-5847-B37B-2096E90C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874812"/>
            <a:ext cx="4573488" cy="27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386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391EC-889A-3D5C-80E9-F878036B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 copies: read-only replicas for better performance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1A28E-E8C2-71F7-61F5-6F097575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machine can read its read copy if no machine is updating it </a:t>
            </a:r>
          </a:p>
          <a:p>
            <a:pPr lvl="1"/>
            <a:r>
              <a:rPr kumimoji="1" lang="en-US" altLang="zh-CN" dirty="0"/>
              <a:t>For better performance: reduced RTT </a:t>
            </a:r>
          </a:p>
          <a:p>
            <a:r>
              <a:rPr kumimoji="1" lang="en-US" altLang="zh-CN" dirty="0"/>
              <a:t>What if a machine is updating the page? </a:t>
            </a:r>
          </a:p>
          <a:p>
            <a:pPr lvl="1"/>
            <a:r>
              <a:rPr kumimoji="1" lang="en-US" altLang="zh-CN" dirty="0"/>
              <a:t>We must first invalidate all the read copies </a:t>
            </a:r>
          </a:p>
          <a:p>
            <a:pPr lvl="1"/>
            <a:r>
              <a:rPr kumimoji="1" lang="en-US" altLang="zh-CN" dirty="0"/>
              <a:t>Essentially fallback to the primary-backup model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0B0BED-4E78-5858-ADA8-586D8A0E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33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0C24C-8E09-A548-AC99-6524AE2B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crash?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661CA-52CA-5746-AA07-F22EF4C4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3771636"/>
          </a:xfrm>
        </p:spPr>
        <p:txBody>
          <a:bodyPr/>
          <a:lstStyle/>
          <a:p>
            <a:r>
              <a:rPr kumimoji="1" lang="en-US" altLang="zh-CN" dirty="0" err="1"/>
              <a:t>MemTable</a:t>
            </a:r>
            <a:r>
              <a:rPr kumimoji="1" lang="en-US" altLang="zh-CN" dirty="0"/>
              <a:t> is an in-memory data structure </a:t>
            </a:r>
          </a:p>
          <a:p>
            <a:pPr lvl="1"/>
            <a:r>
              <a:rPr kumimoji="1" lang="en-US" altLang="zh-CN" dirty="0"/>
              <a:t>So it is vulnerable to machine failure </a:t>
            </a:r>
          </a:p>
          <a:p>
            <a:r>
              <a:rPr kumimoji="1" lang="en-US" altLang="zh-CN" dirty="0"/>
              <a:t>Goal: a successful insertion will store the data durably </a:t>
            </a:r>
          </a:p>
          <a:p>
            <a:r>
              <a:rPr kumimoji="1" lang="en-US" altLang="zh-CN" dirty="0"/>
              <a:t>Solution:</a:t>
            </a:r>
            <a:r>
              <a:rPr kumimoji="1" lang="en-US" altLang="zh-CN" b="0" dirty="0"/>
              <a:t> </a:t>
            </a:r>
          </a:p>
          <a:p>
            <a:pPr lvl="1"/>
            <a:r>
              <a:rPr kumimoji="1" lang="en-US" altLang="zh-CN" dirty="0"/>
              <a:t>K</a:t>
            </a:r>
            <a:r>
              <a:rPr kumimoji="1" lang="en-US" altLang="zh-CN" b="0" dirty="0"/>
              <a:t>eep a separate log file the </a:t>
            </a:r>
            <a:r>
              <a:rPr kumimoji="1" lang="en-US" altLang="zh-CN" b="0" dirty="0" err="1"/>
              <a:t>MemTable</a:t>
            </a:r>
            <a:r>
              <a:rPr kumimoji="1" lang="en-US" altLang="zh-CN" b="0" dirty="0"/>
              <a:t> (may not be sorted)</a:t>
            </a:r>
          </a:p>
          <a:p>
            <a:pPr lvl="1"/>
            <a:r>
              <a:rPr kumimoji="1" lang="en-US" altLang="zh-CN" dirty="0"/>
              <a:t>Before inserting to the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, adding the KV to the log first (also a sequential write); reply if the log is successful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If the machine crashed, reboot it, and reconstruct the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 from the log</a:t>
            </a:r>
            <a:endParaRPr kumimoji="1" lang="en-US" altLang="zh-CN" b="0" dirty="0"/>
          </a:p>
          <a:p>
            <a:pPr marL="74250" lvl="1" indent="0">
              <a:buNone/>
            </a:pPr>
            <a:endParaRPr kumimoji="1"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271F14-2701-8740-BE73-AAE398D1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736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CE747-FD23-5B45-A441-353EA547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 operations (at node C, the first time)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07ECC8-4ACE-5849-95FF-21951909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140</a:t>
            </a:fld>
            <a:endParaRPr lang="zh-CN" altLang="en-US" dirty="0"/>
          </a:p>
        </p:txBody>
      </p:sp>
      <p:sp>
        <p:nvSpPr>
          <p:cNvPr id="31" name="Rounded Rectangle 3">
            <a:extLst>
              <a:ext uri="{FF2B5EF4-FFF2-40B4-BE49-F238E27FC236}">
                <a16:creationId xmlns:a16="http://schemas.microsoft.com/office/drawing/2014/main" id="{0020D5BF-26F1-3447-93C1-25A04337CE91}"/>
              </a:ext>
            </a:extLst>
          </p:cNvPr>
          <p:cNvSpPr/>
          <p:nvPr/>
        </p:nvSpPr>
        <p:spPr>
          <a:xfrm>
            <a:off x="807812" y="4107793"/>
            <a:ext cx="1051323" cy="508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</a:t>
            </a:r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ounded Rectangle 13">
            <a:extLst>
              <a:ext uri="{FF2B5EF4-FFF2-40B4-BE49-F238E27FC236}">
                <a16:creationId xmlns:a16="http://schemas.microsoft.com/office/drawing/2014/main" id="{78DBD194-0430-6745-8D18-F07E7C93D70B}"/>
              </a:ext>
            </a:extLst>
          </p:cNvPr>
          <p:cNvSpPr/>
          <p:nvPr/>
        </p:nvSpPr>
        <p:spPr>
          <a:xfrm>
            <a:off x="2021457" y="4107793"/>
            <a:ext cx="1051323" cy="508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</a:t>
            </a:r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B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Rounded Rectangle 15">
            <a:extLst>
              <a:ext uri="{FF2B5EF4-FFF2-40B4-BE49-F238E27FC236}">
                <a16:creationId xmlns:a16="http://schemas.microsoft.com/office/drawing/2014/main" id="{C6679618-B16A-444E-BB5E-B723B7261CAF}"/>
              </a:ext>
            </a:extLst>
          </p:cNvPr>
          <p:cNvSpPr/>
          <p:nvPr/>
        </p:nvSpPr>
        <p:spPr>
          <a:xfrm>
            <a:off x="3227957" y="4107793"/>
            <a:ext cx="1051323" cy="508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</a:t>
            </a:r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F2D64188-03D5-1D4E-91EE-E21BD753265D}"/>
              </a:ext>
            </a:extLst>
          </p:cNvPr>
          <p:cNvSpPr/>
          <p:nvPr/>
        </p:nvSpPr>
        <p:spPr>
          <a:xfrm>
            <a:off x="2204812" y="1566500"/>
            <a:ext cx="29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P1, {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}, {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}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54852361-94F2-3C41-956C-2BFBAE358FF6}"/>
              </a:ext>
            </a:extLst>
          </p:cNvPr>
          <p:cNvSpPr/>
          <p:nvPr/>
        </p:nvSpPr>
        <p:spPr>
          <a:xfrm>
            <a:off x="2204812" y="1206500"/>
            <a:ext cx="29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</a:t>
            </a:r>
            <a:r>
              <a:rPr lang="en-US" altLang="zh-CN" sz="1670" dirty="0" err="1">
                <a:latin typeface="Eras Medium ITC" pitchFamily="34" charset="0"/>
                <a:ea typeface="Verdana" pitchFamily="34" charset="0"/>
                <a:cs typeface="Verdana" pitchFamily="34" charset="0"/>
              </a:rPr>
              <a:t>Copy_Set</a:t>
            </a:r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, Owner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FC500A1D-3B2D-F945-AB3E-67266B0B302C}"/>
              </a:ext>
            </a:extLst>
          </p:cNvPr>
          <p:cNvSpPr/>
          <p:nvPr/>
        </p:nvSpPr>
        <p:spPr>
          <a:xfrm>
            <a:off x="789312" y="5122500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Read</a:t>
            </a:r>
            <a:endParaRPr lang="zh-CN" altLang="en-US" sz="1670" b="1" dirty="0">
              <a:solidFill>
                <a:srgbClr val="FF0066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DEFAAD95-7752-E84F-ACD4-0A5C2E719F44}"/>
              </a:ext>
            </a:extLst>
          </p:cNvPr>
          <p:cNvSpPr/>
          <p:nvPr/>
        </p:nvSpPr>
        <p:spPr>
          <a:xfrm>
            <a:off x="789312" y="4762500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Access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grpSp>
        <p:nvGrpSpPr>
          <p:cNvPr id="38" name="Group 8">
            <a:extLst>
              <a:ext uri="{FF2B5EF4-FFF2-40B4-BE49-F238E27FC236}">
                <a16:creationId xmlns:a16="http://schemas.microsoft.com/office/drawing/2014/main" id="{C495E5B7-650C-9C45-8A6A-E23EB38D7CF6}"/>
              </a:ext>
            </a:extLst>
          </p:cNvPr>
          <p:cNvGrpSpPr/>
          <p:nvPr/>
        </p:nvGrpSpPr>
        <p:grpSpPr>
          <a:xfrm>
            <a:off x="807726" y="2413000"/>
            <a:ext cx="1942528" cy="1301750"/>
            <a:chOff x="3276496" y="3238500"/>
            <a:chExt cx="2331034" cy="1562100"/>
          </a:xfrm>
        </p:grpSpPr>
        <p:sp>
          <p:nvSpPr>
            <p:cNvPr id="39" name="Cloud 9">
              <a:extLst>
                <a:ext uri="{FF2B5EF4-FFF2-40B4-BE49-F238E27FC236}">
                  <a16:creationId xmlns:a16="http://schemas.microsoft.com/office/drawing/2014/main" id="{0B4B619A-DDC8-E14F-8904-BBFEBDFD6B88}"/>
                </a:ext>
              </a:extLst>
            </p:cNvPr>
            <p:cNvSpPr/>
            <p:nvPr/>
          </p:nvSpPr>
          <p:spPr>
            <a:xfrm>
              <a:off x="3276496" y="3238500"/>
              <a:ext cx="2331034" cy="1562100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/>
              <a:endParaRPr lang="zh-CN" altLang="en-US" sz="1667"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40" name="Rectangle 10">
              <a:extLst>
                <a:ext uri="{FF2B5EF4-FFF2-40B4-BE49-F238E27FC236}">
                  <a16:creationId xmlns:a16="http://schemas.microsoft.com/office/drawing/2014/main" id="{396FD109-B9FD-A54B-AD8C-3F503E4EB413}"/>
                </a:ext>
              </a:extLst>
            </p:cNvPr>
            <p:cNvSpPr/>
            <p:nvPr/>
          </p:nvSpPr>
          <p:spPr>
            <a:xfrm>
              <a:off x="3459998" y="3603248"/>
              <a:ext cx="1877823" cy="81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333" i="1" dirty="0">
                  <a:solidFill>
                    <a:schemeClr val="bg1">
                      <a:lumMod val="65000"/>
                    </a:scheme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Distributed</a:t>
              </a:r>
              <a:br>
                <a:rPr lang="en-US" altLang="zh-CN" sz="1500" i="1" dirty="0">
                  <a:solidFill>
                    <a:schemeClr val="bg1">
                      <a:lumMod val="65000"/>
                    </a:scheme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500" i="1" dirty="0">
                  <a:solidFill>
                    <a:schemeClr val="bg1">
                      <a:lumMod val="65000"/>
                    </a:scheme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Shared Memory</a:t>
              </a:r>
              <a:endParaRPr lang="zh-CN" altLang="en-US" sz="1500" i="1" dirty="0">
                <a:solidFill>
                  <a:schemeClr val="bg1">
                    <a:lumMod val="65000"/>
                  </a:schemeClr>
                </a:solidFill>
                <a:latin typeface="Candara" pitchFamily="34" charset="0"/>
              </a:endParaRPr>
            </a:p>
          </p:txBody>
        </p:sp>
      </p:grpSp>
      <p:sp>
        <p:nvSpPr>
          <p:cNvPr id="41" name="Rectangle 22">
            <a:extLst>
              <a:ext uri="{FF2B5EF4-FFF2-40B4-BE49-F238E27FC236}">
                <a16:creationId xmlns:a16="http://schemas.microsoft.com/office/drawing/2014/main" id="{169B5DE0-CFA1-D64E-AB8A-3C979CE249D8}"/>
              </a:ext>
            </a:extLst>
          </p:cNvPr>
          <p:cNvSpPr/>
          <p:nvPr/>
        </p:nvSpPr>
        <p:spPr>
          <a:xfrm>
            <a:off x="3030312" y="5122500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Read</a:t>
            </a:r>
            <a:endParaRPr lang="zh-CN" altLang="en-US" sz="1670" b="1" dirty="0">
              <a:solidFill>
                <a:srgbClr val="FF0066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4017CF3D-9957-C649-B636-563BBC5CB620}"/>
              </a:ext>
            </a:extLst>
          </p:cNvPr>
          <p:cNvSpPr/>
          <p:nvPr/>
        </p:nvSpPr>
        <p:spPr>
          <a:xfrm>
            <a:off x="3030312" y="4762500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Access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43" name="Freeform 2">
            <a:extLst>
              <a:ext uri="{FF2B5EF4-FFF2-40B4-BE49-F238E27FC236}">
                <a16:creationId xmlns:a16="http://schemas.microsoft.com/office/drawing/2014/main" id="{536D062F-6CAB-4145-9E1D-F47882BFB786}"/>
              </a:ext>
            </a:extLst>
          </p:cNvPr>
          <p:cNvSpPr/>
          <p:nvPr/>
        </p:nvSpPr>
        <p:spPr>
          <a:xfrm>
            <a:off x="998312" y="1799500"/>
            <a:ext cx="444986" cy="2286397"/>
          </a:xfrm>
          <a:custGeom>
            <a:avLst/>
            <a:gdLst>
              <a:gd name="connsiteX0" fmla="*/ 533983 w 533983"/>
              <a:gd name="connsiteY0" fmla="*/ 0 h 2632842"/>
              <a:gd name="connsiteX1" fmla="*/ 13721 w 533983"/>
              <a:gd name="connsiteY1" fmla="*/ 1198180 h 2632842"/>
              <a:gd name="connsiteX2" fmla="*/ 171376 w 533983"/>
              <a:gd name="connsiteY2" fmla="*/ 2144111 h 2632842"/>
              <a:gd name="connsiteX3" fmla="*/ 392094 w 533983"/>
              <a:gd name="connsiteY3" fmla="*/ 2632842 h 263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983" h="2632842">
                <a:moveTo>
                  <a:pt x="533983" y="0"/>
                </a:moveTo>
                <a:cubicBezTo>
                  <a:pt x="304069" y="420414"/>
                  <a:pt x="74155" y="840828"/>
                  <a:pt x="13721" y="1198180"/>
                </a:cubicBezTo>
                <a:cubicBezTo>
                  <a:pt x="-46713" y="1555532"/>
                  <a:pt x="108314" y="1905001"/>
                  <a:pt x="171376" y="2144111"/>
                </a:cubicBezTo>
                <a:cubicBezTo>
                  <a:pt x="234438" y="2383221"/>
                  <a:pt x="313266" y="2508031"/>
                  <a:pt x="392094" y="2632842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499181B0-B5B7-3241-AF99-35D728AB3BFE}"/>
              </a:ext>
            </a:extLst>
          </p:cNvPr>
          <p:cNvSpPr/>
          <p:nvPr/>
        </p:nvSpPr>
        <p:spPr>
          <a:xfrm>
            <a:off x="1696812" y="3721487"/>
            <a:ext cx="1890401" cy="375825"/>
          </a:xfrm>
          <a:custGeom>
            <a:avLst/>
            <a:gdLst>
              <a:gd name="connsiteX0" fmla="*/ 0 w 2518348"/>
              <a:gd name="connsiteY0" fmla="*/ 450990 h 450990"/>
              <a:gd name="connsiteX1" fmla="*/ 689548 w 2518348"/>
              <a:gd name="connsiteY1" fmla="*/ 121206 h 450990"/>
              <a:gd name="connsiteX2" fmla="*/ 1933731 w 2518348"/>
              <a:gd name="connsiteY2" fmla="*/ 16275 h 450990"/>
              <a:gd name="connsiteX3" fmla="*/ 2518348 w 2518348"/>
              <a:gd name="connsiteY3" fmla="*/ 436000 h 450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348" h="450990">
                <a:moveTo>
                  <a:pt x="0" y="450990"/>
                </a:moveTo>
                <a:cubicBezTo>
                  <a:pt x="183630" y="322324"/>
                  <a:pt x="367260" y="193658"/>
                  <a:pt x="689548" y="121206"/>
                </a:cubicBezTo>
                <a:cubicBezTo>
                  <a:pt x="1011836" y="48754"/>
                  <a:pt x="1628931" y="-36191"/>
                  <a:pt x="1933731" y="16275"/>
                </a:cubicBezTo>
                <a:cubicBezTo>
                  <a:pt x="2238531" y="68741"/>
                  <a:pt x="2378439" y="252370"/>
                  <a:pt x="2518348" y="43600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8598FF4E-F7F5-B247-A928-1ADBFD675890}"/>
              </a:ext>
            </a:extLst>
          </p:cNvPr>
          <p:cNvSpPr txBox="1">
            <a:spLocks/>
          </p:cNvSpPr>
          <p:nvPr/>
        </p:nvSpPr>
        <p:spPr>
          <a:xfrm>
            <a:off x="4948333" y="2030231"/>
            <a:ext cx="4248472" cy="3052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7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Page fault </a:t>
            </a:r>
            <a:r>
              <a:rPr lang="en-US" altLang="zh-CN" sz="1670" b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P1 on C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70" b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sends </a:t>
            </a:r>
            <a:r>
              <a:rPr lang="en-US" altLang="zh-CN" sz="167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RQ</a:t>
            </a:r>
            <a:r>
              <a:rPr lang="en-US" altLang="zh-CN" sz="1670" b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M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70" b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 sends </a:t>
            </a:r>
            <a:r>
              <a:rPr lang="en-US" altLang="zh-CN" sz="167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RF</a:t>
            </a:r>
            <a:r>
              <a:rPr lang="en-US" altLang="zh-CN" sz="1670" b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A,</a:t>
            </a:r>
            <a:br>
              <a:rPr lang="en-US" altLang="zh-CN" sz="1670" b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70" b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 adds C to </a:t>
            </a:r>
            <a:r>
              <a:rPr lang="en-US" altLang="zh-CN" sz="1670" b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Copy_Set</a:t>
            </a:r>
            <a:endParaRPr lang="en-US" altLang="zh-CN" sz="1670" b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70" b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sends P1 to C, C marks P1 as </a:t>
            </a:r>
            <a:r>
              <a:rPr lang="en-US" altLang="zh-CN" sz="167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Read-only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70" b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sends </a:t>
            </a:r>
            <a:r>
              <a:rPr lang="en-US" altLang="zh-CN" sz="167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RC</a:t>
            </a:r>
            <a:r>
              <a:rPr lang="en-US" altLang="zh-CN" sz="1670" b="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M</a:t>
            </a:r>
          </a:p>
        </p:txBody>
      </p:sp>
      <p:sp>
        <p:nvSpPr>
          <p:cNvPr id="46" name="Rectangle 12">
            <a:extLst>
              <a:ext uri="{FF2B5EF4-FFF2-40B4-BE49-F238E27FC236}">
                <a16:creationId xmlns:a16="http://schemas.microsoft.com/office/drawing/2014/main" id="{EB1965E5-6449-6E4A-980F-FB03973FA81E}"/>
              </a:ext>
            </a:extLst>
          </p:cNvPr>
          <p:cNvSpPr/>
          <p:nvPr/>
        </p:nvSpPr>
        <p:spPr>
          <a:xfrm>
            <a:off x="2585812" y="4876919"/>
            <a:ext cx="3145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...</a:t>
            </a:r>
            <a:endParaRPr lang="zh-CN" altLang="en-US" sz="1500" b="1" dirty="0"/>
          </a:p>
        </p:txBody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3BB5F1ED-FAA7-AA44-85E8-CC4F36386752}"/>
              </a:ext>
            </a:extLst>
          </p:cNvPr>
          <p:cNvSpPr/>
          <p:nvPr/>
        </p:nvSpPr>
        <p:spPr>
          <a:xfrm>
            <a:off x="2649312" y="3111500"/>
            <a:ext cx="70243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b="1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2: RQ</a:t>
            </a:r>
            <a:endParaRPr lang="zh-CN" altLang="en-US" sz="1667" b="1" dirty="0">
              <a:latin typeface="Eras Medium ITC" pitchFamily="34" charset="0"/>
            </a:endParaRPr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7280EE40-CB4D-C941-B516-90E896BB59F0}"/>
              </a:ext>
            </a:extLst>
          </p:cNvPr>
          <p:cNvSpPr/>
          <p:nvPr/>
        </p:nvSpPr>
        <p:spPr>
          <a:xfrm>
            <a:off x="2953760" y="2413000"/>
            <a:ext cx="66396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b="1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5: RC</a:t>
            </a:r>
            <a:endParaRPr lang="zh-CN" altLang="en-US" sz="1667" b="1" dirty="0">
              <a:latin typeface="Eras Medium ITC" pitchFamily="34" charset="0"/>
            </a:endParaRPr>
          </a:p>
        </p:txBody>
      </p:sp>
      <p:sp>
        <p:nvSpPr>
          <p:cNvPr id="49" name="Freeform 14">
            <a:extLst>
              <a:ext uri="{FF2B5EF4-FFF2-40B4-BE49-F238E27FC236}">
                <a16:creationId xmlns:a16="http://schemas.microsoft.com/office/drawing/2014/main" id="{3513C7EA-1492-F541-B851-36FCEBF24878}"/>
              </a:ext>
            </a:extLst>
          </p:cNvPr>
          <p:cNvSpPr/>
          <p:nvPr/>
        </p:nvSpPr>
        <p:spPr>
          <a:xfrm>
            <a:off x="1750943" y="1799500"/>
            <a:ext cx="2295369" cy="2272828"/>
          </a:xfrm>
          <a:custGeom>
            <a:avLst/>
            <a:gdLst>
              <a:gd name="connsiteX0" fmla="*/ 2938073 w 2955942"/>
              <a:gd name="connsiteY0" fmla="*/ 2503357 h 2503357"/>
              <a:gd name="connsiteX1" fmla="*/ 2863122 w 2955942"/>
              <a:gd name="connsiteY1" fmla="*/ 1873771 h 2503357"/>
              <a:gd name="connsiteX2" fmla="*/ 2218545 w 2955942"/>
              <a:gd name="connsiteY2" fmla="*/ 1184223 h 2503357"/>
              <a:gd name="connsiteX3" fmla="*/ 1334125 w 2955942"/>
              <a:gd name="connsiteY3" fmla="*/ 929390 h 2503357"/>
              <a:gd name="connsiteX4" fmla="*/ 509666 w 2955942"/>
              <a:gd name="connsiteY4" fmla="*/ 659567 h 2503357"/>
              <a:gd name="connsiteX5" fmla="*/ 0 w 2955942"/>
              <a:gd name="connsiteY5" fmla="*/ 0 h 250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5942" h="2503357">
                <a:moveTo>
                  <a:pt x="2938073" y="2503357"/>
                </a:moveTo>
                <a:cubicBezTo>
                  <a:pt x="2960558" y="2298492"/>
                  <a:pt x="2983043" y="2093627"/>
                  <a:pt x="2863122" y="1873771"/>
                </a:cubicBezTo>
                <a:cubicBezTo>
                  <a:pt x="2743201" y="1653915"/>
                  <a:pt x="2473378" y="1341620"/>
                  <a:pt x="2218545" y="1184223"/>
                </a:cubicBezTo>
                <a:cubicBezTo>
                  <a:pt x="1963712" y="1026826"/>
                  <a:pt x="1618938" y="1016833"/>
                  <a:pt x="1334125" y="929390"/>
                </a:cubicBezTo>
                <a:cubicBezTo>
                  <a:pt x="1049312" y="841947"/>
                  <a:pt x="732020" y="814465"/>
                  <a:pt x="509666" y="659567"/>
                </a:cubicBezTo>
                <a:cubicBezTo>
                  <a:pt x="287312" y="504669"/>
                  <a:pt x="143656" y="252334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0" name="Freeform 28">
            <a:extLst>
              <a:ext uri="{FF2B5EF4-FFF2-40B4-BE49-F238E27FC236}">
                <a16:creationId xmlns:a16="http://schemas.microsoft.com/office/drawing/2014/main" id="{BA5CB104-DC76-4B40-9EEA-23DA66DBE51E}"/>
              </a:ext>
            </a:extLst>
          </p:cNvPr>
          <p:cNvSpPr/>
          <p:nvPr/>
        </p:nvSpPr>
        <p:spPr>
          <a:xfrm>
            <a:off x="1551075" y="1795779"/>
            <a:ext cx="2272988" cy="2301533"/>
          </a:xfrm>
          <a:custGeom>
            <a:avLst/>
            <a:gdLst>
              <a:gd name="connsiteX0" fmla="*/ 2908092 w 2925691"/>
              <a:gd name="connsiteY0" fmla="*/ 2548328 h 2548328"/>
              <a:gd name="connsiteX1" fmla="*/ 2848131 w 2925691"/>
              <a:gd name="connsiteY1" fmla="*/ 2233534 h 2548328"/>
              <a:gd name="connsiteX2" fmla="*/ 2293495 w 2925691"/>
              <a:gd name="connsiteY2" fmla="*/ 1469036 h 2548328"/>
              <a:gd name="connsiteX3" fmla="*/ 1274164 w 2925691"/>
              <a:gd name="connsiteY3" fmla="*/ 1214203 h 2548328"/>
              <a:gd name="connsiteX4" fmla="*/ 464695 w 2925691"/>
              <a:gd name="connsiteY4" fmla="*/ 989351 h 2548328"/>
              <a:gd name="connsiteX5" fmla="*/ 0 w 2925691"/>
              <a:gd name="connsiteY5" fmla="*/ 0 h 254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5691" h="2548328">
                <a:moveTo>
                  <a:pt x="2908092" y="2548328"/>
                </a:moveTo>
                <a:cubicBezTo>
                  <a:pt x="2929328" y="2480872"/>
                  <a:pt x="2950564" y="2413416"/>
                  <a:pt x="2848131" y="2233534"/>
                </a:cubicBezTo>
                <a:cubicBezTo>
                  <a:pt x="2745698" y="2053652"/>
                  <a:pt x="2555823" y="1638924"/>
                  <a:pt x="2293495" y="1469036"/>
                </a:cubicBezTo>
                <a:cubicBezTo>
                  <a:pt x="2031167" y="1299148"/>
                  <a:pt x="1578964" y="1294150"/>
                  <a:pt x="1274164" y="1214203"/>
                </a:cubicBezTo>
                <a:cubicBezTo>
                  <a:pt x="969364" y="1134256"/>
                  <a:pt x="677056" y="1191718"/>
                  <a:pt x="464695" y="989351"/>
                </a:cubicBezTo>
                <a:cubicBezTo>
                  <a:pt x="252334" y="786984"/>
                  <a:pt x="126167" y="393492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6101C75F-F93A-2E40-8E3C-E529E4219D52}"/>
              </a:ext>
            </a:extLst>
          </p:cNvPr>
          <p:cNvSpPr/>
          <p:nvPr/>
        </p:nvSpPr>
        <p:spPr>
          <a:xfrm>
            <a:off x="611560" y="1795779"/>
            <a:ext cx="643125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b="1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3: RF</a:t>
            </a:r>
            <a:endParaRPr lang="zh-CN" altLang="en-US" sz="1667" b="1" dirty="0">
              <a:latin typeface="Eras Medium ITC" pitchFamily="34" charset="0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3952FD26-2EED-0749-8F52-07253C9CEDD5}"/>
              </a:ext>
            </a:extLst>
          </p:cNvPr>
          <p:cNvSpPr/>
          <p:nvPr/>
        </p:nvSpPr>
        <p:spPr>
          <a:xfrm>
            <a:off x="2262560" y="3742779"/>
            <a:ext cx="646331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b="1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4: P1</a:t>
            </a:r>
            <a:endParaRPr lang="zh-CN" altLang="en-US" sz="1667" b="1" dirty="0">
              <a:latin typeface="Eras Medium ITC" pitchFamily="34" charset="0"/>
            </a:endParaRPr>
          </a:p>
        </p:txBody>
      </p:sp>
      <p:sp>
        <p:nvSpPr>
          <p:cNvPr id="53" name="Rounded Rectangle 31">
            <a:extLst>
              <a:ext uri="{FF2B5EF4-FFF2-40B4-BE49-F238E27FC236}">
                <a16:creationId xmlns:a16="http://schemas.microsoft.com/office/drawing/2014/main" id="{A814337F-C2BF-C542-8E34-53C793C96BC9}"/>
              </a:ext>
            </a:extLst>
          </p:cNvPr>
          <p:cNvSpPr/>
          <p:nvPr/>
        </p:nvSpPr>
        <p:spPr>
          <a:xfrm>
            <a:off x="998312" y="1228000"/>
            <a:ext cx="1050000" cy="508000"/>
          </a:xfrm>
          <a:prstGeom prst="roundRect">
            <a:avLst/>
          </a:prstGeom>
          <a:solidFill>
            <a:srgbClr val="FF0066"/>
          </a:solidFill>
          <a:ln w="63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</a:t>
            </a:r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TextBox 34">
            <a:extLst>
              <a:ext uri="{FF2B5EF4-FFF2-40B4-BE49-F238E27FC236}">
                <a16:creationId xmlns:a16="http://schemas.microsoft.com/office/drawing/2014/main" id="{51B0A759-5C59-5547-8841-C9F35EDFE5AC}"/>
              </a:ext>
            </a:extLst>
          </p:cNvPr>
          <p:cNvSpPr txBox="1"/>
          <p:nvPr/>
        </p:nvSpPr>
        <p:spPr>
          <a:xfrm>
            <a:off x="5925756" y="990205"/>
            <a:ext cx="2385107" cy="792589"/>
          </a:xfrm>
          <a:prstGeom prst="rect">
            <a:avLst/>
          </a:prstGeom>
          <a:solidFill>
            <a:srgbClr val="FFFFC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670" b="1" dirty="0">
                <a:latin typeface="Courier New" pitchFamily="49" charset="0"/>
                <a:cs typeface="Courier New" pitchFamily="49" charset="0"/>
              </a:rPr>
              <a:t>RQ: Read </a:t>
            </a:r>
            <a:r>
              <a:rPr lang="en-US" altLang="zh-CN" sz="1670" b="1" dirty="0" err="1">
                <a:latin typeface="Courier New" pitchFamily="49" charset="0"/>
                <a:cs typeface="Courier New" pitchFamily="49" charset="0"/>
              </a:rPr>
              <a:t>reQuest</a:t>
            </a:r>
            <a:endParaRPr lang="en-US" altLang="zh-CN" sz="167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670" b="1" dirty="0">
                <a:latin typeface="Courier New" pitchFamily="49" charset="0"/>
                <a:cs typeface="Courier New" pitchFamily="49" charset="0"/>
              </a:rPr>
              <a:t>RF: Read Forward</a:t>
            </a:r>
          </a:p>
          <a:p>
            <a:pPr>
              <a:lnSpc>
                <a:spcPct val="90000"/>
              </a:lnSpc>
            </a:pPr>
            <a:r>
              <a:rPr lang="en-US" altLang="zh-CN" sz="1670" b="1" dirty="0">
                <a:latin typeface="Courier New" pitchFamily="49" charset="0"/>
                <a:cs typeface="Courier New" pitchFamily="49" charset="0"/>
              </a:rPr>
              <a:t>RC: Read Confirm</a:t>
            </a:r>
            <a:endParaRPr lang="zh-CN" altLang="en-US" sz="167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id="{35E62C9C-A7FC-D648-9627-7DA89813CC54}"/>
              </a:ext>
            </a:extLst>
          </p:cNvPr>
          <p:cNvSpPr/>
          <p:nvPr/>
        </p:nvSpPr>
        <p:spPr>
          <a:xfrm>
            <a:off x="3420342" y="1587197"/>
            <a:ext cx="306495" cy="3231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r"/>
            <a:r>
              <a:rPr lang="en-US" altLang="zh-CN" sz="150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sz="1500" b="1" dirty="0">
              <a:solidFill>
                <a:srgbClr val="FF0066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Rectangle 32">
            <a:extLst>
              <a:ext uri="{FF2B5EF4-FFF2-40B4-BE49-F238E27FC236}">
                <a16:creationId xmlns:a16="http://schemas.microsoft.com/office/drawing/2014/main" id="{2AF9DC6D-1AF8-624C-974F-5744C7DD24F2}"/>
              </a:ext>
            </a:extLst>
          </p:cNvPr>
          <p:cNvSpPr/>
          <p:nvPr/>
        </p:nvSpPr>
        <p:spPr>
          <a:xfrm>
            <a:off x="3864272" y="1587197"/>
            <a:ext cx="319318" cy="3231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r"/>
            <a:r>
              <a:rPr lang="en-US" altLang="zh-CN" sz="150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8342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43" grpId="0" animBg="1"/>
      <p:bldP spid="44" grpId="0" animBg="1"/>
      <p:bldP spid="47" grpId="0"/>
      <p:bldP spid="48" grpId="0"/>
      <p:bldP spid="49" grpId="0" animBg="1"/>
      <p:bldP spid="50" grpId="0" animBg="1"/>
      <p:bldP spid="51" grpId="0"/>
      <p:bldP spid="52" grpId="0"/>
      <p:bldP spid="55" grpId="0"/>
      <p:bldP spid="55" grpId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DCC85-138C-2444-BC34-42235CFC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operations (at node B)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F44A1-24C2-2E45-A847-CB07F704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141</a:t>
            </a:fld>
            <a:endParaRPr lang="zh-CN" altLang="en-US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336A6CC-0F9E-5842-AFBD-A543963CB83C}"/>
              </a:ext>
            </a:extLst>
          </p:cNvPr>
          <p:cNvSpPr/>
          <p:nvPr/>
        </p:nvSpPr>
        <p:spPr>
          <a:xfrm>
            <a:off x="1143000" y="4107793"/>
            <a:ext cx="1051323" cy="508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</a:t>
            </a:r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E6DC0BBF-399F-1B4A-B61C-D6996398A9F1}"/>
              </a:ext>
            </a:extLst>
          </p:cNvPr>
          <p:cNvSpPr/>
          <p:nvPr/>
        </p:nvSpPr>
        <p:spPr>
          <a:xfrm>
            <a:off x="1333500" y="1228000"/>
            <a:ext cx="1050000" cy="508000"/>
          </a:xfrm>
          <a:prstGeom prst="roundRect">
            <a:avLst/>
          </a:prstGeom>
          <a:solidFill>
            <a:srgbClr val="FF0066"/>
          </a:solidFill>
          <a:ln w="571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</a:t>
            </a:r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8EBF6512-3C07-2C44-8AFF-C6EAB5F44192}"/>
              </a:ext>
            </a:extLst>
          </p:cNvPr>
          <p:cNvSpPr/>
          <p:nvPr/>
        </p:nvSpPr>
        <p:spPr>
          <a:xfrm>
            <a:off x="2349500" y="4107793"/>
            <a:ext cx="1051323" cy="508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</a:t>
            </a:r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B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370CD8B6-B98D-F248-81C8-00E3B60140D5}"/>
              </a:ext>
            </a:extLst>
          </p:cNvPr>
          <p:cNvSpPr/>
          <p:nvPr/>
        </p:nvSpPr>
        <p:spPr>
          <a:xfrm>
            <a:off x="3556000" y="4107793"/>
            <a:ext cx="1051323" cy="508000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</a:t>
            </a:r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E46B8F1-6D57-C44C-9E70-7FC59503CDAA}"/>
              </a:ext>
            </a:extLst>
          </p:cNvPr>
          <p:cNvSpPr/>
          <p:nvPr/>
        </p:nvSpPr>
        <p:spPr>
          <a:xfrm>
            <a:off x="2540000" y="1561396"/>
            <a:ext cx="29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P1, {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}, {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}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E423C7B9-0FAA-0A46-9FA9-7AA8665C9F31}"/>
              </a:ext>
            </a:extLst>
          </p:cNvPr>
          <p:cNvSpPr/>
          <p:nvPr/>
        </p:nvSpPr>
        <p:spPr>
          <a:xfrm>
            <a:off x="2540000" y="1206500"/>
            <a:ext cx="29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</a:t>
            </a:r>
            <a:r>
              <a:rPr lang="en-US" altLang="zh-CN" sz="1670" dirty="0" err="1">
                <a:latin typeface="Eras Medium ITC" pitchFamily="34" charset="0"/>
                <a:ea typeface="Verdana" pitchFamily="34" charset="0"/>
                <a:cs typeface="Verdana" pitchFamily="34" charset="0"/>
              </a:rPr>
              <a:t>Copy_Set</a:t>
            </a:r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, Owner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86CC360A-742E-074A-ACAB-90113F95623B}"/>
              </a:ext>
            </a:extLst>
          </p:cNvPr>
          <p:cNvSpPr/>
          <p:nvPr/>
        </p:nvSpPr>
        <p:spPr>
          <a:xfrm>
            <a:off x="1124500" y="4762500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Access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4489080E-9ADD-9C43-941C-02E97B217F60}"/>
              </a:ext>
            </a:extLst>
          </p:cNvPr>
          <p:cNvGrpSpPr/>
          <p:nvPr/>
        </p:nvGrpSpPr>
        <p:grpSpPr>
          <a:xfrm>
            <a:off x="1142914" y="2413000"/>
            <a:ext cx="1942528" cy="1301750"/>
            <a:chOff x="3276496" y="3238500"/>
            <a:chExt cx="2331034" cy="1562100"/>
          </a:xfrm>
        </p:grpSpPr>
        <p:sp>
          <p:nvSpPr>
            <p:cNvPr id="14" name="Cloud 9">
              <a:extLst>
                <a:ext uri="{FF2B5EF4-FFF2-40B4-BE49-F238E27FC236}">
                  <a16:creationId xmlns:a16="http://schemas.microsoft.com/office/drawing/2014/main" id="{355E9311-8BC5-454C-A45B-C18BDAFAB284}"/>
                </a:ext>
              </a:extLst>
            </p:cNvPr>
            <p:cNvSpPr/>
            <p:nvPr/>
          </p:nvSpPr>
          <p:spPr>
            <a:xfrm>
              <a:off x="3276496" y="3238500"/>
              <a:ext cx="2331034" cy="1562100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/>
              <a:endParaRPr lang="zh-CN" altLang="en-US" sz="1667"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56A03ACC-6E37-8E46-8833-828934B7BBCD}"/>
                </a:ext>
              </a:extLst>
            </p:cNvPr>
            <p:cNvSpPr/>
            <p:nvPr/>
          </p:nvSpPr>
          <p:spPr>
            <a:xfrm>
              <a:off x="3459998" y="3603248"/>
              <a:ext cx="1877823" cy="81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333" i="1" dirty="0">
                  <a:solidFill>
                    <a:schemeClr val="bg1">
                      <a:lumMod val="65000"/>
                    </a:scheme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Distributed</a:t>
              </a:r>
              <a:br>
                <a:rPr lang="en-US" altLang="zh-CN" sz="1500" i="1" dirty="0">
                  <a:solidFill>
                    <a:schemeClr val="bg1">
                      <a:lumMod val="65000"/>
                    </a:scheme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500" i="1" dirty="0">
                  <a:solidFill>
                    <a:schemeClr val="bg1">
                      <a:lumMod val="65000"/>
                    </a:scheme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Shared Memory</a:t>
              </a:r>
              <a:endParaRPr lang="zh-CN" altLang="en-US" sz="1500" i="1" dirty="0">
                <a:solidFill>
                  <a:schemeClr val="bg1">
                    <a:lumMod val="65000"/>
                  </a:schemeClr>
                </a:solidFill>
                <a:latin typeface="Candara" pitchFamily="34" charset="0"/>
              </a:endParaRPr>
            </a:p>
          </p:txBody>
        </p:sp>
      </p:grpSp>
      <p:sp>
        <p:nvSpPr>
          <p:cNvPr id="16" name="Rectangle 22">
            <a:extLst>
              <a:ext uri="{FF2B5EF4-FFF2-40B4-BE49-F238E27FC236}">
                <a16:creationId xmlns:a16="http://schemas.microsoft.com/office/drawing/2014/main" id="{213B0C22-A097-BB49-8DAA-7AB000746888}"/>
              </a:ext>
            </a:extLst>
          </p:cNvPr>
          <p:cNvSpPr/>
          <p:nvPr/>
        </p:nvSpPr>
        <p:spPr>
          <a:xfrm>
            <a:off x="3048000" y="5122500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Write</a:t>
            </a:r>
            <a:endParaRPr lang="zh-CN" altLang="en-US" sz="1670" b="1" dirty="0">
              <a:solidFill>
                <a:srgbClr val="FF0066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DA4F8811-99E4-5B40-9A41-187845EACA5C}"/>
              </a:ext>
            </a:extLst>
          </p:cNvPr>
          <p:cNvSpPr/>
          <p:nvPr/>
        </p:nvSpPr>
        <p:spPr>
          <a:xfrm>
            <a:off x="3048000" y="4762500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Access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8" name="Freeform 2">
            <a:extLst>
              <a:ext uri="{FF2B5EF4-FFF2-40B4-BE49-F238E27FC236}">
                <a16:creationId xmlns:a16="http://schemas.microsoft.com/office/drawing/2014/main" id="{CCC52DB0-ABA8-A34A-9090-C1533F6E8A29}"/>
              </a:ext>
            </a:extLst>
          </p:cNvPr>
          <p:cNvSpPr/>
          <p:nvPr/>
        </p:nvSpPr>
        <p:spPr>
          <a:xfrm>
            <a:off x="1174287" y="1799500"/>
            <a:ext cx="476713" cy="2286397"/>
          </a:xfrm>
          <a:custGeom>
            <a:avLst/>
            <a:gdLst>
              <a:gd name="connsiteX0" fmla="*/ 533983 w 533983"/>
              <a:gd name="connsiteY0" fmla="*/ 0 h 2632842"/>
              <a:gd name="connsiteX1" fmla="*/ 13721 w 533983"/>
              <a:gd name="connsiteY1" fmla="*/ 1198180 h 2632842"/>
              <a:gd name="connsiteX2" fmla="*/ 171376 w 533983"/>
              <a:gd name="connsiteY2" fmla="*/ 2144111 h 2632842"/>
              <a:gd name="connsiteX3" fmla="*/ 392094 w 533983"/>
              <a:gd name="connsiteY3" fmla="*/ 2632842 h 263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983" h="2632842">
                <a:moveTo>
                  <a:pt x="533983" y="0"/>
                </a:moveTo>
                <a:cubicBezTo>
                  <a:pt x="304069" y="420414"/>
                  <a:pt x="74155" y="840828"/>
                  <a:pt x="13721" y="1198180"/>
                </a:cubicBezTo>
                <a:cubicBezTo>
                  <a:pt x="-46713" y="1555532"/>
                  <a:pt x="108314" y="1905001"/>
                  <a:pt x="171376" y="2144111"/>
                </a:cubicBezTo>
                <a:cubicBezTo>
                  <a:pt x="234438" y="2383221"/>
                  <a:pt x="313266" y="2508031"/>
                  <a:pt x="392094" y="2632842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06DC4E90-7F4D-B641-B16E-AA60B60D7753}"/>
              </a:ext>
            </a:extLst>
          </p:cNvPr>
          <p:cNvSpPr/>
          <p:nvPr/>
        </p:nvSpPr>
        <p:spPr>
          <a:xfrm>
            <a:off x="2857500" y="3603575"/>
            <a:ext cx="787395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b="1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2: WQ</a:t>
            </a:r>
            <a:endParaRPr lang="zh-CN" altLang="en-US" sz="1667" b="1" dirty="0">
              <a:latin typeface="Eras Medium ITC" pitchFamily="34" charset="0"/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705EC276-F245-EA4B-9A13-AF3356179A41}"/>
              </a:ext>
            </a:extLst>
          </p:cNvPr>
          <p:cNvSpPr/>
          <p:nvPr/>
        </p:nvSpPr>
        <p:spPr>
          <a:xfrm>
            <a:off x="3175000" y="2921000"/>
            <a:ext cx="595035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b="1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4: IC</a:t>
            </a:r>
            <a:endParaRPr lang="zh-CN" altLang="en-US" sz="1667" b="1" dirty="0">
              <a:latin typeface="Eras Medium ITC" pitchFamily="34" charset="0"/>
            </a:endParaRPr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89E954C7-0051-F740-9E15-FB880868B7BD}"/>
              </a:ext>
            </a:extLst>
          </p:cNvPr>
          <p:cNvSpPr/>
          <p:nvPr/>
        </p:nvSpPr>
        <p:spPr>
          <a:xfrm>
            <a:off x="889000" y="1859279"/>
            <a:ext cx="72808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b="1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5: WF</a:t>
            </a:r>
            <a:endParaRPr lang="zh-CN" altLang="en-US" sz="1667" b="1" dirty="0">
              <a:latin typeface="Eras Medium ITC" pitchFamily="34" charset="0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2EF8A96E-FD20-CD4E-B1FA-4B20E5342E42}"/>
              </a:ext>
            </a:extLst>
          </p:cNvPr>
          <p:cNvSpPr/>
          <p:nvPr/>
        </p:nvSpPr>
        <p:spPr>
          <a:xfrm>
            <a:off x="1342272" y="3602323"/>
            <a:ext cx="646331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b="1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6: P1</a:t>
            </a:r>
            <a:endParaRPr lang="zh-CN" altLang="en-US" sz="1667" b="1" dirty="0">
              <a:latin typeface="Eras Medium ITC" pitchFamily="34" charset="0"/>
            </a:endParaRP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F726C515-9AE7-144C-BAFB-E0EEB89A4603}"/>
              </a:ext>
            </a:extLst>
          </p:cNvPr>
          <p:cNvSpPr/>
          <p:nvPr/>
        </p:nvSpPr>
        <p:spPr>
          <a:xfrm>
            <a:off x="4953000" y="5122500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5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P1, </a:t>
            </a:r>
            <a:r>
              <a:rPr lang="en-US" altLang="zh-CN" sz="150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nil</a:t>
            </a:r>
            <a:endParaRPr lang="zh-CN" altLang="en-US" sz="1500" b="1" dirty="0">
              <a:solidFill>
                <a:srgbClr val="FF0066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DE02B6E3-EC3D-854B-9E8F-5BB617DAC66D}"/>
              </a:ext>
            </a:extLst>
          </p:cNvPr>
          <p:cNvSpPr/>
          <p:nvPr/>
        </p:nvSpPr>
        <p:spPr>
          <a:xfrm>
            <a:off x="4953000" y="4762500"/>
            <a:ext cx="1740000" cy="36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Page#, Access</a:t>
            </a:r>
            <a:endParaRPr lang="zh-CN" altLang="en-US" sz="167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135E623F-AD7F-A846-8053-86DDAEA3E5A6}"/>
              </a:ext>
            </a:extLst>
          </p:cNvPr>
          <p:cNvSpPr/>
          <p:nvPr/>
        </p:nvSpPr>
        <p:spPr>
          <a:xfrm>
            <a:off x="1798820" y="3859472"/>
            <a:ext cx="836951" cy="237840"/>
          </a:xfrm>
          <a:custGeom>
            <a:avLst/>
            <a:gdLst>
              <a:gd name="connsiteX0" fmla="*/ 0 w 1004341"/>
              <a:gd name="connsiteY0" fmla="*/ 225447 h 285408"/>
              <a:gd name="connsiteX1" fmla="*/ 479685 w 1004341"/>
              <a:gd name="connsiteY1" fmla="*/ 595 h 285408"/>
              <a:gd name="connsiteX2" fmla="*/ 1004341 w 1004341"/>
              <a:gd name="connsiteY2" fmla="*/ 285408 h 28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341" h="285408">
                <a:moveTo>
                  <a:pt x="0" y="225447"/>
                </a:moveTo>
                <a:cubicBezTo>
                  <a:pt x="156147" y="108024"/>
                  <a:pt x="312295" y="-9398"/>
                  <a:pt x="479685" y="595"/>
                </a:cubicBezTo>
                <a:cubicBezTo>
                  <a:pt x="647075" y="10588"/>
                  <a:pt x="825708" y="147998"/>
                  <a:pt x="1004341" y="285408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D7F881CE-514D-B343-B1D5-AB180C9F7B5D}"/>
              </a:ext>
            </a:extLst>
          </p:cNvPr>
          <p:cNvSpPr/>
          <p:nvPr/>
        </p:nvSpPr>
        <p:spPr>
          <a:xfrm>
            <a:off x="2095500" y="1799500"/>
            <a:ext cx="1823660" cy="2285320"/>
          </a:xfrm>
          <a:custGeom>
            <a:avLst/>
            <a:gdLst>
              <a:gd name="connsiteX0" fmla="*/ 2173574 w 2188392"/>
              <a:gd name="connsiteY0" fmla="*/ 2803161 h 2803161"/>
              <a:gd name="connsiteX1" fmla="*/ 2128604 w 2188392"/>
              <a:gd name="connsiteY1" fmla="*/ 1783829 h 2803161"/>
              <a:gd name="connsiteX2" fmla="*/ 1693889 w 2188392"/>
              <a:gd name="connsiteY2" fmla="*/ 1184223 h 2803161"/>
              <a:gd name="connsiteX3" fmla="*/ 944381 w 2188392"/>
              <a:gd name="connsiteY3" fmla="*/ 674557 h 2803161"/>
              <a:gd name="connsiteX4" fmla="*/ 224853 w 2188392"/>
              <a:gd name="connsiteY4" fmla="*/ 419725 h 2803161"/>
              <a:gd name="connsiteX5" fmla="*/ 0 w 2188392"/>
              <a:gd name="connsiteY5" fmla="*/ 0 h 28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8392" h="2803161">
                <a:moveTo>
                  <a:pt x="2173574" y="2803161"/>
                </a:moveTo>
                <a:cubicBezTo>
                  <a:pt x="2191063" y="2428406"/>
                  <a:pt x="2208552" y="2053652"/>
                  <a:pt x="2128604" y="1783829"/>
                </a:cubicBezTo>
                <a:cubicBezTo>
                  <a:pt x="2048656" y="1514006"/>
                  <a:pt x="1891260" y="1369102"/>
                  <a:pt x="1693889" y="1184223"/>
                </a:cubicBezTo>
                <a:cubicBezTo>
                  <a:pt x="1496518" y="999344"/>
                  <a:pt x="1189220" y="801973"/>
                  <a:pt x="944381" y="674557"/>
                </a:cubicBezTo>
                <a:cubicBezTo>
                  <a:pt x="699542" y="547141"/>
                  <a:pt x="382250" y="532151"/>
                  <a:pt x="224853" y="419725"/>
                </a:cubicBezTo>
                <a:cubicBezTo>
                  <a:pt x="67456" y="307299"/>
                  <a:pt x="33728" y="153649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A75F7E4E-4E02-8D40-836F-459BF76F8F74}"/>
              </a:ext>
            </a:extLst>
          </p:cNvPr>
          <p:cNvSpPr/>
          <p:nvPr/>
        </p:nvSpPr>
        <p:spPr>
          <a:xfrm>
            <a:off x="2286000" y="1748853"/>
            <a:ext cx="1906390" cy="2360951"/>
          </a:xfrm>
          <a:custGeom>
            <a:avLst/>
            <a:gdLst>
              <a:gd name="connsiteX0" fmla="*/ 3602 w 2287668"/>
              <a:gd name="connsiteY0" fmla="*/ 0 h 2833141"/>
              <a:gd name="connsiteX1" fmla="*/ 183484 w 2287668"/>
              <a:gd name="connsiteY1" fmla="*/ 359764 h 2833141"/>
              <a:gd name="connsiteX2" fmla="*/ 1187825 w 2287668"/>
              <a:gd name="connsiteY2" fmla="*/ 584616 h 2833141"/>
              <a:gd name="connsiteX3" fmla="*/ 1967313 w 2287668"/>
              <a:gd name="connsiteY3" fmla="*/ 1109272 h 2833141"/>
              <a:gd name="connsiteX4" fmla="*/ 2267117 w 2287668"/>
              <a:gd name="connsiteY4" fmla="*/ 2008682 h 2833141"/>
              <a:gd name="connsiteX5" fmla="*/ 2237136 w 2287668"/>
              <a:gd name="connsiteY5" fmla="*/ 2833141 h 283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7668" h="2833141">
                <a:moveTo>
                  <a:pt x="3602" y="0"/>
                </a:moveTo>
                <a:cubicBezTo>
                  <a:pt x="-5143" y="131164"/>
                  <a:pt x="-13887" y="262328"/>
                  <a:pt x="183484" y="359764"/>
                </a:cubicBezTo>
                <a:cubicBezTo>
                  <a:pt x="380855" y="457200"/>
                  <a:pt x="890520" y="459698"/>
                  <a:pt x="1187825" y="584616"/>
                </a:cubicBezTo>
                <a:cubicBezTo>
                  <a:pt x="1485130" y="709534"/>
                  <a:pt x="1787431" y="871928"/>
                  <a:pt x="1967313" y="1109272"/>
                </a:cubicBezTo>
                <a:cubicBezTo>
                  <a:pt x="2147195" y="1346616"/>
                  <a:pt x="2222147" y="1721371"/>
                  <a:pt x="2267117" y="2008682"/>
                </a:cubicBezTo>
                <a:cubicBezTo>
                  <a:pt x="2312087" y="2295993"/>
                  <a:pt x="2274611" y="2564567"/>
                  <a:pt x="2237136" y="2833141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11CE52A1-9244-0643-8451-12A59ED64179}"/>
              </a:ext>
            </a:extLst>
          </p:cNvPr>
          <p:cNvSpPr/>
          <p:nvPr/>
        </p:nvSpPr>
        <p:spPr>
          <a:xfrm>
            <a:off x="3683000" y="2206575"/>
            <a:ext cx="604653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b="1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3: IV</a:t>
            </a:r>
            <a:endParaRPr lang="zh-CN" altLang="en-US" sz="1667" b="1" dirty="0">
              <a:latin typeface="Eras Medium ITC" pitchFamily="34" charset="0"/>
            </a:endParaRPr>
          </a:p>
        </p:txBody>
      </p:sp>
      <p:sp>
        <p:nvSpPr>
          <p:cNvPr id="29" name="Freeform 33">
            <a:extLst>
              <a:ext uri="{FF2B5EF4-FFF2-40B4-BE49-F238E27FC236}">
                <a16:creationId xmlns:a16="http://schemas.microsoft.com/office/drawing/2014/main" id="{90DA3639-7B0B-284B-A56E-2E6C2392C49A}"/>
              </a:ext>
            </a:extLst>
          </p:cNvPr>
          <p:cNvSpPr/>
          <p:nvPr/>
        </p:nvSpPr>
        <p:spPr>
          <a:xfrm>
            <a:off x="1714500" y="1848787"/>
            <a:ext cx="1053660" cy="2248525"/>
          </a:xfrm>
          <a:custGeom>
            <a:avLst/>
            <a:gdLst>
              <a:gd name="connsiteX0" fmla="*/ 1229193 w 1264392"/>
              <a:gd name="connsiteY0" fmla="*/ 2698230 h 2698230"/>
              <a:gd name="connsiteX1" fmla="*/ 1109272 w 1264392"/>
              <a:gd name="connsiteY1" fmla="*/ 1633928 h 2698230"/>
              <a:gd name="connsiteX2" fmla="*/ 0 w 1264392"/>
              <a:gd name="connsiteY2" fmla="*/ 0 h 269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392" h="2698230">
                <a:moveTo>
                  <a:pt x="1229193" y="2698230"/>
                </a:moveTo>
                <a:cubicBezTo>
                  <a:pt x="1271665" y="2390931"/>
                  <a:pt x="1314137" y="2083633"/>
                  <a:pt x="1109272" y="1633928"/>
                </a:cubicBezTo>
                <a:cubicBezTo>
                  <a:pt x="904407" y="1184223"/>
                  <a:pt x="452203" y="592111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0" name="Freeform 34">
            <a:extLst>
              <a:ext uri="{FF2B5EF4-FFF2-40B4-BE49-F238E27FC236}">
                <a16:creationId xmlns:a16="http://schemas.microsoft.com/office/drawing/2014/main" id="{05936D93-80A0-F34E-B888-0C5073078BAE}"/>
              </a:ext>
            </a:extLst>
          </p:cNvPr>
          <p:cNvSpPr/>
          <p:nvPr/>
        </p:nvSpPr>
        <p:spPr>
          <a:xfrm>
            <a:off x="1841501" y="1848787"/>
            <a:ext cx="1074809" cy="2248525"/>
          </a:xfrm>
          <a:custGeom>
            <a:avLst/>
            <a:gdLst>
              <a:gd name="connsiteX0" fmla="*/ 1244184 w 1289771"/>
              <a:gd name="connsiteY0" fmla="*/ 2698230 h 2698230"/>
              <a:gd name="connsiteX1" fmla="*/ 1139253 w 1289771"/>
              <a:gd name="connsiteY1" fmla="*/ 1319135 h 2698230"/>
              <a:gd name="connsiteX2" fmla="*/ 0 w 1289771"/>
              <a:gd name="connsiteY2" fmla="*/ 0 h 269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771" h="2698230">
                <a:moveTo>
                  <a:pt x="1244184" y="2698230"/>
                </a:moveTo>
                <a:cubicBezTo>
                  <a:pt x="1295400" y="2233535"/>
                  <a:pt x="1346617" y="1768840"/>
                  <a:pt x="1139253" y="1319135"/>
                </a:cubicBezTo>
                <a:cubicBezTo>
                  <a:pt x="931889" y="869430"/>
                  <a:pt x="465944" y="434715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B66B6CDA-A376-0942-B1C3-177F0ABC2015}"/>
              </a:ext>
            </a:extLst>
          </p:cNvPr>
          <p:cNvSpPr/>
          <p:nvPr/>
        </p:nvSpPr>
        <p:spPr>
          <a:xfrm>
            <a:off x="1961127" y="3440650"/>
            <a:ext cx="748923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b="1" dirty="0">
                <a:solidFill>
                  <a:schemeClr val="dk1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7: WC</a:t>
            </a:r>
            <a:endParaRPr lang="zh-CN" altLang="en-US" sz="1667" b="1" dirty="0">
              <a:latin typeface="Eras Medium ITC" pitchFamily="34" charset="0"/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CB2B3BA5-17B6-5344-940F-19C7CB7A93DD}"/>
              </a:ext>
            </a:extLst>
          </p:cNvPr>
          <p:cNvSpPr txBox="1">
            <a:spLocks/>
          </p:cNvSpPr>
          <p:nvPr/>
        </p:nvSpPr>
        <p:spPr>
          <a:xfrm>
            <a:off x="4572000" y="2032000"/>
            <a:ext cx="3746500" cy="2730500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Page fault 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 P1 on B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 sends </a:t>
            </a: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WQ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M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 sends </a:t>
            </a: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IV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</a:t>
            </a:r>
            <a:r>
              <a:rPr lang="en-US" altLang="zh-CN" sz="1667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Copy_Set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={C}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send </a:t>
            </a: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IC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M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 clears </a:t>
            </a:r>
            <a:r>
              <a:rPr lang="en-US" altLang="zh-CN" sz="1667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Copy_Set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sends </a:t>
            </a:r>
            <a:b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WF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A</a:t>
            </a:r>
            <a:endParaRPr lang="en-US" altLang="zh-CN" sz="1667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sends P1 to B, </a:t>
            </a: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clear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Access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 send </a:t>
            </a: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WC </a:t>
            </a:r>
            <a:r>
              <a:rPr lang="en-US" altLang="zh-CN" sz="1667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M</a:t>
            </a:r>
          </a:p>
          <a:p>
            <a:pPr marL="428608" indent="-380985">
              <a:buClr>
                <a:srgbClr val="FF0066"/>
              </a:buClr>
              <a:buFont typeface="+mj-lt"/>
              <a:buAutoNum type="arabicPeriod"/>
            </a:pPr>
            <a:endParaRPr lang="en-US" altLang="zh-CN" sz="1667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C63F52E7-A4A2-8E4B-8CAF-17D822379766}"/>
              </a:ext>
            </a:extLst>
          </p:cNvPr>
          <p:cNvSpPr txBox="1"/>
          <p:nvPr/>
        </p:nvSpPr>
        <p:spPr>
          <a:xfrm>
            <a:off x="5838792" y="608569"/>
            <a:ext cx="2667000" cy="1344599"/>
          </a:xfrm>
          <a:prstGeom prst="rect">
            <a:avLst/>
          </a:prstGeom>
          <a:solidFill>
            <a:srgbClr val="FFFFCC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latin typeface="Courier New" pitchFamily="49" charset="0"/>
                <a:cs typeface="Courier New" pitchFamily="49" charset="0"/>
              </a:rPr>
              <a:t>WQ: Write </a:t>
            </a:r>
            <a:r>
              <a:rPr lang="en-US" altLang="zh-CN" sz="1500" b="1" dirty="0" err="1">
                <a:latin typeface="Courier New" pitchFamily="49" charset="0"/>
                <a:cs typeface="Courier New" pitchFamily="49" charset="0"/>
              </a:rPr>
              <a:t>reQuest</a:t>
            </a:r>
            <a:endParaRPr lang="en-US" altLang="zh-CN" sz="15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latin typeface="Courier New" pitchFamily="49" charset="0"/>
                <a:cs typeface="Courier New" pitchFamily="49" charset="0"/>
              </a:rPr>
              <a:t>IV: Invalidate</a:t>
            </a: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latin typeface="Courier New" pitchFamily="49" charset="0"/>
                <a:cs typeface="Courier New" pitchFamily="49" charset="0"/>
              </a:rPr>
              <a:t>IC: Invalidate Confirm</a:t>
            </a: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latin typeface="Courier New" pitchFamily="49" charset="0"/>
                <a:cs typeface="Courier New" pitchFamily="49" charset="0"/>
              </a:rPr>
              <a:t>WF: Write Forward</a:t>
            </a:r>
          </a:p>
          <a:p>
            <a:pPr>
              <a:lnSpc>
                <a:spcPct val="90000"/>
              </a:lnSpc>
            </a:pPr>
            <a:r>
              <a:rPr lang="en-US" altLang="zh-CN" sz="1500" b="1" dirty="0">
                <a:latin typeface="Courier New" pitchFamily="49" charset="0"/>
                <a:cs typeface="Courier New" pitchFamily="49" charset="0"/>
              </a:rPr>
              <a:t>WC: Write Confirm</a:t>
            </a:r>
            <a:endParaRPr lang="zh-CN" altLang="en-US" sz="1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9">
            <a:extLst>
              <a:ext uri="{FF2B5EF4-FFF2-40B4-BE49-F238E27FC236}">
                <a16:creationId xmlns:a16="http://schemas.microsoft.com/office/drawing/2014/main" id="{0084E448-D930-5C43-994D-4DDDCE245F6B}"/>
              </a:ext>
            </a:extLst>
          </p:cNvPr>
          <p:cNvSpPr/>
          <p:nvPr/>
        </p:nvSpPr>
        <p:spPr>
          <a:xfrm>
            <a:off x="6871500" y="4587558"/>
            <a:ext cx="1826610" cy="41633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0000" tIns="0" rIns="3000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7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Why</a:t>
            </a:r>
            <a:r>
              <a:rPr lang="en-US" altLang="zh-CN" sz="1670" i="1" dirty="0">
                <a:latin typeface="Candara" pitchFamily="34" charset="0"/>
              </a:rPr>
              <a:t> does it need </a:t>
            </a:r>
            <a:r>
              <a:rPr lang="en-US" altLang="zh-CN" sz="167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WC</a:t>
            </a:r>
            <a:r>
              <a:rPr lang="en-US" altLang="zh-CN" sz="1670" i="1" dirty="0">
                <a:latin typeface="Candara" pitchFamily="34" charset="0"/>
              </a:rPr>
              <a:t>?</a:t>
            </a:r>
            <a:endParaRPr lang="zh-CN" altLang="en-US" sz="1670" i="1" dirty="0">
              <a:latin typeface="Candara" pitchFamily="34" charset="0"/>
            </a:endParaRPr>
          </a:p>
        </p:txBody>
      </p:sp>
      <p:cxnSp>
        <p:nvCxnSpPr>
          <p:cNvPr id="35" name="Straight Arrow Connector 41">
            <a:extLst>
              <a:ext uri="{FF2B5EF4-FFF2-40B4-BE49-F238E27FC236}">
                <a16:creationId xmlns:a16="http://schemas.microsoft.com/office/drawing/2014/main" id="{352BF73C-DB86-8943-A0E3-72A30CAC0FE3}"/>
              </a:ext>
            </a:extLst>
          </p:cNvPr>
          <p:cNvCxnSpPr/>
          <p:nvPr/>
        </p:nvCxnSpPr>
        <p:spPr>
          <a:xfrm flipH="1" flipV="1">
            <a:off x="6604000" y="4425294"/>
            <a:ext cx="245500" cy="162264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6">
            <a:extLst>
              <a:ext uri="{FF2B5EF4-FFF2-40B4-BE49-F238E27FC236}">
                <a16:creationId xmlns:a16="http://schemas.microsoft.com/office/drawing/2014/main" id="{0587EB8D-7342-2C4B-9840-CA76A9703A60}"/>
              </a:ext>
            </a:extLst>
          </p:cNvPr>
          <p:cNvSpPr/>
          <p:nvPr/>
        </p:nvSpPr>
        <p:spPr>
          <a:xfrm>
            <a:off x="3767088" y="1578661"/>
            <a:ext cx="319319" cy="349326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r"/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C</a:t>
            </a:r>
            <a:endParaRPr lang="zh-CN" altLang="en-US" sz="1670" b="1" dirty="0">
              <a:solidFill>
                <a:srgbClr val="FF0066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A4B49A91-7D22-A84D-8ECA-DF93EFB23EB5}"/>
              </a:ext>
            </a:extLst>
          </p:cNvPr>
          <p:cNvSpPr/>
          <p:nvPr/>
        </p:nvSpPr>
        <p:spPr>
          <a:xfrm>
            <a:off x="4959838" y="5126134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Read</a:t>
            </a:r>
            <a:endParaRPr lang="zh-CN" altLang="en-US" sz="1670" b="1" dirty="0">
              <a:solidFill>
                <a:srgbClr val="FF0066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38" name="Rectangle 42">
            <a:extLst>
              <a:ext uri="{FF2B5EF4-FFF2-40B4-BE49-F238E27FC236}">
                <a16:creationId xmlns:a16="http://schemas.microsoft.com/office/drawing/2014/main" id="{6347BA22-CFCB-F14F-8535-E494F4E9EFE5}"/>
              </a:ext>
            </a:extLst>
          </p:cNvPr>
          <p:cNvSpPr/>
          <p:nvPr/>
        </p:nvSpPr>
        <p:spPr>
          <a:xfrm>
            <a:off x="1124500" y="5116962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7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P1, </a:t>
            </a:r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Read</a:t>
            </a:r>
            <a:endParaRPr lang="zh-CN" altLang="en-US" sz="1670" b="1" dirty="0">
              <a:solidFill>
                <a:srgbClr val="FF0066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7515B451-2926-B64D-83F5-FAE904B89563}"/>
              </a:ext>
            </a:extLst>
          </p:cNvPr>
          <p:cNvSpPr/>
          <p:nvPr/>
        </p:nvSpPr>
        <p:spPr>
          <a:xfrm>
            <a:off x="4271918" y="1583380"/>
            <a:ext cx="300082" cy="32316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r"/>
            <a:r>
              <a:rPr lang="en-US" altLang="zh-CN" sz="150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B</a:t>
            </a:r>
            <a:endParaRPr lang="zh-CN" altLang="en-US" sz="1500" dirty="0"/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C7CF11AE-7312-B648-9A64-165130A7324C}"/>
              </a:ext>
            </a:extLst>
          </p:cNvPr>
          <p:cNvSpPr/>
          <p:nvPr/>
        </p:nvSpPr>
        <p:spPr>
          <a:xfrm>
            <a:off x="4238254" y="1565338"/>
            <a:ext cx="333746" cy="349326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r"/>
            <a:r>
              <a:rPr lang="en-US" altLang="zh-CN" sz="167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endParaRPr lang="zh-CN" altLang="en-US" sz="1670" dirty="0"/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C1FB6EEC-4726-0347-BD0D-2882FDF573E6}"/>
              </a:ext>
            </a:extLst>
          </p:cNvPr>
          <p:cNvSpPr/>
          <p:nvPr/>
        </p:nvSpPr>
        <p:spPr>
          <a:xfrm>
            <a:off x="1124500" y="5139975"/>
            <a:ext cx="1740000" cy="360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5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P1, </a:t>
            </a:r>
            <a:r>
              <a:rPr lang="en-US" altLang="zh-CN" sz="150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nil</a:t>
            </a:r>
            <a:endParaRPr lang="zh-CN" altLang="en-US" sz="1500" b="1" dirty="0">
              <a:solidFill>
                <a:srgbClr val="FF0066"/>
              </a:solidFill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6C0AEF7D-0E3D-2F42-8CC1-F21E4E3C8D61}"/>
              </a:ext>
            </a:extLst>
          </p:cNvPr>
          <p:cNvSpPr/>
          <p:nvPr/>
        </p:nvSpPr>
        <p:spPr>
          <a:xfrm>
            <a:off x="6823831" y="5106431"/>
            <a:ext cx="2272500" cy="41633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0000" tIns="0" rIns="3000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7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To prevent another write become an </a:t>
            </a:r>
            <a:r>
              <a:rPr lang="en-US" altLang="zh-CN" sz="167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onwer</a:t>
            </a:r>
            <a:endParaRPr lang="zh-CN" altLang="en-US" sz="1670" i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  <p:bldP spid="19" grpId="0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4" grpId="0" animBg="1"/>
      <p:bldP spid="36" grpId="0"/>
      <p:bldP spid="36" grpId="1"/>
      <p:bldP spid="37" grpId="0" animBg="1"/>
      <p:bldP spid="38" grpId="0" animBg="1"/>
      <p:bldP spid="39" grpId="0"/>
      <p:bldP spid="39" grpId="1"/>
      <p:bldP spid="40" grpId="0"/>
      <p:bldP spid="41" grpId="0" animBg="1"/>
      <p:bldP spid="42" grpId="0" animBg="1"/>
      <p:bldP spid="42" grpId="1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990E9-8F81-9941-9965-D066179C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DSM Invariants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562AE-5892-C649-A629-DB3DF94D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b="0" dirty="0"/>
              <a:t>Every page has </a:t>
            </a:r>
            <a:r>
              <a:rPr kumimoji="1" lang="en" altLang="zh-CN" dirty="0"/>
              <a:t>exactly one</a:t>
            </a:r>
            <a:r>
              <a:rPr kumimoji="1" lang="en" altLang="zh-CN" b="0" dirty="0"/>
              <a:t> current </a:t>
            </a:r>
            <a:r>
              <a:rPr kumimoji="1" lang="en" altLang="zh-CN" dirty="0"/>
              <a:t>owner (primary-backup)</a:t>
            </a:r>
            <a:endParaRPr kumimoji="1" lang="en" altLang="zh-CN" b="0" dirty="0"/>
          </a:p>
          <a:p>
            <a:r>
              <a:rPr kumimoji="1" lang="en" altLang="zh-CN" b="0" dirty="0"/>
              <a:t>Current owner has a </a:t>
            </a:r>
            <a:r>
              <a:rPr kumimoji="1" lang="en" altLang="zh-CN" dirty="0"/>
              <a:t>copy</a:t>
            </a:r>
            <a:r>
              <a:rPr kumimoji="1" lang="en" altLang="zh-CN" b="0" dirty="0"/>
              <a:t> of the page</a:t>
            </a:r>
          </a:p>
          <a:p>
            <a:pPr lvl="1"/>
            <a:r>
              <a:rPr kumimoji="1" lang="en" altLang="zh-CN" b="0" dirty="0"/>
              <a:t>If mapped </a:t>
            </a:r>
            <a:r>
              <a:rPr kumimoji="1" lang="en" altLang="zh-CN" b="1" dirty="0"/>
              <a:t>r/w</a:t>
            </a:r>
            <a:r>
              <a:rPr kumimoji="1" lang="en" altLang="zh-CN" b="0" dirty="0"/>
              <a:t> by owner, no other copies</a:t>
            </a:r>
          </a:p>
          <a:p>
            <a:pPr lvl="1"/>
            <a:r>
              <a:rPr kumimoji="1" lang="en" altLang="zh-CN" b="0" dirty="0"/>
              <a:t>If mapped </a:t>
            </a:r>
            <a:r>
              <a:rPr kumimoji="1" lang="en" altLang="zh-CN" b="1" dirty="0"/>
              <a:t>r/o</a:t>
            </a:r>
            <a:r>
              <a:rPr kumimoji="1" lang="en" altLang="zh-CN" b="0" dirty="0"/>
              <a:t> by owner, </a:t>
            </a:r>
            <a:r>
              <a:rPr kumimoji="1" lang="en" altLang="zh-CN" b="1" dirty="0"/>
              <a:t>identical</a:t>
            </a:r>
            <a:r>
              <a:rPr kumimoji="1" lang="en" altLang="zh-CN" b="0" dirty="0"/>
              <a:t> to other </a:t>
            </a:r>
            <a:r>
              <a:rPr kumimoji="1" lang="en" altLang="zh-CN" b="1" dirty="0"/>
              <a:t>copies</a:t>
            </a:r>
          </a:p>
          <a:p>
            <a:endParaRPr kumimoji="1" lang="en" altLang="zh-CN" b="0" dirty="0"/>
          </a:p>
          <a:p>
            <a:r>
              <a:rPr kumimoji="1" lang="en" altLang="zh-CN" dirty="0"/>
              <a:t>Centralized manager</a:t>
            </a:r>
            <a:r>
              <a:rPr kumimoji="1" lang="en" altLang="zh-CN" b="0" dirty="0"/>
              <a:t> knows about all copies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B324F4-7A2A-9844-8A5A-0125DAF6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88128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E660E-36B2-2C4A-A7C4-B23F1901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DSM summary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BE7D9-DFBE-D143-917C-22B6CA80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3615106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Pros:</a:t>
            </a:r>
          </a:p>
          <a:p>
            <a:pPr lvl="1"/>
            <a:r>
              <a:rPr kumimoji="1" lang="en-US" altLang="zh-CN" dirty="0"/>
              <a:t>Program a cluster of machines like a single machine =&gt; easy to program </a:t>
            </a:r>
          </a:p>
          <a:p>
            <a:pPr lvl="1"/>
            <a:r>
              <a:rPr kumimoji="1" lang="en-US" altLang="zh-CN" dirty="0"/>
              <a:t>Sequential consistency </a:t>
            </a:r>
          </a:p>
          <a:p>
            <a:r>
              <a:rPr kumimoji="1" lang="en-US" altLang="zh-CN" dirty="0"/>
              <a:t>Cons </a:t>
            </a:r>
          </a:p>
          <a:p>
            <a:pPr lvl="1"/>
            <a:r>
              <a:rPr kumimoji="1" lang="en-US" altLang="zh-CN" dirty="0"/>
              <a:t>Scalability bottleneck of the global manager </a:t>
            </a:r>
          </a:p>
          <a:p>
            <a:pPr lvl="1"/>
            <a:r>
              <a:rPr kumimoji="1" lang="en-US" altLang="zh-CN" dirty="0"/>
              <a:t>Single-point of failure </a:t>
            </a:r>
          </a:p>
          <a:p>
            <a:pPr lvl="1"/>
            <a:r>
              <a:rPr kumimoji="1" lang="en-US" altLang="zh-CN" dirty="0"/>
              <a:t>Many synchronizations upon reads/writes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32F0A-900A-244D-9227-219A4486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143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1FA9FEC-0FB8-AB40-B6F1-E186C5A5C290}"/>
              </a:ext>
            </a:extLst>
          </p:cNvPr>
          <p:cNvGrpSpPr/>
          <p:nvPr/>
        </p:nvGrpSpPr>
        <p:grpSpPr>
          <a:xfrm>
            <a:off x="4183440" y="1485792"/>
            <a:ext cx="4905419" cy="3471841"/>
            <a:chOff x="3938787" y="1490302"/>
            <a:chExt cx="5208447" cy="363328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92DB458-EB2E-9F47-A75A-C1B4DCE4ED45}"/>
                </a:ext>
              </a:extLst>
            </p:cNvPr>
            <p:cNvSpPr/>
            <p:nvPr/>
          </p:nvSpPr>
          <p:spPr>
            <a:xfrm>
              <a:off x="5962809" y="1490302"/>
              <a:ext cx="1298987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Scalability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26B702-C5D8-B14F-A794-450CC11D0148}"/>
                </a:ext>
              </a:extLst>
            </p:cNvPr>
            <p:cNvSpPr/>
            <p:nvPr/>
          </p:nvSpPr>
          <p:spPr>
            <a:xfrm>
              <a:off x="4572000" y="4737080"/>
              <a:ext cx="153046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Consistency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4AFA58E-2D6D-D64A-B779-CFCC5405F3E9}"/>
                </a:ext>
              </a:extLst>
            </p:cNvPr>
            <p:cNvSpPr/>
            <p:nvPr/>
          </p:nvSpPr>
          <p:spPr>
            <a:xfrm>
              <a:off x="6950899" y="4737080"/>
              <a:ext cx="1884485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Fault tolerance 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46856-E683-7841-9126-33A4949F1A18}"/>
                </a:ext>
              </a:extLst>
            </p:cNvPr>
            <p:cNvSpPr/>
            <p:nvPr/>
          </p:nvSpPr>
          <p:spPr>
            <a:xfrm>
              <a:off x="3938787" y="2142936"/>
              <a:ext cx="1639392" cy="6763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Ease of </a:t>
              </a:r>
            </a:p>
            <a:p>
              <a:r>
                <a:rPr kumimoji="1" lang="en-US" altLang="zh-CN" dirty="0"/>
                <a:t>programming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C6F6F86-BEEF-8542-8CAB-B5B52058853B}"/>
                </a:ext>
              </a:extLst>
            </p:cNvPr>
            <p:cNvSpPr/>
            <p:nvPr/>
          </p:nvSpPr>
          <p:spPr>
            <a:xfrm>
              <a:off x="7548691" y="2281436"/>
              <a:ext cx="1598543" cy="386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Performance</a:t>
              </a:r>
              <a:endParaRPr lang="zh-CN" altLang="en-US" dirty="0"/>
            </a:p>
          </p:txBody>
        </p:sp>
        <p:sp>
          <p:nvSpPr>
            <p:cNvPr id="11" name="多边形">
              <a:extLst>
                <a:ext uri="{FF2B5EF4-FFF2-40B4-BE49-F238E27FC236}">
                  <a16:creationId xmlns:a16="http://schemas.microsoft.com/office/drawing/2014/main" id="{F5E01D56-046D-C44B-8252-D9A82007B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2010" y="1972096"/>
              <a:ext cx="2825010" cy="2608246"/>
            </a:xfrm>
            <a:prstGeom prst="pentagon">
              <a:avLst/>
            </a:prstGeom>
            <a:noFill/>
            <a:ln w="6350">
              <a:solidFill>
                <a:schemeClr val="tx2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" name="多边形">
              <a:extLst>
                <a:ext uri="{FF2B5EF4-FFF2-40B4-BE49-F238E27FC236}">
                  <a16:creationId xmlns:a16="http://schemas.microsoft.com/office/drawing/2014/main" id="{7499E149-1F7E-2E47-8323-C44381F817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5833" y="2836164"/>
              <a:ext cx="1540041" cy="1772433"/>
            </a:xfrm>
            <a:custGeom>
              <a:avLst/>
              <a:gdLst>
                <a:gd name="connsiteX0" fmla="*/ 0 w 300020"/>
                <a:gd name="connsiteY0" fmla="*/ 105804 h 276999"/>
                <a:gd name="connsiteX1" fmla="*/ 150010 w 300020"/>
                <a:gd name="connsiteY1" fmla="*/ 0 h 276999"/>
                <a:gd name="connsiteX2" fmla="*/ 300020 w 300020"/>
                <a:gd name="connsiteY2" fmla="*/ 105804 h 276999"/>
                <a:gd name="connsiteX3" fmla="*/ 242721 w 300020"/>
                <a:gd name="connsiteY3" fmla="*/ 276998 h 276999"/>
                <a:gd name="connsiteX4" fmla="*/ 57299 w 300020"/>
                <a:gd name="connsiteY4" fmla="*/ 276998 h 276999"/>
                <a:gd name="connsiteX5" fmla="*/ 0 w 300020"/>
                <a:gd name="connsiteY5" fmla="*/ 105804 h 276999"/>
                <a:gd name="connsiteX0" fmla="*/ 0 w 300020"/>
                <a:gd name="connsiteY0" fmla="*/ 285418 h 456612"/>
                <a:gd name="connsiteX1" fmla="*/ 133681 w 300020"/>
                <a:gd name="connsiteY1" fmla="*/ 0 h 456612"/>
                <a:gd name="connsiteX2" fmla="*/ 300020 w 300020"/>
                <a:gd name="connsiteY2" fmla="*/ 285418 h 456612"/>
                <a:gd name="connsiteX3" fmla="*/ 242721 w 300020"/>
                <a:gd name="connsiteY3" fmla="*/ 456612 h 456612"/>
                <a:gd name="connsiteX4" fmla="*/ 57299 w 300020"/>
                <a:gd name="connsiteY4" fmla="*/ 456612 h 456612"/>
                <a:gd name="connsiteX5" fmla="*/ 0 w 300020"/>
                <a:gd name="connsiteY5" fmla="*/ 285418 h 456612"/>
                <a:gd name="connsiteX0" fmla="*/ 0 w 300020"/>
                <a:gd name="connsiteY0" fmla="*/ 269090 h 440284"/>
                <a:gd name="connsiteX1" fmla="*/ 133681 w 300020"/>
                <a:gd name="connsiteY1" fmla="*/ 0 h 440284"/>
                <a:gd name="connsiteX2" fmla="*/ 300020 w 300020"/>
                <a:gd name="connsiteY2" fmla="*/ 269090 h 440284"/>
                <a:gd name="connsiteX3" fmla="*/ 242721 w 300020"/>
                <a:gd name="connsiteY3" fmla="*/ 440284 h 440284"/>
                <a:gd name="connsiteX4" fmla="*/ 57299 w 300020"/>
                <a:gd name="connsiteY4" fmla="*/ 440284 h 440284"/>
                <a:gd name="connsiteX5" fmla="*/ 0 w 300020"/>
                <a:gd name="connsiteY5" fmla="*/ 269090 h 440284"/>
                <a:gd name="connsiteX0" fmla="*/ 0 w 471470"/>
                <a:gd name="connsiteY0" fmla="*/ 269090 h 440284"/>
                <a:gd name="connsiteX1" fmla="*/ 133681 w 471470"/>
                <a:gd name="connsiteY1" fmla="*/ 0 h 440284"/>
                <a:gd name="connsiteX2" fmla="*/ 471470 w 471470"/>
                <a:gd name="connsiteY2" fmla="*/ 228268 h 440284"/>
                <a:gd name="connsiteX3" fmla="*/ 242721 w 471470"/>
                <a:gd name="connsiteY3" fmla="*/ 440284 h 440284"/>
                <a:gd name="connsiteX4" fmla="*/ 57299 w 471470"/>
                <a:gd name="connsiteY4" fmla="*/ 440284 h 440284"/>
                <a:gd name="connsiteX5" fmla="*/ 0 w 471470"/>
                <a:gd name="connsiteY5" fmla="*/ 269090 h 440284"/>
                <a:gd name="connsiteX0" fmla="*/ 0 w 471470"/>
                <a:gd name="connsiteY0" fmla="*/ 269090 h 570912"/>
                <a:gd name="connsiteX1" fmla="*/ 133681 w 471470"/>
                <a:gd name="connsiteY1" fmla="*/ 0 h 570912"/>
                <a:gd name="connsiteX2" fmla="*/ 471470 w 471470"/>
                <a:gd name="connsiteY2" fmla="*/ 228268 h 570912"/>
                <a:gd name="connsiteX3" fmla="*/ 332528 w 471470"/>
                <a:gd name="connsiteY3" fmla="*/ 570912 h 570912"/>
                <a:gd name="connsiteX4" fmla="*/ 57299 w 471470"/>
                <a:gd name="connsiteY4" fmla="*/ 440284 h 570912"/>
                <a:gd name="connsiteX5" fmla="*/ 0 w 471470"/>
                <a:gd name="connsiteY5" fmla="*/ 269090 h 570912"/>
                <a:gd name="connsiteX0" fmla="*/ 0 w 471470"/>
                <a:gd name="connsiteY0" fmla="*/ 269090 h 562748"/>
                <a:gd name="connsiteX1" fmla="*/ 133681 w 471470"/>
                <a:gd name="connsiteY1" fmla="*/ 0 h 562748"/>
                <a:gd name="connsiteX2" fmla="*/ 471470 w 471470"/>
                <a:gd name="connsiteY2" fmla="*/ 228268 h 562748"/>
                <a:gd name="connsiteX3" fmla="*/ 308035 w 471470"/>
                <a:gd name="connsiteY3" fmla="*/ 562748 h 562748"/>
                <a:gd name="connsiteX4" fmla="*/ 57299 w 471470"/>
                <a:gd name="connsiteY4" fmla="*/ 440284 h 562748"/>
                <a:gd name="connsiteX5" fmla="*/ 0 w 471470"/>
                <a:gd name="connsiteY5" fmla="*/ 269090 h 562748"/>
                <a:gd name="connsiteX0" fmla="*/ 8016 w 479486"/>
                <a:gd name="connsiteY0" fmla="*/ 269090 h 562748"/>
                <a:gd name="connsiteX1" fmla="*/ 141697 w 479486"/>
                <a:gd name="connsiteY1" fmla="*/ 0 h 562748"/>
                <a:gd name="connsiteX2" fmla="*/ 479486 w 479486"/>
                <a:gd name="connsiteY2" fmla="*/ 228268 h 562748"/>
                <a:gd name="connsiteX3" fmla="*/ 316051 w 479486"/>
                <a:gd name="connsiteY3" fmla="*/ 562748 h 562748"/>
                <a:gd name="connsiteX4" fmla="*/ 0 w 479486"/>
                <a:gd name="connsiteY4" fmla="*/ 472942 h 562748"/>
                <a:gd name="connsiteX5" fmla="*/ 8016 w 479486"/>
                <a:gd name="connsiteY5" fmla="*/ 269090 h 562748"/>
                <a:gd name="connsiteX0" fmla="*/ 8016 w 479486"/>
                <a:gd name="connsiteY0" fmla="*/ 260926 h 554584"/>
                <a:gd name="connsiteX1" fmla="*/ 158026 w 479486"/>
                <a:gd name="connsiteY1" fmla="*/ 0 h 554584"/>
                <a:gd name="connsiteX2" fmla="*/ 479486 w 479486"/>
                <a:gd name="connsiteY2" fmla="*/ 220104 h 554584"/>
                <a:gd name="connsiteX3" fmla="*/ 316051 w 479486"/>
                <a:gd name="connsiteY3" fmla="*/ 554584 h 554584"/>
                <a:gd name="connsiteX4" fmla="*/ 0 w 479486"/>
                <a:gd name="connsiteY4" fmla="*/ 464778 h 554584"/>
                <a:gd name="connsiteX5" fmla="*/ 8016 w 479486"/>
                <a:gd name="connsiteY5" fmla="*/ 260926 h 554584"/>
                <a:gd name="connsiteX0" fmla="*/ 0 w 471470"/>
                <a:gd name="connsiteY0" fmla="*/ 260926 h 554584"/>
                <a:gd name="connsiteX1" fmla="*/ 150010 w 471470"/>
                <a:gd name="connsiteY1" fmla="*/ 0 h 554584"/>
                <a:gd name="connsiteX2" fmla="*/ 471470 w 471470"/>
                <a:gd name="connsiteY2" fmla="*/ 220104 h 554584"/>
                <a:gd name="connsiteX3" fmla="*/ 308035 w 471470"/>
                <a:gd name="connsiteY3" fmla="*/ 554584 h 554584"/>
                <a:gd name="connsiteX4" fmla="*/ 49134 w 471470"/>
                <a:gd name="connsiteY4" fmla="*/ 440285 h 554584"/>
                <a:gd name="connsiteX5" fmla="*/ 0 w 471470"/>
                <a:gd name="connsiteY5" fmla="*/ 260926 h 554584"/>
                <a:gd name="connsiteX0" fmla="*/ 0 w 471470"/>
                <a:gd name="connsiteY0" fmla="*/ 260926 h 570912"/>
                <a:gd name="connsiteX1" fmla="*/ 150010 w 471470"/>
                <a:gd name="connsiteY1" fmla="*/ 0 h 570912"/>
                <a:gd name="connsiteX2" fmla="*/ 471470 w 471470"/>
                <a:gd name="connsiteY2" fmla="*/ 220104 h 570912"/>
                <a:gd name="connsiteX3" fmla="*/ 348856 w 471470"/>
                <a:gd name="connsiteY3" fmla="*/ 570912 h 570912"/>
                <a:gd name="connsiteX4" fmla="*/ 49134 w 471470"/>
                <a:gd name="connsiteY4" fmla="*/ 440285 h 570912"/>
                <a:gd name="connsiteX5" fmla="*/ 0 w 471470"/>
                <a:gd name="connsiteY5" fmla="*/ 260926 h 570912"/>
                <a:gd name="connsiteX0" fmla="*/ 0 w 471470"/>
                <a:gd name="connsiteY0" fmla="*/ 270070 h 580056"/>
                <a:gd name="connsiteX1" fmla="*/ 140866 w 471470"/>
                <a:gd name="connsiteY1" fmla="*/ 0 h 580056"/>
                <a:gd name="connsiteX2" fmla="*/ 471470 w 471470"/>
                <a:gd name="connsiteY2" fmla="*/ 229248 h 580056"/>
                <a:gd name="connsiteX3" fmla="*/ 348856 w 471470"/>
                <a:gd name="connsiteY3" fmla="*/ 580056 h 580056"/>
                <a:gd name="connsiteX4" fmla="*/ 49134 w 471470"/>
                <a:gd name="connsiteY4" fmla="*/ 449429 h 580056"/>
                <a:gd name="connsiteX5" fmla="*/ 0 w 471470"/>
                <a:gd name="connsiteY5" fmla="*/ 270070 h 580056"/>
                <a:gd name="connsiteX0" fmla="*/ 0 w 471470"/>
                <a:gd name="connsiteY0" fmla="*/ 251782 h 561768"/>
                <a:gd name="connsiteX1" fmla="*/ 131722 w 471470"/>
                <a:gd name="connsiteY1" fmla="*/ 0 h 561768"/>
                <a:gd name="connsiteX2" fmla="*/ 471470 w 471470"/>
                <a:gd name="connsiteY2" fmla="*/ 210960 h 561768"/>
                <a:gd name="connsiteX3" fmla="*/ 348856 w 471470"/>
                <a:gd name="connsiteY3" fmla="*/ 561768 h 561768"/>
                <a:gd name="connsiteX4" fmla="*/ 49134 w 471470"/>
                <a:gd name="connsiteY4" fmla="*/ 431141 h 561768"/>
                <a:gd name="connsiteX5" fmla="*/ 0 w 471470"/>
                <a:gd name="connsiteY5" fmla="*/ 251782 h 561768"/>
                <a:gd name="connsiteX0" fmla="*/ 0 w 471470"/>
                <a:gd name="connsiteY0" fmla="*/ 260926 h 570912"/>
                <a:gd name="connsiteX1" fmla="*/ 168298 w 471470"/>
                <a:gd name="connsiteY1" fmla="*/ 0 h 570912"/>
                <a:gd name="connsiteX2" fmla="*/ 471470 w 471470"/>
                <a:gd name="connsiteY2" fmla="*/ 220104 h 570912"/>
                <a:gd name="connsiteX3" fmla="*/ 348856 w 471470"/>
                <a:gd name="connsiteY3" fmla="*/ 570912 h 570912"/>
                <a:gd name="connsiteX4" fmla="*/ 49134 w 471470"/>
                <a:gd name="connsiteY4" fmla="*/ 440285 h 570912"/>
                <a:gd name="connsiteX5" fmla="*/ 0 w 471470"/>
                <a:gd name="connsiteY5" fmla="*/ 260926 h 570912"/>
                <a:gd name="connsiteX0" fmla="*/ 0 w 706873"/>
                <a:gd name="connsiteY0" fmla="*/ 284176 h 570912"/>
                <a:gd name="connsiteX1" fmla="*/ 403701 w 706873"/>
                <a:gd name="connsiteY1" fmla="*/ 0 h 570912"/>
                <a:gd name="connsiteX2" fmla="*/ 706873 w 706873"/>
                <a:gd name="connsiteY2" fmla="*/ 220104 h 570912"/>
                <a:gd name="connsiteX3" fmla="*/ 584259 w 706873"/>
                <a:gd name="connsiteY3" fmla="*/ 570912 h 570912"/>
                <a:gd name="connsiteX4" fmla="*/ 284537 w 706873"/>
                <a:gd name="connsiteY4" fmla="*/ 440285 h 570912"/>
                <a:gd name="connsiteX5" fmla="*/ 0 w 706873"/>
                <a:gd name="connsiteY5" fmla="*/ 284176 h 570912"/>
                <a:gd name="connsiteX0" fmla="*/ 0 w 706873"/>
                <a:gd name="connsiteY0" fmla="*/ 223146 h 509882"/>
                <a:gd name="connsiteX1" fmla="*/ 403701 w 706873"/>
                <a:gd name="connsiteY1" fmla="*/ 0 h 509882"/>
                <a:gd name="connsiteX2" fmla="*/ 706873 w 706873"/>
                <a:gd name="connsiteY2" fmla="*/ 159074 h 509882"/>
                <a:gd name="connsiteX3" fmla="*/ 584259 w 706873"/>
                <a:gd name="connsiteY3" fmla="*/ 509882 h 509882"/>
                <a:gd name="connsiteX4" fmla="*/ 284537 w 706873"/>
                <a:gd name="connsiteY4" fmla="*/ 379255 h 509882"/>
                <a:gd name="connsiteX5" fmla="*/ 0 w 706873"/>
                <a:gd name="connsiteY5" fmla="*/ 223146 h 509882"/>
                <a:gd name="connsiteX0" fmla="*/ 0 w 640030"/>
                <a:gd name="connsiteY0" fmla="*/ 223146 h 509882"/>
                <a:gd name="connsiteX1" fmla="*/ 403701 w 640030"/>
                <a:gd name="connsiteY1" fmla="*/ 0 h 509882"/>
                <a:gd name="connsiteX2" fmla="*/ 640030 w 640030"/>
                <a:gd name="connsiteY2" fmla="*/ 240448 h 509882"/>
                <a:gd name="connsiteX3" fmla="*/ 584259 w 640030"/>
                <a:gd name="connsiteY3" fmla="*/ 509882 h 509882"/>
                <a:gd name="connsiteX4" fmla="*/ 284537 w 640030"/>
                <a:gd name="connsiteY4" fmla="*/ 379255 h 509882"/>
                <a:gd name="connsiteX5" fmla="*/ 0 w 640030"/>
                <a:gd name="connsiteY5" fmla="*/ 223146 h 509882"/>
                <a:gd name="connsiteX0" fmla="*/ 0 w 640030"/>
                <a:gd name="connsiteY0" fmla="*/ 223146 h 681349"/>
                <a:gd name="connsiteX1" fmla="*/ 403701 w 640030"/>
                <a:gd name="connsiteY1" fmla="*/ 0 h 681349"/>
                <a:gd name="connsiteX2" fmla="*/ 640030 w 640030"/>
                <a:gd name="connsiteY2" fmla="*/ 240448 h 681349"/>
                <a:gd name="connsiteX3" fmla="*/ 639477 w 640030"/>
                <a:gd name="connsiteY3" fmla="*/ 681349 h 681349"/>
                <a:gd name="connsiteX4" fmla="*/ 284537 w 640030"/>
                <a:gd name="connsiteY4" fmla="*/ 379255 h 681349"/>
                <a:gd name="connsiteX5" fmla="*/ 0 w 640030"/>
                <a:gd name="connsiteY5" fmla="*/ 223146 h 681349"/>
                <a:gd name="connsiteX0" fmla="*/ 0 w 640030"/>
                <a:gd name="connsiteY0" fmla="*/ 223146 h 693126"/>
                <a:gd name="connsiteX1" fmla="*/ 403701 w 640030"/>
                <a:gd name="connsiteY1" fmla="*/ 0 h 693126"/>
                <a:gd name="connsiteX2" fmla="*/ 640030 w 640030"/>
                <a:gd name="connsiteY2" fmla="*/ 240448 h 693126"/>
                <a:gd name="connsiteX3" fmla="*/ 639477 w 640030"/>
                <a:gd name="connsiteY3" fmla="*/ 681349 h 693126"/>
                <a:gd name="connsiteX4" fmla="*/ 153757 w 640030"/>
                <a:gd name="connsiteY4" fmla="*/ 693126 h 693126"/>
                <a:gd name="connsiteX5" fmla="*/ 0 w 640030"/>
                <a:gd name="connsiteY5" fmla="*/ 223146 h 693126"/>
                <a:gd name="connsiteX0" fmla="*/ 0 w 640030"/>
                <a:gd name="connsiteY0" fmla="*/ 170834 h 640814"/>
                <a:gd name="connsiteX1" fmla="*/ 415326 w 640030"/>
                <a:gd name="connsiteY1" fmla="*/ 0 h 640814"/>
                <a:gd name="connsiteX2" fmla="*/ 640030 w 640030"/>
                <a:gd name="connsiteY2" fmla="*/ 188136 h 640814"/>
                <a:gd name="connsiteX3" fmla="*/ 639477 w 640030"/>
                <a:gd name="connsiteY3" fmla="*/ 629037 h 640814"/>
                <a:gd name="connsiteX4" fmla="*/ 153757 w 640030"/>
                <a:gd name="connsiteY4" fmla="*/ 640814 h 640814"/>
                <a:gd name="connsiteX5" fmla="*/ 0 w 640030"/>
                <a:gd name="connsiteY5" fmla="*/ 170834 h 640814"/>
                <a:gd name="connsiteX0" fmla="*/ 0 w 639477"/>
                <a:gd name="connsiteY0" fmla="*/ 170834 h 640814"/>
                <a:gd name="connsiteX1" fmla="*/ 415326 w 639477"/>
                <a:gd name="connsiteY1" fmla="*/ 0 h 640814"/>
                <a:gd name="connsiteX2" fmla="*/ 584812 w 639477"/>
                <a:gd name="connsiteY2" fmla="*/ 211386 h 640814"/>
                <a:gd name="connsiteX3" fmla="*/ 639477 w 639477"/>
                <a:gd name="connsiteY3" fmla="*/ 629037 h 640814"/>
                <a:gd name="connsiteX4" fmla="*/ 153757 w 639477"/>
                <a:gd name="connsiteY4" fmla="*/ 640814 h 640814"/>
                <a:gd name="connsiteX5" fmla="*/ 0 w 639477"/>
                <a:gd name="connsiteY5" fmla="*/ 170834 h 640814"/>
                <a:gd name="connsiteX0" fmla="*/ 0 w 639477"/>
                <a:gd name="connsiteY0" fmla="*/ 170834 h 640814"/>
                <a:gd name="connsiteX1" fmla="*/ 415326 w 639477"/>
                <a:gd name="connsiteY1" fmla="*/ 0 h 640814"/>
                <a:gd name="connsiteX2" fmla="*/ 584812 w 639477"/>
                <a:gd name="connsiteY2" fmla="*/ 211386 h 640814"/>
                <a:gd name="connsiteX3" fmla="*/ 639477 w 639477"/>
                <a:gd name="connsiteY3" fmla="*/ 629037 h 640814"/>
                <a:gd name="connsiteX4" fmla="*/ 153757 w 639477"/>
                <a:gd name="connsiteY4" fmla="*/ 640814 h 640814"/>
                <a:gd name="connsiteX5" fmla="*/ 0 w 639477"/>
                <a:gd name="connsiteY5" fmla="*/ 170834 h 640814"/>
                <a:gd name="connsiteX0" fmla="*/ 0 w 613322"/>
                <a:gd name="connsiteY0" fmla="*/ 170834 h 640814"/>
                <a:gd name="connsiteX1" fmla="*/ 415326 w 613322"/>
                <a:gd name="connsiteY1" fmla="*/ 0 h 640814"/>
                <a:gd name="connsiteX2" fmla="*/ 584812 w 613322"/>
                <a:gd name="connsiteY2" fmla="*/ 211386 h 640814"/>
                <a:gd name="connsiteX3" fmla="*/ 613321 w 613322"/>
                <a:gd name="connsiteY3" fmla="*/ 565100 h 640814"/>
                <a:gd name="connsiteX4" fmla="*/ 153757 w 613322"/>
                <a:gd name="connsiteY4" fmla="*/ 640814 h 640814"/>
                <a:gd name="connsiteX5" fmla="*/ 0 w 613322"/>
                <a:gd name="connsiteY5" fmla="*/ 170834 h 640814"/>
                <a:gd name="connsiteX0" fmla="*/ 0 w 613321"/>
                <a:gd name="connsiteY0" fmla="*/ 170834 h 640814"/>
                <a:gd name="connsiteX1" fmla="*/ 415326 w 613321"/>
                <a:gd name="connsiteY1" fmla="*/ 0 h 640814"/>
                <a:gd name="connsiteX2" fmla="*/ 584812 w 613321"/>
                <a:gd name="connsiteY2" fmla="*/ 211386 h 640814"/>
                <a:gd name="connsiteX3" fmla="*/ 613321 w 613321"/>
                <a:gd name="connsiteY3" fmla="*/ 565100 h 640814"/>
                <a:gd name="connsiteX4" fmla="*/ 153757 w 613321"/>
                <a:gd name="connsiteY4" fmla="*/ 640814 h 640814"/>
                <a:gd name="connsiteX5" fmla="*/ 0 w 613321"/>
                <a:gd name="connsiteY5" fmla="*/ 170834 h 640814"/>
                <a:gd name="connsiteX0" fmla="*/ 0 w 613321"/>
                <a:gd name="connsiteY0" fmla="*/ 170834 h 640814"/>
                <a:gd name="connsiteX1" fmla="*/ 415326 w 613321"/>
                <a:gd name="connsiteY1" fmla="*/ 0 h 640814"/>
                <a:gd name="connsiteX2" fmla="*/ 449039 w 613321"/>
                <a:gd name="connsiteY2" fmla="*/ 269172 h 640814"/>
                <a:gd name="connsiteX3" fmla="*/ 613321 w 613321"/>
                <a:gd name="connsiteY3" fmla="*/ 565100 h 640814"/>
                <a:gd name="connsiteX4" fmla="*/ 153757 w 613321"/>
                <a:gd name="connsiteY4" fmla="*/ 640814 h 640814"/>
                <a:gd name="connsiteX5" fmla="*/ 0 w 613321"/>
                <a:gd name="connsiteY5" fmla="*/ 170834 h 640814"/>
                <a:gd name="connsiteX0" fmla="*/ 0 w 613321"/>
                <a:gd name="connsiteY0" fmla="*/ 170834 h 640814"/>
                <a:gd name="connsiteX1" fmla="*/ 415326 w 613321"/>
                <a:gd name="connsiteY1" fmla="*/ 0 h 640814"/>
                <a:gd name="connsiteX2" fmla="*/ 455211 w 613321"/>
                <a:gd name="connsiteY2" fmla="*/ 278296 h 640814"/>
                <a:gd name="connsiteX3" fmla="*/ 613321 w 613321"/>
                <a:gd name="connsiteY3" fmla="*/ 565100 h 640814"/>
                <a:gd name="connsiteX4" fmla="*/ 153757 w 613321"/>
                <a:gd name="connsiteY4" fmla="*/ 640814 h 640814"/>
                <a:gd name="connsiteX5" fmla="*/ 0 w 613321"/>
                <a:gd name="connsiteY5" fmla="*/ 170834 h 640814"/>
                <a:gd name="connsiteX0" fmla="*/ 0 w 613321"/>
                <a:gd name="connsiteY0" fmla="*/ 106966 h 576946"/>
                <a:gd name="connsiteX1" fmla="*/ 393726 w 613321"/>
                <a:gd name="connsiteY1" fmla="*/ 0 h 576946"/>
                <a:gd name="connsiteX2" fmla="*/ 455211 w 613321"/>
                <a:gd name="connsiteY2" fmla="*/ 214428 h 576946"/>
                <a:gd name="connsiteX3" fmla="*/ 613321 w 613321"/>
                <a:gd name="connsiteY3" fmla="*/ 501232 h 576946"/>
                <a:gd name="connsiteX4" fmla="*/ 153757 w 613321"/>
                <a:gd name="connsiteY4" fmla="*/ 576946 h 576946"/>
                <a:gd name="connsiteX5" fmla="*/ 0 w 613321"/>
                <a:gd name="connsiteY5" fmla="*/ 106966 h 576946"/>
                <a:gd name="connsiteX0" fmla="*/ 0 w 613321"/>
                <a:gd name="connsiteY0" fmla="*/ 37015 h 506995"/>
                <a:gd name="connsiteX1" fmla="*/ 406069 w 613321"/>
                <a:gd name="connsiteY1" fmla="*/ 0 h 506995"/>
                <a:gd name="connsiteX2" fmla="*/ 455211 w 613321"/>
                <a:gd name="connsiteY2" fmla="*/ 144477 h 506995"/>
                <a:gd name="connsiteX3" fmla="*/ 613321 w 613321"/>
                <a:gd name="connsiteY3" fmla="*/ 431281 h 506995"/>
                <a:gd name="connsiteX4" fmla="*/ 153757 w 613321"/>
                <a:gd name="connsiteY4" fmla="*/ 506995 h 506995"/>
                <a:gd name="connsiteX5" fmla="*/ 0 w 613321"/>
                <a:gd name="connsiteY5" fmla="*/ 37015 h 506995"/>
                <a:gd name="connsiteX0" fmla="*/ 0 w 613321"/>
                <a:gd name="connsiteY0" fmla="*/ 37015 h 506995"/>
                <a:gd name="connsiteX1" fmla="*/ 406069 w 613321"/>
                <a:gd name="connsiteY1" fmla="*/ 0 h 506995"/>
                <a:gd name="connsiteX2" fmla="*/ 464468 w 613321"/>
                <a:gd name="connsiteY2" fmla="*/ 177932 h 506995"/>
                <a:gd name="connsiteX3" fmla="*/ 613321 w 613321"/>
                <a:gd name="connsiteY3" fmla="*/ 431281 h 506995"/>
                <a:gd name="connsiteX4" fmla="*/ 153757 w 613321"/>
                <a:gd name="connsiteY4" fmla="*/ 506995 h 506995"/>
                <a:gd name="connsiteX5" fmla="*/ 0 w 613321"/>
                <a:gd name="connsiteY5" fmla="*/ 37015 h 506995"/>
                <a:gd name="connsiteX0" fmla="*/ 0 w 464468"/>
                <a:gd name="connsiteY0" fmla="*/ 37015 h 506995"/>
                <a:gd name="connsiteX1" fmla="*/ 406069 w 464468"/>
                <a:gd name="connsiteY1" fmla="*/ 0 h 506995"/>
                <a:gd name="connsiteX2" fmla="*/ 464468 w 464468"/>
                <a:gd name="connsiteY2" fmla="*/ 177932 h 506995"/>
                <a:gd name="connsiteX3" fmla="*/ 440520 w 464468"/>
                <a:gd name="connsiteY3" fmla="*/ 291379 h 506995"/>
                <a:gd name="connsiteX4" fmla="*/ 153757 w 464468"/>
                <a:gd name="connsiteY4" fmla="*/ 506995 h 506995"/>
                <a:gd name="connsiteX5" fmla="*/ 0 w 464468"/>
                <a:gd name="connsiteY5" fmla="*/ 37015 h 506995"/>
                <a:gd name="connsiteX0" fmla="*/ 0 w 440520"/>
                <a:gd name="connsiteY0" fmla="*/ 37015 h 506995"/>
                <a:gd name="connsiteX1" fmla="*/ 406069 w 440520"/>
                <a:gd name="connsiteY1" fmla="*/ 0 h 506995"/>
                <a:gd name="connsiteX2" fmla="*/ 436696 w 440520"/>
                <a:gd name="connsiteY2" fmla="*/ 184015 h 506995"/>
                <a:gd name="connsiteX3" fmla="*/ 440520 w 440520"/>
                <a:gd name="connsiteY3" fmla="*/ 291379 h 506995"/>
                <a:gd name="connsiteX4" fmla="*/ 153757 w 440520"/>
                <a:gd name="connsiteY4" fmla="*/ 506995 h 506995"/>
                <a:gd name="connsiteX5" fmla="*/ 0 w 440520"/>
                <a:gd name="connsiteY5" fmla="*/ 37015 h 50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0520" h="506995">
                  <a:moveTo>
                    <a:pt x="0" y="37015"/>
                  </a:moveTo>
                  <a:lnTo>
                    <a:pt x="406069" y="0"/>
                  </a:lnTo>
                  <a:lnTo>
                    <a:pt x="436696" y="184015"/>
                  </a:lnTo>
                  <a:lnTo>
                    <a:pt x="440520" y="291379"/>
                  </a:lnTo>
                  <a:lnTo>
                    <a:pt x="153757" y="506995"/>
                  </a:lnTo>
                  <a:lnTo>
                    <a:pt x="0" y="37015"/>
                  </a:lnTo>
                  <a:close/>
                </a:path>
              </a:pathLst>
            </a:custGeom>
            <a:noFill/>
            <a:ln w="22225">
              <a:solidFill>
                <a:srgbClr val="C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</p:grpSp>
      <p:sp>
        <p:nvSpPr>
          <p:cNvPr id="13" name="多边形">
            <a:extLst>
              <a:ext uri="{FF2B5EF4-FFF2-40B4-BE49-F238E27FC236}">
                <a16:creationId xmlns:a16="http://schemas.microsoft.com/office/drawing/2014/main" id="{DE381768-37BE-D74D-8AA5-FE9022CF0FCA}"/>
              </a:ext>
            </a:extLst>
          </p:cNvPr>
          <p:cNvSpPr>
            <a:spLocks noChangeAspect="1"/>
          </p:cNvSpPr>
          <p:nvPr/>
        </p:nvSpPr>
        <p:spPr>
          <a:xfrm>
            <a:off x="5580112" y="2194796"/>
            <a:ext cx="2164062" cy="2027173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多边形">
            <a:extLst>
              <a:ext uri="{FF2B5EF4-FFF2-40B4-BE49-F238E27FC236}">
                <a16:creationId xmlns:a16="http://schemas.microsoft.com/office/drawing/2014/main" id="{06C25436-7D36-7146-A244-D2A09CF5AA6C}"/>
              </a:ext>
            </a:extLst>
          </p:cNvPr>
          <p:cNvSpPr>
            <a:spLocks noChangeAspect="1"/>
          </p:cNvSpPr>
          <p:nvPr/>
        </p:nvSpPr>
        <p:spPr>
          <a:xfrm>
            <a:off x="5810956" y="2474654"/>
            <a:ext cx="1719808" cy="1611021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多边形">
            <a:extLst>
              <a:ext uri="{FF2B5EF4-FFF2-40B4-BE49-F238E27FC236}">
                <a16:creationId xmlns:a16="http://schemas.microsoft.com/office/drawing/2014/main" id="{CBC16FB6-4C91-454B-864A-D7D5F7673B5D}"/>
              </a:ext>
            </a:extLst>
          </p:cNvPr>
          <p:cNvSpPr>
            <a:spLocks noChangeAspect="1"/>
          </p:cNvSpPr>
          <p:nvPr/>
        </p:nvSpPr>
        <p:spPr>
          <a:xfrm>
            <a:off x="6064338" y="2747685"/>
            <a:ext cx="1200932" cy="1124967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多边形">
            <a:extLst>
              <a:ext uri="{FF2B5EF4-FFF2-40B4-BE49-F238E27FC236}">
                <a16:creationId xmlns:a16="http://schemas.microsoft.com/office/drawing/2014/main" id="{9EAA5C1F-D277-1F42-AD14-2E16D6AA7A89}"/>
              </a:ext>
            </a:extLst>
          </p:cNvPr>
          <p:cNvSpPr>
            <a:spLocks noChangeAspect="1"/>
          </p:cNvSpPr>
          <p:nvPr/>
        </p:nvSpPr>
        <p:spPr>
          <a:xfrm>
            <a:off x="6307836" y="3030339"/>
            <a:ext cx="726048" cy="680122"/>
          </a:xfrm>
          <a:prstGeom prst="pentagon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CDBEE9-9450-8D41-9228-3B901A68CA78}"/>
              </a:ext>
            </a:extLst>
          </p:cNvPr>
          <p:cNvSpPr/>
          <p:nvPr/>
        </p:nvSpPr>
        <p:spPr>
          <a:xfrm>
            <a:off x="5062664" y="90399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Distributed shared memory </a:t>
            </a:r>
          </a:p>
        </p:txBody>
      </p:sp>
      <p:sp>
        <p:nvSpPr>
          <p:cNvPr id="17" name="多边形">
            <a:extLst>
              <a:ext uri="{FF2B5EF4-FFF2-40B4-BE49-F238E27FC236}">
                <a16:creationId xmlns:a16="http://schemas.microsoft.com/office/drawing/2014/main" id="{A6A4C126-CD59-2541-39E0-AFE2618901F2}"/>
              </a:ext>
            </a:extLst>
          </p:cNvPr>
          <p:cNvSpPr>
            <a:spLocks noChangeAspect="1"/>
          </p:cNvSpPr>
          <p:nvPr/>
        </p:nvSpPr>
        <p:spPr>
          <a:xfrm>
            <a:off x="5874211" y="1945857"/>
            <a:ext cx="2134623" cy="2547073"/>
          </a:xfrm>
          <a:custGeom>
            <a:avLst/>
            <a:gdLst>
              <a:gd name="connsiteX0" fmla="*/ 0 w 300020"/>
              <a:gd name="connsiteY0" fmla="*/ 105804 h 276999"/>
              <a:gd name="connsiteX1" fmla="*/ 150010 w 300020"/>
              <a:gd name="connsiteY1" fmla="*/ 0 h 276999"/>
              <a:gd name="connsiteX2" fmla="*/ 300020 w 300020"/>
              <a:gd name="connsiteY2" fmla="*/ 105804 h 276999"/>
              <a:gd name="connsiteX3" fmla="*/ 242721 w 300020"/>
              <a:gd name="connsiteY3" fmla="*/ 276998 h 276999"/>
              <a:gd name="connsiteX4" fmla="*/ 57299 w 300020"/>
              <a:gd name="connsiteY4" fmla="*/ 276998 h 276999"/>
              <a:gd name="connsiteX5" fmla="*/ 0 w 300020"/>
              <a:gd name="connsiteY5" fmla="*/ 105804 h 276999"/>
              <a:gd name="connsiteX0" fmla="*/ 0 w 300020"/>
              <a:gd name="connsiteY0" fmla="*/ 285418 h 456612"/>
              <a:gd name="connsiteX1" fmla="*/ 133681 w 300020"/>
              <a:gd name="connsiteY1" fmla="*/ 0 h 456612"/>
              <a:gd name="connsiteX2" fmla="*/ 300020 w 300020"/>
              <a:gd name="connsiteY2" fmla="*/ 285418 h 456612"/>
              <a:gd name="connsiteX3" fmla="*/ 242721 w 300020"/>
              <a:gd name="connsiteY3" fmla="*/ 456612 h 456612"/>
              <a:gd name="connsiteX4" fmla="*/ 57299 w 300020"/>
              <a:gd name="connsiteY4" fmla="*/ 456612 h 456612"/>
              <a:gd name="connsiteX5" fmla="*/ 0 w 300020"/>
              <a:gd name="connsiteY5" fmla="*/ 285418 h 456612"/>
              <a:gd name="connsiteX0" fmla="*/ 0 w 300020"/>
              <a:gd name="connsiteY0" fmla="*/ 269090 h 440284"/>
              <a:gd name="connsiteX1" fmla="*/ 133681 w 300020"/>
              <a:gd name="connsiteY1" fmla="*/ 0 h 440284"/>
              <a:gd name="connsiteX2" fmla="*/ 300020 w 300020"/>
              <a:gd name="connsiteY2" fmla="*/ 269090 h 440284"/>
              <a:gd name="connsiteX3" fmla="*/ 242721 w 300020"/>
              <a:gd name="connsiteY3" fmla="*/ 440284 h 440284"/>
              <a:gd name="connsiteX4" fmla="*/ 57299 w 300020"/>
              <a:gd name="connsiteY4" fmla="*/ 440284 h 440284"/>
              <a:gd name="connsiteX5" fmla="*/ 0 w 300020"/>
              <a:gd name="connsiteY5" fmla="*/ 269090 h 440284"/>
              <a:gd name="connsiteX0" fmla="*/ 0 w 471470"/>
              <a:gd name="connsiteY0" fmla="*/ 269090 h 440284"/>
              <a:gd name="connsiteX1" fmla="*/ 133681 w 471470"/>
              <a:gd name="connsiteY1" fmla="*/ 0 h 440284"/>
              <a:gd name="connsiteX2" fmla="*/ 471470 w 471470"/>
              <a:gd name="connsiteY2" fmla="*/ 228268 h 440284"/>
              <a:gd name="connsiteX3" fmla="*/ 242721 w 471470"/>
              <a:gd name="connsiteY3" fmla="*/ 440284 h 440284"/>
              <a:gd name="connsiteX4" fmla="*/ 57299 w 471470"/>
              <a:gd name="connsiteY4" fmla="*/ 440284 h 440284"/>
              <a:gd name="connsiteX5" fmla="*/ 0 w 471470"/>
              <a:gd name="connsiteY5" fmla="*/ 269090 h 440284"/>
              <a:gd name="connsiteX0" fmla="*/ 0 w 471470"/>
              <a:gd name="connsiteY0" fmla="*/ 269090 h 570912"/>
              <a:gd name="connsiteX1" fmla="*/ 133681 w 471470"/>
              <a:gd name="connsiteY1" fmla="*/ 0 h 570912"/>
              <a:gd name="connsiteX2" fmla="*/ 471470 w 471470"/>
              <a:gd name="connsiteY2" fmla="*/ 228268 h 570912"/>
              <a:gd name="connsiteX3" fmla="*/ 332528 w 471470"/>
              <a:gd name="connsiteY3" fmla="*/ 570912 h 570912"/>
              <a:gd name="connsiteX4" fmla="*/ 57299 w 471470"/>
              <a:gd name="connsiteY4" fmla="*/ 440284 h 570912"/>
              <a:gd name="connsiteX5" fmla="*/ 0 w 471470"/>
              <a:gd name="connsiteY5" fmla="*/ 269090 h 570912"/>
              <a:gd name="connsiteX0" fmla="*/ 0 w 471470"/>
              <a:gd name="connsiteY0" fmla="*/ 269090 h 562748"/>
              <a:gd name="connsiteX1" fmla="*/ 133681 w 471470"/>
              <a:gd name="connsiteY1" fmla="*/ 0 h 562748"/>
              <a:gd name="connsiteX2" fmla="*/ 471470 w 471470"/>
              <a:gd name="connsiteY2" fmla="*/ 228268 h 562748"/>
              <a:gd name="connsiteX3" fmla="*/ 308035 w 471470"/>
              <a:gd name="connsiteY3" fmla="*/ 562748 h 562748"/>
              <a:gd name="connsiteX4" fmla="*/ 57299 w 471470"/>
              <a:gd name="connsiteY4" fmla="*/ 440284 h 562748"/>
              <a:gd name="connsiteX5" fmla="*/ 0 w 471470"/>
              <a:gd name="connsiteY5" fmla="*/ 269090 h 562748"/>
              <a:gd name="connsiteX0" fmla="*/ 8016 w 479486"/>
              <a:gd name="connsiteY0" fmla="*/ 269090 h 562748"/>
              <a:gd name="connsiteX1" fmla="*/ 141697 w 479486"/>
              <a:gd name="connsiteY1" fmla="*/ 0 h 562748"/>
              <a:gd name="connsiteX2" fmla="*/ 479486 w 479486"/>
              <a:gd name="connsiteY2" fmla="*/ 228268 h 562748"/>
              <a:gd name="connsiteX3" fmla="*/ 316051 w 479486"/>
              <a:gd name="connsiteY3" fmla="*/ 562748 h 562748"/>
              <a:gd name="connsiteX4" fmla="*/ 0 w 479486"/>
              <a:gd name="connsiteY4" fmla="*/ 472942 h 562748"/>
              <a:gd name="connsiteX5" fmla="*/ 8016 w 479486"/>
              <a:gd name="connsiteY5" fmla="*/ 269090 h 562748"/>
              <a:gd name="connsiteX0" fmla="*/ 8016 w 479486"/>
              <a:gd name="connsiteY0" fmla="*/ 260926 h 554584"/>
              <a:gd name="connsiteX1" fmla="*/ 158026 w 479486"/>
              <a:gd name="connsiteY1" fmla="*/ 0 h 554584"/>
              <a:gd name="connsiteX2" fmla="*/ 479486 w 479486"/>
              <a:gd name="connsiteY2" fmla="*/ 220104 h 554584"/>
              <a:gd name="connsiteX3" fmla="*/ 316051 w 479486"/>
              <a:gd name="connsiteY3" fmla="*/ 554584 h 554584"/>
              <a:gd name="connsiteX4" fmla="*/ 0 w 479486"/>
              <a:gd name="connsiteY4" fmla="*/ 464778 h 554584"/>
              <a:gd name="connsiteX5" fmla="*/ 8016 w 479486"/>
              <a:gd name="connsiteY5" fmla="*/ 260926 h 554584"/>
              <a:gd name="connsiteX0" fmla="*/ 0 w 471470"/>
              <a:gd name="connsiteY0" fmla="*/ 260926 h 554584"/>
              <a:gd name="connsiteX1" fmla="*/ 150010 w 471470"/>
              <a:gd name="connsiteY1" fmla="*/ 0 h 554584"/>
              <a:gd name="connsiteX2" fmla="*/ 471470 w 471470"/>
              <a:gd name="connsiteY2" fmla="*/ 220104 h 554584"/>
              <a:gd name="connsiteX3" fmla="*/ 308035 w 471470"/>
              <a:gd name="connsiteY3" fmla="*/ 554584 h 554584"/>
              <a:gd name="connsiteX4" fmla="*/ 49134 w 471470"/>
              <a:gd name="connsiteY4" fmla="*/ 440285 h 554584"/>
              <a:gd name="connsiteX5" fmla="*/ 0 w 471470"/>
              <a:gd name="connsiteY5" fmla="*/ 260926 h 554584"/>
              <a:gd name="connsiteX0" fmla="*/ 0 w 471470"/>
              <a:gd name="connsiteY0" fmla="*/ 260926 h 570912"/>
              <a:gd name="connsiteX1" fmla="*/ 150010 w 471470"/>
              <a:gd name="connsiteY1" fmla="*/ 0 h 570912"/>
              <a:gd name="connsiteX2" fmla="*/ 471470 w 471470"/>
              <a:gd name="connsiteY2" fmla="*/ 220104 h 570912"/>
              <a:gd name="connsiteX3" fmla="*/ 348856 w 471470"/>
              <a:gd name="connsiteY3" fmla="*/ 570912 h 570912"/>
              <a:gd name="connsiteX4" fmla="*/ 49134 w 471470"/>
              <a:gd name="connsiteY4" fmla="*/ 440285 h 570912"/>
              <a:gd name="connsiteX5" fmla="*/ 0 w 471470"/>
              <a:gd name="connsiteY5" fmla="*/ 260926 h 570912"/>
              <a:gd name="connsiteX0" fmla="*/ 0 w 471470"/>
              <a:gd name="connsiteY0" fmla="*/ 270070 h 580056"/>
              <a:gd name="connsiteX1" fmla="*/ 140866 w 471470"/>
              <a:gd name="connsiteY1" fmla="*/ 0 h 580056"/>
              <a:gd name="connsiteX2" fmla="*/ 471470 w 471470"/>
              <a:gd name="connsiteY2" fmla="*/ 229248 h 580056"/>
              <a:gd name="connsiteX3" fmla="*/ 348856 w 471470"/>
              <a:gd name="connsiteY3" fmla="*/ 580056 h 580056"/>
              <a:gd name="connsiteX4" fmla="*/ 49134 w 471470"/>
              <a:gd name="connsiteY4" fmla="*/ 449429 h 580056"/>
              <a:gd name="connsiteX5" fmla="*/ 0 w 471470"/>
              <a:gd name="connsiteY5" fmla="*/ 270070 h 580056"/>
              <a:gd name="connsiteX0" fmla="*/ 0 w 471470"/>
              <a:gd name="connsiteY0" fmla="*/ 251782 h 561768"/>
              <a:gd name="connsiteX1" fmla="*/ 131722 w 471470"/>
              <a:gd name="connsiteY1" fmla="*/ 0 h 561768"/>
              <a:gd name="connsiteX2" fmla="*/ 471470 w 471470"/>
              <a:gd name="connsiteY2" fmla="*/ 210960 h 561768"/>
              <a:gd name="connsiteX3" fmla="*/ 348856 w 471470"/>
              <a:gd name="connsiteY3" fmla="*/ 561768 h 561768"/>
              <a:gd name="connsiteX4" fmla="*/ 49134 w 471470"/>
              <a:gd name="connsiteY4" fmla="*/ 431141 h 561768"/>
              <a:gd name="connsiteX5" fmla="*/ 0 w 471470"/>
              <a:gd name="connsiteY5" fmla="*/ 251782 h 561768"/>
              <a:gd name="connsiteX0" fmla="*/ 0 w 471470"/>
              <a:gd name="connsiteY0" fmla="*/ 260926 h 570912"/>
              <a:gd name="connsiteX1" fmla="*/ 168298 w 471470"/>
              <a:gd name="connsiteY1" fmla="*/ 0 h 570912"/>
              <a:gd name="connsiteX2" fmla="*/ 471470 w 471470"/>
              <a:gd name="connsiteY2" fmla="*/ 220104 h 570912"/>
              <a:gd name="connsiteX3" fmla="*/ 348856 w 471470"/>
              <a:gd name="connsiteY3" fmla="*/ 570912 h 570912"/>
              <a:gd name="connsiteX4" fmla="*/ 49134 w 471470"/>
              <a:gd name="connsiteY4" fmla="*/ 440285 h 570912"/>
              <a:gd name="connsiteX5" fmla="*/ 0 w 471470"/>
              <a:gd name="connsiteY5" fmla="*/ 260926 h 570912"/>
              <a:gd name="connsiteX0" fmla="*/ 0 w 706873"/>
              <a:gd name="connsiteY0" fmla="*/ 284176 h 570912"/>
              <a:gd name="connsiteX1" fmla="*/ 403701 w 706873"/>
              <a:gd name="connsiteY1" fmla="*/ 0 h 570912"/>
              <a:gd name="connsiteX2" fmla="*/ 706873 w 706873"/>
              <a:gd name="connsiteY2" fmla="*/ 220104 h 570912"/>
              <a:gd name="connsiteX3" fmla="*/ 584259 w 706873"/>
              <a:gd name="connsiteY3" fmla="*/ 570912 h 570912"/>
              <a:gd name="connsiteX4" fmla="*/ 284537 w 706873"/>
              <a:gd name="connsiteY4" fmla="*/ 440285 h 570912"/>
              <a:gd name="connsiteX5" fmla="*/ 0 w 706873"/>
              <a:gd name="connsiteY5" fmla="*/ 284176 h 570912"/>
              <a:gd name="connsiteX0" fmla="*/ 0 w 706873"/>
              <a:gd name="connsiteY0" fmla="*/ 223146 h 509882"/>
              <a:gd name="connsiteX1" fmla="*/ 403701 w 706873"/>
              <a:gd name="connsiteY1" fmla="*/ 0 h 509882"/>
              <a:gd name="connsiteX2" fmla="*/ 706873 w 706873"/>
              <a:gd name="connsiteY2" fmla="*/ 159074 h 509882"/>
              <a:gd name="connsiteX3" fmla="*/ 584259 w 706873"/>
              <a:gd name="connsiteY3" fmla="*/ 509882 h 509882"/>
              <a:gd name="connsiteX4" fmla="*/ 284537 w 706873"/>
              <a:gd name="connsiteY4" fmla="*/ 379255 h 509882"/>
              <a:gd name="connsiteX5" fmla="*/ 0 w 706873"/>
              <a:gd name="connsiteY5" fmla="*/ 223146 h 509882"/>
              <a:gd name="connsiteX0" fmla="*/ 0 w 640030"/>
              <a:gd name="connsiteY0" fmla="*/ 223146 h 509882"/>
              <a:gd name="connsiteX1" fmla="*/ 403701 w 640030"/>
              <a:gd name="connsiteY1" fmla="*/ 0 h 509882"/>
              <a:gd name="connsiteX2" fmla="*/ 640030 w 640030"/>
              <a:gd name="connsiteY2" fmla="*/ 240448 h 509882"/>
              <a:gd name="connsiteX3" fmla="*/ 584259 w 640030"/>
              <a:gd name="connsiteY3" fmla="*/ 509882 h 509882"/>
              <a:gd name="connsiteX4" fmla="*/ 284537 w 640030"/>
              <a:gd name="connsiteY4" fmla="*/ 379255 h 509882"/>
              <a:gd name="connsiteX5" fmla="*/ 0 w 640030"/>
              <a:gd name="connsiteY5" fmla="*/ 223146 h 509882"/>
              <a:gd name="connsiteX0" fmla="*/ 0 w 640030"/>
              <a:gd name="connsiteY0" fmla="*/ 223146 h 681349"/>
              <a:gd name="connsiteX1" fmla="*/ 403701 w 640030"/>
              <a:gd name="connsiteY1" fmla="*/ 0 h 681349"/>
              <a:gd name="connsiteX2" fmla="*/ 640030 w 640030"/>
              <a:gd name="connsiteY2" fmla="*/ 240448 h 681349"/>
              <a:gd name="connsiteX3" fmla="*/ 639477 w 640030"/>
              <a:gd name="connsiteY3" fmla="*/ 681349 h 681349"/>
              <a:gd name="connsiteX4" fmla="*/ 284537 w 640030"/>
              <a:gd name="connsiteY4" fmla="*/ 379255 h 681349"/>
              <a:gd name="connsiteX5" fmla="*/ 0 w 640030"/>
              <a:gd name="connsiteY5" fmla="*/ 223146 h 681349"/>
              <a:gd name="connsiteX0" fmla="*/ 0 w 640030"/>
              <a:gd name="connsiteY0" fmla="*/ 223146 h 693126"/>
              <a:gd name="connsiteX1" fmla="*/ 403701 w 640030"/>
              <a:gd name="connsiteY1" fmla="*/ 0 h 693126"/>
              <a:gd name="connsiteX2" fmla="*/ 640030 w 640030"/>
              <a:gd name="connsiteY2" fmla="*/ 240448 h 693126"/>
              <a:gd name="connsiteX3" fmla="*/ 639477 w 640030"/>
              <a:gd name="connsiteY3" fmla="*/ 681349 h 693126"/>
              <a:gd name="connsiteX4" fmla="*/ 153757 w 640030"/>
              <a:gd name="connsiteY4" fmla="*/ 693126 h 693126"/>
              <a:gd name="connsiteX5" fmla="*/ 0 w 640030"/>
              <a:gd name="connsiteY5" fmla="*/ 223146 h 693126"/>
              <a:gd name="connsiteX0" fmla="*/ 0 w 640030"/>
              <a:gd name="connsiteY0" fmla="*/ 170834 h 640814"/>
              <a:gd name="connsiteX1" fmla="*/ 415326 w 640030"/>
              <a:gd name="connsiteY1" fmla="*/ 0 h 640814"/>
              <a:gd name="connsiteX2" fmla="*/ 640030 w 640030"/>
              <a:gd name="connsiteY2" fmla="*/ 188136 h 640814"/>
              <a:gd name="connsiteX3" fmla="*/ 639477 w 640030"/>
              <a:gd name="connsiteY3" fmla="*/ 629037 h 640814"/>
              <a:gd name="connsiteX4" fmla="*/ 153757 w 640030"/>
              <a:gd name="connsiteY4" fmla="*/ 640814 h 640814"/>
              <a:gd name="connsiteX5" fmla="*/ 0 w 640030"/>
              <a:gd name="connsiteY5" fmla="*/ 170834 h 640814"/>
              <a:gd name="connsiteX0" fmla="*/ 0 w 639477"/>
              <a:gd name="connsiteY0" fmla="*/ 170834 h 640814"/>
              <a:gd name="connsiteX1" fmla="*/ 415326 w 639477"/>
              <a:gd name="connsiteY1" fmla="*/ 0 h 640814"/>
              <a:gd name="connsiteX2" fmla="*/ 584812 w 639477"/>
              <a:gd name="connsiteY2" fmla="*/ 211386 h 640814"/>
              <a:gd name="connsiteX3" fmla="*/ 639477 w 639477"/>
              <a:gd name="connsiteY3" fmla="*/ 629037 h 640814"/>
              <a:gd name="connsiteX4" fmla="*/ 153757 w 639477"/>
              <a:gd name="connsiteY4" fmla="*/ 640814 h 640814"/>
              <a:gd name="connsiteX5" fmla="*/ 0 w 639477"/>
              <a:gd name="connsiteY5" fmla="*/ 170834 h 640814"/>
              <a:gd name="connsiteX0" fmla="*/ 0 w 639477"/>
              <a:gd name="connsiteY0" fmla="*/ 170834 h 640814"/>
              <a:gd name="connsiteX1" fmla="*/ 415326 w 639477"/>
              <a:gd name="connsiteY1" fmla="*/ 0 h 640814"/>
              <a:gd name="connsiteX2" fmla="*/ 584812 w 639477"/>
              <a:gd name="connsiteY2" fmla="*/ 211386 h 640814"/>
              <a:gd name="connsiteX3" fmla="*/ 639477 w 639477"/>
              <a:gd name="connsiteY3" fmla="*/ 629037 h 640814"/>
              <a:gd name="connsiteX4" fmla="*/ 153757 w 639477"/>
              <a:gd name="connsiteY4" fmla="*/ 640814 h 640814"/>
              <a:gd name="connsiteX5" fmla="*/ 0 w 639477"/>
              <a:gd name="connsiteY5" fmla="*/ 170834 h 640814"/>
              <a:gd name="connsiteX0" fmla="*/ 0 w 613322"/>
              <a:gd name="connsiteY0" fmla="*/ 170834 h 640814"/>
              <a:gd name="connsiteX1" fmla="*/ 415326 w 613322"/>
              <a:gd name="connsiteY1" fmla="*/ 0 h 640814"/>
              <a:gd name="connsiteX2" fmla="*/ 584812 w 613322"/>
              <a:gd name="connsiteY2" fmla="*/ 211386 h 640814"/>
              <a:gd name="connsiteX3" fmla="*/ 613321 w 613322"/>
              <a:gd name="connsiteY3" fmla="*/ 565100 h 640814"/>
              <a:gd name="connsiteX4" fmla="*/ 153757 w 613322"/>
              <a:gd name="connsiteY4" fmla="*/ 640814 h 640814"/>
              <a:gd name="connsiteX5" fmla="*/ 0 w 613322"/>
              <a:gd name="connsiteY5" fmla="*/ 170834 h 640814"/>
              <a:gd name="connsiteX0" fmla="*/ 0 w 613321"/>
              <a:gd name="connsiteY0" fmla="*/ 170834 h 640814"/>
              <a:gd name="connsiteX1" fmla="*/ 415326 w 613321"/>
              <a:gd name="connsiteY1" fmla="*/ 0 h 640814"/>
              <a:gd name="connsiteX2" fmla="*/ 584812 w 613321"/>
              <a:gd name="connsiteY2" fmla="*/ 211386 h 640814"/>
              <a:gd name="connsiteX3" fmla="*/ 613321 w 613321"/>
              <a:gd name="connsiteY3" fmla="*/ 565100 h 640814"/>
              <a:gd name="connsiteX4" fmla="*/ 153757 w 613321"/>
              <a:gd name="connsiteY4" fmla="*/ 640814 h 640814"/>
              <a:gd name="connsiteX5" fmla="*/ 0 w 613321"/>
              <a:gd name="connsiteY5" fmla="*/ 170834 h 640814"/>
              <a:gd name="connsiteX0" fmla="*/ 0 w 613321"/>
              <a:gd name="connsiteY0" fmla="*/ 170834 h 640814"/>
              <a:gd name="connsiteX1" fmla="*/ 415326 w 613321"/>
              <a:gd name="connsiteY1" fmla="*/ 0 h 640814"/>
              <a:gd name="connsiteX2" fmla="*/ 449039 w 613321"/>
              <a:gd name="connsiteY2" fmla="*/ 269172 h 640814"/>
              <a:gd name="connsiteX3" fmla="*/ 613321 w 613321"/>
              <a:gd name="connsiteY3" fmla="*/ 565100 h 640814"/>
              <a:gd name="connsiteX4" fmla="*/ 153757 w 613321"/>
              <a:gd name="connsiteY4" fmla="*/ 640814 h 640814"/>
              <a:gd name="connsiteX5" fmla="*/ 0 w 613321"/>
              <a:gd name="connsiteY5" fmla="*/ 170834 h 640814"/>
              <a:gd name="connsiteX0" fmla="*/ 0 w 613321"/>
              <a:gd name="connsiteY0" fmla="*/ 170834 h 640814"/>
              <a:gd name="connsiteX1" fmla="*/ 415326 w 613321"/>
              <a:gd name="connsiteY1" fmla="*/ 0 h 640814"/>
              <a:gd name="connsiteX2" fmla="*/ 455211 w 613321"/>
              <a:gd name="connsiteY2" fmla="*/ 278296 h 640814"/>
              <a:gd name="connsiteX3" fmla="*/ 613321 w 613321"/>
              <a:gd name="connsiteY3" fmla="*/ 565100 h 640814"/>
              <a:gd name="connsiteX4" fmla="*/ 153757 w 613321"/>
              <a:gd name="connsiteY4" fmla="*/ 640814 h 640814"/>
              <a:gd name="connsiteX5" fmla="*/ 0 w 613321"/>
              <a:gd name="connsiteY5" fmla="*/ 170834 h 640814"/>
              <a:gd name="connsiteX0" fmla="*/ 0 w 613321"/>
              <a:gd name="connsiteY0" fmla="*/ 106966 h 576946"/>
              <a:gd name="connsiteX1" fmla="*/ 393726 w 613321"/>
              <a:gd name="connsiteY1" fmla="*/ 0 h 576946"/>
              <a:gd name="connsiteX2" fmla="*/ 455211 w 613321"/>
              <a:gd name="connsiteY2" fmla="*/ 214428 h 576946"/>
              <a:gd name="connsiteX3" fmla="*/ 613321 w 613321"/>
              <a:gd name="connsiteY3" fmla="*/ 501232 h 576946"/>
              <a:gd name="connsiteX4" fmla="*/ 153757 w 613321"/>
              <a:gd name="connsiteY4" fmla="*/ 576946 h 576946"/>
              <a:gd name="connsiteX5" fmla="*/ 0 w 613321"/>
              <a:gd name="connsiteY5" fmla="*/ 106966 h 576946"/>
              <a:gd name="connsiteX0" fmla="*/ 0 w 613321"/>
              <a:gd name="connsiteY0" fmla="*/ 37015 h 506995"/>
              <a:gd name="connsiteX1" fmla="*/ 406069 w 613321"/>
              <a:gd name="connsiteY1" fmla="*/ 0 h 506995"/>
              <a:gd name="connsiteX2" fmla="*/ 455211 w 613321"/>
              <a:gd name="connsiteY2" fmla="*/ 144477 h 506995"/>
              <a:gd name="connsiteX3" fmla="*/ 613321 w 613321"/>
              <a:gd name="connsiteY3" fmla="*/ 431281 h 506995"/>
              <a:gd name="connsiteX4" fmla="*/ 153757 w 613321"/>
              <a:gd name="connsiteY4" fmla="*/ 506995 h 506995"/>
              <a:gd name="connsiteX5" fmla="*/ 0 w 613321"/>
              <a:gd name="connsiteY5" fmla="*/ 37015 h 506995"/>
              <a:gd name="connsiteX0" fmla="*/ 0 w 613321"/>
              <a:gd name="connsiteY0" fmla="*/ 37015 h 506995"/>
              <a:gd name="connsiteX1" fmla="*/ 406069 w 613321"/>
              <a:gd name="connsiteY1" fmla="*/ 0 h 506995"/>
              <a:gd name="connsiteX2" fmla="*/ 464468 w 613321"/>
              <a:gd name="connsiteY2" fmla="*/ 177932 h 506995"/>
              <a:gd name="connsiteX3" fmla="*/ 613321 w 613321"/>
              <a:gd name="connsiteY3" fmla="*/ 431281 h 506995"/>
              <a:gd name="connsiteX4" fmla="*/ 153757 w 613321"/>
              <a:gd name="connsiteY4" fmla="*/ 506995 h 506995"/>
              <a:gd name="connsiteX5" fmla="*/ 0 w 613321"/>
              <a:gd name="connsiteY5" fmla="*/ 37015 h 506995"/>
              <a:gd name="connsiteX0" fmla="*/ 0 w 464468"/>
              <a:gd name="connsiteY0" fmla="*/ 37015 h 506995"/>
              <a:gd name="connsiteX1" fmla="*/ 406069 w 464468"/>
              <a:gd name="connsiteY1" fmla="*/ 0 h 506995"/>
              <a:gd name="connsiteX2" fmla="*/ 464468 w 464468"/>
              <a:gd name="connsiteY2" fmla="*/ 177932 h 506995"/>
              <a:gd name="connsiteX3" fmla="*/ 440520 w 464468"/>
              <a:gd name="connsiteY3" fmla="*/ 291379 h 506995"/>
              <a:gd name="connsiteX4" fmla="*/ 153757 w 464468"/>
              <a:gd name="connsiteY4" fmla="*/ 506995 h 506995"/>
              <a:gd name="connsiteX5" fmla="*/ 0 w 464468"/>
              <a:gd name="connsiteY5" fmla="*/ 37015 h 506995"/>
              <a:gd name="connsiteX0" fmla="*/ 0 w 440520"/>
              <a:gd name="connsiteY0" fmla="*/ 37015 h 506995"/>
              <a:gd name="connsiteX1" fmla="*/ 406069 w 440520"/>
              <a:gd name="connsiteY1" fmla="*/ 0 h 506995"/>
              <a:gd name="connsiteX2" fmla="*/ 436696 w 440520"/>
              <a:gd name="connsiteY2" fmla="*/ 184015 h 506995"/>
              <a:gd name="connsiteX3" fmla="*/ 440520 w 440520"/>
              <a:gd name="connsiteY3" fmla="*/ 291379 h 506995"/>
              <a:gd name="connsiteX4" fmla="*/ 153757 w 440520"/>
              <a:gd name="connsiteY4" fmla="*/ 506995 h 506995"/>
              <a:gd name="connsiteX5" fmla="*/ 0 w 440520"/>
              <a:gd name="connsiteY5" fmla="*/ 37015 h 506995"/>
              <a:gd name="connsiteX0" fmla="*/ 0 w 440520"/>
              <a:gd name="connsiteY0" fmla="*/ 37015 h 445844"/>
              <a:gd name="connsiteX1" fmla="*/ 406069 w 440520"/>
              <a:gd name="connsiteY1" fmla="*/ 0 h 445844"/>
              <a:gd name="connsiteX2" fmla="*/ 436696 w 440520"/>
              <a:gd name="connsiteY2" fmla="*/ 184015 h 445844"/>
              <a:gd name="connsiteX3" fmla="*/ 440520 w 440520"/>
              <a:gd name="connsiteY3" fmla="*/ 291379 h 445844"/>
              <a:gd name="connsiteX4" fmla="*/ 180347 w 440520"/>
              <a:gd name="connsiteY4" fmla="*/ 445844 h 445844"/>
              <a:gd name="connsiteX5" fmla="*/ 0 w 440520"/>
              <a:gd name="connsiteY5" fmla="*/ 37015 h 445844"/>
              <a:gd name="connsiteX0" fmla="*/ 0 w 331206"/>
              <a:gd name="connsiteY0" fmla="*/ 92342 h 445844"/>
              <a:gd name="connsiteX1" fmla="*/ 296755 w 331206"/>
              <a:gd name="connsiteY1" fmla="*/ 0 h 445844"/>
              <a:gd name="connsiteX2" fmla="*/ 327382 w 331206"/>
              <a:gd name="connsiteY2" fmla="*/ 184015 h 445844"/>
              <a:gd name="connsiteX3" fmla="*/ 331206 w 331206"/>
              <a:gd name="connsiteY3" fmla="*/ 291379 h 445844"/>
              <a:gd name="connsiteX4" fmla="*/ 71033 w 331206"/>
              <a:gd name="connsiteY4" fmla="*/ 445844 h 445844"/>
              <a:gd name="connsiteX5" fmla="*/ 0 w 331206"/>
              <a:gd name="connsiteY5" fmla="*/ 92342 h 445844"/>
              <a:gd name="connsiteX0" fmla="*/ 0 w 409023"/>
              <a:gd name="connsiteY0" fmla="*/ 182612 h 536114"/>
              <a:gd name="connsiteX1" fmla="*/ 409023 w 409023"/>
              <a:gd name="connsiteY1" fmla="*/ 0 h 536114"/>
              <a:gd name="connsiteX2" fmla="*/ 327382 w 409023"/>
              <a:gd name="connsiteY2" fmla="*/ 274285 h 536114"/>
              <a:gd name="connsiteX3" fmla="*/ 331206 w 409023"/>
              <a:gd name="connsiteY3" fmla="*/ 381649 h 536114"/>
              <a:gd name="connsiteX4" fmla="*/ 71033 w 409023"/>
              <a:gd name="connsiteY4" fmla="*/ 536114 h 536114"/>
              <a:gd name="connsiteX5" fmla="*/ 0 w 409023"/>
              <a:gd name="connsiteY5" fmla="*/ 182612 h 536114"/>
              <a:gd name="connsiteX0" fmla="*/ 0 w 379479"/>
              <a:gd name="connsiteY0" fmla="*/ 217555 h 571057"/>
              <a:gd name="connsiteX1" fmla="*/ 379479 w 379479"/>
              <a:gd name="connsiteY1" fmla="*/ 0 h 571057"/>
              <a:gd name="connsiteX2" fmla="*/ 327382 w 379479"/>
              <a:gd name="connsiteY2" fmla="*/ 309228 h 571057"/>
              <a:gd name="connsiteX3" fmla="*/ 331206 w 379479"/>
              <a:gd name="connsiteY3" fmla="*/ 416592 h 571057"/>
              <a:gd name="connsiteX4" fmla="*/ 71033 w 379479"/>
              <a:gd name="connsiteY4" fmla="*/ 571057 h 571057"/>
              <a:gd name="connsiteX5" fmla="*/ 0 w 379479"/>
              <a:gd name="connsiteY5" fmla="*/ 217555 h 571057"/>
              <a:gd name="connsiteX0" fmla="*/ 0 w 381732"/>
              <a:gd name="connsiteY0" fmla="*/ 217555 h 571057"/>
              <a:gd name="connsiteX1" fmla="*/ 379479 w 381732"/>
              <a:gd name="connsiteY1" fmla="*/ 0 h 571057"/>
              <a:gd name="connsiteX2" fmla="*/ 381732 w 381732"/>
              <a:gd name="connsiteY2" fmla="*/ 9724 h 571057"/>
              <a:gd name="connsiteX3" fmla="*/ 327382 w 381732"/>
              <a:gd name="connsiteY3" fmla="*/ 309228 h 571057"/>
              <a:gd name="connsiteX4" fmla="*/ 331206 w 381732"/>
              <a:gd name="connsiteY4" fmla="*/ 416592 h 571057"/>
              <a:gd name="connsiteX5" fmla="*/ 71033 w 381732"/>
              <a:gd name="connsiteY5" fmla="*/ 571057 h 571057"/>
              <a:gd name="connsiteX6" fmla="*/ 0 w 381732"/>
              <a:gd name="connsiteY6" fmla="*/ 217555 h 571057"/>
              <a:gd name="connsiteX0" fmla="*/ 0 w 408322"/>
              <a:gd name="connsiteY0" fmla="*/ 217555 h 571057"/>
              <a:gd name="connsiteX1" fmla="*/ 379479 w 408322"/>
              <a:gd name="connsiteY1" fmla="*/ 0 h 571057"/>
              <a:gd name="connsiteX2" fmla="*/ 408322 w 408322"/>
              <a:gd name="connsiteY2" fmla="*/ 47579 h 571057"/>
              <a:gd name="connsiteX3" fmla="*/ 327382 w 408322"/>
              <a:gd name="connsiteY3" fmla="*/ 309228 h 571057"/>
              <a:gd name="connsiteX4" fmla="*/ 331206 w 408322"/>
              <a:gd name="connsiteY4" fmla="*/ 416592 h 571057"/>
              <a:gd name="connsiteX5" fmla="*/ 71033 w 408322"/>
              <a:gd name="connsiteY5" fmla="*/ 571057 h 571057"/>
              <a:gd name="connsiteX6" fmla="*/ 0 w 408322"/>
              <a:gd name="connsiteY6" fmla="*/ 217555 h 571057"/>
              <a:gd name="connsiteX0" fmla="*/ 0 w 408322"/>
              <a:gd name="connsiteY0" fmla="*/ 223379 h 576881"/>
              <a:gd name="connsiteX1" fmla="*/ 311527 w 408322"/>
              <a:gd name="connsiteY1" fmla="*/ 0 h 576881"/>
              <a:gd name="connsiteX2" fmla="*/ 408322 w 408322"/>
              <a:gd name="connsiteY2" fmla="*/ 53403 h 576881"/>
              <a:gd name="connsiteX3" fmla="*/ 327382 w 408322"/>
              <a:gd name="connsiteY3" fmla="*/ 315052 h 576881"/>
              <a:gd name="connsiteX4" fmla="*/ 331206 w 408322"/>
              <a:gd name="connsiteY4" fmla="*/ 422416 h 576881"/>
              <a:gd name="connsiteX5" fmla="*/ 71033 w 408322"/>
              <a:gd name="connsiteY5" fmla="*/ 576881 h 576881"/>
              <a:gd name="connsiteX6" fmla="*/ 0 w 408322"/>
              <a:gd name="connsiteY6" fmla="*/ 223379 h 576881"/>
              <a:gd name="connsiteX0" fmla="*/ 0 w 491046"/>
              <a:gd name="connsiteY0" fmla="*/ 223379 h 576881"/>
              <a:gd name="connsiteX1" fmla="*/ 311527 w 491046"/>
              <a:gd name="connsiteY1" fmla="*/ 0 h 576881"/>
              <a:gd name="connsiteX2" fmla="*/ 491046 w 491046"/>
              <a:gd name="connsiteY2" fmla="*/ 152409 h 576881"/>
              <a:gd name="connsiteX3" fmla="*/ 327382 w 491046"/>
              <a:gd name="connsiteY3" fmla="*/ 315052 h 576881"/>
              <a:gd name="connsiteX4" fmla="*/ 331206 w 491046"/>
              <a:gd name="connsiteY4" fmla="*/ 422416 h 576881"/>
              <a:gd name="connsiteX5" fmla="*/ 71033 w 491046"/>
              <a:gd name="connsiteY5" fmla="*/ 576881 h 576881"/>
              <a:gd name="connsiteX6" fmla="*/ 0 w 491046"/>
              <a:gd name="connsiteY6" fmla="*/ 223379 h 576881"/>
              <a:gd name="connsiteX0" fmla="*/ 0 w 478422"/>
              <a:gd name="connsiteY0" fmla="*/ 202643 h 576881"/>
              <a:gd name="connsiteX1" fmla="*/ 298903 w 478422"/>
              <a:gd name="connsiteY1" fmla="*/ 0 h 576881"/>
              <a:gd name="connsiteX2" fmla="*/ 478422 w 478422"/>
              <a:gd name="connsiteY2" fmla="*/ 152409 h 576881"/>
              <a:gd name="connsiteX3" fmla="*/ 314758 w 478422"/>
              <a:gd name="connsiteY3" fmla="*/ 315052 h 576881"/>
              <a:gd name="connsiteX4" fmla="*/ 318582 w 478422"/>
              <a:gd name="connsiteY4" fmla="*/ 422416 h 576881"/>
              <a:gd name="connsiteX5" fmla="*/ 58409 w 478422"/>
              <a:gd name="connsiteY5" fmla="*/ 576881 h 576881"/>
              <a:gd name="connsiteX6" fmla="*/ 0 w 478422"/>
              <a:gd name="connsiteY6" fmla="*/ 202643 h 576881"/>
              <a:gd name="connsiteX0" fmla="*/ 0 w 478422"/>
              <a:gd name="connsiteY0" fmla="*/ 320947 h 695185"/>
              <a:gd name="connsiteX1" fmla="*/ 273014 w 478422"/>
              <a:gd name="connsiteY1" fmla="*/ 0 h 695185"/>
              <a:gd name="connsiteX2" fmla="*/ 478422 w 478422"/>
              <a:gd name="connsiteY2" fmla="*/ 270713 h 695185"/>
              <a:gd name="connsiteX3" fmla="*/ 314758 w 478422"/>
              <a:gd name="connsiteY3" fmla="*/ 433356 h 695185"/>
              <a:gd name="connsiteX4" fmla="*/ 318582 w 478422"/>
              <a:gd name="connsiteY4" fmla="*/ 540720 h 695185"/>
              <a:gd name="connsiteX5" fmla="*/ 58409 w 478422"/>
              <a:gd name="connsiteY5" fmla="*/ 695185 h 695185"/>
              <a:gd name="connsiteX6" fmla="*/ 0 w 478422"/>
              <a:gd name="connsiteY6" fmla="*/ 320947 h 695185"/>
              <a:gd name="connsiteX0" fmla="*/ 0 w 683179"/>
              <a:gd name="connsiteY0" fmla="*/ 320947 h 695185"/>
              <a:gd name="connsiteX1" fmla="*/ 273014 w 683179"/>
              <a:gd name="connsiteY1" fmla="*/ 0 h 695185"/>
              <a:gd name="connsiteX2" fmla="*/ 683179 w 683179"/>
              <a:gd name="connsiteY2" fmla="*/ 291590 h 695185"/>
              <a:gd name="connsiteX3" fmla="*/ 314758 w 683179"/>
              <a:gd name="connsiteY3" fmla="*/ 433356 h 695185"/>
              <a:gd name="connsiteX4" fmla="*/ 318582 w 683179"/>
              <a:gd name="connsiteY4" fmla="*/ 540720 h 695185"/>
              <a:gd name="connsiteX5" fmla="*/ 58409 w 683179"/>
              <a:gd name="connsiteY5" fmla="*/ 695185 h 695185"/>
              <a:gd name="connsiteX6" fmla="*/ 0 w 683179"/>
              <a:gd name="connsiteY6" fmla="*/ 320947 h 695185"/>
              <a:gd name="connsiteX0" fmla="*/ 0 w 683179"/>
              <a:gd name="connsiteY0" fmla="*/ 320947 h 695185"/>
              <a:gd name="connsiteX1" fmla="*/ 273014 w 683179"/>
              <a:gd name="connsiteY1" fmla="*/ 0 h 695185"/>
              <a:gd name="connsiteX2" fmla="*/ 683179 w 683179"/>
              <a:gd name="connsiteY2" fmla="*/ 291590 h 695185"/>
              <a:gd name="connsiteX3" fmla="*/ 430081 w 683179"/>
              <a:gd name="connsiteY3" fmla="*/ 577176 h 695185"/>
              <a:gd name="connsiteX4" fmla="*/ 318582 w 683179"/>
              <a:gd name="connsiteY4" fmla="*/ 540720 h 695185"/>
              <a:gd name="connsiteX5" fmla="*/ 58409 w 683179"/>
              <a:gd name="connsiteY5" fmla="*/ 695185 h 695185"/>
              <a:gd name="connsiteX6" fmla="*/ 0 w 683179"/>
              <a:gd name="connsiteY6" fmla="*/ 320947 h 695185"/>
              <a:gd name="connsiteX0" fmla="*/ 0 w 683179"/>
              <a:gd name="connsiteY0" fmla="*/ 320947 h 762456"/>
              <a:gd name="connsiteX1" fmla="*/ 273014 w 683179"/>
              <a:gd name="connsiteY1" fmla="*/ 0 h 762456"/>
              <a:gd name="connsiteX2" fmla="*/ 683179 w 683179"/>
              <a:gd name="connsiteY2" fmla="*/ 291590 h 762456"/>
              <a:gd name="connsiteX3" fmla="*/ 430081 w 683179"/>
              <a:gd name="connsiteY3" fmla="*/ 577176 h 762456"/>
              <a:gd name="connsiteX4" fmla="*/ 318582 w 683179"/>
              <a:gd name="connsiteY4" fmla="*/ 540720 h 762456"/>
              <a:gd name="connsiteX5" fmla="*/ 34873 w 683179"/>
              <a:gd name="connsiteY5" fmla="*/ 762456 h 762456"/>
              <a:gd name="connsiteX6" fmla="*/ 0 w 683179"/>
              <a:gd name="connsiteY6" fmla="*/ 320947 h 762456"/>
              <a:gd name="connsiteX0" fmla="*/ 0 w 652583"/>
              <a:gd name="connsiteY0" fmla="*/ 276873 h 762456"/>
              <a:gd name="connsiteX1" fmla="*/ 242418 w 652583"/>
              <a:gd name="connsiteY1" fmla="*/ 0 h 762456"/>
              <a:gd name="connsiteX2" fmla="*/ 652583 w 652583"/>
              <a:gd name="connsiteY2" fmla="*/ 291590 h 762456"/>
              <a:gd name="connsiteX3" fmla="*/ 399485 w 652583"/>
              <a:gd name="connsiteY3" fmla="*/ 577176 h 762456"/>
              <a:gd name="connsiteX4" fmla="*/ 287986 w 652583"/>
              <a:gd name="connsiteY4" fmla="*/ 540720 h 762456"/>
              <a:gd name="connsiteX5" fmla="*/ 4277 w 652583"/>
              <a:gd name="connsiteY5" fmla="*/ 762456 h 762456"/>
              <a:gd name="connsiteX6" fmla="*/ 0 w 652583"/>
              <a:gd name="connsiteY6" fmla="*/ 276873 h 762456"/>
              <a:gd name="connsiteX0" fmla="*/ 153420 w 648316"/>
              <a:gd name="connsiteY0" fmla="*/ 249037 h 762456"/>
              <a:gd name="connsiteX1" fmla="*/ 238151 w 648316"/>
              <a:gd name="connsiteY1" fmla="*/ 0 h 762456"/>
              <a:gd name="connsiteX2" fmla="*/ 648316 w 648316"/>
              <a:gd name="connsiteY2" fmla="*/ 291590 h 762456"/>
              <a:gd name="connsiteX3" fmla="*/ 395218 w 648316"/>
              <a:gd name="connsiteY3" fmla="*/ 577176 h 762456"/>
              <a:gd name="connsiteX4" fmla="*/ 283719 w 648316"/>
              <a:gd name="connsiteY4" fmla="*/ 540720 h 762456"/>
              <a:gd name="connsiteX5" fmla="*/ 10 w 648316"/>
              <a:gd name="connsiteY5" fmla="*/ 762456 h 762456"/>
              <a:gd name="connsiteX6" fmla="*/ 153420 w 648316"/>
              <a:gd name="connsiteY6" fmla="*/ 249037 h 76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316" h="762456">
                <a:moveTo>
                  <a:pt x="153420" y="249037"/>
                </a:moveTo>
                <a:lnTo>
                  <a:pt x="238151" y="0"/>
                </a:lnTo>
                <a:lnTo>
                  <a:pt x="648316" y="291590"/>
                </a:lnTo>
                <a:lnTo>
                  <a:pt x="395218" y="577176"/>
                </a:lnTo>
                <a:lnTo>
                  <a:pt x="283719" y="540720"/>
                </a:lnTo>
                <a:lnTo>
                  <a:pt x="10" y="762456"/>
                </a:lnTo>
                <a:cubicBezTo>
                  <a:pt x="-1416" y="600595"/>
                  <a:pt x="154846" y="410898"/>
                  <a:pt x="153420" y="249037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D4AD2C-9E31-65AE-BD7C-ADE6D78E398D}"/>
              </a:ext>
            </a:extLst>
          </p:cNvPr>
          <p:cNvSpPr/>
          <p:nvPr/>
        </p:nvSpPr>
        <p:spPr>
          <a:xfrm>
            <a:off x="6433231" y="50725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RPC</a:t>
            </a:r>
            <a:r>
              <a:rPr kumimoji="1" lang="zh-CN" altLang="en-US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54651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56519-057D-E44B-AEA6-2356E05F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strong consistency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B2366-3EF3-1C42-B0B1-5AAD43CB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983318"/>
          </a:xfrm>
        </p:spPr>
        <p:txBody>
          <a:bodyPr/>
          <a:lstStyle/>
          <a:p>
            <a:r>
              <a:rPr kumimoji="1" lang="en" altLang="zh-CN" dirty="0"/>
              <a:t>In any implementation of SC, there should be some global control mechanism</a:t>
            </a:r>
            <a:endParaRPr kumimoji="1" lang="en" altLang="zh-CN" dirty="0">
              <a:highlight>
                <a:srgbClr val="FFFF00"/>
              </a:highlight>
            </a:endParaRPr>
          </a:p>
          <a:p>
            <a:pPr lvl="1"/>
            <a:r>
              <a:rPr kumimoji="1" lang="en" altLang="zh-CN" dirty="0"/>
              <a:t> Scalability &amp; fault-tolerance challenges</a:t>
            </a:r>
          </a:p>
          <a:p>
            <a:r>
              <a:rPr kumimoji="1" lang="en" altLang="zh-CN" dirty="0"/>
              <a:t>Either of writes or reads require memory synchronization operations</a:t>
            </a:r>
          </a:p>
          <a:p>
            <a:pPr lvl="1"/>
            <a:r>
              <a:rPr kumimoji="1" lang="en" altLang="zh-CN" dirty="0"/>
              <a:t>Performance issue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D8C25-53AF-924C-B0B8-0085F9ED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144</a:t>
            </a:fld>
            <a:endParaRPr lang="zh-CN" altLang="en-US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F8D27681-D05C-654B-9CC2-3D3056C327FB}"/>
              </a:ext>
            </a:extLst>
          </p:cNvPr>
          <p:cNvSpPr/>
          <p:nvPr/>
        </p:nvSpPr>
        <p:spPr>
          <a:xfrm>
            <a:off x="1695626" y="3272020"/>
            <a:ext cx="870000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Node-0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4C585C6-FA15-B84D-B1A5-1B23ACD436FE}"/>
              </a:ext>
            </a:extLst>
          </p:cNvPr>
          <p:cNvSpPr/>
          <p:nvPr/>
        </p:nvSpPr>
        <p:spPr>
          <a:xfrm>
            <a:off x="1695626" y="4853938"/>
            <a:ext cx="87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Node-1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688E6EA3-7F96-3A4C-90D0-6C100D766B49}"/>
              </a:ext>
            </a:extLst>
          </p:cNvPr>
          <p:cNvCxnSpPr/>
          <p:nvPr/>
        </p:nvCxnSpPr>
        <p:spPr>
          <a:xfrm flipV="1">
            <a:off x="3951429" y="3526020"/>
            <a:ext cx="476372" cy="152213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8CB43F76-450F-F342-A8F8-53B0A004EA73}"/>
              </a:ext>
            </a:extLst>
          </p:cNvPr>
          <p:cNvCxnSpPr/>
          <p:nvPr/>
        </p:nvCxnSpPr>
        <p:spPr>
          <a:xfrm>
            <a:off x="3443429" y="3530863"/>
            <a:ext cx="381000" cy="1515435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>
            <a:extLst>
              <a:ext uri="{FF2B5EF4-FFF2-40B4-BE49-F238E27FC236}">
                <a16:creationId xmlns:a16="http://schemas.microsoft.com/office/drawing/2014/main" id="{87380D99-1232-ED42-A67B-AA9808377571}"/>
              </a:ext>
            </a:extLst>
          </p:cNvPr>
          <p:cNvSpPr/>
          <p:nvPr/>
        </p:nvSpPr>
        <p:spPr>
          <a:xfrm>
            <a:off x="2770329" y="3146142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W(x)</a:t>
            </a:r>
            <a:endParaRPr lang="zh-CN" altLang="en-US" sz="1500" dirty="0">
              <a:solidFill>
                <a:srgbClr val="00CC0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D9B420CF-81D6-244D-9083-89774F0CEE3E}"/>
              </a:ext>
            </a:extLst>
          </p:cNvPr>
          <p:cNvSpPr/>
          <p:nvPr/>
        </p:nvSpPr>
        <p:spPr>
          <a:xfrm>
            <a:off x="3316429" y="5051142"/>
            <a:ext cx="384393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R(x)</a:t>
            </a:r>
            <a:endParaRPr lang="zh-CN" altLang="en-US" sz="1500" dirty="0">
              <a:solidFill>
                <a:srgbClr val="7030A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Straight Connector 28">
            <a:extLst>
              <a:ext uri="{FF2B5EF4-FFF2-40B4-BE49-F238E27FC236}">
                <a16:creationId xmlns:a16="http://schemas.microsoft.com/office/drawing/2014/main" id="{F2C1E3D6-5CF7-E64A-A086-D18799BBD69B}"/>
              </a:ext>
            </a:extLst>
          </p:cNvPr>
          <p:cNvCxnSpPr/>
          <p:nvPr/>
        </p:nvCxnSpPr>
        <p:spPr>
          <a:xfrm>
            <a:off x="2702126" y="5051142"/>
            <a:ext cx="4424303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6">
            <a:extLst>
              <a:ext uri="{FF2B5EF4-FFF2-40B4-BE49-F238E27FC236}">
                <a16:creationId xmlns:a16="http://schemas.microsoft.com/office/drawing/2014/main" id="{D95078B2-2221-BC45-B414-B9877AE64EE1}"/>
              </a:ext>
            </a:extLst>
          </p:cNvPr>
          <p:cNvSpPr/>
          <p:nvPr/>
        </p:nvSpPr>
        <p:spPr>
          <a:xfrm>
            <a:off x="4078429" y="3146142"/>
            <a:ext cx="462940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W(y)</a:t>
            </a:r>
            <a:endParaRPr lang="zh-CN" altLang="en-US" sz="1500" dirty="0">
              <a:solidFill>
                <a:srgbClr val="00CC0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E20D560B-4DBB-7C4F-9545-8D31A74C8857}"/>
              </a:ext>
            </a:extLst>
          </p:cNvPr>
          <p:cNvSpPr/>
          <p:nvPr/>
        </p:nvSpPr>
        <p:spPr>
          <a:xfrm>
            <a:off x="4759059" y="5051142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R(y)</a:t>
            </a:r>
            <a:endParaRPr lang="zh-CN" altLang="en-US" sz="1500" dirty="0">
              <a:solidFill>
                <a:srgbClr val="7030A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4" name="Straight Connector 38">
            <a:extLst>
              <a:ext uri="{FF2B5EF4-FFF2-40B4-BE49-F238E27FC236}">
                <a16:creationId xmlns:a16="http://schemas.microsoft.com/office/drawing/2014/main" id="{A4985774-17D1-B340-A074-063330E579C8}"/>
              </a:ext>
            </a:extLst>
          </p:cNvPr>
          <p:cNvCxnSpPr/>
          <p:nvPr/>
        </p:nvCxnSpPr>
        <p:spPr>
          <a:xfrm>
            <a:off x="4713430" y="3530864"/>
            <a:ext cx="457344" cy="15202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48">
            <a:extLst>
              <a:ext uri="{FF2B5EF4-FFF2-40B4-BE49-F238E27FC236}">
                <a16:creationId xmlns:a16="http://schemas.microsoft.com/office/drawing/2014/main" id="{59FF2836-174A-6D49-9315-D4A3EDD0A5A5}"/>
              </a:ext>
            </a:extLst>
          </p:cNvPr>
          <p:cNvCxnSpPr/>
          <p:nvPr/>
        </p:nvCxnSpPr>
        <p:spPr>
          <a:xfrm>
            <a:off x="2702126" y="3530863"/>
            <a:ext cx="4424303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0">
            <a:extLst>
              <a:ext uri="{FF2B5EF4-FFF2-40B4-BE49-F238E27FC236}">
                <a16:creationId xmlns:a16="http://schemas.microsoft.com/office/drawing/2014/main" id="{EEC3897A-BFFB-DA45-9B83-E5D568E0C39C}"/>
              </a:ext>
            </a:extLst>
          </p:cNvPr>
          <p:cNvCxnSpPr/>
          <p:nvPr/>
        </p:nvCxnSpPr>
        <p:spPr>
          <a:xfrm flipV="1">
            <a:off x="5348429" y="3529741"/>
            <a:ext cx="476372" cy="152213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1">
            <a:extLst>
              <a:ext uri="{FF2B5EF4-FFF2-40B4-BE49-F238E27FC236}">
                <a16:creationId xmlns:a16="http://schemas.microsoft.com/office/drawing/2014/main" id="{31E1B0BD-24FD-FE4D-B23A-9957DC23D628}"/>
              </a:ext>
            </a:extLst>
          </p:cNvPr>
          <p:cNvSpPr/>
          <p:nvPr/>
        </p:nvSpPr>
        <p:spPr>
          <a:xfrm>
            <a:off x="5284929" y="3149863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W(x)</a:t>
            </a:r>
            <a:endParaRPr lang="zh-CN" altLang="en-US" sz="1500" dirty="0">
              <a:solidFill>
                <a:srgbClr val="00CC0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Connector 53">
            <a:extLst>
              <a:ext uri="{FF2B5EF4-FFF2-40B4-BE49-F238E27FC236}">
                <a16:creationId xmlns:a16="http://schemas.microsoft.com/office/drawing/2014/main" id="{F2785CED-66A7-6F41-99E0-F67F1B5428D1}"/>
              </a:ext>
            </a:extLst>
          </p:cNvPr>
          <p:cNvCxnSpPr/>
          <p:nvPr/>
        </p:nvCxnSpPr>
        <p:spPr>
          <a:xfrm>
            <a:off x="5983430" y="3530864"/>
            <a:ext cx="457344" cy="15202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4">
            <a:extLst>
              <a:ext uri="{FF2B5EF4-FFF2-40B4-BE49-F238E27FC236}">
                <a16:creationId xmlns:a16="http://schemas.microsoft.com/office/drawing/2014/main" id="{1255B237-EB25-6747-B447-1E294E07A420}"/>
              </a:ext>
            </a:extLst>
          </p:cNvPr>
          <p:cNvSpPr/>
          <p:nvPr/>
        </p:nvSpPr>
        <p:spPr>
          <a:xfrm>
            <a:off x="6110429" y="5054863"/>
            <a:ext cx="384393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R(x)</a:t>
            </a:r>
            <a:endParaRPr lang="zh-CN" altLang="en-US" sz="1500" dirty="0">
              <a:solidFill>
                <a:srgbClr val="7030A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55">
            <a:extLst>
              <a:ext uri="{FF2B5EF4-FFF2-40B4-BE49-F238E27FC236}">
                <a16:creationId xmlns:a16="http://schemas.microsoft.com/office/drawing/2014/main" id="{E3FBE888-0346-7143-BD4E-A7864F0BF925}"/>
              </a:ext>
            </a:extLst>
          </p:cNvPr>
          <p:cNvSpPr/>
          <p:nvPr/>
        </p:nvSpPr>
        <p:spPr>
          <a:xfrm>
            <a:off x="3833929" y="4030497"/>
            <a:ext cx="1816186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i="1" dirty="0">
                <a:latin typeface="Candara" pitchFamily="34" charset="0"/>
              </a:rPr>
              <a:t>It’s necessary</a:t>
            </a:r>
            <a:endParaRPr lang="zh-CN" altLang="en-US" i="1" dirty="0">
              <a:latin typeface="Candara" pitchFamily="34" charset="0"/>
            </a:endParaRPr>
          </a:p>
        </p:txBody>
      </p:sp>
      <p:sp>
        <p:nvSpPr>
          <p:cNvPr id="21" name="Freeform 56">
            <a:extLst>
              <a:ext uri="{FF2B5EF4-FFF2-40B4-BE49-F238E27FC236}">
                <a16:creationId xmlns:a16="http://schemas.microsoft.com/office/drawing/2014/main" id="{7DF750C0-ED47-1247-BF95-C53FBA7802A3}"/>
              </a:ext>
            </a:extLst>
          </p:cNvPr>
          <p:cNvSpPr/>
          <p:nvPr/>
        </p:nvSpPr>
        <p:spPr>
          <a:xfrm>
            <a:off x="1933085" y="3780020"/>
            <a:ext cx="240344" cy="1066647"/>
          </a:xfrm>
          <a:custGeom>
            <a:avLst/>
            <a:gdLst>
              <a:gd name="connsiteX0" fmla="*/ 74951 w 152068"/>
              <a:gd name="connsiteY0" fmla="*/ 0 h 1334125"/>
              <a:gd name="connsiteX1" fmla="*/ 149902 w 152068"/>
              <a:gd name="connsiteY1" fmla="*/ 599607 h 1334125"/>
              <a:gd name="connsiteX2" fmla="*/ 0 w 152068"/>
              <a:gd name="connsiteY2" fmla="*/ 1334125 h 1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68" h="1334125">
                <a:moveTo>
                  <a:pt x="74951" y="0"/>
                </a:moveTo>
                <a:cubicBezTo>
                  <a:pt x="118672" y="188626"/>
                  <a:pt x="162394" y="377253"/>
                  <a:pt x="149902" y="599607"/>
                </a:cubicBezTo>
                <a:cubicBezTo>
                  <a:pt x="137410" y="821961"/>
                  <a:pt x="0" y="1334125"/>
                  <a:pt x="0" y="1334125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796E378B-8CC3-4A4F-A7DD-21973FBD2A3B}"/>
              </a:ext>
            </a:extLst>
          </p:cNvPr>
          <p:cNvSpPr/>
          <p:nvPr/>
        </p:nvSpPr>
        <p:spPr>
          <a:xfrm>
            <a:off x="2235612" y="3809846"/>
            <a:ext cx="128317" cy="1044092"/>
          </a:xfrm>
          <a:custGeom>
            <a:avLst/>
            <a:gdLst>
              <a:gd name="connsiteX0" fmla="*/ 153980 w 153980"/>
              <a:gd name="connsiteY0" fmla="*/ 0 h 1169233"/>
              <a:gd name="connsiteX1" fmla="*/ 19069 w 153980"/>
              <a:gd name="connsiteY1" fmla="*/ 524656 h 1169233"/>
              <a:gd name="connsiteX2" fmla="*/ 4079 w 153980"/>
              <a:gd name="connsiteY2" fmla="*/ 1169233 h 116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980" h="1169233">
                <a:moveTo>
                  <a:pt x="153980" y="0"/>
                </a:moveTo>
                <a:cubicBezTo>
                  <a:pt x="99016" y="164892"/>
                  <a:pt x="44052" y="329784"/>
                  <a:pt x="19069" y="524656"/>
                </a:cubicBezTo>
                <a:cubicBezTo>
                  <a:pt x="-5914" y="719528"/>
                  <a:pt x="-918" y="944380"/>
                  <a:pt x="4079" y="116923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3" name="Cloud 7">
            <a:extLst>
              <a:ext uri="{FF2B5EF4-FFF2-40B4-BE49-F238E27FC236}">
                <a16:creationId xmlns:a16="http://schemas.microsoft.com/office/drawing/2014/main" id="{51AB2671-1521-074A-8BAD-E23D9E4F7E3E}"/>
              </a:ext>
            </a:extLst>
          </p:cNvPr>
          <p:cNvSpPr/>
          <p:nvPr/>
        </p:nvSpPr>
        <p:spPr>
          <a:xfrm>
            <a:off x="1665429" y="3955406"/>
            <a:ext cx="889000" cy="654957"/>
          </a:xfrm>
          <a:prstGeom prst="cloud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Candara" pitchFamily="34" charset="0"/>
              <a:cs typeface="Verdana" pitchFamily="34" charset="0"/>
            </a:endParaRPr>
          </a:p>
        </p:txBody>
      </p:sp>
      <p:sp>
        <p:nvSpPr>
          <p:cNvPr id="24" name="Rectangle 58">
            <a:extLst>
              <a:ext uri="{FF2B5EF4-FFF2-40B4-BE49-F238E27FC236}">
                <a16:creationId xmlns:a16="http://schemas.microsoft.com/office/drawing/2014/main" id="{9D2CBABB-3A2A-3C42-8380-3ED1E2A6CAB8}"/>
              </a:ext>
            </a:extLst>
          </p:cNvPr>
          <p:cNvSpPr/>
          <p:nvPr/>
        </p:nvSpPr>
        <p:spPr>
          <a:xfrm>
            <a:off x="6456908" y="4661578"/>
            <a:ext cx="5709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25" name="Rectangle 59">
            <a:extLst>
              <a:ext uri="{FF2B5EF4-FFF2-40B4-BE49-F238E27FC236}">
                <a16:creationId xmlns:a16="http://schemas.microsoft.com/office/drawing/2014/main" id="{696BA349-48B1-2047-A96D-397799A9B9DB}"/>
              </a:ext>
            </a:extLst>
          </p:cNvPr>
          <p:cNvSpPr/>
          <p:nvPr/>
        </p:nvSpPr>
        <p:spPr>
          <a:xfrm>
            <a:off x="6444208" y="3526020"/>
            <a:ext cx="5709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5700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56519-057D-E44B-AEA6-2356E05F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strong consistency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B2366-3EF3-1C42-B0B1-5AAD43CB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983318"/>
          </a:xfrm>
        </p:spPr>
        <p:txBody>
          <a:bodyPr/>
          <a:lstStyle/>
          <a:p>
            <a:r>
              <a:rPr kumimoji="1" lang="en" altLang="zh-CN" dirty="0"/>
              <a:t>In any implementation of SC, there should be some global control mechanism</a:t>
            </a:r>
            <a:endParaRPr kumimoji="1" lang="en" altLang="zh-CN" dirty="0">
              <a:highlight>
                <a:srgbClr val="FFFF00"/>
              </a:highlight>
            </a:endParaRPr>
          </a:p>
          <a:p>
            <a:pPr lvl="1"/>
            <a:r>
              <a:rPr kumimoji="1" lang="en" altLang="zh-CN" dirty="0"/>
              <a:t> Scalability &amp; fault-tolerance challenges</a:t>
            </a:r>
          </a:p>
          <a:p>
            <a:r>
              <a:rPr kumimoji="1" lang="en" altLang="zh-CN" dirty="0"/>
              <a:t>Either of writes or reads require memory synchronization operations</a:t>
            </a:r>
          </a:p>
          <a:p>
            <a:pPr lvl="1"/>
            <a:r>
              <a:rPr kumimoji="1" lang="en" altLang="zh-CN" dirty="0"/>
              <a:t>Performance issue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D8C25-53AF-924C-B0B8-0085F9ED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145</a:t>
            </a:fld>
            <a:endParaRPr lang="zh-CN" altLang="en-US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F8D27681-D05C-654B-9CC2-3D3056C327FB}"/>
              </a:ext>
            </a:extLst>
          </p:cNvPr>
          <p:cNvSpPr/>
          <p:nvPr/>
        </p:nvSpPr>
        <p:spPr>
          <a:xfrm>
            <a:off x="1695626" y="3272020"/>
            <a:ext cx="870000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Node-0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4C585C6-FA15-B84D-B1A5-1B23ACD436FE}"/>
              </a:ext>
            </a:extLst>
          </p:cNvPr>
          <p:cNvSpPr/>
          <p:nvPr/>
        </p:nvSpPr>
        <p:spPr>
          <a:xfrm>
            <a:off x="1695626" y="4853938"/>
            <a:ext cx="87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Node-1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7380D99-1232-ED42-A67B-AA9808377571}"/>
              </a:ext>
            </a:extLst>
          </p:cNvPr>
          <p:cNvSpPr/>
          <p:nvPr/>
        </p:nvSpPr>
        <p:spPr>
          <a:xfrm>
            <a:off x="2770329" y="3146142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W(x)</a:t>
            </a:r>
            <a:endParaRPr lang="zh-CN" altLang="en-US" sz="1500" dirty="0">
              <a:solidFill>
                <a:srgbClr val="00CC0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D9B420CF-81D6-244D-9083-89774F0CEE3E}"/>
              </a:ext>
            </a:extLst>
          </p:cNvPr>
          <p:cNvSpPr/>
          <p:nvPr/>
        </p:nvSpPr>
        <p:spPr>
          <a:xfrm>
            <a:off x="3316429" y="5051142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R(y)</a:t>
            </a:r>
            <a:endParaRPr lang="zh-CN" altLang="en-US" sz="1500" dirty="0">
              <a:solidFill>
                <a:srgbClr val="7030A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Straight Connector 28">
            <a:extLst>
              <a:ext uri="{FF2B5EF4-FFF2-40B4-BE49-F238E27FC236}">
                <a16:creationId xmlns:a16="http://schemas.microsoft.com/office/drawing/2014/main" id="{F2C1E3D6-5CF7-E64A-A086-D18799BBD69B}"/>
              </a:ext>
            </a:extLst>
          </p:cNvPr>
          <p:cNvCxnSpPr/>
          <p:nvPr/>
        </p:nvCxnSpPr>
        <p:spPr>
          <a:xfrm>
            <a:off x="2702126" y="5051142"/>
            <a:ext cx="4424303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6">
            <a:extLst>
              <a:ext uri="{FF2B5EF4-FFF2-40B4-BE49-F238E27FC236}">
                <a16:creationId xmlns:a16="http://schemas.microsoft.com/office/drawing/2014/main" id="{D95078B2-2221-BC45-B414-B9877AE64EE1}"/>
              </a:ext>
            </a:extLst>
          </p:cNvPr>
          <p:cNvSpPr/>
          <p:nvPr/>
        </p:nvSpPr>
        <p:spPr>
          <a:xfrm>
            <a:off x="4078429" y="3146142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W(x)</a:t>
            </a:r>
            <a:endParaRPr lang="zh-CN" altLang="en-US" sz="1500" dirty="0">
              <a:solidFill>
                <a:srgbClr val="00CC0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E20D560B-4DBB-7C4F-9545-8D31A74C8857}"/>
              </a:ext>
            </a:extLst>
          </p:cNvPr>
          <p:cNvSpPr/>
          <p:nvPr/>
        </p:nvSpPr>
        <p:spPr>
          <a:xfrm>
            <a:off x="4759059" y="5051142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R(y)</a:t>
            </a:r>
            <a:endParaRPr lang="zh-CN" altLang="en-US" sz="1500" dirty="0">
              <a:solidFill>
                <a:srgbClr val="7030A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Straight Connector 48">
            <a:extLst>
              <a:ext uri="{FF2B5EF4-FFF2-40B4-BE49-F238E27FC236}">
                <a16:creationId xmlns:a16="http://schemas.microsoft.com/office/drawing/2014/main" id="{59FF2836-174A-6D49-9315-D4A3EDD0A5A5}"/>
              </a:ext>
            </a:extLst>
          </p:cNvPr>
          <p:cNvCxnSpPr/>
          <p:nvPr/>
        </p:nvCxnSpPr>
        <p:spPr>
          <a:xfrm>
            <a:off x="2702126" y="3530863"/>
            <a:ext cx="4424303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1">
            <a:extLst>
              <a:ext uri="{FF2B5EF4-FFF2-40B4-BE49-F238E27FC236}">
                <a16:creationId xmlns:a16="http://schemas.microsoft.com/office/drawing/2014/main" id="{31E1B0BD-24FD-FE4D-B23A-9957DC23D628}"/>
              </a:ext>
            </a:extLst>
          </p:cNvPr>
          <p:cNvSpPr/>
          <p:nvPr/>
        </p:nvSpPr>
        <p:spPr>
          <a:xfrm>
            <a:off x="5284929" y="3149863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W(x)</a:t>
            </a:r>
            <a:endParaRPr lang="zh-CN" altLang="en-US" sz="1500" dirty="0">
              <a:solidFill>
                <a:srgbClr val="00CC0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54">
            <a:extLst>
              <a:ext uri="{FF2B5EF4-FFF2-40B4-BE49-F238E27FC236}">
                <a16:creationId xmlns:a16="http://schemas.microsoft.com/office/drawing/2014/main" id="{1255B237-EB25-6747-B447-1E294E07A420}"/>
              </a:ext>
            </a:extLst>
          </p:cNvPr>
          <p:cNvSpPr/>
          <p:nvPr/>
        </p:nvSpPr>
        <p:spPr>
          <a:xfrm>
            <a:off x="6110429" y="5054863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R(y)</a:t>
            </a:r>
            <a:endParaRPr lang="zh-CN" altLang="en-US" sz="1500" dirty="0">
              <a:solidFill>
                <a:srgbClr val="7030A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55">
            <a:extLst>
              <a:ext uri="{FF2B5EF4-FFF2-40B4-BE49-F238E27FC236}">
                <a16:creationId xmlns:a16="http://schemas.microsoft.com/office/drawing/2014/main" id="{E3FBE888-0346-7143-BD4E-A7864F0BF925}"/>
              </a:ext>
            </a:extLst>
          </p:cNvPr>
          <p:cNvSpPr/>
          <p:nvPr/>
        </p:nvSpPr>
        <p:spPr>
          <a:xfrm>
            <a:off x="3833929" y="4030497"/>
            <a:ext cx="1816186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b="1" i="1" dirty="0">
                <a:latin typeface="Candara" pitchFamily="34" charset="0"/>
              </a:rPr>
              <a:t>What about this?</a:t>
            </a:r>
            <a:endParaRPr lang="zh-CN" altLang="en-US" b="1" i="1" dirty="0">
              <a:latin typeface="Candara" pitchFamily="34" charset="0"/>
            </a:endParaRPr>
          </a:p>
        </p:txBody>
      </p:sp>
      <p:sp>
        <p:nvSpPr>
          <p:cNvPr id="21" name="Freeform 56">
            <a:extLst>
              <a:ext uri="{FF2B5EF4-FFF2-40B4-BE49-F238E27FC236}">
                <a16:creationId xmlns:a16="http://schemas.microsoft.com/office/drawing/2014/main" id="{7DF750C0-ED47-1247-BF95-C53FBA7802A3}"/>
              </a:ext>
            </a:extLst>
          </p:cNvPr>
          <p:cNvSpPr/>
          <p:nvPr/>
        </p:nvSpPr>
        <p:spPr>
          <a:xfrm>
            <a:off x="1933085" y="3780020"/>
            <a:ext cx="240344" cy="1066647"/>
          </a:xfrm>
          <a:custGeom>
            <a:avLst/>
            <a:gdLst>
              <a:gd name="connsiteX0" fmla="*/ 74951 w 152068"/>
              <a:gd name="connsiteY0" fmla="*/ 0 h 1334125"/>
              <a:gd name="connsiteX1" fmla="*/ 149902 w 152068"/>
              <a:gd name="connsiteY1" fmla="*/ 599607 h 1334125"/>
              <a:gd name="connsiteX2" fmla="*/ 0 w 152068"/>
              <a:gd name="connsiteY2" fmla="*/ 1334125 h 1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68" h="1334125">
                <a:moveTo>
                  <a:pt x="74951" y="0"/>
                </a:moveTo>
                <a:cubicBezTo>
                  <a:pt x="118672" y="188626"/>
                  <a:pt x="162394" y="377253"/>
                  <a:pt x="149902" y="599607"/>
                </a:cubicBezTo>
                <a:cubicBezTo>
                  <a:pt x="137410" y="821961"/>
                  <a:pt x="0" y="1334125"/>
                  <a:pt x="0" y="1334125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796E378B-8CC3-4A4F-A7DD-21973FBD2A3B}"/>
              </a:ext>
            </a:extLst>
          </p:cNvPr>
          <p:cNvSpPr/>
          <p:nvPr/>
        </p:nvSpPr>
        <p:spPr>
          <a:xfrm>
            <a:off x="2235612" y="3809846"/>
            <a:ext cx="128317" cy="1044092"/>
          </a:xfrm>
          <a:custGeom>
            <a:avLst/>
            <a:gdLst>
              <a:gd name="connsiteX0" fmla="*/ 153980 w 153980"/>
              <a:gd name="connsiteY0" fmla="*/ 0 h 1169233"/>
              <a:gd name="connsiteX1" fmla="*/ 19069 w 153980"/>
              <a:gd name="connsiteY1" fmla="*/ 524656 h 1169233"/>
              <a:gd name="connsiteX2" fmla="*/ 4079 w 153980"/>
              <a:gd name="connsiteY2" fmla="*/ 1169233 h 116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980" h="1169233">
                <a:moveTo>
                  <a:pt x="153980" y="0"/>
                </a:moveTo>
                <a:cubicBezTo>
                  <a:pt x="99016" y="164892"/>
                  <a:pt x="44052" y="329784"/>
                  <a:pt x="19069" y="524656"/>
                </a:cubicBezTo>
                <a:cubicBezTo>
                  <a:pt x="-5914" y="719528"/>
                  <a:pt x="-918" y="944380"/>
                  <a:pt x="4079" y="116923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3" name="Cloud 7">
            <a:extLst>
              <a:ext uri="{FF2B5EF4-FFF2-40B4-BE49-F238E27FC236}">
                <a16:creationId xmlns:a16="http://schemas.microsoft.com/office/drawing/2014/main" id="{51AB2671-1521-074A-8BAD-E23D9E4F7E3E}"/>
              </a:ext>
            </a:extLst>
          </p:cNvPr>
          <p:cNvSpPr/>
          <p:nvPr/>
        </p:nvSpPr>
        <p:spPr>
          <a:xfrm>
            <a:off x="1665429" y="3955406"/>
            <a:ext cx="889000" cy="654957"/>
          </a:xfrm>
          <a:prstGeom prst="cloud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Candara" pitchFamily="34" charset="0"/>
              <a:cs typeface="Verdana" pitchFamily="34" charset="0"/>
            </a:endParaRPr>
          </a:p>
        </p:txBody>
      </p:sp>
      <p:sp>
        <p:nvSpPr>
          <p:cNvPr id="24" name="Rectangle 58">
            <a:extLst>
              <a:ext uri="{FF2B5EF4-FFF2-40B4-BE49-F238E27FC236}">
                <a16:creationId xmlns:a16="http://schemas.microsoft.com/office/drawing/2014/main" id="{9D2CBABB-3A2A-3C42-8380-3ED1E2A6CAB8}"/>
              </a:ext>
            </a:extLst>
          </p:cNvPr>
          <p:cNvSpPr/>
          <p:nvPr/>
        </p:nvSpPr>
        <p:spPr>
          <a:xfrm>
            <a:off x="6456908" y="4661578"/>
            <a:ext cx="5709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25" name="Rectangle 59">
            <a:extLst>
              <a:ext uri="{FF2B5EF4-FFF2-40B4-BE49-F238E27FC236}">
                <a16:creationId xmlns:a16="http://schemas.microsoft.com/office/drawing/2014/main" id="{696BA349-48B1-2047-A96D-397799A9B9DB}"/>
              </a:ext>
            </a:extLst>
          </p:cNvPr>
          <p:cNvSpPr/>
          <p:nvPr/>
        </p:nvSpPr>
        <p:spPr>
          <a:xfrm>
            <a:off x="6444208" y="3526020"/>
            <a:ext cx="5709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6645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A8FEA-CD6F-AE49-94CD-C4D66165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strong consistency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0A57A-8FA5-1447-94FC-A1AAA90B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26064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Problem: false sharing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8E4956-EFE3-604A-9445-98E8FC91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146</a:t>
            </a:fld>
            <a:endParaRPr lang="zh-CN" altLang="en-US" dirty="0"/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FCE0CF22-6C64-A44F-8843-E9D118413576}"/>
              </a:ext>
            </a:extLst>
          </p:cNvPr>
          <p:cNvSpPr/>
          <p:nvPr/>
        </p:nvSpPr>
        <p:spPr>
          <a:xfrm>
            <a:off x="7175500" y="4382478"/>
            <a:ext cx="72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50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6B541EA8-F964-F94B-B275-D27F78FA6B7D}"/>
              </a:ext>
            </a:extLst>
          </p:cNvPr>
          <p:cNvSpPr/>
          <p:nvPr/>
        </p:nvSpPr>
        <p:spPr>
          <a:xfrm>
            <a:off x="7175500" y="3845543"/>
            <a:ext cx="720000" cy="270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5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endParaRPr lang="zh-CN" altLang="en-US" sz="150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2DF9F289-FF04-2341-A195-E993186454E6}"/>
              </a:ext>
            </a:extLst>
          </p:cNvPr>
          <p:cNvSpPr/>
          <p:nvPr/>
        </p:nvSpPr>
        <p:spPr>
          <a:xfrm>
            <a:off x="7175500" y="4112478"/>
            <a:ext cx="720000" cy="270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Rounded Rectangle 26">
            <a:extLst>
              <a:ext uri="{FF2B5EF4-FFF2-40B4-BE49-F238E27FC236}">
                <a16:creationId xmlns:a16="http://schemas.microsoft.com/office/drawing/2014/main" id="{5267A855-BC90-8F4C-B814-30959B65BB65}"/>
              </a:ext>
            </a:extLst>
          </p:cNvPr>
          <p:cNvSpPr/>
          <p:nvPr/>
        </p:nvSpPr>
        <p:spPr>
          <a:xfrm>
            <a:off x="1554197" y="3297157"/>
            <a:ext cx="870000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Node-0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FB8F146F-2C80-BC40-B53E-9738511341BD}"/>
              </a:ext>
            </a:extLst>
          </p:cNvPr>
          <p:cNvSpPr/>
          <p:nvPr/>
        </p:nvSpPr>
        <p:spPr>
          <a:xfrm>
            <a:off x="1554197" y="4879075"/>
            <a:ext cx="87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6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Node-1</a:t>
            </a:r>
            <a:endParaRPr lang="zh-CN" altLang="en-US" sz="16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62DE9A98-BE0B-F247-9A25-A7FAF9B5B9C0}"/>
              </a:ext>
            </a:extLst>
          </p:cNvPr>
          <p:cNvSpPr/>
          <p:nvPr/>
        </p:nvSpPr>
        <p:spPr>
          <a:xfrm>
            <a:off x="6315479" y="4686715"/>
            <a:ext cx="5709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B312F408-72B6-D24F-AA12-25A6EAC6CA3E}"/>
              </a:ext>
            </a:extLst>
          </p:cNvPr>
          <p:cNvSpPr/>
          <p:nvPr/>
        </p:nvSpPr>
        <p:spPr>
          <a:xfrm>
            <a:off x="6302779" y="3551157"/>
            <a:ext cx="5709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92F3011C-EC71-904A-9B65-475BC5472621}"/>
              </a:ext>
            </a:extLst>
          </p:cNvPr>
          <p:cNvSpPr/>
          <p:nvPr/>
        </p:nvSpPr>
        <p:spPr>
          <a:xfrm>
            <a:off x="2628900" y="3171279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W(x)</a:t>
            </a:r>
            <a:endParaRPr lang="zh-CN" altLang="en-US" sz="1500" dirty="0">
              <a:solidFill>
                <a:srgbClr val="00CC0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8ACF18BB-D370-E34A-8946-83ACF60778F1}"/>
              </a:ext>
            </a:extLst>
          </p:cNvPr>
          <p:cNvSpPr/>
          <p:nvPr/>
        </p:nvSpPr>
        <p:spPr>
          <a:xfrm>
            <a:off x="3175000" y="5076279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R(y)</a:t>
            </a:r>
            <a:endParaRPr lang="zh-CN" altLang="en-US" sz="1500" dirty="0">
              <a:solidFill>
                <a:srgbClr val="7030A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534CC556-645F-C64D-9A50-217B49BF54E4}"/>
              </a:ext>
            </a:extLst>
          </p:cNvPr>
          <p:cNvCxnSpPr/>
          <p:nvPr/>
        </p:nvCxnSpPr>
        <p:spPr>
          <a:xfrm>
            <a:off x="2560697" y="5076279"/>
            <a:ext cx="4424303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3">
            <a:extLst>
              <a:ext uri="{FF2B5EF4-FFF2-40B4-BE49-F238E27FC236}">
                <a16:creationId xmlns:a16="http://schemas.microsoft.com/office/drawing/2014/main" id="{83A35B72-B405-DC46-9975-FAEE07D78B6F}"/>
              </a:ext>
            </a:extLst>
          </p:cNvPr>
          <p:cNvSpPr/>
          <p:nvPr/>
        </p:nvSpPr>
        <p:spPr>
          <a:xfrm>
            <a:off x="3937000" y="3171279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W(x)</a:t>
            </a:r>
            <a:endParaRPr lang="zh-CN" altLang="en-US" sz="1500" dirty="0">
              <a:solidFill>
                <a:srgbClr val="00CC0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850EA5F5-1CCE-DE4B-ABC1-A63E1D83ED9A}"/>
              </a:ext>
            </a:extLst>
          </p:cNvPr>
          <p:cNvSpPr/>
          <p:nvPr/>
        </p:nvSpPr>
        <p:spPr>
          <a:xfrm>
            <a:off x="4617630" y="5076279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R(y)</a:t>
            </a:r>
            <a:endParaRPr lang="zh-CN" altLang="en-US" sz="1500" dirty="0">
              <a:solidFill>
                <a:srgbClr val="7030A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7" name="Straight Connector 35">
            <a:extLst>
              <a:ext uri="{FF2B5EF4-FFF2-40B4-BE49-F238E27FC236}">
                <a16:creationId xmlns:a16="http://schemas.microsoft.com/office/drawing/2014/main" id="{F71F0293-C3C4-434A-B288-2DE1E9CC64C9}"/>
              </a:ext>
            </a:extLst>
          </p:cNvPr>
          <p:cNvCxnSpPr/>
          <p:nvPr/>
        </p:nvCxnSpPr>
        <p:spPr>
          <a:xfrm>
            <a:off x="2560697" y="3556000"/>
            <a:ext cx="4424303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36">
            <a:extLst>
              <a:ext uri="{FF2B5EF4-FFF2-40B4-BE49-F238E27FC236}">
                <a16:creationId xmlns:a16="http://schemas.microsoft.com/office/drawing/2014/main" id="{5A8268DB-8907-9D4C-9D49-62089B5AE005}"/>
              </a:ext>
            </a:extLst>
          </p:cNvPr>
          <p:cNvSpPr/>
          <p:nvPr/>
        </p:nvSpPr>
        <p:spPr>
          <a:xfrm>
            <a:off x="5143500" y="3175000"/>
            <a:ext cx="461337" cy="291418"/>
          </a:xfrm>
          <a:prstGeom prst="rect">
            <a:avLst/>
          </a:prstGeom>
          <a:solidFill>
            <a:srgbClr val="CCFFCC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00CC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W(x)</a:t>
            </a:r>
            <a:endParaRPr lang="zh-CN" altLang="en-US" sz="1500" dirty="0">
              <a:solidFill>
                <a:srgbClr val="00CC0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FD6D1E83-E1E1-554D-B3E9-F5FBD9B469FA}"/>
              </a:ext>
            </a:extLst>
          </p:cNvPr>
          <p:cNvSpPr/>
          <p:nvPr/>
        </p:nvSpPr>
        <p:spPr>
          <a:xfrm>
            <a:off x="5969000" y="5080000"/>
            <a:ext cx="385996" cy="291418"/>
          </a:xfrm>
          <a:prstGeom prst="rect">
            <a:avLst/>
          </a:prstGeom>
          <a:solidFill>
            <a:srgbClr val="CCCCFF"/>
          </a:solidFill>
        </p:spPr>
        <p:txBody>
          <a:bodyPr wrap="none" lIns="30000" tIns="30000" rIns="30000" bIns="30000">
            <a:spAutoFit/>
          </a:bodyPr>
          <a:lstStyle/>
          <a:p>
            <a:r>
              <a:rPr lang="en-US" altLang="zh-CN" sz="1500" dirty="0">
                <a:solidFill>
                  <a:srgbClr val="7030A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R(y)</a:t>
            </a:r>
            <a:endParaRPr lang="zh-CN" altLang="en-US" sz="1500" dirty="0">
              <a:solidFill>
                <a:srgbClr val="7030A0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" name="Freeform 39">
            <a:extLst>
              <a:ext uri="{FF2B5EF4-FFF2-40B4-BE49-F238E27FC236}">
                <a16:creationId xmlns:a16="http://schemas.microsoft.com/office/drawing/2014/main" id="{FBD700F8-ACD4-3546-88B1-B542FCCD4838}"/>
              </a:ext>
            </a:extLst>
          </p:cNvPr>
          <p:cNvSpPr/>
          <p:nvPr/>
        </p:nvSpPr>
        <p:spPr>
          <a:xfrm>
            <a:off x="1791656" y="3805157"/>
            <a:ext cx="240344" cy="1066647"/>
          </a:xfrm>
          <a:custGeom>
            <a:avLst/>
            <a:gdLst>
              <a:gd name="connsiteX0" fmla="*/ 74951 w 152068"/>
              <a:gd name="connsiteY0" fmla="*/ 0 h 1334125"/>
              <a:gd name="connsiteX1" fmla="*/ 149902 w 152068"/>
              <a:gd name="connsiteY1" fmla="*/ 599607 h 1334125"/>
              <a:gd name="connsiteX2" fmla="*/ 0 w 152068"/>
              <a:gd name="connsiteY2" fmla="*/ 1334125 h 1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68" h="1334125">
                <a:moveTo>
                  <a:pt x="74951" y="0"/>
                </a:moveTo>
                <a:cubicBezTo>
                  <a:pt x="118672" y="188626"/>
                  <a:pt x="162394" y="377253"/>
                  <a:pt x="149902" y="599607"/>
                </a:cubicBezTo>
                <a:cubicBezTo>
                  <a:pt x="137410" y="821961"/>
                  <a:pt x="0" y="1334125"/>
                  <a:pt x="0" y="1334125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1" name="Freeform 40">
            <a:extLst>
              <a:ext uri="{FF2B5EF4-FFF2-40B4-BE49-F238E27FC236}">
                <a16:creationId xmlns:a16="http://schemas.microsoft.com/office/drawing/2014/main" id="{D409DC24-776F-114B-8705-5EF66665C0ED}"/>
              </a:ext>
            </a:extLst>
          </p:cNvPr>
          <p:cNvSpPr/>
          <p:nvPr/>
        </p:nvSpPr>
        <p:spPr>
          <a:xfrm>
            <a:off x="2094183" y="3834983"/>
            <a:ext cx="128317" cy="1044092"/>
          </a:xfrm>
          <a:custGeom>
            <a:avLst/>
            <a:gdLst>
              <a:gd name="connsiteX0" fmla="*/ 153980 w 153980"/>
              <a:gd name="connsiteY0" fmla="*/ 0 h 1169233"/>
              <a:gd name="connsiteX1" fmla="*/ 19069 w 153980"/>
              <a:gd name="connsiteY1" fmla="*/ 524656 h 1169233"/>
              <a:gd name="connsiteX2" fmla="*/ 4079 w 153980"/>
              <a:gd name="connsiteY2" fmla="*/ 1169233 h 116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980" h="1169233">
                <a:moveTo>
                  <a:pt x="153980" y="0"/>
                </a:moveTo>
                <a:cubicBezTo>
                  <a:pt x="99016" y="164892"/>
                  <a:pt x="44052" y="329784"/>
                  <a:pt x="19069" y="524656"/>
                </a:cubicBezTo>
                <a:cubicBezTo>
                  <a:pt x="-5914" y="719528"/>
                  <a:pt x="-918" y="944380"/>
                  <a:pt x="4079" y="116923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2" name="Cloud 41">
            <a:extLst>
              <a:ext uri="{FF2B5EF4-FFF2-40B4-BE49-F238E27FC236}">
                <a16:creationId xmlns:a16="http://schemas.microsoft.com/office/drawing/2014/main" id="{68F3C84C-8280-8746-A333-3DB4E44146AB}"/>
              </a:ext>
            </a:extLst>
          </p:cNvPr>
          <p:cNvSpPr/>
          <p:nvPr/>
        </p:nvSpPr>
        <p:spPr>
          <a:xfrm>
            <a:off x="1524000" y="3980543"/>
            <a:ext cx="889000" cy="654957"/>
          </a:xfrm>
          <a:prstGeom prst="cloud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Candara" pitchFamily="34" charset="0"/>
              <a:cs typeface="Verdana" pitchFamily="34" charset="0"/>
            </a:endParaRPr>
          </a:p>
        </p:txBody>
      </p:sp>
      <p:cxnSp>
        <p:nvCxnSpPr>
          <p:cNvPr id="53" name="Straight Connector 44">
            <a:extLst>
              <a:ext uri="{FF2B5EF4-FFF2-40B4-BE49-F238E27FC236}">
                <a16:creationId xmlns:a16="http://schemas.microsoft.com/office/drawing/2014/main" id="{5CB840C8-1D82-1C4B-82EE-52315F824F48}"/>
              </a:ext>
            </a:extLst>
          </p:cNvPr>
          <p:cNvCxnSpPr/>
          <p:nvPr/>
        </p:nvCxnSpPr>
        <p:spPr>
          <a:xfrm flipV="1">
            <a:off x="3810000" y="3551157"/>
            <a:ext cx="476372" cy="152213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5">
            <a:extLst>
              <a:ext uri="{FF2B5EF4-FFF2-40B4-BE49-F238E27FC236}">
                <a16:creationId xmlns:a16="http://schemas.microsoft.com/office/drawing/2014/main" id="{4DCE906D-BD00-DE4A-951A-79EF92F31E3C}"/>
              </a:ext>
            </a:extLst>
          </p:cNvPr>
          <p:cNvCxnSpPr/>
          <p:nvPr/>
        </p:nvCxnSpPr>
        <p:spPr>
          <a:xfrm>
            <a:off x="3302000" y="3556000"/>
            <a:ext cx="381000" cy="1515435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46">
            <a:extLst>
              <a:ext uri="{FF2B5EF4-FFF2-40B4-BE49-F238E27FC236}">
                <a16:creationId xmlns:a16="http://schemas.microsoft.com/office/drawing/2014/main" id="{6C1165F0-9CD2-AB49-900F-B33A0DDD99AE}"/>
              </a:ext>
            </a:extLst>
          </p:cNvPr>
          <p:cNvCxnSpPr/>
          <p:nvPr/>
        </p:nvCxnSpPr>
        <p:spPr>
          <a:xfrm>
            <a:off x="4572001" y="3556001"/>
            <a:ext cx="457344" cy="15202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7">
            <a:extLst>
              <a:ext uri="{FF2B5EF4-FFF2-40B4-BE49-F238E27FC236}">
                <a16:creationId xmlns:a16="http://schemas.microsoft.com/office/drawing/2014/main" id="{EAE80B5B-7D02-6E4B-82E2-E5EF0B37B040}"/>
              </a:ext>
            </a:extLst>
          </p:cNvPr>
          <p:cNvCxnSpPr/>
          <p:nvPr/>
        </p:nvCxnSpPr>
        <p:spPr>
          <a:xfrm flipV="1">
            <a:off x="5207000" y="3554878"/>
            <a:ext cx="476372" cy="152213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48">
            <a:extLst>
              <a:ext uri="{FF2B5EF4-FFF2-40B4-BE49-F238E27FC236}">
                <a16:creationId xmlns:a16="http://schemas.microsoft.com/office/drawing/2014/main" id="{535F4EA3-6C8E-704A-A36E-5CCE68B56F72}"/>
              </a:ext>
            </a:extLst>
          </p:cNvPr>
          <p:cNvCxnSpPr/>
          <p:nvPr/>
        </p:nvCxnSpPr>
        <p:spPr>
          <a:xfrm>
            <a:off x="5842001" y="3556001"/>
            <a:ext cx="457344" cy="1520279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0">
            <a:extLst>
              <a:ext uri="{FF2B5EF4-FFF2-40B4-BE49-F238E27FC236}">
                <a16:creationId xmlns:a16="http://schemas.microsoft.com/office/drawing/2014/main" id="{CFAA6ADC-29D7-B542-9D12-56642FF0363C}"/>
              </a:ext>
            </a:extLst>
          </p:cNvPr>
          <p:cNvSpPr/>
          <p:nvPr/>
        </p:nvSpPr>
        <p:spPr>
          <a:xfrm>
            <a:off x="3814500" y="4055634"/>
            <a:ext cx="1710000" cy="38930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altLang="zh-CN" sz="2333" i="1" dirty="0">
                <a:latin typeface="Candara" pitchFamily="34" charset="0"/>
              </a:rPr>
              <a:t>“</a:t>
            </a:r>
            <a:r>
              <a:rPr lang="en-US" altLang="zh-CN" sz="2333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Ping</a:t>
            </a:r>
            <a:r>
              <a:rPr lang="en-US" altLang="zh-CN" sz="2333" i="1" dirty="0" err="1">
                <a:latin typeface="Candara" pitchFamily="34" charset="0"/>
              </a:rPr>
              <a:t>-</a:t>
            </a:r>
            <a:r>
              <a:rPr lang="en-US" altLang="zh-CN" sz="2333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pong</a:t>
            </a:r>
            <a:r>
              <a:rPr lang="en-US" altLang="zh-CN" sz="2333" i="1" dirty="0">
                <a:latin typeface="Candara" pitchFamily="34" charset="0"/>
              </a:rPr>
              <a:t>”</a:t>
            </a:r>
            <a:endParaRPr lang="zh-CN" altLang="en-US" sz="1500" i="1" dirty="0">
              <a:latin typeface="Candara" pitchFamily="34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E396A51-539E-E54E-94D0-1FABC3B0504A}"/>
              </a:ext>
            </a:extLst>
          </p:cNvPr>
          <p:cNvGrpSpPr/>
          <p:nvPr/>
        </p:nvGrpSpPr>
        <p:grpSpPr>
          <a:xfrm>
            <a:off x="490594" y="1751901"/>
            <a:ext cx="8162812" cy="961583"/>
            <a:chOff x="-1201459" y="1559205"/>
            <a:chExt cx="8162812" cy="96158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E12DF7A-4105-E04D-BFA7-E43C40794CC9}"/>
                </a:ext>
              </a:extLst>
            </p:cNvPr>
            <p:cNvSpPr/>
            <p:nvPr/>
          </p:nvSpPr>
          <p:spPr>
            <a:xfrm>
              <a:off x="-1201459" y="1559205"/>
              <a:ext cx="8162812" cy="756592"/>
            </a:xfrm>
            <a:prstGeom prst="rect">
              <a:avLst/>
            </a:prstGeom>
            <a:solidFill>
              <a:srgbClr val="F7F9D6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A245D79-8AF9-D942-A6A1-B7F753949550}"/>
                </a:ext>
              </a:extLst>
            </p:cNvPr>
            <p:cNvSpPr/>
            <p:nvPr/>
          </p:nvSpPr>
          <p:spPr>
            <a:xfrm>
              <a:off x="-1201459" y="1597458"/>
              <a:ext cx="803617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Two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or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more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machines access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different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variables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within a page 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and at least one of the accesses is a </a:t>
              </a:r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write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endPara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76852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79C98-97E7-4C4F-BF16-892A0162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strong consistency model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EE5B4-95FD-CE44-AF7D-926D2A40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Problem: false sharing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Drawbacks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Ping-Pong</a:t>
            </a:r>
            <a:r>
              <a:rPr kumimoji="1" lang="en-US" altLang="zh-CN" dirty="0">
                <a:solidFill>
                  <a:schemeClr val="tx1"/>
                </a:solidFill>
              </a:rPr>
              <a:t>:  the ownership of pages is transferred between two (irrelevant) machines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Write amplifications</a:t>
            </a:r>
            <a:r>
              <a:rPr kumimoji="1" lang="en-US" altLang="zh-CN" dirty="0">
                <a:solidFill>
                  <a:schemeClr val="tx1"/>
                </a:solidFill>
              </a:rPr>
              <a:t>: even I update an integer (8B), the DSM will transfer the entire page (4KB) </a:t>
            </a:r>
            <a:endParaRPr kumimoji="1" lang="zh-CN" altLang="en-US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D8477-1E9D-B14A-B366-B2B7F551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147</a:t>
            </a:fld>
            <a:endParaRPr lang="zh-CN" altLang="en-US" dirty="0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14DBADC-9C71-7946-AAA8-93E083D8468E}"/>
              </a:ext>
            </a:extLst>
          </p:cNvPr>
          <p:cNvSpPr/>
          <p:nvPr/>
        </p:nvSpPr>
        <p:spPr>
          <a:xfrm>
            <a:off x="7175500" y="4382478"/>
            <a:ext cx="72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50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E5855B28-B78B-5747-B1EB-21AA469ED42A}"/>
              </a:ext>
            </a:extLst>
          </p:cNvPr>
          <p:cNvSpPr/>
          <p:nvPr/>
        </p:nvSpPr>
        <p:spPr>
          <a:xfrm>
            <a:off x="7175500" y="3845543"/>
            <a:ext cx="720000" cy="270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5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  <a:endParaRPr lang="zh-CN" altLang="en-US" sz="150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DEEF6950-B5F4-1C4E-9BFD-9823F3A36BE0}"/>
              </a:ext>
            </a:extLst>
          </p:cNvPr>
          <p:cNvSpPr/>
          <p:nvPr/>
        </p:nvSpPr>
        <p:spPr>
          <a:xfrm>
            <a:off x="7175500" y="4112478"/>
            <a:ext cx="720000" cy="2700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0621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FB16A-9C32-8628-63F1-415785FD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of DSM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E215E-4AAE-4054-70DA-6FF67B465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DSM: a not “so successful” technique </a:t>
            </a:r>
          </a:p>
          <a:p>
            <a:pPr lvl="1"/>
            <a:r>
              <a:rPr kumimoji="1" lang="en-US" altLang="zh-CN" dirty="0"/>
              <a:t>Due to the costs of strong consistent memory models </a:t>
            </a:r>
          </a:p>
          <a:p>
            <a:r>
              <a:rPr kumimoji="1" lang="en-US" altLang="zh-CN" dirty="0"/>
              <a:t>But it motivates many other systems (or hardware)</a:t>
            </a:r>
          </a:p>
          <a:p>
            <a:pPr lvl="1"/>
            <a:r>
              <a:rPr kumimoji="1" lang="en-US" altLang="zh-CN" dirty="0"/>
              <a:t>Global address space, e.g., NVIDIA’s </a:t>
            </a:r>
            <a:r>
              <a:rPr kumimoji="1" lang="en-US" altLang="zh-CN" dirty="0" err="1"/>
              <a:t>GraceHopper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Networking for fast remote memory access, i.e., RDMA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533CD-26DE-8875-7C45-5A72DF68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148</a:t>
            </a:fld>
            <a:endParaRPr lang="zh-CN" altLang="en-US" dirty="0"/>
          </a:p>
        </p:txBody>
      </p:sp>
      <p:pic>
        <p:nvPicPr>
          <p:cNvPr id="1026" name="Picture 2" descr="NVIDIA Grace Hopper Superchip">
            <a:extLst>
              <a:ext uri="{FF2B5EF4-FFF2-40B4-BE49-F238E27FC236}">
                <a16:creationId xmlns:a16="http://schemas.microsoft.com/office/drawing/2014/main" id="{32D432FB-AF83-0F39-FE2B-8247D41B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27096"/>
            <a:ext cx="2496748" cy="140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vidia to Offer a '1 Exaflops' AI Supercomputer with 256 Grace Hopper  Superchips">
            <a:extLst>
              <a:ext uri="{FF2B5EF4-FFF2-40B4-BE49-F238E27FC236}">
                <a16:creationId xmlns:a16="http://schemas.microsoft.com/office/drawing/2014/main" id="{6867C65F-8067-1A2B-636C-3974E667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9433"/>
            <a:ext cx="2903854" cy="129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CIe x8 Quad Port 10G SFP+ Ethernet Network Adapter">
            <a:extLst>
              <a:ext uri="{FF2B5EF4-FFF2-40B4-BE49-F238E27FC236}">
                <a16:creationId xmlns:a16="http://schemas.microsoft.com/office/drawing/2014/main" id="{EEE4FD0F-EE7C-A8BC-A066-A1BBEA521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27096"/>
            <a:ext cx="1684288" cy="168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C5CD29-DCD5-6DF2-D76B-BB09CD8013EF}"/>
              </a:ext>
            </a:extLst>
          </p:cNvPr>
          <p:cNvSpPr/>
          <p:nvPr/>
        </p:nvSpPr>
        <p:spPr>
          <a:xfrm>
            <a:off x="6553200" y="3649588"/>
            <a:ext cx="827112" cy="607221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99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675C8-6C83-C042-932A-6003EE3A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 Tree Summary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445F0-4366-2541-9405-C45C383A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Good when</a:t>
            </a:r>
          </a:p>
          <a:p>
            <a:pPr lvl="1"/>
            <a:r>
              <a:rPr lang="en-US" altLang="zh-CN" dirty="0"/>
              <a:t>Massive dataset</a:t>
            </a:r>
          </a:p>
          <a:p>
            <a:pPr lvl="1"/>
            <a:r>
              <a:rPr lang="en-US" altLang="zh-CN" dirty="0"/>
              <a:t>Rapid updates/insertions </a:t>
            </a:r>
          </a:p>
          <a:p>
            <a:pPr lvl="1"/>
            <a:r>
              <a:rPr lang="en-US" altLang="zh-CN" dirty="0"/>
              <a:t>Fast single-point lookup for recently updated data</a:t>
            </a:r>
          </a:p>
          <a:p>
            <a:pPr marL="74250" lvl="1" indent="0">
              <a:buNone/>
            </a:pPr>
            <a:r>
              <a:rPr lang="en-US" altLang="zh-CN" dirty="0"/>
              <a:t>Widely adopted in modern single-node key-value stores </a:t>
            </a:r>
            <a:endParaRPr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4250" lvl="1" indent="0">
              <a:buNone/>
            </a:pPr>
            <a:endParaRPr lang="en-US" altLang="zh-CN" dirty="0"/>
          </a:p>
          <a:p>
            <a:pPr marL="74250" lvl="1" indent="0"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C501D-AF08-6841-9F7C-41B07A4F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26" name="Picture 2" descr="GitHub - zeke/learning-leveldb-with-juliangruber: @zeke and @juliangruber  talk about LevelDB">
            <a:extLst>
              <a:ext uri="{FF2B5EF4-FFF2-40B4-BE49-F238E27FC236}">
                <a16:creationId xmlns:a16="http://schemas.microsoft.com/office/drawing/2014/main" id="{2E805FFC-69F8-BA45-9E3E-B7E82BDC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61556"/>
            <a:ext cx="2461466" cy="101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cksDB logo">
            <a:extLst>
              <a:ext uri="{FF2B5EF4-FFF2-40B4-BE49-F238E27FC236}">
                <a16:creationId xmlns:a16="http://schemas.microsoft.com/office/drawing/2014/main" id="{984F8386-999C-944E-A2D2-C3F9F6EC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82" y="4179964"/>
            <a:ext cx="2448272" cy="137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tting Started with Bigtable on GCP | by Christopher Grant | Google Cloud  - Community | Medium">
            <a:extLst>
              <a:ext uri="{FF2B5EF4-FFF2-40B4-BE49-F238E27FC236}">
                <a16:creationId xmlns:a16="http://schemas.microsoft.com/office/drawing/2014/main" id="{F8F5523A-2954-3C4C-B057-8860D866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32" y="3270079"/>
            <a:ext cx="2112963" cy="11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ssandra - 维基百科，自由的百科全书">
            <a:extLst>
              <a:ext uri="{FF2B5EF4-FFF2-40B4-BE49-F238E27FC236}">
                <a16:creationId xmlns:a16="http://schemas.microsoft.com/office/drawing/2014/main" id="{9CA6B966-2130-7647-8900-44E3E385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87" y="4014512"/>
            <a:ext cx="1909735" cy="128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1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675C8-6C83-C042-932A-6003EE3A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 Tree Summary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445F0-4366-2541-9405-C45C383A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Good when</a:t>
            </a:r>
          </a:p>
          <a:p>
            <a:pPr lvl="1"/>
            <a:r>
              <a:rPr lang="en-US" altLang="zh-CN" dirty="0"/>
              <a:t>Massive dataset</a:t>
            </a:r>
          </a:p>
          <a:p>
            <a:pPr lvl="1"/>
            <a:r>
              <a:rPr lang="en-US" altLang="zh-CN" dirty="0"/>
              <a:t>Rapid updates/insertions </a:t>
            </a:r>
          </a:p>
          <a:p>
            <a:pPr lvl="1"/>
            <a:r>
              <a:rPr lang="en-US" altLang="zh-CN" dirty="0"/>
              <a:t>Fast single-point lookup for recently updated data</a:t>
            </a:r>
          </a:p>
          <a:p>
            <a:pPr marL="74250" lvl="1" indent="0">
              <a:buNone/>
            </a:pPr>
            <a:r>
              <a:rPr lang="en-US" altLang="zh-CN" b="1" dirty="0"/>
              <a:t>Compared with B-Tree</a:t>
            </a:r>
          </a:p>
          <a:p>
            <a:pPr lvl="1"/>
            <a:r>
              <a:rPr lang="en-US" altLang="zh-CN" b="1" dirty="0">
                <a:solidFill>
                  <a:srgbClr val="BE374B"/>
                </a:solidFill>
              </a:rPr>
              <a:t>Pros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good write performance due to sequential writes</a:t>
            </a:r>
          </a:p>
          <a:p>
            <a:pPr lvl="1"/>
            <a:r>
              <a:rPr lang="en-US" altLang="zh-CN" b="1" dirty="0">
                <a:solidFill>
                  <a:srgbClr val="BE374B"/>
                </a:solidFill>
              </a:rPr>
              <a:t>Cons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additional compaction process, possible slow range queries, </a:t>
            </a:r>
          </a:p>
          <a:p>
            <a:pPr marL="74250" lvl="1" indent="0">
              <a:buNone/>
            </a:pP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    write stall caused by the compaction, slow lookup for non-existent key  </a:t>
            </a:r>
          </a:p>
          <a:p>
            <a:pPr marL="74250" lvl="1" indent="0">
              <a:buNone/>
            </a:pPr>
            <a:endParaRPr lang="en-US" altLang="zh-CN" dirty="0"/>
          </a:p>
          <a:p>
            <a:pPr marL="74250" lvl="1" indent="0"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C501D-AF08-6841-9F7C-41B07A4F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6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675C8-6C83-C042-932A-6003EE3A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 Tree Summary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445F0-4366-2541-9405-C45C383A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Good when</a:t>
            </a:r>
          </a:p>
          <a:p>
            <a:pPr lvl="1"/>
            <a:r>
              <a:rPr lang="en-US" altLang="zh-CN" dirty="0"/>
              <a:t>Massive dataset</a:t>
            </a:r>
          </a:p>
          <a:p>
            <a:pPr lvl="1"/>
            <a:r>
              <a:rPr lang="en-US" altLang="zh-CN" dirty="0"/>
              <a:t>Rapid updates/insertions </a:t>
            </a:r>
          </a:p>
          <a:p>
            <a:pPr lvl="1"/>
            <a:r>
              <a:rPr lang="en-US" altLang="zh-CN" dirty="0"/>
              <a:t>Fast single-point lookup for recently updated data</a:t>
            </a:r>
          </a:p>
          <a:p>
            <a:pPr marL="74250" lvl="1" indent="0">
              <a:buNone/>
            </a:pPr>
            <a:r>
              <a:rPr lang="en-US" altLang="zh-CN" dirty="0"/>
              <a:t>Compared with B-Tree</a:t>
            </a:r>
          </a:p>
          <a:p>
            <a:pPr lvl="1"/>
            <a:r>
              <a:rPr lang="en-US" altLang="zh-CN" b="1" dirty="0">
                <a:solidFill>
                  <a:srgbClr val="BE374B"/>
                </a:solidFill>
              </a:rPr>
              <a:t>Pros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good write performance due to sequential writes</a:t>
            </a:r>
          </a:p>
          <a:p>
            <a:pPr lvl="1"/>
            <a:r>
              <a:rPr lang="en-US" altLang="zh-CN" b="1" dirty="0">
                <a:solidFill>
                  <a:srgbClr val="BE374B"/>
                </a:solidFill>
              </a:rPr>
              <a:t>Cons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additional compaction process, possible slow range queries, </a:t>
            </a:r>
          </a:p>
          <a:p>
            <a:pPr marL="74250" lvl="1" indent="0">
              <a:buNone/>
            </a:pPr>
            <a:r>
              <a:rPr lang="en-US" altLang="zh-CN" b="1" dirty="0">
                <a:solidFill>
                  <a:srgbClr val="BD374B"/>
                </a:solidFill>
              </a:rPr>
              <a:t>     write stall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caused by the compaction, slow lookup for non-existent key  </a:t>
            </a:r>
          </a:p>
          <a:p>
            <a:pPr marL="74250" lvl="1" indent="0">
              <a:buNone/>
            </a:pPr>
            <a:endParaRPr lang="en-US" altLang="zh-CN" dirty="0"/>
          </a:p>
          <a:p>
            <a:pPr marL="74250" lvl="1" indent="0"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C501D-AF08-6841-9F7C-41B07A4F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8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614F-6D5C-AF44-95A5-2EE5FFFC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42A55-3E2D-3A4E-83F7-BE815C9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3C479AE-0944-C840-9EFF-3BEFE4C5EDB8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008ECC-CEA8-0A42-BCD3-EB0CE03C11AB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5740B484-4986-D74E-B692-D2FAAA785110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E3D1DB9B-A01F-C540-8ACD-28B793CE64B8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96280A4-D199-D241-97F1-4EC6A65290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30173C65-B8B5-8B4F-AA79-C21AE0AFEAD1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5FEE25B7-D22B-2545-BF7B-4CF0C16D91B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7F201B29-8223-7D46-9330-6E00244FFA69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B9124121-4ABE-294E-BED3-24B9A7CE835F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CFD04BF4-B322-6C49-8113-71199F759FF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593CE403-1A4C-A44E-88E5-FD6A517660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9D4D5B48-E2B3-974A-9A6E-83312788604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8803E2A9-A9C8-8D4A-ABE8-CF9F33284F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5BE9E931-E122-404D-BFD9-357836CD787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11C1C460-0A2F-E84B-B4A8-65F843F3A7C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06F4607E-CE9B-F049-937C-D004A355F761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751E0DF-65F9-8C4E-A7AB-11C1A0A508D8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FA3EBB72-E242-7B4C-90F2-AC63F7E5F23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767FD1E1-4091-4340-89E4-12A2E1048E1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6C194D31-BD46-D942-801E-3EFD42D6A84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9DA23F2E-7240-FD41-BCC2-96F1411D3E8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C2593D3-D33D-1244-A1C3-65B6959740FD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E2A2673-3B8E-E048-8AB9-316E9EAEB2A1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D05577EA-0F20-1044-A19D-EA20F9193D2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D6DEFAA0-B593-B845-8F94-5FDDEE026AE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9B43CE8D-8B4B-8247-939D-88E94DD3D0B8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0750AD9B-1F16-564B-AB56-8AAD825559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7884C446-0D61-8347-B6E9-AEB47E3F26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EF8DDD96-D8CF-A646-A942-C47BD062A2B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36E6A6FB-8697-8641-AC93-7887545CEF0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A00F6796-C356-8241-ABF9-128557C87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689A9521-20DD-9F4C-9FA3-15C92664A394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67B876D3-E22C-7C46-96DC-A258BEE3120A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EB96A9-94F8-3B4E-8800-49C47DFA4C76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E4560820-1744-D640-935B-9B369EDE35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CD7E6BAA-5D59-5747-AC56-1CFA4CAA406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13B0BC8A-8D7A-6A4A-9C0F-85C23904447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3445B61E-52C6-6745-8789-DA9A381D029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50D458AC-F1D8-B54F-85B4-82E6C8A7ED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1BA71BC-A899-E94D-9834-CD084957E1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917AB8A-99E1-2446-8D0D-82DE86B2034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25C5F578-2CFB-394F-BD93-CAEBA34FB31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156B97E6-E6B2-964D-B669-E0A8533A858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1F68070-D9DB-0B42-B599-483FE4BCE7C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36002C9F-5807-DA46-B86B-DD4EF32659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220148A9-2CE1-324A-A357-2F1DE36B9F1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253B9B2E-CDC5-304A-BA0C-DE9EF85F7F4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E0EF31FB-9C73-EA46-A31C-5455545691D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C298A648-567B-E14A-9400-29F88ED8DE1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797CBE4-DABE-2A4A-A616-AE58FA1AB99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CC3133D9-E278-364E-A00A-FE9561DBFD1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092914EA-C7C9-0646-9466-2F622DD821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58ABEFC2-6485-C442-95FB-459CCF2B4FA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6BCFCE6E-6873-7943-A35D-36950F04ECE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CE7A0934-3770-3249-84F2-81714CBE64E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206FAC8B-8612-B44D-88BC-5477877F5D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59935FAF-7AF7-B047-9C10-07A27DB19083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B2032550-FFB1-BD45-BC9E-DDBBB9653B7A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A73D2421-84AC-2F42-86F2-07E0DA8120C0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4D4EE16-5002-5D40-92BF-C9BFA194BAA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9B35FDD3-1096-CC4F-B77B-8336C5E1A2B4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08554A59-75C2-414D-AC09-4B130D4CE5B6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7" name="Straight Arrow Connector 83">
            <a:extLst>
              <a:ext uri="{FF2B5EF4-FFF2-40B4-BE49-F238E27FC236}">
                <a16:creationId xmlns:a16="http://schemas.microsoft.com/office/drawing/2014/main" id="{77CC24D8-8BFA-7F4A-96FE-85BC495BAD0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85">
            <a:extLst>
              <a:ext uri="{FF2B5EF4-FFF2-40B4-BE49-F238E27FC236}">
                <a16:creationId xmlns:a16="http://schemas.microsoft.com/office/drawing/2014/main" id="{E35F14C8-C12E-E94D-B619-071F009C82D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88">
            <a:extLst>
              <a:ext uri="{FF2B5EF4-FFF2-40B4-BE49-F238E27FC236}">
                <a16:creationId xmlns:a16="http://schemas.microsoft.com/office/drawing/2014/main" id="{70C25B73-F4C6-F546-A87F-DBFF2C15F806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Rectangle 89">
            <a:extLst>
              <a:ext uri="{FF2B5EF4-FFF2-40B4-BE49-F238E27FC236}">
                <a16:creationId xmlns:a16="http://schemas.microsoft.com/office/drawing/2014/main" id="{AE5B265F-5FAA-D849-924E-C66667ADCBA1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7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2D237-E225-4B40-A075-2F128081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68F6D8-9EA9-F245-903A-F0C059EC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C420E578-6837-4841-9E5C-368F90D969DF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CE8CE002-5DDF-6840-A75A-E27683F5E757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7B64BFEB-3456-5547-A4F4-E45D2AB2ED8C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81C3B109-082D-9440-A6E2-27A9F5C5967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F25494F1-9CC1-454F-AC9F-B3250A22775C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54996520-43E0-8B47-8D34-3FED5BA8CD0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F8795412-22B1-5241-B50F-95C8F57483E4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0593DF51-6B9E-9241-9951-75938C035B64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9" name="Group 62">
                <a:extLst>
                  <a:ext uri="{FF2B5EF4-FFF2-40B4-BE49-F238E27FC236}">
                    <a16:creationId xmlns:a16="http://schemas.microsoft.com/office/drawing/2014/main" id="{3E65FB1A-F008-FA43-9D02-E4C25709638F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8" name="Rectangle 71">
                  <a:extLst>
                    <a:ext uri="{FF2B5EF4-FFF2-40B4-BE49-F238E27FC236}">
                      <a16:creationId xmlns:a16="http://schemas.microsoft.com/office/drawing/2014/main" id="{E8EBBCB0-A3F3-DA42-9124-B1CB082E864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9" name="Rectangle 72">
                  <a:extLst>
                    <a:ext uri="{FF2B5EF4-FFF2-40B4-BE49-F238E27FC236}">
                      <a16:creationId xmlns:a16="http://schemas.microsoft.com/office/drawing/2014/main" id="{41D94A68-69CF-4A44-8199-6464D5BA69A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0" name="Group 63">
                <a:extLst>
                  <a:ext uri="{FF2B5EF4-FFF2-40B4-BE49-F238E27FC236}">
                    <a16:creationId xmlns:a16="http://schemas.microsoft.com/office/drawing/2014/main" id="{48EC7118-3162-1C4D-8D0A-DE7F6CC0A7E7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6" name="Rectangle 69">
                  <a:extLst>
                    <a:ext uri="{FF2B5EF4-FFF2-40B4-BE49-F238E27FC236}">
                      <a16:creationId xmlns:a16="http://schemas.microsoft.com/office/drawing/2014/main" id="{7B1A5647-3B7D-7140-9E9B-5CF1373BAE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7" name="Rectangle 70">
                  <a:extLst>
                    <a:ext uri="{FF2B5EF4-FFF2-40B4-BE49-F238E27FC236}">
                      <a16:creationId xmlns:a16="http://schemas.microsoft.com/office/drawing/2014/main" id="{10CA9FBB-3840-CC4F-A9D6-8352409712E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1" name="TextBox 64">
                <a:extLst>
                  <a:ext uri="{FF2B5EF4-FFF2-40B4-BE49-F238E27FC236}">
                    <a16:creationId xmlns:a16="http://schemas.microsoft.com/office/drawing/2014/main" id="{50B4ACC8-049B-9B43-82E5-2AC107E7EC69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D8ECCE9C-D142-654F-ACD7-9B9984333F30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63" name="Group 66">
                <a:extLst>
                  <a:ext uri="{FF2B5EF4-FFF2-40B4-BE49-F238E27FC236}">
                    <a16:creationId xmlns:a16="http://schemas.microsoft.com/office/drawing/2014/main" id="{EB1854EA-7BED-BD45-8C4C-2A8D1466C19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9A34C1C4-71CD-3D40-B951-2E26D2F4D4E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0BD4CCAA-7D47-E344-8A9B-8508922A9FB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278E264F-1771-824F-BBA0-61F775272E9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C38E2ECD-E27A-9749-BF39-1CE4719E4E66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id="{779E4561-C7CD-8E4B-9BD0-8D872B278C9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0">
                  <a:extLst>
                    <a:ext uri="{FF2B5EF4-FFF2-40B4-BE49-F238E27FC236}">
                      <a16:creationId xmlns:a16="http://schemas.microsoft.com/office/drawing/2014/main" id="{B8D4A418-B22D-AF41-8E51-5B37EDA45F5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61">
                  <a:extLst>
                    <a:ext uri="{FF2B5EF4-FFF2-40B4-BE49-F238E27FC236}">
                      <a16:creationId xmlns:a16="http://schemas.microsoft.com/office/drawing/2014/main" id="{C5E5D547-1AA3-234A-9BA8-B625234F56B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6" name="Group 49">
                <a:extLst>
                  <a:ext uri="{FF2B5EF4-FFF2-40B4-BE49-F238E27FC236}">
                    <a16:creationId xmlns:a16="http://schemas.microsoft.com/office/drawing/2014/main" id="{CA7BFF0E-632B-E344-9571-769308551EBC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58">
                  <a:extLst>
                    <a:ext uri="{FF2B5EF4-FFF2-40B4-BE49-F238E27FC236}">
                      <a16:creationId xmlns:a16="http://schemas.microsoft.com/office/drawing/2014/main" id="{25724103-943F-304C-A784-1E17FDAF049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59">
                  <a:extLst>
                    <a:ext uri="{FF2B5EF4-FFF2-40B4-BE49-F238E27FC236}">
                      <a16:creationId xmlns:a16="http://schemas.microsoft.com/office/drawing/2014/main" id="{1DACC0E6-E61D-FC4C-8F03-9D9E9481A28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7" name="Group 50">
                <a:extLst>
                  <a:ext uri="{FF2B5EF4-FFF2-40B4-BE49-F238E27FC236}">
                    <a16:creationId xmlns:a16="http://schemas.microsoft.com/office/drawing/2014/main" id="{13F28F3A-E788-C241-9337-3998DD8ED362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FDDFC81B-0BA0-3348-83B7-F79BA0A88A9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4" name="Rectangle 57">
                  <a:extLst>
                    <a:ext uri="{FF2B5EF4-FFF2-40B4-BE49-F238E27FC236}">
                      <a16:creationId xmlns:a16="http://schemas.microsoft.com/office/drawing/2014/main" id="{28E43873-0BB7-D34A-8309-EBEBF7BF755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8" name="TextBox 51">
                <a:extLst>
                  <a:ext uri="{FF2B5EF4-FFF2-40B4-BE49-F238E27FC236}">
                    <a16:creationId xmlns:a16="http://schemas.microsoft.com/office/drawing/2014/main" id="{238AACA1-0332-F344-A03F-6CD9FF8E0F47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9" name="TextBox 52">
                <a:extLst>
                  <a:ext uri="{FF2B5EF4-FFF2-40B4-BE49-F238E27FC236}">
                    <a16:creationId xmlns:a16="http://schemas.microsoft.com/office/drawing/2014/main" id="{33251AFB-907E-A442-808B-7836F2CB6274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50" name="Group 53">
                <a:extLst>
                  <a:ext uri="{FF2B5EF4-FFF2-40B4-BE49-F238E27FC236}">
                    <a16:creationId xmlns:a16="http://schemas.microsoft.com/office/drawing/2014/main" id="{1276AFA8-9BE9-AE49-9776-9286A21D47C9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1" name="Rectangle 54">
                  <a:extLst>
                    <a:ext uri="{FF2B5EF4-FFF2-40B4-BE49-F238E27FC236}">
                      <a16:creationId xmlns:a16="http://schemas.microsoft.com/office/drawing/2014/main" id="{DF89701B-31C5-A44B-B641-4406B5732E1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2" name="Rectangle 55">
                  <a:extLst>
                    <a:ext uri="{FF2B5EF4-FFF2-40B4-BE49-F238E27FC236}">
                      <a16:creationId xmlns:a16="http://schemas.microsoft.com/office/drawing/2014/main" id="{676312EE-787E-0341-B082-36C7940E252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3C8F7214-6903-CA4C-B9A2-C6B11680AA9A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B43D92D4-55F9-ED48-B3DA-E19AC861904A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46">
                  <a:extLst>
                    <a:ext uri="{FF2B5EF4-FFF2-40B4-BE49-F238E27FC236}">
                      <a16:creationId xmlns:a16="http://schemas.microsoft.com/office/drawing/2014/main" id="{90A1A7A9-7D3B-6D48-92C7-1C0F5F4771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47">
                  <a:extLst>
                    <a:ext uri="{FF2B5EF4-FFF2-40B4-BE49-F238E27FC236}">
                      <a16:creationId xmlns:a16="http://schemas.microsoft.com/office/drawing/2014/main" id="{6F94A78A-CACB-DE47-ADD3-912B5513B5D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6" name="Group 29">
                <a:extLst>
                  <a:ext uri="{FF2B5EF4-FFF2-40B4-BE49-F238E27FC236}">
                    <a16:creationId xmlns:a16="http://schemas.microsoft.com/office/drawing/2014/main" id="{8CA38786-BD07-6C4B-B79C-5B151F15D459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41" name="Rectangle 44">
                  <a:extLst>
                    <a:ext uri="{FF2B5EF4-FFF2-40B4-BE49-F238E27FC236}">
                      <a16:creationId xmlns:a16="http://schemas.microsoft.com/office/drawing/2014/main" id="{AF12D066-2701-3E47-ADF0-0F32CE1B413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2" name="Rectangle 45">
                  <a:extLst>
                    <a:ext uri="{FF2B5EF4-FFF2-40B4-BE49-F238E27FC236}">
                      <a16:creationId xmlns:a16="http://schemas.microsoft.com/office/drawing/2014/main" id="{9E8830B0-E1F0-2941-A05E-0948C1C398E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7" name="Group 30">
                <a:extLst>
                  <a:ext uri="{FF2B5EF4-FFF2-40B4-BE49-F238E27FC236}">
                    <a16:creationId xmlns:a16="http://schemas.microsoft.com/office/drawing/2014/main" id="{5674F61A-4D6B-B744-9C4C-0A1A9B91362B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9" name="Rectangle 42">
                  <a:extLst>
                    <a:ext uri="{FF2B5EF4-FFF2-40B4-BE49-F238E27FC236}">
                      <a16:creationId xmlns:a16="http://schemas.microsoft.com/office/drawing/2014/main" id="{0F9834F4-91C5-AE4C-BE11-2125A89F036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0" name="Rectangle 43">
                  <a:extLst>
                    <a:ext uri="{FF2B5EF4-FFF2-40B4-BE49-F238E27FC236}">
                      <a16:creationId xmlns:a16="http://schemas.microsoft.com/office/drawing/2014/main" id="{B062C3AA-A602-AA45-A507-886B8208391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53FE3270-DFBD-FC43-92A2-2C863601F2D3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17561CE3-67B5-7C4D-B439-D6591A0AD81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8" name="Rectangle 41">
                  <a:extLst>
                    <a:ext uri="{FF2B5EF4-FFF2-40B4-BE49-F238E27FC236}">
                      <a16:creationId xmlns:a16="http://schemas.microsoft.com/office/drawing/2014/main" id="{F380BED8-E55B-2643-A2FC-B2DA8993753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9" name="TextBox 32">
                <a:extLst>
                  <a:ext uri="{FF2B5EF4-FFF2-40B4-BE49-F238E27FC236}">
                    <a16:creationId xmlns:a16="http://schemas.microsoft.com/office/drawing/2014/main" id="{1CE323EC-3410-A642-8F36-32964C6AB981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69449823-0842-8A43-98CA-5158DF6B99D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FB758452-D920-4B41-8E09-A7816A8D95C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39">
                  <a:extLst>
                    <a:ext uri="{FF2B5EF4-FFF2-40B4-BE49-F238E27FC236}">
                      <a16:creationId xmlns:a16="http://schemas.microsoft.com/office/drawing/2014/main" id="{6895FE29-CD92-1343-8224-FD501A66C24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1" name="Group 34">
                <a:extLst>
                  <a:ext uri="{FF2B5EF4-FFF2-40B4-BE49-F238E27FC236}">
                    <a16:creationId xmlns:a16="http://schemas.microsoft.com/office/drawing/2014/main" id="{3DEE61D3-729B-E948-B3F7-B840B49A0BC5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104A17CF-9D50-5C41-AB51-2010BC52E4B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37">
                  <a:extLst>
                    <a:ext uri="{FF2B5EF4-FFF2-40B4-BE49-F238E27FC236}">
                      <a16:creationId xmlns:a16="http://schemas.microsoft.com/office/drawing/2014/main" id="{A9C042E2-01D8-4C4B-A5DF-68CD7CC46483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2" name="TextBox 35">
                <a:extLst>
                  <a:ext uri="{FF2B5EF4-FFF2-40B4-BE49-F238E27FC236}">
                    <a16:creationId xmlns:a16="http://schemas.microsoft.com/office/drawing/2014/main" id="{747E3A60-2FE4-B34A-9DF0-97694D696F8D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64A9A955-7311-1742-ABB7-1E1A6C2828BE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71" name="Group 74">
              <a:extLst>
                <a:ext uri="{FF2B5EF4-FFF2-40B4-BE49-F238E27FC236}">
                  <a16:creationId xmlns:a16="http://schemas.microsoft.com/office/drawing/2014/main" id="{0C3CDFF0-1CF7-624E-8073-BE38CD4A5A69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73" name="Rectangle 76">
                <a:extLst>
                  <a:ext uri="{FF2B5EF4-FFF2-40B4-BE49-F238E27FC236}">
                    <a16:creationId xmlns:a16="http://schemas.microsoft.com/office/drawing/2014/main" id="{C9D64D1D-F72A-4749-B531-3B41D1C3B14D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2C78C982-D8B9-F647-BF08-A10DA3B97D0F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72" name="TextBox 75">
              <a:extLst>
                <a:ext uri="{FF2B5EF4-FFF2-40B4-BE49-F238E27FC236}">
                  <a16:creationId xmlns:a16="http://schemas.microsoft.com/office/drawing/2014/main" id="{31118CA9-BB49-1A43-879D-4A30645E9E4F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76" name="Straight Arrow Connector 83">
            <a:extLst>
              <a:ext uri="{FF2B5EF4-FFF2-40B4-BE49-F238E27FC236}">
                <a16:creationId xmlns:a16="http://schemas.microsoft.com/office/drawing/2014/main" id="{9EA28F89-41F4-674F-B436-A3D1E09C4F4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85">
            <a:extLst>
              <a:ext uri="{FF2B5EF4-FFF2-40B4-BE49-F238E27FC236}">
                <a16:creationId xmlns:a16="http://schemas.microsoft.com/office/drawing/2014/main" id="{051D243E-78DC-984D-B8EE-9FE45B8B84CE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88">
            <a:extLst>
              <a:ext uri="{FF2B5EF4-FFF2-40B4-BE49-F238E27FC236}">
                <a16:creationId xmlns:a16="http://schemas.microsoft.com/office/drawing/2014/main" id="{EB843DA1-A74F-584B-BF04-E9D9DD09F0BD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9" name="Rectangle 89">
            <a:extLst>
              <a:ext uri="{FF2B5EF4-FFF2-40B4-BE49-F238E27FC236}">
                <a16:creationId xmlns:a16="http://schemas.microsoft.com/office/drawing/2014/main" id="{681AE4AC-F6ED-1543-A87B-79540017AE09}"/>
              </a:ext>
            </a:extLst>
          </p:cNvPr>
          <p:cNvSpPr/>
          <p:nvPr/>
        </p:nvSpPr>
        <p:spPr>
          <a:xfrm>
            <a:off x="2813837" y="1630930"/>
            <a:ext cx="1854651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80" name="TextBox 15">
            <a:extLst>
              <a:ext uri="{FF2B5EF4-FFF2-40B4-BE49-F238E27FC236}">
                <a16:creationId xmlns:a16="http://schemas.microsoft.com/office/drawing/2014/main" id="{B98CE0BC-7FC7-7A4F-A6EB-FB874D3D42F2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2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06CC8-D6B4-EA41-8B7F-E17F944D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key-value storage (KVS)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F01D1-9BFA-0A4B-A590-067CB989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Storage abstraction:</a:t>
            </a:r>
          </a:p>
          <a:p>
            <a:pPr lvl="1"/>
            <a:r>
              <a:rPr kumimoji="1" lang="en-US" altLang="zh-CN" dirty="0"/>
              <a:t>Each data (</a:t>
            </a:r>
            <a:r>
              <a:rPr kumimoji="1" lang="en-US" altLang="zh-CN" b="1" dirty="0"/>
              <a:t>V</a:t>
            </a:r>
            <a:r>
              <a:rPr kumimoji="1" lang="en-US" altLang="zh-CN" dirty="0"/>
              <a:t>alue)  is opaque to the underlying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storage/database</a:t>
            </a:r>
          </a:p>
          <a:p>
            <a:pPr lvl="2"/>
            <a:r>
              <a:rPr kumimoji="1" lang="en-US" altLang="zh-CN" dirty="0"/>
              <a:t>The K and V can be arbitrary byte-sequence (e.g., JSON, int, string)</a:t>
            </a:r>
          </a:p>
          <a:p>
            <a:pPr lvl="1"/>
            <a:r>
              <a:rPr kumimoji="1" lang="en-US" altLang="zh-CN" dirty="0"/>
              <a:t>Indexed by a key (</a:t>
            </a:r>
            <a:r>
              <a:rPr kumimoji="1" lang="en-US" altLang="zh-CN" b="1" dirty="0"/>
              <a:t>K</a:t>
            </a:r>
            <a:r>
              <a:rPr kumimoji="1" lang="en-US" altLang="zh-CN" dirty="0"/>
              <a:t>), which itself is also a data </a:t>
            </a:r>
          </a:p>
          <a:p>
            <a:pPr lvl="1"/>
            <a:r>
              <a:rPr kumimoji="1" lang="en-US" altLang="zh-CN" dirty="0"/>
              <a:t>Stored on disk (tolerate failure &amp; support a large capacity)</a:t>
            </a:r>
          </a:p>
          <a:p>
            <a:r>
              <a:rPr kumimoji="1" lang="en-US" altLang="zh-CN" dirty="0"/>
              <a:t>Application-level Interface (API) </a:t>
            </a:r>
          </a:p>
          <a:p>
            <a:pPr lvl="1"/>
            <a:r>
              <a:rPr kumimoji="1" lang="en-US" altLang="zh-CN" dirty="0"/>
              <a:t>Get(K) -&gt; V, Scan(K,N)</a:t>
            </a:r>
          </a:p>
          <a:p>
            <a:pPr lvl="1"/>
            <a:r>
              <a:rPr kumimoji="1" lang="en-US" altLang="zh-CN" dirty="0"/>
              <a:t>Update(K,V), Insert(K,V), Delete(K,V)</a:t>
            </a:r>
          </a:p>
          <a:p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B4FA9A-DAA8-2945-A65A-42C851CA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Picture 2" descr="What is LevelDB and how does it work? - DEV Community">
            <a:extLst>
              <a:ext uri="{FF2B5EF4-FFF2-40B4-BE49-F238E27FC236}">
                <a16:creationId xmlns:a16="http://schemas.microsoft.com/office/drawing/2014/main" id="{AFCB10FC-207D-DD41-AE6F-E21AD6D2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65" y="4526386"/>
            <a:ext cx="1882292" cy="78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ocksDB with Dhruba Borthakur and Igor Canadi - Software Engineering Daily">
            <a:extLst>
              <a:ext uri="{FF2B5EF4-FFF2-40B4-BE49-F238E27FC236}">
                <a16:creationId xmlns:a16="http://schemas.microsoft.com/office/drawing/2014/main" id="{9FF7324C-863D-8E46-8ACC-84FFD989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75" y="4305039"/>
            <a:ext cx="2382173" cy="11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dis - Wikipedia">
            <a:extLst>
              <a:ext uri="{FF2B5EF4-FFF2-40B4-BE49-F238E27FC236}">
                <a16:creationId xmlns:a16="http://schemas.microsoft.com/office/drawing/2014/main" id="{0CDCADBE-4E46-D24D-A22D-3981F84CC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10" y="4585692"/>
            <a:ext cx="2382173" cy="79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93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FB15B-E907-2046-8AE8-6A8060E5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52198-C646-924A-A841-5FD0A03B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170E2B22-2316-9E45-8CD6-48134F77C2B1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F4745AF1-3ADC-C844-AD50-C237ACA38C51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9F08FD82-BB34-2940-A53F-9C5DC60C8E24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E1A9BBF7-9B5F-CE4B-9CA5-7F24759AC5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C0BE4FC0-F6D3-9A4C-9C17-AF3C3B2AA772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AB09299D-42E6-C846-8ED0-8D054400A34B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A8543297-630D-E847-B018-687737E351FD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F87ABED1-B057-114E-8066-C391EF00F865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02738EB5-2A00-D440-9512-BB00E754D5F8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CC14BD39-DA48-3F40-A7A1-7F405A1DF12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E5C680DE-4387-444F-8B07-0A25B8641E6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6DB8CF7F-05D5-FD4A-9039-A04AA76EFD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2D8920B3-AD62-AE43-858F-6EA554A2187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7A3B67E1-E690-0145-9CDD-29A004996B3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8AB2F1E0-C0CD-1941-83F7-611BED83F9D3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64DDF840-9DE5-EA41-BCC8-371C88250692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C4DD6E64-A7E6-0B4B-8B3E-B49C14DB591A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BD42B685-2FE2-2043-9E3D-E07B4E43218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4824879F-A189-0F45-8D1A-9327710B0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3565D6B5-F5A4-704C-8187-FEC1E6F7FBEE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98410E5-8653-D641-8AFB-9A2FEC028CFA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65AAEAF9-F80A-5041-A4FC-6083C417628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672D418D-B3AF-CE4B-89A9-A4C15991496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69CC1892-139B-C848-ADAC-26D04D72FBF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D36C7376-E65D-3A45-ADC8-46BBC385252B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39AB8F2A-5989-3548-A465-C99EF7A0B5D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1990052B-9E9E-A145-A410-C4545F2C278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0433CF2E-1250-8544-A058-C8CF5454E770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CBA14F2B-DC20-794C-9652-83CB4349619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681C673F-0C7B-E745-AB30-9E988738B50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3C350305-CB21-DA4E-B406-A99012E89798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782756D3-C1CE-6C49-8315-8CB3AE2C38CC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DA0424D8-443F-944A-AD1E-A4C35872AEA2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F63B4E48-8BA8-B642-B2CD-71003A819E3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B2776D83-D840-734C-9441-33E08F7A337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4D2B1D5E-9AFE-0C4F-BE18-C1169CEB3A7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72AFEBED-5BD2-7347-AA97-AF304EBCBD5C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1415731F-1F5A-DF46-BEF5-9C073FDB117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C0A94B83-B585-2F48-95D7-BC817A12948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D567D5D-C6F3-0D45-8EF8-F1FF8CE94611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F98303D5-5037-D24E-A7BA-C3C2C0E839B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E1F188AD-7870-E44B-8265-777DF92BB1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A86B7D4-6DE5-1D4D-B29A-013421549684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EF34ABF1-727D-AD44-8E6C-D4B0C1FF793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D684C768-44C8-474A-B918-C05FB30860A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D2575D50-7637-F746-B7BA-CDF67BCA1670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0E58D9AC-25BA-484B-9049-476223C5366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5F272438-F324-624D-82BA-C388B5D816F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85535B13-FAEE-814F-B0BA-D56AC5CD4345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B0BF4003-18D0-0741-A3DF-5B1D1CF362CF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ECB62733-74CB-0343-99EA-8A8B76F1589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651EE8D5-EB0D-1C4E-B9A1-4801607DD44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9F6259A8-9755-6C4F-8D15-C5B287B25D30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31F11FB1-5C94-594B-BB1B-12E5B5B39EB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562EB8DB-DCA5-754A-9034-ACF5F1E65C8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045FEABE-A3C3-9641-8052-C0076245BB69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F28FD029-7D43-2040-8EFE-D08356E1248E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1007CCD9-E7BA-BA40-A72A-603FCD05D6CE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5C71CC19-6556-3443-90E8-805794DF0EB7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1FDD3EEB-56CE-D946-9606-931C08225CBB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30F13A2C-A3EE-D448-B130-FA7646BA3068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3">
            <a:extLst>
              <a:ext uri="{FF2B5EF4-FFF2-40B4-BE49-F238E27FC236}">
                <a16:creationId xmlns:a16="http://schemas.microsoft.com/office/drawing/2014/main" id="{BA1D139C-154B-3747-8CDC-E2F25C2FE1CE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85">
            <a:extLst>
              <a:ext uri="{FF2B5EF4-FFF2-40B4-BE49-F238E27FC236}">
                <a16:creationId xmlns:a16="http://schemas.microsoft.com/office/drawing/2014/main" id="{45940F06-6581-B048-9CD3-9FE95EE6C6B2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88">
            <a:extLst>
              <a:ext uri="{FF2B5EF4-FFF2-40B4-BE49-F238E27FC236}">
                <a16:creationId xmlns:a16="http://schemas.microsoft.com/office/drawing/2014/main" id="{B49D3021-3A57-5942-AD7E-13E3F60E8E1A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Rectangle 89">
            <a:extLst>
              <a:ext uri="{FF2B5EF4-FFF2-40B4-BE49-F238E27FC236}">
                <a16:creationId xmlns:a16="http://schemas.microsoft.com/office/drawing/2014/main" id="{A89FAABF-D164-3948-A3B2-A4FF54B9331A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2" name="TextBox 84">
            <a:extLst>
              <a:ext uri="{FF2B5EF4-FFF2-40B4-BE49-F238E27FC236}">
                <a16:creationId xmlns:a16="http://schemas.microsoft.com/office/drawing/2014/main" id="{E5EE24EF-3AA0-6443-A30D-B63C86783D4D}"/>
              </a:ext>
            </a:extLst>
          </p:cNvPr>
          <p:cNvSpPr txBox="1"/>
          <p:nvPr/>
        </p:nvSpPr>
        <p:spPr>
          <a:xfrm>
            <a:off x="3830903" y="1912967"/>
            <a:ext cx="4154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Full</a:t>
            </a:r>
          </a:p>
        </p:txBody>
      </p:sp>
      <p:sp>
        <p:nvSpPr>
          <p:cNvPr id="73" name="TextBox 15">
            <a:extLst>
              <a:ext uri="{FF2B5EF4-FFF2-40B4-BE49-F238E27FC236}">
                <a16:creationId xmlns:a16="http://schemas.microsoft.com/office/drawing/2014/main" id="{97F9F78C-F963-6A44-B001-B23465696105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57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236FC-D2D5-524C-91D4-45988F0A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7D7B7-2AB8-8041-97F7-F4AE6864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53898DA-F0D7-474B-A295-F993F120DB45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921CE956-E2E3-6B41-BD5F-2D48DCA565A5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FD17D120-EB4F-6342-8BA2-A366E69A28BB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D319D7AA-884E-8A46-BC13-76CF9A9F268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6723B3FA-A88B-C443-B2C7-D9B1AA6AED1A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FE1ACEC2-6833-2F48-AE8D-6E662EE3FC6E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5CB7F5F3-B733-1B43-9123-82FD7B3BA3B4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283360C2-0BC4-B34A-A1E7-11719B8C4FCD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9" name="Group 62">
                <a:extLst>
                  <a:ext uri="{FF2B5EF4-FFF2-40B4-BE49-F238E27FC236}">
                    <a16:creationId xmlns:a16="http://schemas.microsoft.com/office/drawing/2014/main" id="{489E1A9A-CE20-1948-9DB3-33835A493C0C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8" name="Rectangle 71">
                  <a:extLst>
                    <a:ext uri="{FF2B5EF4-FFF2-40B4-BE49-F238E27FC236}">
                      <a16:creationId xmlns:a16="http://schemas.microsoft.com/office/drawing/2014/main" id="{1BC5FE2B-03B9-334B-9C2D-6B5FE22B7B1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9" name="Rectangle 72">
                  <a:extLst>
                    <a:ext uri="{FF2B5EF4-FFF2-40B4-BE49-F238E27FC236}">
                      <a16:creationId xmlns:a16="http://schemas.microsoft.com/office/drawing/2014/main" id="{7DD99D46-AF4F-ED49-942E-5C90135A585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60" name="Group 63">
                <a:extLst>
                  <a:ext uri="{FF2B5EF4-FFF2-40B4-BE49-F238E27FC236}">
                    <a16:creationId xmlns:a16="http://schemas.microsoft.com/office/drawing/2014/main" id="{D8919AF3-887C-1944-9357-CF895881DE60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6" name="Rectangle 69">
                  <a:extLst>
                    <a:ext uri="{FF2B5EF4-FFF2-40B4-BE49-F238E27FC236}">
                      <a16:creationId xmlns:a16="http://schemas.microsoft.com/office/drawing/2014/main" id="{D22483CA-5BF2-054A-B737-7DE59C26FD8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7" name="Rectangle 70">
                  <a:extLst>
                    <a:ext uri="{FF2B5EF4-FFF2-40B4-BE49-F238E27FC236}">
                      <a16:creationId xmlns:a16="http://schemas.microsoft.com/office/drawing/2014/main" id="{277CF7C3-A9F1-304D-B5FC-436510790A8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61" name="TextBox 64">
                <a:extLst>
                  <a:ext uri="{FF2B5EF4-FFF2-40B4-BE49-F238E27FC236}">
                    <a16:creationId xmlns:a16="http://schemas.microsoft.com/office/drawing/2014/main" id="{F688484B-B3EC-BC46-87DD-B3145BEC0DAC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EA6D6B4D-2B15-4B45-B268-4CEA46DC64D9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63" name="Group 66">
                <a:extLst>
                  <a:ext uri="{FF2B5EF4-FFF2-40B4-BE49-F238E27FC236}">
                    <a16:creationId xmlns:a16="http://schemas.microsoft.com/office/drawing/2014/main" id="{7CB3264A-A371-8245-BBAD-4EEC0B194B02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64" name="Rectangle 67">
                  <a:extLst>
                    <a:ext uri="{FF2B5EF4-FFF2-40B4-BE49-F238E27FC236}">
                      <a16:creationId xmlns:a16="http://schemas.microsoft.com/office/drawing/2014/main" id="{70CACF23-63F0-FB42-9188-D1CD7A692A7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5" name="Rectangle 68">
                  <a:extLst>
                    <a:ext uri="{FF2B5EF4-FFF2-40B4-BE49-F238E27FC236}">
                      <a16:creationId xmlns:a16="http://schemas.microsoft.com/office/drawing/2014/main" id="{C8F3C15C-3396-2D4C-B284-AC5D7E4DB54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7A22F3A5-5452-7F48-B9DB-95AEE8A47B7B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6F84A33C-5F4B-EE46-B9C7-2137FCF6D330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45" name="Group 48">
                <a:extLst>
                  <a:ext uri="{FF2B5EF4-FFF2-40B4-BE49-F238E27FC236}">
                    <a16:creationId xmlns:a16="http://schemas.microsoft.com/office/drawing/2014/main" id="{4539EDFB-317C-0046-816A-8DBFA8756789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0">
                  <a:extLst>
                    <a:ext uri="{FF2B5EF4-FFF2-40B4-BE49-F238E27FC236}">
                      <a16:creationId xmlns:a16="http://schemas.microsoft.com/office/drawing/2014/main" id="{120A8294-B749-2F4C-87CD-359DAA862DA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61">
                  <a:extLst>
                    <a:ext uri="{FF2B5EF4-FFF2-40B4-BE49-F238E27FC236}">
                      <a16:creationId xmlns:a16="http://schemas.microsoft.com/office/drawing/2014/main" id="{E8088199-B839-7C4C-8658-567BC478A68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6" name="Group 49">
                <a:extLst>
                  <a:ext uri="{FF2B5EF4-FFF2-40B4-BE49-F238E27FC236}">
                    <a16:creationId xmlns:a16="http://schemas.microsoft.com/office/drawing/2014/main" id="{F82DCE87-5A06-C749-A3A9-4F227FD17C1E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58">
                  <a:extLst>
                    <a:ext uri="{FF2B5EF4-FFF2-40B4-BE49-F238E27FC236}">
                      <a16:creationId xmlns:a16="http://schemas.microsoft.com/office/drawing/2014/main" id="{4517E231-2D9A-A745-BB9E-7FBAEAED7FB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59">
                  <a:extLst>
                    <a:ext uri="{FF2B5EF4-FFF2-40B4-BE49-F238E27FC236}">
                      <a16:creationId xmlns:a16="http://schemas.microsoft.com/office/drawing/2014/main" id="{48E7D04E-B15C-3D46-8D7A-688E18ECBC6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47" name="Group 50">
                <a:extLst>
                  <a:ext uri="{FF2B5EF4-FFF2-40B4-BE49-F238E27FC236}">
                    <a16:creationId xmlns:a16="http://schemas.microsoft.com/office/drawing/2014/main" id="{28FADFCC-DAA5-EE43-BB6B-A3AA5DDD3D11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7A71424B-07F8-FA4E-8342-3A8E77148D8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4" name="Rectangle 57">
                  <a:extLst>
                    <a:ext uri="{FF2B5EF4-FFF2-40B4-BE49-F238E27FC236}">
                      <a16:creationId xmlns:a16="http://schemas.microsoft.com/office/drawing/2014/main" id="{613DD30C-43EB-8144-9A41-74BB7C10B15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8" name="TextBox 51">
                <a:extLst>
                  <a:ext uri="{FF2B5EF4-FFF2-40B4-BE49-F238E27FC236}">
                    <a16:creationId xmlns:a16="http://schemas.microsoft.com/office/drawing/2014/main" id="{7E4D4452-9554-7C41-BC92-D5572416103B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9" name="TextBox 52">
                <a:extLst>
                  <a:ext uri="{FF2B5EF4-FFF2-40B4-BE49-F238E27FC236}">
                    <a16:creationId xmlns:a16="http://schemas.microsoft.com/office/drawing/2014/main" id="{DDBECA94-D015-344A-9DA8-4085E445E596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50" name="Group 53">
                <a:extLst>
                  <a:ext uri="{FF2B5EF4-FFF2-40B4-BE49-F238E27FC236}">
                    <a16:creationId xmlns:a16="http://schemas.microsoft.com/office/drawing/2014/main" id="{A92BD180-02A5-CC46-9C14-0C2E67F56B4F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51" name="Rectangle 54">
                  <a:extLst>
                    <a:ext uri="{FF2B5EF4-FFF2-40B4-BE49-F238E27FC236}">
                      <a16:creationId xmlns:a16="http://schemas.microsoft.com/office/drawing/2014/main" id="{6E64E779-C619-8E41-B63A-8AB7091571D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2" name="Rectangle 55">
                  <a:extLst>
                    <a:ext uri="{FF2B5EF4-FFF2-40B4-BE49-F238E27FC236}">
                      <a16:creationId xmlns:a16="http://schemas.microsoft.com/office/drawing/2014/main" id="{6687A42E-5948-C146-A91E-CCB9D6BBE65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136C0F52-E286-7248-AFB3-17F528DA388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25" name="Group 28">
                <a:extLst>
                  <a:ext uri="{FF2B5EF4-FFF2-40B4-BE49-F238E27FC236}">
                    <a16:creationId xmlns:a16="http://schemas.microsoft.com/office/drawing/2014/main" id="{D861F143-A8A9-6A45-9DBF-4B0E68BCD52F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46">
                  <a:extLst>
                    <a:ext uri="{FF2B5EF4-FFF2-40B4-BE49-F238E27FC236}">
                      <a16:creationId xmlns:a16="http://schemas.microsoft.com/office/drawing/2014/main" id="{CA7C232F-0821-1046-A9ED-1E94846433B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47">
                  <a:extLst>
                    <a:ext uri="{FF2B5EF4-FFF2-40B4-BE49-F238E27FC236}">
                      <a16:creationId xmlns:a16="http://schemas.microsoft.com/office/drawing/2014/main" id="{2BE9523C-FA94-A141-8B51-BF98A735968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6" name="Group 29">
                <a:extLst>
                  <a:ext uri="{FF2B5EF4-FFF2-40B4-BE49-F238E27FC236}">
                    <a16:creationId xmlns:a16="http://schemas.microsoft.com/office/drawing/2014/main" id="{6E92475F-3105-084E-8412-883888AF69A6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41" name="Rectangle 44">
                  <a:extLst>
                    <a:ext uri="{FF2B5EF4-FFF2-40B4-BE49-F238E27FC236}">
                      <a16:creationId xmlns:a16="http://schemas.microsoft.com/office/drawing/2014/main" id="{C0ECD87D-36E9-2E47-91BA-92C55D781C2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2" name="Rectangle 45">
                  <a:extLst>
                    <a:ext uri="{FF2B5EF4-FFF2-40B4-BE49-F238E27FC236}">
                      <a16:creationId xmlns:a16="http://schemas.microsoft.com/office/drawing/2014/main" id="{996D14FA-72D4-9744-8A6B-7D77F4A25C6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7" name="Group 30">
                <a:extLst>
                  <a:ext uri="{FF2B5EF4-FFF2-40B4-BE49-F238E27FC236}">
                    <a16:creationId xmlns:a16="http://schemas.microsoft.com/office/drawing/2014/main" id="{4E8AF4A5-FFC7-A148-8EDE-D24D50D44478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9" name="Rectangle 42">
                  <a:extLst>
                    <a:ext uri="{FF2B5EF4-FFF2-40B4-BE49-F238E27FC236}">
                      <a16:creationId xmlns:a16="http://schemas.microsoft.com/office/drawing/2014/main" id="{827682B1-C19A-984D-9F8A-2FE00E58053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0" name="Rectangle 43">
                  <a:extLst>
                    <a:ext uri="{FF2B5EF4-FFF2-40B4-BE49-F238E27FC236}">
                      <a16:creationId xmlns:a16="http://schemas.microsoft.com/office/drawing/2014/main" id="{A8E66F0F-745A-004D-9BC6-39159C25826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8" name="Group 31">
                <a:extLst>
                  <a:ext uri="{FF2B5EF4-FFF2-40B4-BE49-F238E27FC236}">
                    <a16:creationId xmlns:a16="http://schemas.microsoft.com/office/drawing/2014/main" id="{8304C087-437F-8845-8D9E-65DC8547763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5CB56005-A6E7-7B4A-A5BC-2904D219776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8" name="Rectangle 41">
                  <a:extLst>
                    <a:ext uri="{FF2B5EF4-FFF2-40B4-BE49-F238E27FC236}">
                      <a16:creationId xmlns:a16="http://schemas.microsoft.com/office/drawing/2014/main" id="{55EF3037-6B93-B848-8253-10A4A2116C5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9" name="TextBox 32">
                <a:extLst>
                  <a:ext uri="{FF2B5EF4-FFF2-40B4-BE49-F238E27FC236}">
                    <a16:creationId xmlns:a16="http://schemas.microsoft.com/office/drawing/2014/main" id="{627AC2F1-4CF4-3645-A995-BBAC88882108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1B6D7CA5-5062-AC49-AA0D-56A8599D8364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38">
                  <a:extLst>
                    <a:ext uri="{FF2B5EF4-FFF2-40B4-BE49-F238E27FC236}">
                      <a16:creationId xmlns:a16="http://schemas.microsoft.com/office/drawing/2014/main" id="{53D97D68-C3BF-314D-8701-92F6C13D030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39">
                  <a:extLst>
                    <a:ext uri="{FF2B5EF4-FFF2-40B4-BE49-F238E27FC236}">
                      <a16:creationId xmlns:a16="http://schemas.microsoft.com/office/drawing/2014/main" id="{79F3FC28-28D0-E045-813B-26B86155F3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1" name="Group 34">
                <a:extLst>
                  <a:ext uri="{FF2B5EF4-FFF2-40B4-BE49-F238E27FC236}">
                    <a16:creationId xmlns:a16="http://schemas.microsoft.com/office/drawing/2014/main" id="{46BF9413-F1A7-BC46-A171-EDFD959988D1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36">
                  <a:extLst>
                    <a:ext uri="{FF2B5EF4-FFF2-40B4-BE49-F238E27FC236}">
                      <a16:creationId xmlns:a16="http://schemas.microsoft.com/office/drawing/2014/main" id="{94CDDBA5-8C16-054F-8B10-1E13EBA1E5F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37">
                  <a:extLst>
                    <a:ext uri="{FF2B5EF4-FFF2-40B4-BE49-F238E27FC236}">
                      <a16:creationId xmlns:a16="http://schemas.microsoft.com/office/drawing/2014/main" id="{DADF6586-886F-A945-9555-2A0D53A667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2" name="TextBox 35">
                <a:extLst>
                  <a:ext uri="{FF2B5EF4-FFF2-40B4-BE49-F238E27FC236}">
                    <a16:creationId xmlns:a16="http://schemas.microsoft.com/office/drawing/2014/main" id="{4E40D201-9C10-654E-9B08-3D1031996C78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70" name="Group 73">
            <a:extLst>
              <a:ext uri="{FF2B5EF4-FFF2-40B4-BE49-F238E27FC236}">
                <a16:creationId xmlns:a16="http://schemas.microsoft.com/office/drawing/2014/main" id="{46D66055-97E0-EE4B-AE17-2CE824438251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71" name="Group 74">
              <a:extLst>
                <a:ext uri="{FF2B5EF4-FFF2-40B4-BE49-F238E27FC236}">
                  <a16:creationId xmlns:a16="http://schemas.microsoft.com/office/drawing/2014/main" id="{BFF337AD-6F06-7E40-94B5-CDB1BDB51C39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73" name="Rectangle 76">
                <a:extLst>
                  <a:ext uri="{FF2B5EF4-FFF2-40B4-BE49-F238E27FC236}">
                    <a16:creationId xmlns:a16="http://schemas.microsoft.com/office/drawing/2014/main" id="{1270CE92-2A4E-B34D-8215-BFEB7DE7C8F0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74" name="Rectangle 77">
                <a:extLst>
                  <a:ext uri="{FF2B5EF4-FFF2-40B4-BE49-F238E27FC236}">
                    <a16:creationId xmlns:a16="http://schemas.microsoft.com/office/drawing/2014/main" id="{E3EB862A-5E53-194D-800B-7CD25C38F381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72" name="TextBox 75">
              <a:extLst>
                <a:ext uri="{FF2B5EF4-FFF2-40B4-BE49-F238E27FC236}">
                  <a16:creationId xmlns:a16="http://schemas.microsoft.com/office/drawing/2014/main" id="{C167F5CD-28FB-2941-90CE-F81DA998C22B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75" name="Curved Connector 78">
            <a:extLst>
              <a:ext uri="{FF2B5EF4-FFF2-40B4-BE49-F238E27FC236}">
                <a16:creationId xmlns:a16="http://schemas.microsoft.com/office/drawing/2014/main" id="{7E3EAE1C-C95E-E448-984F-7D44A9598F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9">
            <a:extLst>
              <a:ext uri="{FF2B5EF4-FFF2-40B4-BE49-F238E27FC236}">
                <a16:creationId xmlns:a16="http://schemas.microsoft.com/office/drawing/2014/main" id="{DF34A184-0FD9-F04A-AAB5-E476B3AEB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80">
            <a:extLst>
              <a:ext uri="{FF2B5EF4-FFF2-40B4-BE49-F238E27FC236}">
                <a16:creationId xmlns:a16="http://schemas.microsoft.com/office/drawing/2014/main" id="{1935DDE2-E0D8-E545-AECE-599D528E94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81">
            <a:extLst>
              <a:ext uri="{FF2B5EF4-FFF2-40B4-BE49-F238E27FC236}">
                <a16:creationId xmlns:a16="http://schemas.microsoft.com/office/drawing/2014/main" id="{27F6DFF8-44AC-184B-928F-5338E6DEE1BE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80" name="Straight Arrow Connector 83">
            <a:extLst>
              <a:ext uri="{FF2B5EF4-FFF2-40B4-BE49-F238E27FC236}">
                <a16:creationId xmlns:a16="http://schemas.microsoft.com/office/drawing/2014/main" id="{25F376B1-5256-CA4F-B744-ED2DE424E7CC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5">
            <a:extLst>
              <a:ext uri="{FF2B5EF4-FFF2-40B4-BE49-F238E27FC236}">
                <a16:creationId xmlns:a16="http://schemas.microsoft.com/office/drawing/2014/main" id="{1D115320-1647-DF47-BF80-067AC33BEE8A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8">
            <a:extLst>
              <a:ext uri="{FF2B5EF4-FFF2-40B4-BE49-F238E27FC236}">
                <a16:creationId xmlns:a16="http://schemas.microsoft.com/office/drawing/2014/main" id="{632C24AB-5472-8945-A59A-DD45DCD54530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83" name="Rectangle 89">
            <a:extLst>
              <a:ext uri="{FF2B5EF4-FFF2-40B4-BE49-F238E27FC236}">
                <a16:creationId xmlns:a16="http://schemas.microsoft.com/office/drawing/2014/main" id="{8ADE2ED7-0536-E145-9308-5496641CD317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84" name="Picture 4" descr="卡通沙漏计时GIF图片-动态图片基地">
            <a:extLst>
              <a:ext uri="{FF2B5EF4-FFF2-40B4-BE49-F238E27FC236}">
                <a16:creationId xmlns:a16="http://schemas.microsoft.com/office/drawing/2014/main" id="{0C26174D-7FB6-E54F-A6EE-F7D9B7152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5">
            <a:extLst>
              <a:ext uri="{FF2B5EF4-FFF2-40B4-BE49-F238E27FC236}">
                <a16:creationId xmlns:a16="http://schemas.microsoft.com/office/drawing/2014/main" id="{34051682-40B7-3B41-8D49-83A4B8FB7C1A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10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89999-8A7E-EA47-A9AA-E5A517CC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D25DF-6691-3941-B309-FCA8C159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1ABE6FC5-BA12-EF48-B736-610499333737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34870600-BA8D-D34B-A647-A2140312F0E8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76E17AF0-23FB-D249-8F2F-7932F9F6D4D4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D9B523D4-DE5F-4644-B5F6-AB75B9D147C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80D41319-2C96-D442-9FCA-5C80783ADAEF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BBD4E0DC-A9FC-4C4C-98C6-72BB4DF86C1D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82B35E62-3147-3F48-AE8A-B624B2A6AF9D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2D1A5D7A-92B2-2D4A-9ED7-B005D183F45A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1366DC84-F11C-4546-BE9C-C15822C5E354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AEA1838E-593D-A742-8839-275B1E9BD1B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3779DDA9-4F6B-AC4E-BBFC-7FA0BF7CECD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622B4426-63FF-2B40-BA0B-3C7B7B1D4CD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10C63F93-DBA6-F746-834B-DC7C1A1F33F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309735A0-F0C3-694A-A3F1-058834BE0FF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10C5D012-2C5C-9A48-AD2A-761BB0DC55AC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80E523E-9DA2-2444-9E50-63914EBBE35B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B8B5659B-5F93-1743-8BB5-C0B651C8B84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ECA0CFA5-D143-AE41-8881-FA651FDB554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EBEA6930-7060-F440-9871-AD338BCE4F2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0AD07D87-E78A-8E45-88EB-C4D295ED23C6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A77DA4B5-7557-6243-8CA4-2E00DAA10E20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6163B81-21DD-2B42-ACD3-4C8E44CA101C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8035FD59-19E0-6443-9760-5E4BB948F8C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EC2E5F3D-BB8A-5849-AE84-C3F7BF0632F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C0D96B34-D80E-B64A-9304-B03A2B0BF254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A90516CA-DB3B-A846-9450-6B564CEDEB8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ED663E40-9473-304D-82B1-DEB74DBF252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605C994B-7748-184D-8FBB-C8578ECA653A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D171D889-35F8-6F47-8C04-90FAA1867F3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14B2EE7C-5AB3-704F-B11D-1E4E714322F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38605519-33A7-EA4A-B109-3F424AD24C1A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29B03920-2211-8644-BA66-57E76B01F246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EF11380D-5EC1-3C46-8398-4336DB3CBF17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C80D8085-CBA9-9A4A-9C7C-3EDD78EC4D4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6FC63993-4250-0C40-8DAC-1B8AA07B9AF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316D68F3-2631-4F4B-B429-EC74999BADC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8FDA5C55-CEC5-DB4A-B8C4-21148117323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A2A58DA8-4442-B54D-BA55-4F6D6D72493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6532E6F-22C4-344B-9287-CE94EAAB0F7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A30BD496-7168-0146-BE9A-64C24661199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3CD626EA-D259-A642-B920-6C5E1F15EF3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53D78B5A-436C-1244-BE73-89F4CDA721D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B7C977E9-BA97-9844-9789-C58E64D9ABB0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EB0A8A73-6A60-B744-9B3F-9372B5C8721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7BBCE520-0B6C-5348-99B5-E159D904F55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4A02DFB2-48E9-E04F-91D4-04D9B1A05514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83FDEB5A-E695-5D4C-A3A2-37F7DFA3879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075F9F11-A507-AC4F-B9B8-4F27CBFD538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C1DE733-1619-1B48-8091-E5F726AFC61F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926EDF35-E39D-E344-B90A-EA27799C6727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5B9AB9F0-92AF-594E-A9B5-A9B40E0BEE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EB2ECB7F-9454-7F48-94A3-457EC638E8E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F74CC589-326C-E942-A3C6-3F050A4A5F6F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024E5D66-B767-6049-AE27-DD7D656D19B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518DB3CD-653F-0C40-8138-225E62B9162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87A3CD63-0CF9-BA45-81DF-8BC6DB3D5A88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14FDE4F0-E14B-DE44-8AC7-3580BDE865AF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445EE6D7-3BAE-4447-A870-A7EBAA65D214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BCBC4D63-B084-274E-BBD0-03CE04778613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0DE61334-E206-FC4A-A46D-797B7C42355B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B20F8B6A-7584-EC4B-BCAC-C29E0EE7AAAE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7" name="Curved Connector 78">
            <a:extLst>
              <a:ext uri="{FF2B5EF4-FFF2-40B4-BE49-F238E27FC236}">
                <a16:creationId xmlns:a16="http://schemas.microsoft.com/office/drawing/2014/main" id="{0FD25897-F45B-E045-9DE4-CA6F31E15A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79">
            <a:extLst>
              <a:ext uri="{FF2B5EF4-FFF2-40B4-BE49-F238E27FC236}">
                <a16:creationId xmlns:a16="http://schemas.microsoft.com/office/drawing/2014/main" id="{FEDE94F6-3790-4445-88F9-3320A54FFB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80">
            <a:extLst>
              <a:ext uri="{FF2B5EF4-FFF2-40B4-BE49-F238E27FC236}">
                <a16:creationId xmlns:a16="http://schemas.microsoft.com/office/drawing/2014/main" id="{73A3C52A-99EA-5C43-965B-A9A6388892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1">
            <a:extLst>
              <a:ext uri="{FF2B5EF4-FFF2-40B4-BE49-F238E27FC236}">
                <a16:creationId xmlns:a16="http://schemas.microsoft.com/office/drawing/2014/main" id="{BBD9D2C5-0ABE-C949-8B50-2E0F1E30546B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72" name="Straight Arrow Connector 83">
            <a:extLst>
              <a:ext uri="{FF2B5EF4-FFF2-40B4-BE49-F238E27FC236}">
                <a16:creationId xmlns:a16="http://schemas.microsoft.com/office/drawing/2014/main" id="{3D4470ED-0007-B34A-BD52-A43B648972FE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85">
            <a:extLst>
              <a:ext uri="{FF2B5EF4-FFF2-40B4-BE49-F238E27FC236}">
                <a16:creationId xmlns:a16="http://schemas.microsoft.com/office/drawing/2014/main" id="{AB575B90-CCD1-074A-984F-F71E4552B69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88">
            <a:extLst>
              <a:ext uri="{FF2B5EF4-FFF2-40B4-BE49-F238E27FC236}">
                <a16:creationId xmlns:a16="http://schemas.microsoft.com/office/drawing/2014/main" id="{A0018F8B-3AD2-2B47-BB17-E5021F910162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5" name="Rectangle 89">
            <a:extLst>
              <a:ext uri="{FF2B5EF4-FFF2-40B4-BE49-F238E27FC236}">
                <a16:creationId xmlns:a16="http://schemas.microsoft.com/office/drawing/2014/main" id="{D78339B4-30D3-084B-897C-40C0B872296D}"/>
              </a:ext>
            </a:extLst>
          </p:cNvPr>
          <p:cNvSpPr/>
          <p:nvPr/>
        </p:nvSpPr>
        <p:spPr>
          <a:xfrm>
            <a:off x="2813837" y="1630930"/>
            <a:ext cx="1854651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76" name="Picture 4" descr="卡通沙漏计时GIF图片-动态图片基地">
            <a:extLst>
              <a:ext uri="{FF2B5EF4-FFF2-40B4-BE49-F238E27FC236}">
                <a16:creationId xmlns:a16="http://schemas.microsoft.com/office/drawing/2014/main" id="{4305F80E-BB06-A74D-ABA4-1BA738D74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15">
            <a:extLst>
              <a:ext uri="{FF2B5EF4-FFF2-40B4-BE49-F238E27FC236}">
                <a16:creationId xmlns:a16="http://schemas.microsoft.com/office/drawing/2014/main" id="{833B1316-1CB6-9048-9DCD-618692466392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0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E4CC9-6B7B-EB4C-9180-506CD7FE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38A8A-99A8-954D-96D2-978EB823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5435A52F-9E3B-AE46-9720-6EE13A69C2E0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78B6B2C4-A8AC-3E41-95D7-ED9289E77C3C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360DC1E6-9CF3-E944-85C0-982ADBA85849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05B9FF79-246F-F247-B530-0710F96DF9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BFD579BB-0DAB-7C48-BEE9-A300D83ABCF9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84A20A83-A0F9-5548-9270-768A019DF992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BF17F321-CBE6-D247-B3A2-8B3B4262A235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2458C8BF-6BF2-EB42-9B6C-3B144FAC1555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8D2A2122-2E6A-0849-A4D0-B2959F2355C5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B9B619C6-10B0-7B40-AE83-C30733DCEC7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1DFB67F4-8954-824B-80C0-7D220BEB878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0F958FFA-CDA6-9541-A20D-DFCCD1EB310A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6E3C2148-B7A5-7D44-80D3-C8143C71C5D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DABAF763-B33D-6C45-88C7-C5514DB7BF9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65C2AEF5-12C1-204C-8FB7-1A4C71E6E2BE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63CAA5BE-BAF6-6544-9DB6-B136E7346421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1175D696-5885-0541-B558-0E3D99AEDAA3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4129C43A-A688-DB40-8AA8-9A3628BB0D1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429FCECB-46DF-7D49-BB60-B03614CDA22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A821A2D3-11EF-604E-919B-1EC07D935212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5C3B6A1-A4C0-A543-8CC3-0CC00E09A090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EF5C9768-4C48-2540-A2B3-EA1364A5E6FD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4A5C74C5-9FCC-DE44-8916-AB4B8F70E06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C5E89515-9496-8346-B052-338B120992E3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58842E2D-4813-D94F-9C0B-7A9E8BC7A74D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E429F20B-7CE2-C140-B656-0F4E4A11526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A50BFBE7-F1AC-9843-BA88-41D5B6587B0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F114B9F3-24F2-7745-9360-DDE219BCD31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23810D73-D1FF-064E-A8B1-5AF3DF272C3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3F902C5B-7896-E44D-97B4-F7C4D491591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5FD9436D-A511-5D4A-A63A-B9EE9B26B92D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D233847D-4EC6-6845-9273-1A03B7A0094D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4A80666B-9E63-C24F-9B77-0538ECA4C90B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FE62FAC4-AEB1-5E42-B7A3-C0F6F9E3EAB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D7779B11-96E5-484E-A084-D4848736536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B0A7D9CB-C97D-1648-866F-5C69F9E9739C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01735C52-45D5-D84C-A7C5-CB2447110BA6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402D1F4E-BDD7-D346-83A1-CB9193650EC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0CC04CF3-8885-7641-BC29-ED7D2AA5FF1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897A8E4C-2DB1-EC4D-89C7-1B6CFDF1E86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A327D368-145D-A043-9C47-F509C45379A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5357270C-0F2A-144D-8D5A-D492300B4A0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6B60C3B9-8AD1-A241-A19E-13CC541167E1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7FC36F3F-80B8-044D-A481-A6DCF5BB6B5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D0B6DBCD-7C0F-764C-AB81-E8DEEF935BB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EA986866-C71E-7145-9060-ABB879438FCF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AB8A870B-3837-F543-BAF0-74505525EE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F3A8C603-9B6D-F34D-8952-143DBBD0960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CDCFD3AB-90BE-1F43-9FAE-9FF93685AF58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429659D4-E142-5348-8EE9-7899EC2061C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F640C302-7184-1E40-8C39-D01FDAF58E9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2E2101A3-5E04-F644-9970-56529E7C9C0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D0E60DD5-644E-3C4B-9FC8-87A4CB50D19E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30EF2615-4507-EB47-A60D-355B6713DE8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12107008-369F-1643-A6E3-A942EFCFD51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8867B931-F448-4540-BBBE-BACA2F086C05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DD332AA7-78A6-D041-AB41-E6D6DCC8C5A0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768460EA-0E8D-8D45-B4AA-723AD5F2712A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4E52A046-123C-3C4E-B834-94DE0F20A996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D4056C22-6E8C-514D-A493-2E417398A7C0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147379F2-3508-CE44-ACA7-41E6C11818A3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7" name="Curved Connector 78">
            <a:extLst>
              <a:ext uri="{FF2B5EF4-FFF2-40B4-BE49-F238E27FC236}">
                <a16:creationId xmlns:a16="http://schemas.microsoft.com/office/drawing/2014/main" id="{BC25702F-1D3B-6441-A625-78815B1900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79">
            <a:extLst>
              <a:ext uri="{FF2B5EF4-FFF2-40B4-BE49-F238E27FC236}">
                <a16:creationId xmlns:a16="http://schemas.microsoft.com/office/drawing/2014/main" id="{B96FC17D-4AFE-F840-ACD0-5357462A0D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80">
            <a:extLst>
              <a:ext uri="{FF2B5EF4-FFF2-40B4-BE49-F238E27FC236}">
                <a16:creationId xmlns:a16="http://schemas.microsoft.com/office/drawing/2014/main" id="{07D0E802-074C-C747-A775-84217011C8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1">
            <a:extLst>
              <a:ext uri="{FF2B5EF4-FFF2-40B4-BE49-F238E27FC236}">
                <a16:creationId xmlns:a16="http://schemas.microsoft.com/office/drawing/2014/main" id="{F2895C66-CF5F-8040-9906-B9A8400C2B9F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72" name="Straight Arrow Connector 83">
            <a:extLst>
              <a:ext uri="{FF2B5EF4-FFF2-40B4-BE49-F238E27FC236}">
                <a16:creationId xmlns:a16="http://schemas.microsoft.com/office/drawing/2014/main" id="{AE8C19D5-6B61-3146-AD00-C84FB4929299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85">
            <a:extLst>
              <a:ext uri="{FF2B5EF4-FFF2-40B4-BE49-F238E27FC236}">
                <a16:creationId xmlns:a16="http://schemas.microsoft.com/office/drawing/2014/main" id="{D4CB8024-23A1-7046-A9BF-2C64B81CC978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88">
            <a:extLst>
              <a:ext uri="{FF2B5EF4-FFF2-40B4-BE49-F238E27FC236}">
                <a16:creationId xmlns:a16="http://schemas.microsoft.com/office/drawing/2014/main" id="{EEBFE9D4-A519-1844-A689-CF619CAE4C41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5" name="Rectangle 89">
            <a:extLst>
              <a:ext uri="{FF2B5EF4-FFF2-40B4-BE49-F238E27FC236}">
                <a16:creationId xmlns:a16="http://schemas.microsoft.com/office/drawing/2014/main" id="{F0B6AA4E-61D0-4B48-A07D-425497C87D07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6" name="TextBox 84">
            <a:extLst>
              <a:ext uri="{FF2B5EF4-FFF2-40B4-BE49-F238E27FC236}">
                <a16:creationId xmlns:a16="http://schemas.microsoft.com/office/drawing/2014/main" id="{5811961F-938B-EB40-8B15-680CFD2C25CF}"/>
              </a:ext>
            </a:extLst>
          </p:cNvPr>
          <p:cNvSpPr txBox="1"/>
          <p:nvPr/>
        </p:nvSpPr>
        <p:spPr>
          <a:xfrm>
            <a:off x="3830903" y="1912967"/>
            <a:ext cx="4154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Full</a:t>
            </a:r>
          </a:p>
        </p:txBody>
      </p:sp>
      <p:pic>
        <p:nvPicPr>
          <p:cNvPr id="77" name="Picture 4" descr="卡通沙漏计时GIF图片-动态图片基地">
            <a:extLst>
              <a:ext uri="{FF2B5EF4-FFF2-40B4-BE49-F238E27FC236}">
                <a16:creationId xmlns:a16="http://schemas.microsoft.com/office/drawing/2014/main" id="{9777B43F-3E69-6341-A863-5FCA4F7A7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15">
            <a:extLst>
              <a:ext uri="{FF2B5EF4-FFF2-40B4-BE49-F238E27FC236}">
                <a16:creationId xmlns:a16="http://schemas.microsoft.com/office/drawing/2014/main" id="{B9846A89-0281-7F4E-86C7-30886DD37D43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786A5-3AC3-9A42-A938-B643B891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8A363-700C-2C4C-BD10-441741FF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91E63793-9340-094C-9F8B-74A658298F00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243415CA-8BCE-B24F-88F0-958144232DD1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1FDEE712-A124-9043-935C-857F6549DB9E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B6E7FEF6-C896-2D43-9C1C-84DCA894629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BF019F97-058A-E949-86BF-741EA56292AB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B7B5E975-671E-9A4D-969C-A70DA3E23C6E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1A4B67EE-7DEC-834B-B849-35A965181617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31449F0D-F395-2B40-9D06-554D682A2A08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3C5ACA23-CC10-7340-B8A9-B8120D930E41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B86E5B23-7942-EB43-90E2-C51129BC7A0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B6050C4A-5FEE-3B4C-97AD-AC7ED0359CF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4FB96D8E-510D-D148-886A-FDD65B6CA906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93111DC6-85CB-2D48-9A0D-31905404716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98851CF5-5E96-434C-8254-15B63793E36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F6104DDC-3715-0744-B95B-77E83D844887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CD6299C0-41B3-0E4A-967B-2264F1DC44E3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B82228AC-FFD6-FF46-B621-3CA727853075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39FAC271-8BF7-034E-95B9-E8892B287E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53CC7088-54E4-DF4A-BB3C-857AF1CECC0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58BA2EC7-8288-FF42-A354-1F4639E4B360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11833788-0862-3340-97BD-761C8BB17C9F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61C600FF-5B35-E741-B3FF-AAC5C66C9F32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7C052AEB-A42B-944E-844D-48EBA0EDC28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74AA40F4-6206-2843-99A3-982F7A61536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366E27CC-B66B-AA48-BC26-AE8483611DF3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857268BA-793F-9644-9B0D-6FE89B1E29A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E1CD8514-A87B-D741-851C-D9A84703898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934BF756-7F99-DF4C-9651-347211FD23A2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BA8080B2-882B-6A43-930E-AD915BE87ED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099B4128-54A3-F241-9FF4-F7B45024940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F0D4ECAE-A043-FA4D-85B2-6990BC29F673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F1ECFA88-D175-BE4F-AEF6-2936F7624E45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64BF0F-E62D-A543-B239-BDDC01EA73E1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9CCCB729-D392-4343-8F47-F79969F10F3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0E37687B-A9AA-B94D-8B3F-0C3038A908C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CF27F391-F43B-AB46-AFB7-05DF782B5DF0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2A0E652A-BA62-154F-AAB8-F71E5E2467AB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892E7FE9-3A73-AB44-9DC3-13C90E515C1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282AA953-CFED-5445-8506-25251210A9A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F7DAE409-BA9B-1744-B046-B68276904E93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AC9F0ED6-6378-D749-900D-9AF68A947B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D65BA34C-22A2-D446-993B-A3D2AD11745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445AFAE9-5ABF-8B41-A955-89DC1F75F438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5F345F2E-0337-9540-81F0-155C1E9620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B8C828EE-34DA-4440-B403-29557E3DB303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49E9AB14-22C3-A746-B8EA-1733FABD1B03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ACB5959C-3620-D049-910C-FAE6971E222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60714F09-F1D8-5C44-B1EB-E28AECC9B14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C62117BF-2E7B-B24C-82D6-8DE97CBF966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1C5F4635-369C-0945-B110-6CE6FFCED84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E92C231B-0083-B643-A2C5-72AF9CF0A57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25E3CDF7-8BF4-5640-AEE7-DACB26CFF4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B3130107-5475-7F47-9ABA-16AC74B4B6E8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D796FBCB-F7AD-2B41-A03E-D086583EA42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8873057A-AAB5-BF41-919F-1FFA54969E9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D8914475-4B8A-7749-B011-A7C5AAE7810F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2790D239-1570-9F4C-BF87-3143E660E07B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9779E17B-6454-0D4B-876F-E854E8F70CA1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9D52BCE-CA4E-6146-8C4D-DF6CAED8B90F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4B290B4A-F0AC-D447-9FD9-3B8524878548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3A735272-D0C2-924F-AC8E-EC54E02267D9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7" name="Curved Connector 78">
            <a:extLst>
              <a:ext uri="{FF2B5EF4-FFF2-40B4-BE49-F238E27FC236}">
                <a16:creationId xmlns:a16="http://schemas.microsoft.com/office/drawing/2014/main" id="{499583E3-016F-764A-A2BC-04EA965722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79">
            <a:extLst>
              <a:ext uri="{FF2B5EF4-FFF2-40B4-BE49-F238E27FC236}">
                <a16:creationId xmlns:a16="http://schemas.microsoft.com/office/drawing/2014/main" id="{83011E88-DD87-C540-93C4-3A1AD91DA6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80">
            <a:extLst>
              <a:ext uri="{FF2B5EF4-FFF2-40B4-BE49-F238E27FC236}">
                <a16:creationId xmlns:a16="http://schemas.microsoft.com/office/drawing/2014/main" id="{B5B121DB-A8F0-4C48-9A02-F690F9638B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81">
            <a:extLst>
              <a:ext uri="{FF2B5EF4-FFF2-40B4-BE49-F238E27FC236}">
                <a16:creationId xmlns:a16="http://schemas.microsoft.com/office/drawing/2014/main" id="{0C53FD29-7D1B-8242-B75A-B2CFB9F182C5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72" name="Straight Arrow Connector 83">
            <a:extLst>
              <a:ext uri="{FF2B5EF4-FFF2-40B4-BE49-F238E27FC236}">
                <a16:creationId xmlns:a16="http://schemas.microsoft.com/office/drawing/2014/main" id="{36D4C268-37BB-464B-801B-BA6AEB3E7C29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85">
            <a:extLst>
              <a:ext uri="{FF2B5EF4-FFF2-40B4-BE49-F238E27FC236}">
                <a16:creationId xmlns:a16="http://schemas.microsoft.com/office/drawing/2014/main" id="{7E7EA21C-2647-BB48-9E5A-1E283C64488A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88">
            <a:extLst>
              <a:ext uri="{FF2B5EF4-FFF2-40B4-BE49-F238E27FC236}">
                <a16:creationId xmlns:a16="http://schemas.microsoft.com/office/drawing/2014/main" id="{37C41F6A-233D-DE45-B941-E5C78554E375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5" name="Rectangle 89">
            <a:extLst>
              <a:ext uri="{FF2B5EF4-FFF2-40B4-BE49-F238E27FC236}">
                <a16:creationId xmlns:a16="http://schemas.microsoft.com/office/drawing/2014/main" id="{78A09554-A875-FA43-8948-8C94D5457204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76" name="Picture 4" descr="卡通沙漏计时GIF图片-动态图片基地">
            <a:extLst>
              <a:ext uri="{FF2B5EF4-FFF2-40B4-BE49-F238E27FC236}">
                <a16:creationId xmlns:a16="http://schemas.microsoft.com/office/drawing/2014/main" id="{6F4CD4EB-22CD-5345-AB5B-BCF80C47F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87">
            <a:extLst>
              <a:ext uri="{FF2B5EF4-FFF2-40B4-BE49-F238E27FC236}">
                <a16:creationId xmlns:a16="http://schemas.microsoft.com/office/drawing/2014/main" id="{929C9CF6-50A3-B941-8BB4-50A1B2D970FA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8" name="TextBox 15">
            <a:extLst>
              <a:ext uri="{FF2B5EF4-FFF2-40B4-BE49-F238E27FC236}">
                <a16:creationId xmlns:a16="http://schemas.microsoft.com/office/drawing/2014/main" id="{687E03B4-A04B-6549-87E8-07C56ADCD597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39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3BFC8-D9DF-E344-ACB9-6A68647E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Write stall caused by compaction in LSM 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7E4122-0C6B-3747-A764-12FC61C0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0" name="Rectangle 17">
            <a:extLst>
              <a:ext uri="{FF2B5EF4-FFF2-40B4-BE49-F238E27FC236}">
                <a16:creationId xmlns:a16="http://schemas.microsoft.com/office/drawing/2014/main" id="{149C836B-4926-F84D-983E-4B9FE41E8548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81" name="Straight Connector 18">
            <a:extLst>
              <a:ext uri="{FF2B5EF4-FFF2-40B4-BE49-F238E27FC236}">
                <a16:creationId xmlns:a16="http://schemas.microsoft.com/office/drawing/2014/main" id="{CD4099C2-5AA2-5C46-B69C-D44CCA1274ED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19">
            <a:extLst>
              <a:ext uri="{FF2B5EF4-FFF2-40B4-BE49-F238E27FC236}">
                <a16:creationId xmlns:a16="http://schemas.microsoft.com/office/drawing/2014/main" id="{FAE57423-EC93-D648-9DB9-2085A05C6CD9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35E7B5BB-18BF-7644-A25A-501AED520759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21">
            <a:extLst>
              <a:ext uri="{FF2B5EF4-FFF2-40B4-BE49-F238E27FC236}">
                <a16:creationId xmlns:a16="http://schemas.microsoft.com/office/drawing/2014/main" id="{DCF6537B-E8C7-1C4C-BAC1-928233EEC672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6ACC1FFE-0967-BF47-B4DD-4735A6B3F1DB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86" name="Group 23">
            <a:extLst>
              <a:ext uri="{FF2B5EF4-FFF2-40B4-BE49-F238E27FC236}">
                <a16:creationId xmlns:a16="http://schemas.microsoft.com/office/drawing/2014/main" id="{3FD6E304-0152-6C43-9F97-B91E7D590E37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87" name="Group 24">
              <a:extLst>
                <a:ext uri="{FF2B5EF4-FFF2-40B4-BE49-F238E27FC236}">
                  <a16:creationId xmlns:a16="http://schemas.microsoft.com/office/drawing/2014/main" id="{708D91EA-5719-E545-88CE-8D26C776CDB7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125" name="Group 62">
                <a:extLst>
                  <a:ext uri="{FF2B5EF4-FFF2-40B4-BE49-F238E27FC236}">
                    <a16:creationId xmlns:a16="http://schemas.microsoft.com/office/drawing/2014/main" id="{B6303019-5EDB-C84C-A4A9-C014B3D38D2B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134" name="Rectangle 71">
                  <a:extLst>
                    <a:ext uri="{FF2B5EF4-FFF2-40B4-BE49-F238E27FC236}">
                      <a16:creationId xmlns:a16="http://schemas.microsoft.com/office/drawing/2014/main" id="{71B807C3-D3A3-3C48-969E-1F1B16E1A9C8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35" name="Rectangle 72">
                  <a:extLst>
                    <a:ext uri="{FF2B5EF4-FFF2-40B4-BE49-F238E27FC236}">
                      <a16:creationId xmlns:a16="http://schemas.microsoft.com/office/drawing/2014/main" id="{6DD061A6-1275-5F49-ACC6-E13F6B02D3D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26" name="Group 63">
                <a:extLst>
                  <a:ext uri="{FF2B5EF4-FFF2-40B4-BE49-F238E27FC236}">
                    <a16:creationId xmlns:a16="http://schemas.microsoft.com/office/drawing/2014/main" id="{2C3EE052-D9A9-524E-83F7-EC67E92D42BA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132" name="Rectangle 69">
                  <a:extLst>
                    <a:ext uri="{FF2B5EF4-FFF2-40B4-BE49-F238E27FC236}">
                      <a16:creationId xmlns:a16="http://schemas.microsoft.com/office/drawing/2014/main" id="{2145B9FD-1B79-DA42-B7F1-97CDCC978472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33" name="Rectangle 70">
                  <a:extLst>
                    <a:ext uri="{FF2B5EF4-FFF2-40B4-BE49-F238E27FC236}">
                      <a16:creationId xmlns:a16="http://schemas.microsoft.com/office/drawing/2014/main" id="{EAF219DE-763B-3B4B-8E9D-77474BB086E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127" name="TextBox 64">
                <a:extLst>
                  <a:ext uri="{FF2B5EF4-FFF2-40B4-BE49-F238E27FC236}">
                    <a16:creationId xmlns:a16="http://schemas.microsoft.com/office/drawing/2014/main" id="{9B973AEC-74C2-AA40-9A78-443F45D2BF88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128" name="TextBox 65">
                <a:extLst>
                  <a:ext uri="{FF2B5EF4-FFF2-40B4-BE49-F238E27FC236}">
                    <a16:creationId xmlns:a16="http://schemas.microsoft.com/office/drawing/2014/main" id="{B7718A0E-3D92-934B-80D7-B202996E1617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129" name="Group 66">
                <a:extLst>
                  <a:ext uri="{FF2B5EF4-FFF2-40B4-BE49-F238E27FC236}">
                    <a16:creationId xmlns:a16="http://schemas.microsoft.com/office/drawing/2014/main" id="{D715DF3D-2B2F-3449-98D3-9D7DF3B6DA16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130" name="Rectangle 67">
                  <a:extLst>
                    <a:ext uri="{FF2B5EF4-FFF2-40B4-BE49-F238E27FC236}">
                      <a16:creationId xmlns:a16="http://schemas.microsoft.com/office/drawing/2014/main" id="{771C3A68-47B2-7844-B45F-ADF950BD4B7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31" name="Rectangle 68">
                  <a:extLst>
                    <a:ext uri="{FF2B5EF4-FFF2-40B4-BE49-F238E27FC236}">
                      <a16:creationId xmlns:a16="http://schemas.microsoft.com/office/drawing/2014/main" id="{E3F737BB-E399-8543-AE13-DEFA05B293D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88" name="TextBox 25">
              <a:extLst>
                <a:ext uri="{FF2B5EF4-FFF2-40B4-BE49-F238E27FC236}">
                  <a16:creationId xmlns:a16="http://schemas.microsoft.com/office/drawing/2014/main" id="{FC1D2913-D9DC-7945-8776-368116111297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89" name="Group 26">
              <a:extLst>
                <a:ext uri="{FF2B5EF4-FFF2-40B4-BE49-F238E27FC236}">
                  <a16:creationId xmlns:a16="http://schemas.microsoft.com/office/drawing/2014/main" id="{76761929-95EA-9E4E-B564-CC5ED9139DD4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111" name="Group 48">
                <a:extLst>
                  <a:ext uri="{FF2B5EF4-FFF2-40B4-BE49-F238E27FC236}">
                    <a16:creationId xmlns:a16="http://schemas.microsoft.com/office/drawing/2014/main" id="{FB4E3A5B-4B1E-654F-A7C0-283399DDD3C6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123" name="Rectangle 60">
                  <a:extLst>
                    <a:ext uri="{FF2B5EF4-FFF2-40B4-BE49-F238E27FC236}">
                      <a16:creationId xmlns:a16="http://schemas.microsoft.com/office/drawing/2014/main" id="{495A86D4-A43D-E649-8007-202DBA4CA4B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24" name="Rectangle 61">
                  <a:extLst>
                    <a:ext uri="{FF2B5EF4-FFF2-40B4-BE49-F238E27FC236}">
                      <a16:creationId xmlns:a16="http://schemas.microsoft.com/office/drawing/2014/main" id="{C539BB35-D876-A947-BB97-15FDF4583C4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12" name="Group 49">
                <a:extLst>
                  <a:ext uri="{FF2B5EF4-FFF2-40B4-BE49-F238E27FC236}">
                    <a16:creationId xmlns:a16="http://schemas.microsoft.com/office/drawing/2014/main" id="{E84517BF-EF7E-044D-B4E6-C96EE851E24E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121" name="Rectangle 58">
                  <a:extLst>
                    <a:ext uri="{FF2B5EF4-FFF2-40B4-BE49-F238E27FC236}">
                      <a16:creationId xmlns:a16="http://schemas.microsoft.com/office/drawing/2014/main" id="{93DBB97E-137C-0045-814D-32D4FD21F02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22" name="Rectangle 59">
                  <a:extLst>
                    <a:ext uri="{FF2B5EF4-FFF2-40B4-BE49-F238E27FC236}">
                      <a16:creationId xmlns:a16="http://schemas.microsoft.com/office/drawing/2014/main" id="{428B75CC-F027-F245-AF99-09EDDD67407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13" name="Group 50">
                <a:extLst>
                  <a:ext uri="{FF2B5EF4-FFF2-40B4-BE49-F238E27FC236}">
                    <a16:creationId xmlns:a16="http://schemas.microsoft.com/office/drawing/2014/main" id="{3BF9FB9D-A428-0542-BA64-F8A97EA8F4C6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119" name="Rectangle 56">
                  <a:extLst>
                    <a:ext uri="{FF2B5EF4-FFF2-40B4-BE49-F238E27FC236}">
                      <a16:creationId xmlns:a16="http://schemas.microsoft.com/office/drawing/2014/main" id="{CD943D7C-6079-4C42-B7C2-328EEE733B8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20" name="Rectangle 57">
                  <a:extLst>
                    <a:ext uri="{FF2B5EF4-FFF2-40B4-BE49-F238E27FC236}">
                      <a16:creationId xmlns:a16="http://schemas.microsoft.com/office/drawing/2014/main" id="{5686AD02-8573-4D46-A718-FF6A9829CF3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114" name="TextBox 51">
                <a:extLst>
                  <a:ext uri="{FF2B5EF4-FFF2-40B4-BE49-F238E27FC236}">
                    <a16:creationId xmlns:a16="http://schemas.microsoft.com/office/drawing/2014/main" id="{D8F6C433-1D23-4A40-ADF9-5CF07E7B3B5B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115" name="TextBox 52">
                <a:extLst>
                  <a:ext uri="{FF2B5EF4-FFF2-40B4-BE49-F238E27FC236}">
                    <a16:creationId xmlns:a16="http://schemas.microsoft.com/office/drawing/2014/main" id="{C7A36FCD-4DC0-1449-8805-604175196C10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116" name="Group 53">
                <a:extLst>
                  <a:ext uri="{FF2B5EF4-FFF2-40B4-BE49-F238E27FC236}">
                    <a16:creationId xmlns:a16="http://schemas.microsoft.com/office/drawing/2014/main" id="{79BDBC0F-1FBD-7746-B0FA-273AE5D2AA68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117" name="Rectangle 54">
                  <a:extLst>
                    <a:ext uri="{FF2B5EF4-FFF2-40B4-BE49-F238E27FC236}">
                      <a16:creationId xmlns:a16="http://schemas.microsoft.com/office/drawing/2014/main" id="{EE05CD29-8573-F447-82F3-A852E8A7D9A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18" name="Rectangle 55">
                  <a:extLst>
                    <a:ext uri="{FF2B5EF4-FFF2-40B4-BE49-F238E27FC236}">
                      <a16:creationId xmlns:a16="http://schemas.microsoft.com/office/drawing/2014/main" id="{0A874B8B-41E8-DB43-8999-792F78AA8A3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90" name="Group 27">
              <a:extLst>
                <a:ext uri="{FF2B5EF4-FFF2-40B4-BE49-F238E27FC236}">
                  <a16:creationId xmlns:a16="http://schemas.microsoft.com/office/drawing/2014/main" id="{993B4005-F6ED-5344-98E0-C90050D84D48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91" name="Group 28">
                <a:extLst>
                  <a:ext uri="{FF2B5EF4-FFF2-40B4-BE49-F238E27FC236}">
                    <a16:creationId xmlns:a16="http://schemas.microsoft.com/office/drawing/2014/main" id="{50B32F81-14A3-B74E-BB15-C6D8FC027FE2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109" name="Rectangle 46">
                  <a:extLst>
                    <a:ext uri="{FF2B5EF4-FFF2-40B4-BE49-F238E27FC236}">
                      <a16:creationId xmlns:a16="http://schemas.microsoft.com/office/drawing/2014/main" id="{9A2C1705-D0AC-2945-9A1D-50748BCBCEE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10" name="Rectangle 47">
                  <a:extLst>
                    <a:ext uri="{FF2B5EF4-FFF2-40B4-BE49-F238E27FC236}">
                      <a16:creationId xmlns:a16="http://schemas.microsoft.com/office/drawing/2014/main" id="{64FC22F6-6644-D04F-BF68-B774AF11F26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92" name="Group 29">
                <a:extLst>
                  <a:ext uri="{FF2B5EF4-FFF2-40B4-BE49-F238E27FC236}">
                    <a16:creationId xmlns:a16="http://schemas.microsoft.com/office/drawing/2014/main" id="{F5099686-00C8-8344-81E2-C910A5330505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107" name="Rectangle 44">
                  <a:extLst>
                    <a:ext uri="{FF2B5EF4-FFF2-40B4-BE49-F238E27FC236}">
                      <a16:creationId xmlns:a16="http://schemas.microsoft.com/office/drawing/2014/main" id="{A628C143-0473-594F-A66E-DA48E87947B7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8" name="Rectangle 45">
                  <a:extLst>
                    <a:ext uri="{FF2B5EF4-FFF2-40B4-BE49-F238E27FC236}">
                      <a16:creationId xmlns:a16="http://schemas.microsoft.com/office/drawing/2014/main" id="{28A1B2DD-7052-184A-A6BE-91A24D5AAC7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93" name="Group 30">
                <a:extLst>
                  <a:ext uri="{FF2B5EF4-FFF2-40B4-BE49-F238E27FC236}">
                    <a16:creationId xmlns:a16="http://schemas.microsoft.com/office/drawing/2014/main" id="{E0B0B9A6-D658-374F-9254-82A48143106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105" name="Rectangle 42">
                  <a:extLst>
                    <a:ext uri="{FF2B5EF4-FFF2-40B4-BE49-F238E27FC236}">
                      <a16:creationId xmlns:a16="http://schemas.microsoft.com/office/drawing/2014/main" id="{3FF64171-F6F3-534D-9FF3-7BEDC040B18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6" name="Rectangle 43">
                  <a:extLst>
                    <a:ext uri="{FF2B5EF4-FFF2-40B4-BE49-F238E27FC236}">
                      <a16:creationId xmlns:a16="http://schemas.microsoft.com/office/drawing/2014/main" id="{BD68CD30-A356-294E-B9E0-E9C36AA7A70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94" name="Group 31">
                <a:extLst>
                  <a:ext uri="{FF2B5EF4-FFF2-40B4-BE49-F238E27FC236}">
                    <a16:creationId xmlns:a16="http://schemas.microsoft.com/office/drawing/2014/main" id="{C05DA902-92DC-524D-A793-9CF1E9C7D6DE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103" name="Rectangle 40">
                  <a:extLst>
                    <a:ext uri="{FF2B5EF4-FFF2-40B4-BE49-F238E27FC236}">
                      <a16:creationId xmlns:a16="http://schemas.microsoft.com/office/drawing/2014/main" id="{1ED99E2C-4BB7-6C46-AA4F-2FC09EEB5FF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4" name="Rectangle 41">
                  <a:extLst>
                    <a:ext uri="{FF2B5EF4-FFF2-40B4-BE49-F238E27FC236}">
                      <a16:creationId xmlns:a16="http://schemas.microsoft.com/office/drawing/2014/main" id="{04A7CD2C-5711-7743-BC49-A68D83AAD95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95" name="TextBox 32">
                <a:extLst>
                  <a:ext uri="{FF2B5EF4-FFF2-40B4-BE49-F238E27FC236}">
                    <a16:creationId xmlns:a16="http://schemas.microsoft.com/office/drawing/2014/main" id="{B81E0AFA-936E-C246-85D0-BC0A5BB82D13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96" name="Group 33">
                <a:extLst>
                  <a:ext uri="{FF2B5EF4-FFF2-40B4-BE49-F238E27FC236}">
                    <a16:creationId xmlns:a16="http://schemas.microsoft.com/office/drawing/2014/main" id="{C7458F00-401A-054C-B331-C43A826CD9C5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101" name="Rectangle 38">
                  <a:extLst>
                    <a:ext uri="{FF2B5EF4-FFF2-40B4-BE49-F238E27FC236}">
                      <a16:creationId xmlns:a16="http://schemas.microsoft.com/office/drawing/2014/main" id="{3376ACF1-2FFD-B749-8210-07C2739EFFD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2" name="Rectangle 39">
                  <a:extLst>
                    <a:ext uri="{FF2B5EF4-FFF2-40B4-BE49-F238E27FC236}">
                      <a16:creationId xmlns:a16="http://schemas.microsoft.com/office/drawing/2014/main" id="{62032C2C-FF59-CA42-B335-41668C51E17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97" name="Group 34">
                <a:extLst>
                  <a:ext uri="{FF2B5EF4-FFF2-40B4-BE49-F238E27FC236}">
                    <a16:creationId xmlns:a16="http://schemas.microsoft.com/office/drawing/2014/main" id="{CB0C00A5-25C5-1B4E-83A4-1CED9C28269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99" name="Rectangle 36">
                  <a:extLst>
                    <a:ext uri="{FF2B5EF4-FFF2-40B4-BE49-F238E27FC236}">
                      <a16:creationId xmlns:a16="http://schemas.microsoft.com/office/drawing/2014/main" id="{0885A281-3B09-5A42-8AEC-7C88ED87B945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0" name="Rectangle 37">
                  <a:extLst>
                    <a:ext uri="{FF2B5EF4-FFF2-40B4-BE49-F238E27FC236}">
                      <a16:creationId xmlns:a16="http://schemas.microsoft.com/office/drawing/2014/main" id="{0ED5D164-57BF-0948-9258-64025EB48FE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98" name="TextBox 35">
                <a:extLst>
                  <a:ext uri="{FF2B5EF4-FFF2-40B4-BE49-F238E27FC236}">
                    <a16:creationId xmlns:a16="http://schemas.microsoft.com/office/drawing/2014/main" id="{366E038A-885B-5B49-A2B6-C24D67BAAA6F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136" name="Group 73">
            <a:extLst>
              <a:ext uri="{FF2B5EF4-FFF2-40B4-BE49-F238E27FC236}">
                <a16:creationId xmlns:a16="http://schemas.microsoft.com/office/drawing/2014/main" id="{22772764-C2A5-2F44-989B-F9AECE1F2216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137" name="Group 74">
              <a:extLst>
                <a:ext uri="{FF2B5EF4-FFF2-40B4-BE49-F238E27FC236}">
                  <a16:creationId xmlns:a16="http://schemas.microsoft.com/office/drawing/2014/main" id="{40DAD87E-830F-1B4A-8D81-4C46BFAD558A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139" name="Rectangle 76">
                <a:extLst>
                  <a:ext uri="{FF2B5EF4-FFF2-40B4-BE49-F238E27FC236}">
                    <a16:creationId xmlns:a16="http://schemas.microsoft.com/office/drawing/2014/main" id="{12C91549-F9C5-7343-95DE-0D601F43527C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140" name="Rectangle 77">
                <a:extLst>
                  <a:ext uri="{FF2B5EF4-FFF2-40B4-BE49-F238E27FC236}">
                    <a16:creationId xmlns:a16="http://schemas.microsoft.com/office/drawing/2014/main" id="{39F2C514-9069-DC42-B271-7AACAC413062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138" name="TextBox 75">
              <a:extLst>
                <a:ext uri="{FF2B5EF4-FFF2-40B4-BE49-F238E27FC236}">
                  <a16:creationId xmlns:a16="http://schemas.microsoft.com/office/drawing/2014/main" id="{C45E91D2-429D-0344-83E3-6CAE6A7A9BAD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141" name="Curved Connector 78">
            <a:extLst>
              <a:ext uri="{FF2B5EF4-FFF2-40B4-BE49-F238E27FC236}">
                <a16:creationId xmlns:a16="http://schemas.microsoft.com/office/drawing/2014/main" id="{0F04514A-DD1E-1B47-BB47-F3525B695E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79">
            <a:extLst>
              <a:ext uri="{FF2B5EF4-FFF2-40B4-BE49-F238E27FC236}">
                <a16:creationId xmlns:a16="http://schemas.microsoft.com/office/drawing/2014/main" id="{FBB0BCFA-F516-4D47-BC84-F92CBFFE4E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80">
            <a:extLst>
              <a:ext uri="{FF2B5EF4-FFF2-40B4-BE49-F238E27FC236}">
                <a16:creationId xmlns:a16="http://schemas.microsoft.com/office/drawing/2014/main" id="{C34D18ED-AECC-6E49-ACA0-8B3B35F2AC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81">
            <a:extLst>
              <a:ext uri="{FF2B5EF4-FFF2-40B4-BE49-F238E27FC236}">
                <a16:creationId xmlns:a16="http://schemas.microsoft.com/office/drawing/2014/main" id="{B37106DF-E1C5-E94A-A6E6-7D4C8ED1C17E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cxnSp>
        <p:nvCxnSpPr>
          <p:cNvPr id="145" name="Straight Arrow Connector 83">
            <a:extLst>
              <a:ext uri="{FF2B5EF4-FFF2-40B4-BE49-F238E27FC236}">
                <a16:creationId xmlns:a16="http://schemas.microsoft.com/office/drawing/2014/main" id="{C32328BA-5999-544E-8C26-C354D865A1AD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3756506" y="2466935"/>
            <a:ext cx="8015" cy="799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85">
            <a:extLst>
              <a:ext uri="{FF2B5EF4-FFF2-40B4-BE49-F238E27FC236}">
                <a16:creationId xmlns:a16="http://schemas.microsoft.com/office/drawing/2014/main" id="{FF6BFFAB-A348-7145-ACCA-DA8ECD733F79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88">
            <a:extLst>
              <a:ext uri="{FF2B5EF4-FFF2-40B4-BE49-F238E27FC236}">
                <a16:creationId xmlns:a16="http://schemas.microsoft.com/office/drawing/2014/main" id="{44337624-5B66-1A4A-9865-768E4AA3CABA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148" name="Rectangle 89">
            <a:extLst>
              <a:ext uri="{FF2B5EF4-FFF2-40B4-BE49-F238E27FC236}">
                <a16:creationId xmlns:a16="http://schemas.microsoft.com/office/drawing/2014/main" id="{786675B2-ADD3-EB49-9CB4-2923B1585658}"/>
              </a:ext>
            </a:extLst>
          </p:cNvPr>
          <p:cNvSpPr/>
          <p:nvPr/>
        </p:nvSpPr>
        <p:spPr>
          <a:xfrm>
            <a:off x="2826872" y="2157322"/>
            <a:ext cx="1854651" cy="28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149" name="TextBox 84">
            <a:extLst>
              <a:ext uri="{FF2B5EF4-FFF2-40B4-BE49-F238E27FC236}">
                <a16:creationId xmlns:a16="http://schemas.microsoft.com/office/drawing/2014/main" id="{E3F534C7-3B06-1540-9A70-9FCF1AF52617}"/>
              </a:ext>
            </a:extLst>
          </p:cNvPr>
          <p:cNvSpPr txBox="1"/>
          <p:nvPr/>
        </p:nvSpPr>
        <p:spPr>
          <a:xfrm>
            <a:off x="3830903" y="1912967"/>
            <a:ext cx="415498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Full</a:t>
            </a:r>
          </a:p>
        </p:txBody>
      </p:sp>
      <p:pic>
        <p:nvPicPr>
          <p:cNvPr id="150" name="Picture 4" descr="卡通沙漏计时GIF图片-动态图片基地">
            <a:extLst>
              <a:ext uri="{FF2B5EF4-FFF2-40B4-BE49-F238E27FC236}">
                <a16:creationId xmlns:a16="http://schemas.microsoft.com/office/drawing/2014/main" id="{1D42DA14-DDB2-634C-A108-AAFE15A53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87">
            <a:extLst>
              <a:ext uri="{FF2B5EF4-FFF2-40B4-BE49-F238E27FC236}">
                <a16:creationId xmlns:a16="http://schemas.microsoft.com/office/drawing/2014/main" id="{00E37AB9-E452-C046-A61F-B4CB9329CCFB}"/>
              </a:ext>
            </a:extLst>
          </p:cNvPr>
          <p:cNvSpPr/>
          <p:nvPr/>
        </p:nvSpPr>
        <p:spPr>
          <a:xfrm>
            <a:off x="2813837" y="1629761"/>
            <a:ext cx="1854652" cy="28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pic>
        <p:nvPicPr>
          <p:cNvPr id="152" name="Graphic 90">
            <a:extLst>
              <a:ext uri="{FF2B5EF4-FFF2-40B4-BE49-F238E27FC236}">
                <a16:creationId xmlns:a16="http://schemas.microsoft.com/office/drawing/2014/main" id="{225B9E10-8AB3-694A-A54D-DB8EB0E76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9912" y="1935240"/>
            <a:ext cx="333963" cy="333963"/>
          </a:xfrm>
          <a:prstGeom prst="rect">
            <a:avLst/>
          </a:prstGeom>
        </p:spPr>
      </p:pic>
      <p:sp>
        <p:nvSpPr>
          <p:cNvPr id="153" name="TextBox 15">
            <a:extLst>
              <a:ext uri="{FF2B5EF4-FFF2-40B4-BE49-F238E27FC236}">
                <a16:creationId xmlns:a16="http://schemas.microsoft.com/office/drawing/2014/main" id="{B074479C-3DB0-7D4C-AA21-B0E260676AA9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154" name="圆角矩形标注 153">
            <a:extLst>
              <a:ext uri="{FF2B5EF4-FFF2-40B4-BE49-F238E27FC236}">
                <a16:creationId xmlns:a16="http://schemas.microsoft.com/office/drawing/2014/main" id="{AB745BA8-9024-CE44-A044-A07BABCE0115}"/>
              </a:ext>
            </a:extLst>
          </p:cNvPr>
          <p:cNvSpPr/>
          <p:nvPr/>
        </p:nvSpPr>
        <p:spPr>
          <a:xfrm>
            <a:off x="5318175" y="1250460"/>
            <a:ext cx="2351926" cy="643792"/>
          </a:xfrm>
          <a:prstGeom prst="wedgeRoundRectCallout">
            <a:avLst>
              <a:gd name="adj1" fmla="val -56622"/>
              <a:gd name="adj2" fmla="val 79770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DB1884D-AB88-3E41-8213-EF28069FA0DD}"/>
              </a:ext>
            </a:extLst>
          </p:cNvPr>
          <p:cNvSpPr/>
          <p:nvPr/>
        </p:nvSpPr>
        <p:spPr>
          <a:xfrm>
            <a:off x="5130457" y="1242982"/>
            <a:ext cx="2351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Stalled due to </a:t>
            </a:r>
          </a:p>
          <a:p>
            <a:pPr lvl="1"/>
            <a:r>
              <a:rPr lang="en-US" altLang="zh-CN" dirty="0"/>
              <a:t>slow compaction</a:t>
            </a:r>
          </a:p>
        </p:txBody>
      </p:sp>
    </p:spTree>
    <p:extLst>
      <p:ext uri="{BB962C8B-B14F-4D97-AF65-F5344CB8AC3E}">
        <p14:creationId xmlns:p14="http://schemas.microsoft.com/office/powerpoint/2010/main" val="3174282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" y="2621230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How to avoid write stall?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79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07E1-B849-024E-B338-087DB25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 principle, hard to prevent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92B45-8B4B-DB45-9DCD-0B8D6D4B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only </a:t>
            </a:r>
            <a:r>
              <a:rPr lang="en" altLang="zh-CN" dirty="0"/>
              <a:t>alleviate</a:t>
            </a:r>
          </a:p>
          <a:p>
            <a:pPr lvl="1"/>
            <a:r>
              <a:rPr kumimoji="1" lang="en-US" altLang="zh-CN" dirty="0"/>
              <a:t>E.g., speed up compaction &amp; merge process with advanced hardware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37D65-CD94-FB43-B08C-AEF33B6A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cxnSp>
        <p:nvCxnSpPr>
          <p:cNvPr id="6" name="Straight Connector 18">
            <a:extLst>
              <a:ext uri="{FF2B5EF4-FFF2-40B4-BE49-F238E27FC236}">
                <a16:creationId xmlns:a16="http://schemas.microsoft.com/office/drawing/2014/main" id="{EF100403-17CD-8C46-A30F-BB3055D8847C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2">
            <a:extLst>
              <a:ext uri="{FF2B5EF4-FFF2-40B4-BE49-F238E27FC236}">
                <a16:creationId xmlns:a16="http://schemas.microsoft.com/office/drawing/2014/main" id="{26D8DF63-E58D-4A42-82CE-669A09875F82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C5F65C9D-5E7D-3842-B6DD-185B0E29D707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02A98FD1-2265-604D-BB12-50CFB30DBCD4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0" name="Group 62">
                <a:extLst>
                  <a:ext uri="{FF2B5EF4-FFF2-40B4-BE49-F238E27FC236}">
                    <a16:creationId xmlns:a16="http://schemas.microsoft.com/office/drawing/2014/main" id="{9CCAC011-D21F-F047-8093-9B610CAB939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8F2366C2-AE20-2742-8083-365853AD2AC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0" name="Rectangle 72">
                  <a:extLst>
                    <a:ext uri="{FF2B5EF4-FFF2-40B4-BE49-F238E27FC236}">
                      <a16:creationId xmlns:a16="http://schemas.microsoft.com/office/drawing/2014/main" id="{75702A12-DEA2-3447-9EA9-6BAA42E50CC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1" name="Group 63">
                <a:extLst>
                  <a:ext uri="{FF2B5EF4-FFF2-40B4-BE49-F238E27FC236}">
                    <a16:creationId xmlns:a16="http://schemas.microsoft.com/office/drawing/2014/main" id="{ADDA3996-87F4-B54F-A5B6-60F61BCD1AE5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9">
                  <a:extLst>
                    <a:ext uri="{FF2B5EF4-FFF2-40B4-BE49-F238E27FC236}">
                      <a16:creationId xmlns:a16="http://schemas.microsoft.com/office/drawing/2014/main" id="{553CE9E4-F108-6440-B417-6EE8D6B036D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70">
                  <a:extLst>
                    <a:ext uri="{FF2B5EF4-FFF2-40B4-BE49-F238E27FC236}">
                      <a16:creationId xmlns:a16="http://schemas.microsoft.com/office/drawing/2014/main" id="{5DFB3708-15EA-854F-82C6-077B3D09DAA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2" name="TextBox 64">
                <a:extLst>
                  <a:ext uri="{FF2B5EF4-FFF2-40B4-BE49-F238E27FC236}">
                    <a16:creationId xmlns:a16="http://schemas.microsoft.com/office/drawing/2014/main" id="{9D9EA411-8002-194E-BC65-5BA790FCAEB4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3" name="TextBox 65">
                <a:extLst>
                  <a:ext uri="{FF2B5EF4-FFF2-40B4-BE49-F238E27FC236}">
                    <a16:creationId xmlns:a16="http://schemas.microsoft.com/office/drawing/2014/main" id="{CA912DD9-E794-1946-8C24-951CDC31917B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4" name="Group 66">
                <a:extLst>
                  <a:ext uri="{FF2B5EF4-FFF2-40B4-BE49-F238E27FC236}">
                    <a16:creationId xmlns:a16="http://schemas.microsoft.com/office/drawing/2014/main" id="{45988458-9361-7542-B89C-6FCF2324F7F9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67">
                  <a:extLst>
                    <a:ext uri="{FF2B5EF4-FFF2-40B4-BE49-F238E27FC236}">
                      <a16:creationId xmlns:a16="http://schemas.microsoft.com/office/drawing/2014/main" id="{83393CFB-063F-C346-8D37-EC4554CAFC3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68">
                  <a:extLst>
                    <a:ext uri="{FF2B5EF4-FFF2-40B4-BE49-F238E27FC236}">
                      <a16:creationId xmlns:a16="http://schemas.microsoft.com/office/drawing/2014/main" id="{DD8C846E-208E-544E-9DA8-E5BC3D0361D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A6A83499-522E-4848-A65E-72CDF67B5355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4" name="Group 26">
              <a:extLst>
                <a:ext uri="{FF2B5EF4-FFF2-40B4-BE49-F238E27FC236}">
                  <a16:creationId xmlns:a16="http://schemas.microsoft.com/office/drawing/2014/main" id="{47386510-AA0C-E943-A0AB-B43B78251C91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6" name="Group 48">
                <a:extLst>
                  <a:ext uri="{FF2B5EF4-FFF2-40B4-BE49-F238E27FC236}">
                    <a16:creationId xmlns:a16="http://schemas.microsoft.com/office/drawing/2014/main" id="{647A7C4F-DADE-6545-8DE1-69AC40C10FCE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8" name="Rectangle 60">
                  <a:extLst>
                    <a:ext uri="{FF2B5EF4-FFF2-40B4-BE49-F238E27FC236}">
                      <a16:creationId xmlns:a16="http://schemas.microsoft.com/office/drawing/2014/main" id="{51FDAC6E-95D7-424C-B488-FCBE2155FF0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9" name="Rectangle 61">
                  <a:extLst>
                    <a:ext uri="{FF2B5EF4-FFF2-40B4-BE49-F238E27FC236}">
                      <a16:creationId xmlns:a16="http://schemas.microsoft.com/office/drawing/2014/main" id="{5BA53C20-5998-9C49-9A2A-043ACB5A20F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7" name="Group 49">
                <a:extLst>
                  <a:ext uri="{FF2B5EF4-FFF2-40B4-BE49-F238E27FC236}">
                    <a16:creationId xmlns:a16="http://schemas.microsoft.com/office/drawing/2014/main" id="{DBF72ACB-0C26-4F4E-8ECC-0BE3615756FA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6" name="Rectangle 58">
                  <a:extLst>
                    <a:ext uri="{FF2B5EF4-FFF2-40B4-BE49-F238E27FC236}">
                      <a16:creationId xmlns:a16="http://schemas.microsoft.com/office/drawing/2014/main" id="{D0A373FC-F0F7-6E4E-BA4D-08D45A54216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Rectangle 59">
                  <a:extLst>
                    <a:ext uri="{FF2B5EF4-FFF2-40B4-BE49-F238E27FC236}">
                      <a16:creationId xmlns:a16="http://schemas.microsoft.com/office/drawing/2014/main" id="{01DD438D-ACFB-A64C-B9A5-C44B1669793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50">
                <a:extLst>
                  <a:ext uri="{FF2B5EF4-FFF2-40B4-BE49-F238E27FC236}">
                    <a16:creationId xmlns:a16="http://schemas.microsoft.com/office/drawing/2014/main" id="{73CCCE6F-07C9-AB48-ABE0-37D1A54F08C3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4" name="Rectangle 56">
                  <a:extLst>
                    <a:ext uri="{FF2B5EF4-FFF2-40B4-BE49-F238E27FC236}">
                      <a16:creationId xmlns:a16="http://schemas.microsoft.com/office/drawing/2014/main" id="{FC257CDA-013F-714C-A111-09CA73D0AEF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5" name="Rectangle 57">
                  <a:extLst>
                    <a:ext uri="{FF2B5EF4-FFF2-40B4-BE49-F238E27FC236}">
                      <a16:creationId xmlns:a16="http://schemas.microsoft.com/office/drawing/2014/main" id="{E41AB3E5-12F6-A147-951B-82283593B54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9" name="TextBox 51">
                <a:extLst>
                  <a:ext uri="{FF2B5EF4-FFF2-40B4-BE49-F238E27FC236}">
                    <a16:creationId xmlns:a16="http://schemas.microsoft.com/office/drawing/2014/main" id="{4A7D4B5D-5A74-3944-9AEC-00A1E8451433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0" name="TextBox 52">
                <a:extLst>
                  <a:ext uri="{FF2B5EF4-FFF2-40B4-BE49-F238E27FC236}">
                    <a16:creationId xmlns:a16="http://schemas.microsoft.com/office/drawing/2014/main" id="{A9F8271B-4476-714E-8E98-152371803068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1" name="Group 53">
                <a:extLst>
                  <a:ext uri="{FF2B5EF4-FFF2-40B4-BE49-F238E27FC236}">
                    <a16:creationId xmlns:a16="http://schemas.microsoft.com/office/drawing/2014/main" id="{7EF492BD-D7E0-704B-8C0E-5189D1527FAF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2" name="Rectangle 54">
                  <a:extLst>
                    <a:ext uri="{FF2B5EF4-FFF2-40B4-BE49-F238E27FC236}">
                      <a16:creationId xmlns:a16="http://schemas.microsoft.com/office/drawing/2014/main" id="{8B7E213A-DEAA-C84B-BC30-5AE792EDF1F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3" name="Rectangle 55">
                  <a:extLst>
                    <a:ext uri="{FF2B5EF4-FFF2-40B4-BE49-F238E27FC236}">
                      <a16:creationId xmlns:a16="http://schemas.microsoft.com/office/drawing/2014/main" id="{17C80DBB-9112-5049-89E5-371B890E4BD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6A72BD02-918D-FF4D-B616-BCA977511EDC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6" name="Group 28">
                <a:extLst>
                  <a:ext uri="{FF2B5EF4-FFF2-40B4-BE49-F238E27FC236}">
                    <a16:creationId xmlns:a16="http://schemas.microsoft.com/office/drawing/2014/main" id="{78FC17FE-4337-0A46-B164-422B9651299A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4" name="Rectangle 46">
                  <a:extLst>
                    <a:ext uri="{FF2B5EF4-FFF2-40B4-BE49-F238E27FC236}">
                      <a16:creationId xmlns:a16="http://schemas.microsoft.com/office/drawing/2014/main" id="{D1EDD62E-98A6-AD47-855E-541326F4FE9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5" name="Rectangle 47">
                  <a:extLst>
                    <a:ext uri="{FF2B5EF4-FFF2-40B4-BE49-F238E27FC236}">
                      <a16:creationId xmlns:a16="http://schemas.microsoft.com/office/drawing/2014/main" id="{3D0EE791-BC88-4F46-9395-2F8849654B8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7" name="Group 29">
                <a:extLst>
                  <a:ext uri="{FF2B5EF4-FFF2-40B4-BE49-F238E27FC236}">
                    <a16:creationId xmlns:a16="http://schemas.microsoft.com/office/drawing/2014/main" id="{D3969D11-A3A8-C646-873D-F61A2EF6420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2" name="Rectangle 44">
                  <a:extLst>
                    <a:ext uri="{FF2B5EF4-FFF2-40B4-BE49-F238E27FC236}">
                      <a16:creationId xmlns:a16="http://schemas.microsoft.com/office/drawing/2014/main" id="{219227DA-EAD1-7749-81CF-AC8EE310030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3" name="Rectangle 45">
                  <a:extLst>
                    <a:ext uri="{FF2B5EF4-FFF2-40B4-BE49-F238E27FC236}">
                      <a16:creationId xmlns:a16="http://schemas.microsoft.com/office/drawing/2014/main" id="{BE1CE3CF-982A-3349-96F7-E3E3261E751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30">
                <a:extLst>
                  <a:ext uri="{FF2B5EF4-FFF2-40B4-BE49-F238E27FC236}">
                    <a16:creationId xmlns:a16="http://schemas.microsoft.com/office/drawing/2014/main" id="{4CA8589B-8349-6F4A-A435-83B5AC5EDB46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0" name="Rectangle 42">
                  <a:extLst>
                    <a:ext uri="{FF2B5EF4-FFF2-40B4-BE49-F238E27FC236}">
                      <a16:creationId xmlns:a16="http://schemas.microsoft.com/office/drawing/2014/main" id="{21204666-B11D-AD48-A107-4CAFD7E04DD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1" name="Rectangle 43">
                  <a:extLst>
                    <a:ext uri="{FF2B5EF4-FFF2-40B4-BE49-F238E27FC236}">
                      <a16:creationId xmlns:a16="http://schemas.microsoft.com/office/drawing/2014/main" id="{32FA3568-2B90-1D40-A67C-0B5D65F1B25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1">
                <a:extLst>
                  <a:ext uri="{FF2B5EF4-FFF2-40B4-BE49-F238E27FC236}">
                    <a16:creationId xmlns:a16="http://schemas.microsoft.com/office/drawing/2014/main" id="{7458E7D9-BDA0-2B42-BDD1-7F5547CBB76C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8" name="Rectangle 40">
                  <a:extLst>
                    <a:ext uri="{FF2B5EF4-FFF2-40B4-BE49-F238E27FC236}">
                      <a16:creationId xmlns:a16="http://schemas.microsoft.com/office/drawing/2014/main" id="{DEF25E88-E05B-D74E-AA65-D6FB02E81DB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9" name="Rectangle 41">
                  <a:extLst>
                    <a:ext uri="{FF2B5EF4-FFF2-40B4-BE49-F238E27FC236}">
                      <a16:creationId xmlns:a16="http://schemas.microsoft.com/office/drawing/2014/main" id="{574E19EA-DD8B-C44A-A72B-74CE52EFD71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0" name="TextBox 32">
                <a:extLst>
                  <a:ext uri="{FF2B5EF4-FFF2-40B4-BE49-F238E27FC236}">
                    <a16:creationId xmlns:a16="http://schemas.microsoft.com/office/drawing/2014/main" id="{2E3318B4-8FCB-F04B-851C-884AE221CCFD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1" name="Group 33">
                <a:extLst>
                  <a:ext uri="{FF2B5EF4-FFF2-40B4-BE49-F238E27FC236}">
                    <a16:creationId xmlns:a16="http://schemas.microsoft.com/office/drawing/2014/main" id="{2D1827EC-A46B-364C-A6D7-56E7973AE10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6" name="Rectangle 38">
                  <a:extLst>
                    <a:ext uri="{FF2B5EF4-FFF2-40B4-BE49-F238E27FC236}">
                      <a16:creationId xmlns:a16="http://schemas.microsoft.com/office/drawing/2014/main" id="{48F87138-B05F-5A47-9321-36F86BCFEA4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" name="Rectangle 39">
                  <a:extLst>
                    <a:ext uri="{FF2B5EF4-FFF2-40B4-BE49-F238E27FC236}">
                      <a16:creationId xmlns:a16="http://schemas.microsoft.com/office/drawing/2014/main" id="{EA0A5DC9-158C-AC48-BB5D-48D667968AA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2" name="Group 34">
                <a:extLst>
                  <a:ext uri="{FF2B5EF4-FFF2-40B4-BE49-F238E27FC236}">
                    <a16:creationId xmlns:a16="http://schemas.microsoft.com/office/drawing/2014/main" id="{5C4D84A7-ABC3-1A4A-8A90-63C06160AD0A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4" name="Rectangle 36">
                  <a:extLst>
                    <a:ext uri="{FF2B5EF4-FFF2-40B4-BE49-F238E27FC236}">
                      <a16:creationId xmlns:a16="http://schemas.microsoft.com/office/drawing/2014/main" id="{48803656-4A84-8347-B53A-3A920D99650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5" name="Rectangle 37">
                  <a:extLst>
                    <a:ext uri="{FF2B5EF4-FFF2-40B4-BE49-F238E27FC236}">
                      <a16:creationId xmlns:a16="http://schemas.microsoft.com/office/drawing/2014/main" id="{1EC8F301-0A46-DB4A-BF0E-5EB8F45F812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3" name="TextBox 35">
                <a:extLst>
                  <a:ext uri="{FF2B5EF4-FFF2-40B4-BE49-F238E27FC236}">
                    <a16:creationId xmlns:a16="http://schemas.microsoft.com/office/drawing/2014/main" id="{B1BACBFD-953B-0D43-B947-E9BD749EB135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1" name="Group 73">
            <a:extLst>
              <a:ext uri="{FF2B5EF4-FFF2-40B4-BE49-F238E27FC236}">
                <a16:creationId xmlns:a16="http://schemas.microsoft.com/office/drawing/2014/main" id="{99AAB504-E2AA-3249-9125-484CA7335AA3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2" name="Group 74">
              <a:extLst>
                <a:ext uri="{FF2B5EF4-FFF2-40B4-BE49-F238E27FC236}">
                  <a16:creationId xmlns:a16="http://schemas.microsoft.com/office/drawing/2014/main" id="{FCD2FB57-23E5-8142-9A6F-33BCCE1450B3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1240C462-7258-2A4C-A5D5-F088A5027F2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5" name="Rectangle 77">
                <a:extLst>
                  <a:ext uri="{FF2B5EF4-FFF2-40B4-BE49-F238E27FC236}">
                    <a16:creationId xmlns:a16="http://schemas.microsoft.com/office/drawing/2014/main" id="{01DF5FD5-4EF3-7449-925B-9CE2ABEA371A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3" name="TextBox 75">
              <a:extLst>
                <a:ext uri="{FF2B5EF4-FFF2-40B4-BE49-F238E27FC236}">
                  <a16:creationId xmlns:a16="http://schemas.microsoft.com/office/drawing/2014/main" id="{28F35470-10AF-914C-AB16-02779E9D9245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6" name="Curved Connector 78">
            <a:extLst>
              <a:ext uri="{FF2B5EF4-FFF2-40B4-BE49-F238E27FC236}">
                <a16:creationId xmlns:a16="http://schemas.microsoft.com/office/drawing/2014/main" id="{D2C1EB74-F158-5342-B0B1-0BCC0A4FC9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79">
            <a:extLst>
              <a:ext uri="{FF2B5EF4-FFF2-40B4-BE49-F238E27FC236}">
                <a16:creationId xmlns:a16="http://schemas.microsoft.com/office/drawing/2014/main" id="{5348A29A-873F-AE40-8F7B-711950C966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80">
            <a:extLst>
              <a:ext uri="{FF2B5EF4-FFF2-40B4-BE49-F238E27FC236}">
                <a16:creationId xmlns:a16="http://schemas.microsoft.com/office/drawing/2014/main" id="{0162EC9F-1D14-E74A-A804-86A07FF69F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1">
            <a:extLst>
              <a:ext uri="{FF2B5EF4-FFF2-40B4-BE49-F238E27FC236}">
                <a16:creationId xmlns:a16="http://schemas.microsoft.com/office/drawing/2014/main" id="{D3BEFB69-5AAA-A941-8933-BD4E77317C14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pic>
        <p:nvPicPr>
          <p:cNvPr id="75" name="Picture 4" descr="卡通沙漏计时GIF图片-动态图片基地">
            <a:extLst>
              <a:ext uri="{FF2B5EF4-FFF2-40B4-BE49-F238E27FC236}">
                <a16:creationId xmlns:a16="http://schemas.microsoft.com/office/drawing/2014/main" id="{C4E554E0-2BBC-6C48-ABE2-10322DCEB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291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07E1-B849-024E-B338-087DB25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 principle, hard to prevent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92B45-8B4B-DB45-9DCD-0B8D6D4B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only </a:t>
            </a:r>
            <a:r>
              <a:rPr lang="en" altLang="zh-CN" dirty="0"/>
              <a:t>alleviate</a:t>
            </a:r>
          </a:p>
          <a:p>
            <a:pPr lvl="1"/>
            <a:r>
              <a:rPr kumimoji="1" lang="en-US" altLang="zh-CN" dirty="0"/>
              <a:t>E.g., speed up compaction &amp; merge process with </a:t>
            </a:r>
            <a:r>
              <a:rPr kumimoji="1" lang="en-US" altLang="zh-CN" b="1" dirty="0">
                <a:solidFill>
                  <a:srgbClr val="C00000"/>
                </a:solidFill>
              </a:rPr>
              <a:t>advanced hardware </a:t>
            </a:r>
          </a:p>
          <a:p>
            <a:pPr lvl="1"/>
            <a:r>
              <a:rPr kumimoji="1" lang="en-US" altLang="zh-CN" b="1" dirty="0"/>
              <a:t>Observation</a:t>
            </a:r>
            <a:r>
              <a:rPr kumimoji="1" lang="en-US" altLang="zh-CN" dirty="0"/>
              <a:t>: SSD is much faster than disk on storage</a:t>
            </a:r>
          </a:p>
          <a:p>
            <a:pPr lvl="2"/>
            <a:r>
              <a:rPr kumimoji="1" lang="en-US" altLang="zh-CN" dirty="0"/>
              <a:t>Using it to store up-layer </a:t>
            </a:r>
            <a:r>
              <a:rPr kumimoji="1" lang="en-US" altLang="zh-CN" dirty="0" err="1"/>
              <a:t>SSTables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37D65-CD94-FB43-B08C-AEF33B6A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cxnSp>
        <p:nvCxnSpPr>
          <p:cNvPr id="6" name="Straight Connector 18">
            <a:extLst>
              <a:ext uri="{FF2B5EF4-FFF2-40B4-BE49-F238E27FC236}">
                <a16:creationId xmlns:a16="http://schemas.microsoft.com/office/drawing/2014/main" id="{EF100403-17CD-8C46-A30F-BB3055D8847C}"/>
              </a:ext>
            </a:extLst>
          </p:cNvPr>
          <p:cNvCxnSpPr/>
          <p:nvPr/>
        </p:nvCxnSpPr>
        <p:spPr>
          <a:xfrm>
            <a:off x="1136578" y="3712004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2">
            <a:extLst>
              <a:ext uri="{FF2B5EF4-FFF2-40B4-BE49-F238E27FC236}">
                <a16:creationId xmlns:a16="http://schemas.microsoft.com/office/drawing/2014/main" id="{26D8DF63-E58D-4A42-82CE-669A09875F82}"/>
              </a:ext>
            </a:extLst>
          </p:cNvPr>
          <p:cNvSpPr txBox="1"/>
          <p:nvPr/>
        </p:nvSpPr>
        <p:spPr>
          <a:xfrm>
            <a:off x="466424" y="3828540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1" name="Group 23">
            <a:extLst>
              <a:ext uri="{FF2B5EF4-FFF2-40B4-BE49-F238E27FC236}">
                <a16:creationId xmlns:a16="http://schemas.microsoft.com/office/drawing/2014/main" id="{C5F65C9D-5E7D-3842-B6DD-185B0E29D707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02A98FD1-2265-604D-BB12-50CFB30DBCD4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0" name="Group 62">
                <a:extLst>
                  <a:ext uri="{FF2B5EF4-FFF2-40B4-BE49-F238E27FC236}">
                    <a16:creationId xmlns:a16="http://schemas.microsoft.com/office/drawing/2014/main" id="{9CCAC011-D21F-F047-8093-9B610CAB939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8F2366C2-AE20-2742-8083-365853AD2AC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0" name="Rectangle 72">
                  <a:extLst>
                    <a:ext uri="{FF2B5EF4-FFF2-40B4-BE49-F238E27FC236}">
                      <a16:creationId xmlns:a16="http://schemas.microsoft.com/office/drawing/2014/main" id="{75702A12-DEA2-3447-9EA9-6BAA42E50CC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1" name="Group 63">
                <a:extLst>
                  <a:ext uri="{FF2B5EF4-FFF2-40B4-BE49-F238E27FC236}">
                    <a16:creationId xmlns:a16="http://schemas.microsoft.com/office/drawing/2014/main" id="{ADDA3996-87F4-B54F-A5B6-60F61BCD1AE5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7" name="Rectangle 69">
                  <a:extLst>
                    <a:ext uri="{FF2B5EF4-FFF2-40B4-BE49-F238E27FC236}">
                      <a16:creationId xmlns:a16="http://schemas.microsoft.com/office/drawing/2014/main" id="{553CE9E4-F108-6440-B417-6EE8D6B036D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8" name="Rectangle 70">
                  <a:extLst>
                    <a:ext uri="{FF2B5EF4-FFF2-40B4-BE49-F238E27FC236}">
                      <a16:creationId xmlns:a16="http://schemas.microsoft.com/office/drawing/2014/main" id="{5DFB3708-15EA-854F-82C6-077B3D09DAA5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2" name="TextBox 64">
                <a:extLst>
                  <a:ext uri="{FF2B5EF4-FFF2-40B4-BE49-F238E27FC236}">
                    <a16:creationId xmlns:a16="http://schemas.microsoft.com/office/drawing/2014/main" id="{9D9EA411-8002-194E-BC65-5BA790FCAEB4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3" name="TextBox 65">
                <a:extLst>
                  <a:ext uri="{FF2B5EF4-FFF2-40B4-BE49-F238E27FC236}">
                    <a16:creationId xmlns:a16="http://schemas.microsoft.com/office/drawing/2014/main" id="{CA912DD9-E794-1946-8C24-951CDC31917B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4" name="Group 66">
                <a:extLst>
                  <a:ext uri="{FF2B5EF4-FFF2-40B4-BE49-F238E27FC236}">
                    <a16:creationId xmlns:a16="http://schemas.microsoft.com/office/drawing/2014/main" id="{45988458-9361-7542-B89C-6FCF2324F7F9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5" name="Rectangle 67">
                  <a:extLst>
                    <a:ext uri="{FF2B5EF4-FFF2-40B4-BE49-F238E27FC236}">
                      <a16:creationId xmlns:a16="http://schemas.microsoft.com/office/drawing/2014/main" id="{83393CFB-063F-C346-8D37-EC4554CAFC39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6" name="Rectangle 68">
                  <a:extLst>
                    <a:ext uri="{FF2B5EF4-FFF2-40B4-BE49-F238E27FC236}">
                      <a16:creationId xmlns:a16="http://schemas.microsoft.com/office/drawing/2014/main" id="{DD8C846E-208E-544E-9DA8-E5BC3D0361D1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A6A83499-522E-4848-A65E-72CDF67B5355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4" name="Group 26">
              <a:extLst>
                <a:ext uri="{FF2B5EF4-FFF2-40B4-BE49-F238E27FC236}">
                  <a16:creationId xmlns:a16="http://schemas.microsoft.com/office/drawing/2014/main" id="{47386510-AA0C-E943-A0AB-B43B78251C91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6" name="Group 48">
                <a:extLst>
                  <a:ext uri="{FF2B5EF4-FFF2-40B4-BE49-F238E27FC236}">
                    <a16:creationId xmlns:a16="http://schemas.microsoft.com/office/drawing/2014/main" id="{647A7C4F-DADE-6545-8DE1-69AC40C10FCE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8" name="Rectangle 60">
                  <a:extLst>
                    <a:ext uri="{FF2B5EF4-FFF2-40B4-BE49-F238E27FC236}">
                      <a16:creationId xmlns:a16="http://schemas.microsoft.com/office/drawing/2014/main" id="{51FDAC6E-95D7-424C-B488-FCBE2155FF0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9" name="Rectangle 61">
                  <a:extLst>
                    <a:ext uri="{FF2B5EF4-FFF2-40B4-BE49-F238E27FC236}">
                      <a16:creationId xmlns:a16="http://schemas.microsoft.com/office/drawing/2014/main" id="{5BA53C20-5998-9C49-9A2A-043ACB5A20F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7" name="Group 49">
                <a:extLst>
                  <a:ext uri="{FF2B5EF4-FFF2-40B4-BE49-F238E27FC236}">
                    <a16:creationId xmlns:a16="http://schemas.microsoft.com/office/drawing/2014/main" id="{DBF72ACB-0C26-4F4E-8ECC-0BE3615756FA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6" name="Rectangle 58">
                  <a:extLst>
                    <a:ext uri="{FF2B5EF4-FFF2-40B4-BE49-F238E27FC236}">
                      <a16:creationId xmlns:a16="http://schemas.microsoft.com/office/drawing/2014/main" id="{D0A373FC-F0F7-6E4E-BA4D-08D45A54216C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Rectangle 59">
                  <a:extLst>
                    <a:ext uri="{FF2B5EF4-FFF2-40B4-BE49-F238E27FC236}">
                      <a16:creationId xmlns:a16="http://schemas.microsoft.com/office/drawing/2014/main" id="{01DD438D-ACFB-A64C-B9A5-C44B16697932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50">
                <a:extLst>
                  <a:ext uri="{FF2B5EF4-FFF2-40B4-BE49-F238E27FC236}">
                    <a16:creationId xmlns:a16="http://schemas.microsoft.com/office/drawing/2014/main" id="{73CCCE6F-07C9-AB48-ABE0-37D1A54F08C3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4" name="Rectangle 56">
                  <a:extLst>
                    <a:ext uri="{FF2B5EF4-FFF2-40B4-BE49-F238E27FC236}">
                      <a16:creationId xmlns:a16="http://schemas.microsoft.com/office/drawing/2014/main" id="{FC257CDA-013F-714C-A111-09CA73D0AEF1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5" name="Rectangle 57">
                  <a:extLst>
                    <a:ext uri="{FF2B5EF4-FFF2-40B4-BE49-F238E27FC236}">
                      <a16:creationId xmlns:a16="http://schemas.microsoft.com/office/drawing/2014/main" id="{E41AB3E5-12F6-A147-951B-82283593B54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39" name="TextBox 51">
                <a:extLst>
                  <a:ext uri="{FF2B5EF4-FFF2-40B4-BE49-F238E27FC236}">
                    <a16:creationId xmlns:a16="http://schemas.microsoft.com/office/drawing/2014/main" id="{4A7D4B5D-5A74-3944-9AEC-00A1E8451433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0" name="TextBox 52">
                <a:extLst>
                  <a:ext uri="{FF2B5EF4-FFF2-40B4-BE49-F238E27FC236}">
                    <a16:creationId xmlns:a16="http://schemas.microsoft.com/office/drawing/2014/main" id="{A9F8271B-4476-714E-8E98-152371803068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1" name="Group 53">
                <a:extLst>
                  <a:ext uri="{FF2B5EF4-FFF2-40B4-BE49-F238E27FC236}">
                    <a16:creationId xmlns:a16="http://schemas.microsoft.com/office/drawing/2014/main" id="{7EF492BD-D7E0-704B-8C0E-5189D1527FAF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2" name="Rectangle 54">
                  <a:extLst>
                    <a:ext uri="{FF2B5EF4-FFF2-40B4-BE49-F238E27FC236}">
                      <a16:creationId xmlns:a16="http://schemas.microsoft.com/office/drawing/2014/main" id="{8B7E213A-DEAA-C84B-BC30-5AE792EDF1F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3" name="Rectangle 55">
                  <a:extLst>
                    <a:ext uri="{FF2B5EF4-FFF2-40B4-BE49-F238E27FC236}">
                      <a16:creationId xmlns:a16="http://schemas.microsoft.com/office/drawing/2014/main" id="{17C80DBB-9112-5049-89E5-371B890E4BDD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6A72BD02-918D-FF4D-B616-BCA977511EDC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6" name="Group 28">
                <a:extLst>
                  <a:ext uri="{FF2B5EF4-FFF2-40B4-BE49-F238E27FC236}">
                    <a16:creationId xmlns:a16="http://schemas.microsoft.com/office/drawing/2014/main" id="{78FC17FE-4337-0A46-B164-422B9651299A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4" name="Rectangle 46">
                  <a:extLst>
                    <a:ext uri="{FF2B5EF4-FFF2-40B4-BE49-F238E27FC236}">
                      <a16:creationId xmlns:a16="http://schemas.microsoft.com/office/drawing/2014/main" id="{D1EDD62E-98A6-AD47-855E-541326F4FE9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5" name="Rectangle 47">
                  <a:extLst>
                    <a:ext uri="{FF2B5EF4-FFF2-40B4-BE49-F238E27FC236}">
                      <a16:creationId xmlns:a16="http://schemas.microsoft.com/office/drawing/2014/main" id="{3D0EE791-BC88-4F46-9395-2F8849654B8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7" name="Group 29">
                <a:extLst>
                  <a:ext uri="{FF2B5EF4-FFF2-40B4-BE49-F238E27FC236}">
                    <a16:creationId xmlns:a16="http://schemas.microsoft.com/office/drawing/2014/main" id="{D3969D11-A3A8-C646-873D-F61A2EF6420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2" name="Rectangle 44">
                  <a:extLst>
                    <a:ext uri="{FF2B5EF4-FFF2-40B4-BE49-F238E27FC236}">
                      <a16:creationId xmlns:a16="http://schemas.microsoft.com/office/drawing/2014/main" id="{219227DA-EAD1-7749-81CF-AC8EE310030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3" name="Rectangle 45">
                  <a:extLst>
                    <a:ext uri="{FF2B5EF4-FFF2-40B4-BE49-F238E27FC236}">
                      <a16:creationId xmlns:a16="http://schemas.microsoft.com/office/drawing/2014/main" id="{BE1CE3CF-982A-3349-96F7-E3E3261E751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30">
                <a:extLst>
                  <a:ext uri="{FF2B5EF4-FFF2-40B4-BE49-F238E27FC236}">
                    <a16:creationId xmlns:a16="http://schemas.microsoft.com/office/drawing/2014/main" id="{4CA8589B-8349-6F4A-A435-83B5AC5EDB46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0" name="Rectangle 42">
                  <a:extLst>
                    <a:ext uri="{FF2B5EF4-FFF2-40B4-BE49-F238E27FC236}">
                      <a16:creationId xmlns:a16="http://schemas.microsoft.com/office/drawing/2014/main" id="{21204666-B11D-AD48-A107-4CAFD7E04DD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1" name="Rectangle 43">
                  <a:extLst>
                    <a:ext uri="{FF2B5EF4-FFF2-40B4-BE49-F238E27FC236}">
                      <a16:creationId xmlns:a16="http://schemas.microsoft.com/office/drawing/2014/main" id="{32FA3568-2B90-1D40-A67C-0B5D65F1B250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1">
                <a:extLst>
                  <a:ext uri="{FF2B5EF4-FFF2-40B4-BE49-F238E27FC236}">
                    <a16:creationId xmlns:a16="http://schemas.microsoft.com/office/drawing/2014/main" id="{7458E7D9-BDA0-2B42-BDD1-7F5547CBB76C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8" name="Rectangle 40">
                  <a:extLst>
                    <a:ext uri="{FF2B5EF4-FFF2-40B4-BE49-F238E27FC236}">
                      <a16:creationId xmlns:a16="http://schemas.microsoft.com/office/drawing/2014/main" id="{DEF25E88-E05B-D74E-AA65-D6FB02E81DB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9" name="Rectangle 41">
                  <a:extLst>
                    <a:ext uri="{FF2B5EF4-FFF2-40B4-BE49-F238E27FC236}">
                      <a16:creationId xmlns:a16="http://schemas.microsoft.com/office/drawing/2014/main" id="{574E19EA-DD8B-C44A-A72B-74CE52EFD71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0" name="TextBox 32">
                <a:extLst>
                  <a:ext uri="{FF2B5EF4-FFF2-40B4-BE49-F238E27FC236}">
                    <a16:creationId xmlns:a16="http://schemas.microsoft.com/office/drawing/2014/main" id="{2E3318B4-8FCB-F04B-851C-884AE221CCFD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1" name="Group 33">
                <a:extLst>
                  <a:ext uri="{FF2B5EF4-FFF2-40B4-BE49-F238E27FC236}">
                    <a16:creationId xmlns:a16="http://schemas.microsoft.com/office/drawing/2014/main" id="{2D1827EC-A46B-364C-A6D7-56E7973AE101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6" name="Rectangle 38">
                  <a:extLst>
                    <a:ext uri="{FF2B5EF4-FFF2-40B4-BE49-F238E27FC236}">
                      <a16:creationId xmlns:a16="http://schemas.microsoft.com/office/drawing/2014/main" id="{48F87138-B05F-5A47-9321-36F86BCFEA4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7" name="Rectangle 39">
                  <a:extLst>
                    <a:ext uri="{FF2B5EF4-FFF2-40B4-BE49-F238E27FC236}">
                      <a16:creationId xmlns:a16="http://schemas.microsoft.com/office/drawing/2014/main" id="{EA0A5DC9-158C-AC48-BB5D-48D667968AAE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2" name="Group 34">
                <a:extLst>
                  <a:ext uri="{FF2B5EF4-FFF2-40B4-BE49-F238E27FC236}">
                    <a16:creationId xmlns:a16="http://schemas.microsoft.com/office/drawing/2014/main" id="{5C4D84A7-ABC3-1A4A-8A90-63C06160AD0A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4" name="Rectangle 36">
                  <a:extLst>
                    <a:ext uri="{FF2B5EF4-FFF2-40B4-BE49-F238E27FC236}">
                      <a16:creationId xmlns:a16="http://schemas.microsoft.com/office/drawing/2014/main" id="{48803656-4A84-8347-B53A-3A920D99650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5" name="Rectangle 37">
                  <a:extLst>
                    <a:ext uri="{FF2B5EF4-FFF2-40B4-BE49-F238E27FC236}">
                      <a16:creationId xmlns:a16="http://schemas.microsoft.com/office/drawing/2014/main" id="{1EC8F301-0A46-DB4A-BF0E-5EB8F45F812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3" name="TextBox 35">
                <a:extLst>
                  <a:ext uri="{FF2B5EF4-FFF2-40B4-BE49-F238E27FC236}">
                    <a16:creationId xmlns:a16="http://schemas.microsoft.com/office/drawing/2014/main" id="{B1BACBFD-953B-0D43-B947-E9BD749EB135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1" name="Group 73">
            <a:extLst>
              <a:ext uri="{FF2B5EF4-FFF2-40B4-BE49-F238E27FC236}">
                <a16:creationId xmlns:a16="http://schemas.microsoft.com/office/drawing/2014/main" id="{99AAB504-E2AA-3249-9125-484CA7335AA3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2" name="Group 74">
              <a:extLst>
                <a:ext uri="{FF2B5EF4-FFF2-40B4-BE49-F238E27FC236}">
                  <a16:creationId xmlns:a16="http://schemas.microsoft.com/office/drawing/2014/main" id="{FCD2FB57-23E5-8142-9A6F-33BCCE1450B3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1240C462-7258-2A4C-A5D5-F088A5027F2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5" name="Rectangle 77">
                <a:extLst>
                  <a:ext uri="{FF2B5EF4-FFF2-40B4-BE49-F238E27FC236}">
                    <a16:creationId xmlns:a16="http://schemas.microsoft.com/office/drawing/2014/main" id="{01DF5FD5-4EF3-7449-925B-9CE2ABEA371A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3" name="TextBox 75">
              <a:extLst>
                <a:ext uri="{FF2B5EF4-FFF2-40B4-BE49-F238E27FC236}">
                  <a16:creationId xmlns:a16="http://schemas.microsoft.com/office/drawing/2014/main" id="{28F35470-10AF-914C-AB16-02779E9D9245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6" name="Curved Connector 78">
            <a:extLst>
              <a:ext uri="{FF2B5EF4-FFF2-40B4-BE49-F238E27FC236}">
                <a16:creationId xmlns:a16="http://schemas.microsoft.com/office/drawing/2014/main" id="{D2C1EB74-F158-5342-B0B1-0BCC0A4FC9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808" y="3455526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79">
            <a:extLst>
              <a:ext uri="{FF2B5EF4-FFF2-40B4-BE49-F238E27FC236}">
                <a16:creationId xmlns:a16="http://schemas.microsoft.com/office/drawing/2014/main" id="{5348A29A-873F-AE40-8F7B-711950C966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4977" y="407552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80">
            <a:extLst>
              <a:ext uri="{FF2B5EF4-FFF2-40B4-BE49-F238E27FC236}">
                <a16:creationId xmlns:a16="http://schemas.microsoft.com/office/drawing/2014/main" id="{0162EC9F-1D14-E74A-A804-86A07FF69F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5068" y="4398915"/>
            <a:ext cx="354330" cy="340456"/>
          </a:xfrm>
          <a:prstGeom prst="curvedConnector3">
            <a:avLst>
              <a:gd name="adj1" fmla="val -274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1">
            <a:extLst>
              <a:ext uri="{FF2B5EF4-FFF2-40B4-BE49-F238E27FC236}">
                <a16:creationId xmlns:a16="http://schemas.microsoft.com/office/drawing/2014/main" id="{D3BEFB69-5AAA-A941-8933-BD4E77317C14}"/>
              </a:ext>
            </a:extLst>
          </p:cNvPr>
          <p:cNvSpPr txBox="1"/>
          <p:nvPr/>
        </p:nvSpPr>
        <p:spPr>
          <a:xfrm>
            <a:off x="4320699" y="3289383"/>
            <a:ext cx="986167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Compaction</a:t>
            </a:r>
          </a:p>
        </p:txBody>
      </p:sp>
      <p:pic>
        <p:nvPicPr>
          <p:cNvPr id="75" name="Picture 4" descr="卡通沙漏计时GIF图片-动态图片基地">
            <a:extLst>
              <a:ext uri="{FF2B5EF4-FFF2-40B4-BE49-F238E27FC236}">
                <a16:creationId xmlns:a16="http://schemas.microsoft.com/office/drawing/2014/main" id="{C4E554E0-2BBC-6C48-ABE2-10322DCEB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21610" r="31203" b="23357"/>
          <a:stretch/>
        </p:blipFill>
        <p:spPr bwMode="auto">
          <a:xfrm>
            <a:off x="4902370" y="3595343"/>
            <a:ext cx="623650" cy="6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22">
            <a:extLst>
              <a:ext uri="{FF2B5EF4-FFF2-40B4-BE49-F238E27FC236}">
                <a16:creationId xmlns:a16="http://schemas.microsoft.com/office/drawing/2014/main" id="{DA4721D7-F6E1-2A4B-BCE4-159BF98647DD}"/>
              </a:ext>
            </a:extLst>
          </p:cNvPr>
          <p:cNvSpPr txBox="1"/>
          <p:nvPr/>
        </p:nvSpPr>
        <p:spPr>
          <a:xfrm>
            <a:off x="457200" y="3228094"/>
            <a:ext cx="449162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1306703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675C8-6C83-C042-932A-6003EE3A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 Tree Summary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445F0-4366-2541-9405-C45C383A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Good when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Massive dataset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Rapid updates/insertions 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Fast lookups </a:t>
            </a:r>
          </a:p>
          <a:p>
            <a:pPr marL="742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Compared with B-Tree</a:t>
            </a:r>
          </a:p>
          <a:p>
            <a:pPr lvl="1"/>
            <a:r>
              <a:rPr lang="en-US" altLang="zh-CN" b="1" dirty="0">
                <a:solidFill>
                  <a:schemeClr val="accent6"/>
                </a:solidFill>
              </a:rPr>
              <a:t>Pros</a:t>
            </a:r>
            <a:r>
              <a:rPr lang="en-US" altLang="zh-CN" dirty="0">
                <a:solidFill>
                  <a:schemeClr val="accent6"/>
                </a:solidFill>
              </a:rPr>
              <a:t>: good write performance due to sequential writes</a:t>
            </a:r>
          </a:p>
          <a:p>
            <a:pPr lvl="1"/>
            <a:r>
              <a:rPr lang="en-US" altLang="zh-CN" b="1" dirty="0">
                <a:solidFill>
                  <a:schemeClr val="accent6"/>
                </a:solidFill>
              </a:rPr>
              <a:t>Cons</a:t>
            </a:r>
            <a:r>
              <a:rPr lang="en-US" altLang="zh-CN" dirty="0">
                <a:solidFill>
                  <a:schemeClr val="accent6"/>
                </a:solidFill>
              </a:rPr>
              <a:t>: additional compaction process, possible slow range queries, </a:t>
            </a:r>
          </a:p>
          <a:p>
            <a:pPr marL="7425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write stall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caused by the compaction, </a:t>
            </a:r>
            <a:r>
              <a:rPr lang="en-US" altLang="zh-CN" b="1" dirty="0">
                <a:solidFill>
                  <a:srgbClr val="BD374B"/>
                </a:solidFill>
              </a:rPr>
              <a:t>slow lookup for non-existent key  </a:t>
            </a:r>
          </a:p>
          <a:p>
            <a:pPr marL="74250" lvl="1" indent="0">
              <a:buNone/>
            </a:pPr>
            <a:endParaRPr lang="en-US" altLang="zh-CN" dirty="0"/>
          </a:p>
          <a:p>
            <a:pPr marL="74250" lvl="1" indent="0"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C501D-AF08-6841-9F7C-41B07A4F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9537D-879F-0A4A-8B10-FE5F7C39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naïve KVS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83D4E-9BE0-1443-9276-03D93D850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Storage abstraction remapping: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C00000"/>
                </a:solidFill>
              </a:rPr>
              <a:t>Key</a:t>
            </a:r>
            <a:r>
              <a:rPr kumimoji="1" lang="en-US" altLang="zh-CN" b="0" dirty="0"/>
              <a:t> </a:t>
            </a:r>
            <a:r>
              <a:rPr kumimoji="1" lang="en-US" altLang="zh-CN" b="0" dirty="0">
                <a:sym typeface="Wingdings" pitchFamily="2" charset="2"/>
              </a:rPr>
              <a:t> </a:t>
            </a:r>
            <a:r>
              <a:rPr kumimoji="1" lang="en-US" altLang="zh-CN" b="0" dirty="0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kumimoji="1" lang="en-US" altLang="zh-CN" b="0" dirty="0">
                <a:sym typeface="Wingdings" pitchFamily="2" charset="2"/>
              </a:rPr>
              <a:t> </a:t>
            </a:r>
            <a:r>
              <a:rPr kumimoji="1" lang="en-US" altLang="zh-CN" b="0" dirty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kumimoji="1" lang="en-US" altLang="zh-CN" dirty="0">
                <a:solidFill>
                  <a:srgbClr val="C00000"/>
                </a:solidFill>
                <a:sym typeface="Wingdings" pitchFamily="2" charset="2"/>
              </a:rPr>
              <a:t>ile name </a:t>
            </a:r>
          </a:p>
          <a:p>
            <a:pPr lvl="2"/>
            <a:r>
              <a:rPr kumimoji="1" lang="en-US" altLang="zh-CN" dirty="0">
                <a:solidFill>
                  <a:schemeClr val="tx1"/>
                </a:solidFill>
                <a:sym typeface="Wingdings" pitchFamily="2" charset="2"/>
              </a:rPr>
              <a:t>Assume the key is not so long</a:t>
            </a:r>
          </a:p>
          <a:p>
            <a:pPr lvl="1"/>
            <a:r>
              <a:rPr kumimoji="1" lang="en-US" altLang="zh-CN" dirty="0">
                <a:solidFill>
                  <a:srgbClr val="C00000"/>
                </a:solidFill>
                <a:sym typeface="Wingdings" pitchFamily="2" charset="2"/>
              </a:rPr>
              <a:t>Value </a:t>
            </a:r>
            <a:r>
              <a:rPr kumimoji="1" lang="en-US" altLang="zh-CN" dirty="0">
                <a:sym typeface="Wingdings" pitchFamily="2" charset="2"/>
              </a:rPr>
              <a:t> </a:t>
            </a:r>
            <a:r>
              <a:rPr kumimoji="1" lang="en-US" altLang="zh-CN" dirty="0">
                <a:solidFill>
                  <a:srgbClr val="C00000"/>
                </a:solidFill>
                <a:sym typeface="Wingdings" pitchFamily="2" charset="2"/>
              </a:rPr>
              <a:t>The file content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  <a:sym typeface="Wingdings" pitchFamily="2" charset="2"/>
              </a:rPr>
              <a:t>So we can store each K,V as a file </a:t>
            </a:r>
          </a:p>
          <a:p>
            <a:r>
              <a:rPr kumimoji="1" lang="en-US" altLang="zh-CN" dirty="0"/>
              <a:t>Application-level Interface (API)  </a:t>
            </a:r>
          </a:p>
          <a:p>
            <a:pPr lvl="1"/>
            <a:r>
              <a:rPr kumimoji="1" lang="en-US" altLang="zh-CN" dirty="0"/>
              <a:t>Get(K) -&gt; V is similar to OPEN(…) + READ(…) </a:t>
            </a:r>
          </a:p>
          <a:p>
            <a:pPr lvl="1"/>
            <a:r>
              <a:rPr kumimoji="1" lang="en-US" altLang="zh-CN" dirty="0"/>
              <a:t>Update(K,V) -&gt; is similar to OPEN(…) + WRITE()</a:t>
            </a:r>
          </a:p>
          <a:p>
            <a:pPr lvl="1"/>
            <a:r>
              <a:rPr kumimoji="1" lang="en-US" altLang="zh-CN" dirty="0"/>
              <a:t>Insert(K,V) -&gt; is similar to CREATE(…) + WRITE(…)</a:t>
            </a:r>
          </a:p>
          <a:p>
            <a:pPr lvl="1"/>
            <a:r>
              <a:rPr kumimoji="1" lang="en-US" altLang="zh-CN" dirty="0"/>
              <a:t>Etc. 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6CB4E-F3BA-9846-93B1-3D8621A7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85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66B5D-CD17-2B48-B0CA-E21D47C4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D374B"/>
                </a:solidFill>
              </a:rPr>
              <a:t>Slow lookup for non-existent key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89FBD-A86B-8240-BD18-3EDB82B7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26FC7B4-ADD7-634E-B3F8-0F1B07AB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808312"/>
          </a:xfrm>
        </p:spPr>
        <p:txBody>
          <a:bodyPr/>
          <a:lstStyle/>
          <a:p>
            <a:r>
              <a:rPr kumimoji="1" lang="en-US" altLang="zh-CN" dirty="0"/>
              <a:t>Recall: how LSM Tree lookup keys</a:t>
            </a:r>
          </a:p>
          <a:p>
            <a:pPr marL="342900" indent="-342900">
              <a:buAutoNum type="arabicPeriod"/>
            </a:pPr>
            <a:r>
              <a:rPr kumimoji="1" lang="en-US" altLang="zh-CN" b="0" dirty="0"/>
              <a:t>Checks the </a:t>
            </a:r>
            <a:r>
              <a:rPr kumimoji="1" lang="en-US" altLang="zh-CN" b="0" dirty="0" err="1"/>
              <a:t>MemTable</a:t>
            </a:r>
            <a:r>
              <a:rPr kumimoji="1" lang="en-US" altLang="zh-CN" b="0" dirty="0"/>
              <a:t> </a:t>
            </a:r>
          </a:p>
          <a:p>
            <a:pPr marL="342900" indent="-342900">
              <a:buAutoNum type="arabicPeriod"/>
            </a:pPr>
            <a:r>
              <a:rPr kumimoji="1" lang="en-US" altLang="zh-CN" b="0" dirty="0"/>
              <a:t>If misses, checks the latest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If still misses, checks the next older </a:t>
            </a:r>
            <a:r>
              <a:rPr kumimoji="1" lang="en-US" altLang="zh-CN" b="0" dirty="0" err="1"/>
              <a:t>SSTable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…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896E45-F47B-C447-B501-5319C1CF894B}"/>
              </a:ext>
            </a:extLst>
          </p:cNvPr>
          <p:cNvGrpSpPr/>
          <p:nvPr/>
        </p:nvGrpSpPr>
        <p:grpSpPr>
          <a:xfrm>
            <a:off x="1619672" y="4503644"/>
            <a:ext cx="552413" cy="508666"/>
            <a:chOff x="2195736" y="3023566"/>
            <a:chExt cx="552413" cy="50866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50241C6-5B8B-3940-B4D4-6EE78BD52131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6805FEC-6E17-ED4C-B946-E80283223A9F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CC9946C-10D3-234E-B9CA-3EF081A8EC70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14625060-7B53-F74E-8C79-13713AE265B4}"/>
                </a:ext>
              </a:extLst>
            </p:cNvPr>
            <p:cNvCxnSpPr>
              <a:stCxn id="8" idx="0"/>
              <a:endCxn id="7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59FA74BE-CE32-AB46-B292-A4B72D0E0A8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8484FD8C-2EFF-AD42-B275-E1B9B45569C8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6803F52-283B-1546-8FE9-20706CDC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5B3DD7B-9E06-B048-81A6-70BB1B32E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847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E58A5D9-17C8-DB45-9F59-B52B8DAF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6084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A3F28B-3EF9-014D-AEFD-8049629A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36" y="460640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76D28AB-FC3F-2147-B059-AF77D639CD4D}"/>
              </a:ext>
            </a:extLst>
          </p:cNvPr>
          <p:cNvSpPr/>
          <p:nvPr/>
        </p:nvSpPr>
        <p:spPr>
          <a:xfrm>
            <a:off x="5164578" y="436597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52EE4B-CB25-1648-95B7-393E0129C561}"/>
              </a:ext>
            </a:extLst>
          </p:cNvPr>
          <p:cNvSpPr/>
          <p:nvPr/>
        </p:nvSpPr>
        <p:spPr>
          <a:xfrm>
            <a:off x="1247137" y="5084044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0238DC-2CF8-734B-97AC-50EAD34C0C70}"/>
              </a:ext>
            </a:extLst>
          </p:cNvPr>
          <p:cNvSpPr/>
          <p:nvPr/>
        </p:nvSpPr>
        <p:spPr>
          <a:xfrm>
            <a:off x="3482196" y="5084044"/>
            <a:ext cx="115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SSTables</a:t>
            </a:r>
            <a:endParaRPr lang="zh-CN" altLang="en-US" dirty="0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F1134D9D-10C2-0B45-9C0F-C0FDBAA692E5}"/>
              </a:ext>
            </a:extLst>
          </p:cNvPr>
          <p:cNvSpPr/>
          <p:nvPr/>
        </p:nvSpPr>
        <p:spPr>
          <a:xfrm>
            <a:off x="2062976" y="4247733"/>
            <a:ext cx="68022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12FFBBBD-6BF0-6640-9ABA-47F5086B0AD4}"/>
              </a:ext>
            </a:extLst>
          </p:cNvPr>
          <p:cNvSpPr/>
          <p:nvPr/>
        </p:nvSpPr>
        <p:spPr>
          <a:xfrm>
            <a:off x="2887191" y="4267061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06CCE3EE-40D9-8645-A2C8-080A9810FF47}"/>
              </a:ext>
            </a:extLst>
          </p:cNvPr>
          <p:cNvSpPr/>
          <p:nvPr/>
        </p:nvSpPr>
        <p:spPr>
          <a:xfrm>
            <a:off x="3519010" y="425160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>
            <a:extLst>
              <a:ext uri="{FF2B5EF4-FFF2-40B4-BE49-F238E27FC236}">
                <a16:creationId xmlns:a16="http://schemas.microsoft.com/office/drawing/2014/main" id="{2CF4A83B-CA0C-B54D-98FF-FD8328F79EFF}"/>
              </a:ext>
            </a:extLst>
          </p:cNvPr>
          <p:cNvSpPr/>
          <p:nvPr/>
        </p:nvSpPr>
        <p:spPr>
          <a:xfrm>
            <a:off x="4189653" y="4242493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B4EF334F-F3BB-E647-81D9-DB4CE58DE8BC}"/>
              </a:ext>
            </a:extLst>
          </p:cNvPr>
          <p:cNvSpPr/>
          <p:nvPr/>
        </p:nvSpPr>
        <p:spPr>
          <a:xfrm>
            <a:off x="1230524" y="4237428"/>
            <a:ext cx="405904" cy="234269"/>
          </a:xfrm>
          <a:custGeom>
            <a:avLst/>
            <a:gdLst>
              <a:gd name="connsiteX0" fmla="*/ 0 w 680224"/>
              <a:gd name="connsiteY0" fmla="*/ 211966 h 234269"/>
              <a:gd name="connsiteX1" fmla="*/ 334536 w 680224"/>
              <a:gd name="connsiteY1" fmla="*/ 93 h 234269"/>
              <a:gd name="connsiteX2" fmla="*/ 680224 w 680224"/>
              <a:gd name="connsiteY2" fmla="*/ 234269 h 23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24" h="234269">
                <a:moveTo>
                  <a:pt x="0" y="211966"/>
                </a:moveTo>
                <a:cubicBezTo>
                  <a:pt x="110582" y="104171"/>
                  <a:pt x="221165" y="-3624"/>
                  <a:pt x="334536" y="93"/>
                </a:cubicBezTo>
                <a:cubicBezTo>
                  <a:pt x="447907" y="3810"/>
                  <a:pt x="564065" y="119039"/>
                  <a:pt x="680224" y="23426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A39E33F-4B8E-DA4D-B819-7CD293DC101D}"/>
              </a:ext>
            </a:extLst>
          </p:cNvPr>
          <p:cNvGrpSpPr/>
          <p:nvPr/>
        </p:nvGrpSpPr>
        <p:grpSpPr>
          <a:xfrm>
            <a:off x="1220817" y="3813192"/>
            <a:ext cx="360000" cy="369332"/>
            <a:chOff x="683568" y="2848168"/>
            <a:chExt cx="360000" cy="36933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1E7A916-BFD2-2647-B033-8F97AE1C1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C639F62-D55E-304A-8BE6-7C0B7283DFE7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1FBDE9E-C1A2-CF4C-8BE7-68FE3BB21A58}"/>
              </a:ext>
            </a:extLst>
          </p:cNvPr>
          <p:cNvGrpSpPr/>
          <p:nvPr/>
        </p:nvGrpSpPr>
        <p:grpSpPr>
          <a:xfrm>
            <a:off x="2187981" y="3813192"/>
            <a:ext cx="360000" cy="369332"/>
            <a:chOff x="683568" y="2848168"/>
            <a:chExt cx="360000" cy="36933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FE503CA-8F40-6145-9F6C-F338E8AC9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D6E852B-9704-8C42-A7D9-E74789ED1E78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9E5BC1E-88CC-464F-9598-2D3942655E52}"/>
              </a:ext>
            </a:extLst>
          </p:cNvPr>
          <p:cNvGrpSpPr/>
          <p:nvPr/>
        </p:nvGrpSpPr>
        <p:grpSpPr>
          <a:xfrm>
            <a:off x="2910143" y="3813192"/>
            <a:ext cx="360000" cy="369332"/>
            <a:chOff x="683568" y="2848168"/>
            <a:chExt cx="360000" cy="36933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333FAE5-1511-CA46-B4AD-8111E34CE8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B6F283-E9CC-144A-BEF1-27DE88D72179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7B664BF-4190-5147-B134-6EB253C95841}"/>
              </a:ext>
            </a:extLst>
          </p:cNvPr>
          <p:cNvGrpSpPr/>
          <p:nvPr/>
        </p:nvGrpSpPr>
        <p:grpSpPr>
          <a:xfrm>
            <a:off x="3555333" y="3813192"/>
            <a:ext cx="360000" cy="369332"/>
            <a:chOff x="683568" y="2848168"/>
            <a:chExt cx="360000" cy="36933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8C1DB29-F4DF-9F42-8341-7ACE3CF95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568" y="2857500"/>
              <a:ext cx="36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83B3FF2-4F41-F149-8D55-83CFA4727DA6}"/>
                </a:ext>
              </a:extLst>
            </p:cNvPr>
            <p:cNvSpPr/>
            <p:nvPr/>
          </p:nvSpPr>
          <p:spPr>
            <a:xfrm>
              <a:off x="707115" y="28481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37" name="Rectangle 6">
            <a:extLst>
              <a:ext uri="{FF2B5EF4-FFF2-40B4-BE49-F238E27FC236}">
                <a16:creationId xmlns:a16="http://schemas.microsoft.com/office/drawing/2014/main" id="{F3A244C7-89B6-3F49-A689-561B8AA85618}"/>
              </a:ext>
            </a:extLst>
          </p:cNvPr>
          <p:cNvSpPr/>
          <p:nvPr/>
        </p:nvSpPr>
        <p:spPr>
          <a:xfrm>
            <a:off x="5492922" y="1110234"/>
            <a:ext cx="3215352" cy="83099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Question</a:t>
            </a:r>
            <a:r>
              <a:rPr lang="en-US" altLang="zh-CN" sz="2400" dirty="0">
                <a:latin typeface="Candara" pitchFamily="34" charset="0"/>
                <a:ea typeface="Verdana" pitchFamily="34" charset="0"/>
                <a:cs typeface="Verdana" pitchFamily="34" charset="0"/>
              </a:rPr>
              <a:t>: what if the key non-exist? </a:t>
            </a:r>
            <a:endParaRPr lang="zh-CN" altLang="en-US" sz="2000" dirty="0">
              <a:latin typeface="Candara" pitchFamily="34" charset="0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9729C8E1-BA2E-5B4A-914C-BB55604E0FD7}"/>
              </a:ext>
            </a:extLst>
          </p:cNvPr>
          <p:cNvSpPr/>
          <p:nvPr/>
        </p:nvSpPr>
        <p:spPr>
          <a:xfrm>
            <a:off x="5505638" y="2469576"/>
            <a:ext cx="3215352" cy="461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Will lookup all the files!</a:t>
            </a:r>
            <a:endParaRPr lang="zh-CN" altLang="en-US" sz="2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DE52B-482B-8A49-A29A-527BFACE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 Tree is a hot research topic today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48ED3-A8CC-AC4B-A675-41BCBAC1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Many </a:t>
            </a:r>
            <a:r>
              <a:rPr kumimoji="1" lang="en-US" altLang="zh-CN"/>
              <a:t>possible directions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41B0B-8DA2-7D4B-B7DF-7F6E9DA9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Picture 14" descr="Diagram&#10;&#10;Description automatically generated">
            <a:extLst>
              <a:ext uri="{FF2B5EF4-FFF2-40B4-BE49-F238E27FC236}">
                <a16:creationId xmlns:a16="http://schemas.microsoft.com/office/drawing/2014/main" id="{A878CB3C-1AEC-E54C-806A-894593D8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07320"/>
            <a:ext cx="5235618" cy="35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89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" y="199340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Key-value storage is a key component in large-scale website 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024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F1A20-1EA7-B84D-990C-DF28A9B4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large-scale websites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2BBD8-8961-524F-A814-3CF4B3F6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189459-BAA2-0C46-ACB3-11B0A4DC78F0}"/>
              </a:ext>
            </a:extLst>
          </p:cNvPr>
          <p:cNvSpPr txBox="1">
            <a:spLocks/>
          </p:cNvSpPr>
          <p:nvPr/>
        </p:nvSpPr>
        <p:spPr>
          <a:xfrm>
            <a:off x="457200" y="1129308"/>
            <a:ext cx="4186238" cy="149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Key-value storage is the key pillar 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45F3E54-2C8F-1D4F-92BC-2C17B72D9CEA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F4BB876-7A93-F64C-9077-8FA52FD4EBB0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5F49E427-F024-144C-B714-119660079CDD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16057F20-4105-3743-89EE-55547FA05DC8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475ADDD4-AAE2-874F-8174-E75AD1D1930E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9844DBF3-D418-9649-92E4-7674B3B3DD36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7" name="一个圆顶角并剪去另一个顶角的矩形 26">
                  <a:extLst>
                    <a:ext uri="{FF2B5EF4-FFF2-40B4-BE49-F238E27FC236}">
                      <a16:creationId xmlns:a16="http://schemas.microsoft.com/office/drawing/2014/main" id="{1532C0AD-65AA-134F-8871-74BF421B4C24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7186525-40BD-694A-BF71-11040B69FFAB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D11E4C9-BC69-B44E-9C9A-E2912B7BE977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ED7831D9-CECE-0F45-B952-1703059B38E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6077FF00-DF09-5D49-A83B-8C8AFE15C73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E250FCA-5670-B948-B070-12260080E32D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148B3439-EA3E-6740-ABF6-24D28E31B02D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1" name="一个圆顶角并剪去另一个顶角的矩形 20">
                  <a:extLst>
                    <a:ext uri="{FF2B5EF4-FFF2-40B4-BE49-F238E27FC236}">
                      <a16:creationId xmlns:a16="http://schemas.microsoft.com/office/drawing/2014/main" id="{DA50815A-A0BE-FB42-B0C0-51FAF99B3B44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AA0F442-01B1-AE4E-B081-473CDABCF0C0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5D01A0D-DCB0-194C-9481-CE790EDD6BF8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B51B776B-CA94-7745-A004-6208D25F1386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62CCB0-774E-5744-8145-BE80E8F8BBED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2788C08-7B9F-5845-B1ED-DF65C058EC86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08495B84-5B5E-F645-8297-B6C788600584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5" name="一个圆顶角并剪去另一个顶角的矩形 14">
                  <a:extLst>
                    <a:ext uri="{FF2B5EF4-FFF2-40B4-BE49-F238E27FC236}">
                      <a16:creationId xmlns:a16="http://schemas.microsoft.com/office/drawing/2014/main" id="{D94C5CE8-2317-6044-8C9E-5891B3FAD3C2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AA650A4-D253-C542-B318-EA1BD1688B97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900320D-9321-8546-9780-25B51BE0DEE6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accent6"/>
                  </a:solidFill>
                </a:rPr>
                <a:t>…</a:t>
              </a:r>
              <a:endParaRPr lang="zh-CN" altLang="en-US" sz="2400">
                <a:solidFill>
                  <a:schemeClr val="accent6"/>
                </a:solidFill>
              </a:endParaRPr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08330F09-7E3A-3345-8AAC-8E06496BE9FC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5936F5-29B5-D047-ADDB-42B61A915F8D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>
                <a:solidFill>
                  <a:schemeClr val="accent6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BB67D89-42BF-A84E-9051-16ABA30EA3EE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A92273A-EEE9-9040-AD57-FCE27990B91F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39B708D-6326-4B4D-A343-53DE73D0D232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B629644-3B0C-5743-ADF9-83132AD7D0F2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/>
                  <a:t>Database server</a:t>
                </a:r>
                <a:endParaRPr lang="zh-CN" altLang="en-US" sz="1200"/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0CAFE70A-0E08-D14C-8745-A6057B4FE513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5" name="磁盘 44">
                  <a:extLst>
                    <a:ext uri="{FF2B5EF4-FFF2-40B4-BE49-F238E27FC236}">
                      <a16:creationId xmlns:a16="http://schemas.microsoft.com/office/drawing/2014/main" id="{B1A2E713-37E4-CA49-A951-98AEBE231547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92D3333F-E84F-5441-9806-9831386345C6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90BC639-C2D6-3443-9CD5-A4077B86D796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7A5817-EDC2-E145-AC46-08D61E427587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AED47E8-5859-764A-B465-ABA477BB48E6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/>
                  <a:t>Database server</a:t>
                </a:r>
                <a:endParaRPr lang="zh-CN" altLang="en-US" sz="1200"/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B6639CF6-C688-5642-AF9E-5B4C7372CFC2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0" name="磁盘 39">
                  <a:extLst>
                    <a:ext uri="{FF2B5EF4-FFF2-40B4-BE49-F238E27FC236}">
                      <a16:creationId xmlns:a16="http://schemas.microsoft.com/office/drawing/2014/main" id="{3B59277D-662C-F44A-AC36-F67E900B1A92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1939BFB-D955-E040-9BCF-6F553C263260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12BEBE76-4FF7-4A4E-9269-6A08E931B2D1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9FF59B9-8838-2C49-9E43-1218B99479CE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/>
                <a:t>…</a:t>
              </a:r>
              <a:endParaRPr lang="zh-CN" altLang="en-US" sz="24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20364C7-24F3-004A-A71A-DB4B5A22DCAB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/>
                <a:t>Distributed database</a:t>
              </a:r>
              <a:endParaRPr lang="zh-CN" altLang="en-US" sz="1600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CFB489A-F296-1841-A510-7EE9AAC05728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5A2DE11-A61A-C144-8FC6-4EA082934BF6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B822DE73-B261-524F-ACAD-453B0CAB2001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61" name="梯形 60">
                  <a:extLst>
                    <a:ext uri="{FF2B5EF4-FFF2-40B4-BE49-F238E27FC236}">
                      <a16:creationId xmlns:a16="http://schemas.microsoft.com/office/drawing/2014/main" id="{D987457B-8353-034C-AA21-C423C8B39E43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F009E032-F139-3345-8BD4-AA224385E962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22C286A3-948A-8646-8875-808C40D4DC89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4D73B28-ADA7-154F-84B0-067FF2F65822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8" name="梯形 57">
                  <a:extLst>
                    <a:ext uri="{FF2B5EF4-FFF2-40B4-BE49-F238E27FC236}">
                      <a16:creationId xmlns:a16="http://schemas.microsoft.com/office/drawing/2014/main" id="{507E309D-6714-414C-B586-034C6481A6A1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4BDC19A2-6E4A-D449-9342-2373FE8FF917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AD211B43-D84A-BD4D-9AFE-314238259BEA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D7836084-7797-D94A-8CED-F4F7914CA74A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728330DD-5AED-404D-B474-2CCF2B88D656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4ECB429D-D9C0-A845-ABE5-5358831610E0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41F175D-C991-CB4C-93BC-16116099EBD7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215B8EE-5851-3848-94D9-7ED753AC612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chemeClr val="accent6"/>
                    </a:solidFill>
                  </a:rPr>
                  <a:t>…</a:t>
                </a:r>
                <a:endParaRPr lang="zh-CN" altLang="en-US" sz="240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785A032E-31E0-E546-836A-5E790D520922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629C615-4A22-C84F-BA41-70E4DB4A38FD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chemeClr val="accent6"/>
                  </a:solidFill>
                </a:rPr>
                <a:t>Distributed caching</a:t>
              </a:r>
              <a:endParaRPr lang="zh-CN" altLang="en-US" sz="1600">
                <a:solidFill>
                  <a:schemeClr val="accent6"/>
                </a:solidFill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F9B5396-7B63-AC40-B2AA-E2DB3B311E32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251C78F-DA94-ED42-9868-079AE48900E4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B36952A0-783B-144D-B4FB-464EA32273C6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1AEDCB7-A436-F84D-B043-FABF2260743C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74CCFFA-6972-964F-B76D-C84CE56570EB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9C3068B-CDFE-AB46-B59D-38D0FCF2EFF3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52190CB0-D51A-704E-A70F-8662A4F31D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5D06304-DC96-A24C-8277-D8DE3D79D4BF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BBB6E81C-01E0-DC43-9F99-84EC3EFE36DA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0C04F95C-3CDB-9649-9B5B-4F5C28E15017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AD60DA9-E05F-E646-92A6-2E8ABB3F8718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FA75A01-7037-5E4B-8EFE-948D0531314C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CAAF0F6-EE0D-D541-A10C-4138D5F94E11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869AB05-B339-E34E-B2A8-6D7B1F01B77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78163D9-C56F-0B4D-AE3F-F7F8F23051D4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9AB85E19-2E5C-B14B-AB1E-19FB2772C5F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6A44722-ABD0-F143-8F7F-F652D90FC851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D3921AD0-C304-F141-886C-2C1DF50471D4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BFDE19A-3583-9546-B601-BC06CF8F3B0A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chemeClr val="accent6"/>
                  </a:solidFill>
                </a:rPr>
                <a:t>Load</a:t>
              </a:r>
            </a:p>
            <a:p>
              <a:r>
                <a:rPr kumimoji="1" lang="en-US" altLang="zh-CN" sz="1200">
                  <a:solidFill>
                    <a:schemeClr val="accent6"/>
                  </a:solidFill>
                </a:rPr>
                <a:t>Balance</a:t>
              </a:r>
              <a:endParaRPr lang="zh-CN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195EE36-C1A6-1A4F-A9BA-FA41D87A6609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AB355DD-55A4-1E46-ADCF-7DE2D5AEF3C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5E7A8860-3F83-1945-ABF6-040CF9032C07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accent6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>
                  <a:solidFill>
                    <a:schemeClr val="accent6"/>
                  </a:solidFill>
                </a:rPr>
                <a:t>generate the page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9CA2EC0-6036-554F-BBB8-CFBE0A147AC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chemeClr val="accent6"/>
                  </a:solidFill>
                </a:rPr>
                <a:t>Application server</a:t>
              </a:r>
              <a:endParaRPr lang="zh-CN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3D8BE79-7B9D-4A4B-A75C-9D552C8AEEB9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C5EA1E5-7A35-AA40-AD80-19A86AD460DB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500EE573-3C47-3247-A971-1B5E9D80A850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accent6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>
                  <a:solidFill>
                    <a:schemeClr val="accent6"/>
                  </a:solidFill>
                </a:rPr>
                <a:t>add the order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0465240B-C03E-704B-8FEA-37596E160C5C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chemeClr val="accent6"/>
                  </a:solidFill>
                </a:rPr>
                <a:t>Application server</a:t>
              </a:r>
              <a:endParaRPr lang="zh-CN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5EB799D8-1CB9-F942-B6A8-8B36E4207870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4F57A079-04F5-E149-A0CB-D6164FD3528E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2D23D960-4FA4-234D-8A1B-E465372DBEB7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B2F28DB8-9A1F-8A4F-903A-F274095AE0E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EDA992A-1498-2547-988F-B9E478943D6E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96" name="云形 95">
              <a:extLst>
                <a:ext uri="{FF2B5EF4-FFF2-40B4-BE49-F238E27FC236}">
                  <a16:creationId xmlns:a16="http://schemas.microsoft.com/office/drawing/2014/main" id="{898CFC93-62AF-8F49-8006-20CCFDE366A4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6473CEF-D978-EE40-8043-C87ED9B537CD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accent6"/>
                  </a:solidFill>
                </a:rPr>
                <a:t>Internet</a:t>
              </a:r>
              <a:endParaRPr lang="zh-CN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943642C9-6D83-124C-8721-C5CFED708306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4F885305-1A96-4C46-8F68-A431207A80EC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953363D3-3C03-A14D-86D8-D8751165366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AC8BADFF-297D-4947-B4EC-BF822DC4F5AD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430CF5A9-695B-5C48-99EA-5536990675B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9146ADC-5F4A-D249-9EDF-E5D6C66C38B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A19A621E-EE91-5842-B763-97515C2E61B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D887931F-DC47-FE47-805A-E0E368CFA3C1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C8BAA86C-FB79-3749-A519-0A78F3C0BCEA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43DB720F-6B18-2348-A99E-A49DFCD8D4D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任意形状 107">
            <a:extLst>
              <a:ext uri="{FF2B5EF4-FFF2-40B4-BE49-F238E27FC236}">
                <a16:creationId xmlns:a16="http://schemas.microsoft.com/office/drawing/2014/main" id="{1D2030A1-6D1B-6949-AA31-300C160F6F5E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9" name="任意形状 108">
            <a:extLst>
              <a:ext uri="{FF2B5EF4-FFF2-40B4-BE49-F238E27FC236}">
                <a16:creationId xmlns:a16="http://schemas.microsoft.com/office/drawing/2014/main" id="{0AA12A71-D41A-B44C-B0DD-0C8A5F62CCA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10" name="任意形状 109">
            <a:extLst>
              <a:ext uri="{FF2B5EF4-FFF2-40B4-BE49-F238E27FC236}">
                <a16:creationId xmlns:a16="http://schemas.microsoft.com/office/drawing/2014/main" id="{261D117B-31A1-D848-9A27-833A3B670758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11" name="任意形状 110">
            <a:extLst>
              <a:ext uri="{FF2B5EF4-FFF2-40B4-BE49-F238E27FC236}">
                <a16:creationId xmlns:a16="http://schemas.microsoft.com/office/drawing/2014/main" id="{59B04EEF-9CC8-6F4B-9937-DDE66EBBA71A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12" name="任意形状 111">
            <a:extLst>
              <a:ext uri="{FF2B5EF4-FFF2-40B4-BE49-F238E27FC236}">
                <a16:creationId xmlns:a16="http://schemas.microsoft.com/office/drawing/2014/main" id="{170F0FEA-DBE5-3642-BEF1-8F9844AA9573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13" name="任意形状 112">
            <a:extLst>
              <a:ext uri="{FF2B5EF4-FFF2-40B4-BE49-F238E27FC236}">
                <a16:creationId xmlns:a16="http://schemas.microsoft.com/office/drawing/2014/main" id="{EDE4B731-7A0B-1846-A0C8-41D115DEC961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DBDAE724-0B7D-7A4B-8936-DD1115FA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AC8FDCAB-30A3-F54B-BE12-2F44AAA5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AF1219AB-7E8E-904B-937D-4F43AFBE1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17" name="矩形 116">
            <a:extLst>
              <a:ext uri="{FF2B5EF4-FFF2-40B4-BE49-F238E27FC236}">
                <a16:creationId xmlns:a16="http://schemas.microsoft.com/office/drawing/2014/main" id="{6857A6F3-7061-2A4F-8BA2-20880828D775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C9890171-BC80-874E-AFB8-B354CF089C9D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73726917-3525-3D49-A0C1-E09257C87CBD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A86427BB-60D3-0F49-94B6-DC629C789D77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688A4A1E-5969-3F43-99D5-06901BB829D0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6EA010EC-8232-994C-BF1D-0B82DBBA37C0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/>
              <a:t>Users</a:t>
            </a:r>
            <a:endParaRPr lang="zh-CN" altLang="en-US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9EC6AD63-8BB5-7942-9117-3CFF9CAD8964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24" name="云形 123">
              <a:extLst>
                <a:ext uri="{FF2B5EF4-FFF2-40B4-BE49-F238E27FC236}">
                  <a16:creationId xmlns:a16="http://schemas.microsoft.com/office/drawing/2014/main" id="{F791DEBE-C87A-3146-88B9-A3465884ABBA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40BC67F-DE92-F549-B209-77FEDE08954F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accent6"/>
                  </a:solidFill>
                </a:rPr>
                <a:t>CDN</a:t>
              </a:r>
              <a:endParaRPr lang="zh-CN" altLang="en-US">
                <a:solidFill>
                  <a:schemeClr val="accent6"/>
                </a:solidFill>
              </a:endParaRPr>
            </a:p>
          </p:txBody>
        </p:sp>
      </p:grp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FF438923-D135-EA4B-B230-DD7505C1B574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85BA8100-D908-2B4C-B26D-83D985B7652D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E58DCB9-D1F5-D94A-9001-7AA0F24F57A7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29" name="圆柱体 128">
              <a:extLst>
                <a:ext uri="{FF2B5EF4-FFF2-40B4-BE49-F238E27FC236}">
                  <a16:creationId xmlns:a16="http://schemas.microsoft.com/office/drawing/2014/main" id="{9C387530-A436-7C4B-A997-E107C4AECBA3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65160CF-18EA-C74E-983E-DE2F0F43DFDE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chemeClr val="accent6"/>
                  </a:solidFill>
                </a:rPr>
                <a:t>Message queue</a:t>
              </a:r>
              <a:endParaRPr lang="zh-CN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131" name="任意形状 130">
            <a:extLst>
              <a:ext uri="{FF2B5EF4-FFF2-40B4-BE49-F238E27FC236}">
                <a16:creationId xmlns:a16="http://schemas.microsoft.com/office/drawing/2014/main" id="{58C00468-9862-CC4E-8F2E-460B3E7ADD9A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659059E4-E7FF-BB46-9E12-51A32B5812C7}"/>
              </a:ext>
            </a:extLst>
          </p:cNvPr>
          <p:cNvSpPr/>
          <p:nvPr/>
        </p:nvSpPr>
        <p:spPr>
          <a:xfrm>
            <a:off x="2886605" y="1747988"/>
            <a:ext cx="2577864" cy="1859412"/>
          </a:xfrm>
          <a:prstGeom prst="rect">
            <a:avLst/>
          </a:prstGeom>
          <a:solidFill>
            <a:schemeClr val="bg1"/>
          </a:solidFill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699A753A-6EC7-7341-9F71-B40AABD2C770}"/>
              </a:ext>
            </a:extLst>
          </p:cNvPr>
          <p:cNvCxnSpPr>
            <a:endCxn id="43" idx="1"/>
          </p:cNvCxnSpPr>
          <p:nvPr/>
        </p:nvCxnSpPr>
        <p:spPr>
          <a:xfrm>
            <a:off x="5442005" y="1755410"/>
            <a:ext cx="316117" cy="9515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D5114A34-CE5D-4C46-8DF2-90969CA22387}"/>
              </a:ext>
            </a:extLst>
          </p:cNvPr>
          <p:cNvCxnSpPr>
            <a:cxnSpLocks/>
          </p:cNvCxnSpPr>
          <p:nvPr/>
        </p:nvCxnSpPr>
        <p:spPr>
          <a:xfrm flipV="1">
            <a:off x="5468326" y="3544831"/>
            <a:ext cx="299593" cy="685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MySQL - 维基百科，自由的百科全书">
            <a:extLst>
              <a:ext uri="{FF2B5EF4-FFF2-40B4-BE49-F238E27FC236}">
                <a16:creationId xmlns:a16="http://schemas.microsoft.com/office/drawing/2014/main" id="{12599A0D-B9F9-0642-83E3-17B89445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205" y="1580137"/>
            <a:ext cx="1431428" cy="74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nder the Hood: Building and open-sourcing RocksDB - Facebook Engineering">
            <a:extLst>
              <a:ext uri="{FF2B5EF4-FFF2-40B4-BE49-F238E27FC236}">
                <a16:creationId xmlns:a16="http://schemas.microsoft.com/office/drawing/2014/main" id="{70F0C5E9-65CA-A445-9F9E-0612107A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01" y="2432280"/>
            <a:ext cx="1529088" cy="38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文本框 141">
            <a:extLst>
              <a:ext uri="{FF2B5EF4-FFF2-40B4-BE49-F238E27FC236}">
                <a16:creationId xmlns:a16="http://schemas.microsoft.com/office/drawing/2014/main" id="{73CA80F7-A448-A74C-AC00-3DF0C9C1C386}"/>
              </a:ext>
            </a:extLst>
          </p:cNvPr>
          <p:cNvSpPr txBox="1"/>
          <p:nvPr/>
        </p:nvSpPr>
        <p:spPr>
          <a:xfrm>
            <a:off x="4126129" y="2561386"/>
            <a:ext cx="4904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Storage</a:t>
            </a:r>
          </a:p>
          <a:p>
            <a:r>
              <a:rPr kumimoji="1" lang="en-US" altLang="zh-CN" dirty="0"/>
              <a:t>- LSM Tree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7DD92C8-D0B2-C548-A36C-9AE6433DC90C}"/>
              </a:ext>
            </a:extLst>
          </p:cNvPr>
          <p:cNvSpPr txBox="1"/>
          <p:nvPr/>
        </p:nvSpPr>
        <p:spPr>
          <a:xfrm>
            <a:off x="4154608" y="1948734"/>
            <a:ext cx="4904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w/ </a:t>
            </a:r>
            <a:r>
              <a:rPr kumimoji="1" lang="en-US" altLang="zh-CN" dirty="0" err="1"/>
              <a:t>MyRocks</a:t>
            </a:r>
            <a:endParaRPr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FD0EC7F-0233-B743-856E-82D5A0C27A7B}"/>
              </a:ext>
            </a:extLst>
          </p:cNvPr>
          <p:cNvSpPr txBox="1"/>
          <p:nvPr/>
        </p:nvSpPr>
        <p:spPr>
          <a:xfrm>
            <a:off x="4128505" y="3238037"/>
            <a:ext cx="4904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Filesystem</a:t>
            </a: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5BEFD8A0-5D9F-E14C-B279-19B40F45823A}"/>
              </a:ext>
            </a:extLst>
          </p:cNvPr>
          <p:cNvCxnSpPr/>
          <p:nvPr/>
        </p:nvCxnSpPr>
        <p:spPr>
          <a:xfrm>
            <a:off x="2820026" y="2432280"/>
            <a:ext cx="27110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692FE987-63F6-FC4C-A800-4E215B1898A1}"/>
              </a:ext>
            </a:extLst>
          </p:cNvPr>
          <p:cNvCxnSpPr/>
          <p:nvPr/>
        </p:nvCxnSpPr>
        <p:spPr>
          <a:xfrm>
            <a:off x="2863771" y="3143426"/>
            <a:ext cx="27110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8" name="Picture 8" descr="All about Linux: Ext4 file system how to, tips and tricks">
            <a:extLst>
              <a:ext uri="{FF2B5EF4-FFF2-40B4-BE49-F238E27FC236}">
                <a16:creationId xmlns:a16="http://schemas.microsoft.com/office/drawing/2014/main" id="{CDD0E818-2A56-4B41-BD56-747D7FB3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8" y="3194369"/>
            <a:ext cx="688032" cy="38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44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" y="2621230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Distributed key-value storage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838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8E3BA-8EE4-6744-95C8-20644B59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0" dirty="0">
                <a:solidFill>
                  <a:srgbClr val="C00000"/>
                </a:solidFill>
              </a:rPr>
              <a:t>Distributed key-value storage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3F08D-4603-D24B-AB6F-1528D8C8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KV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 (see later lectures) 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/>
              <a:t>RPC + key-value storage = distributed key-value storage!</a:t>
            </a:r>
          </a:p>
          <a:p>
            <a:pPr lvl="2"/>
            <a:r>
              <a:rPr kumimoji="1" lang="en-US" altLang="zh-CN" dirty="0"/>
              <a:t>See the next lecture 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/>
              <a:t>We can also shard the data across multiple nodes </a:t>
            </a:r>
          </a:p>
          <a:p>
            <a:pPr lvl="2"/>
            <a:r>
              <a:rPr kumimoji="1" lang="en-US" altLang="zh-CN" dirty="0"/>
              <a:t>i.e., high scalability </a:t>
            </a:r>
          </a:p>
          <a:p>
            <a:r>
              <a:rPr kumimoji="1" lang="en-US" altLang="zh-CN" dirty="0"/>
              <a:t>Key challenge:</a:t>
            </a:r>
          </a:p>
          <a:p>
            <a:pPr lvl="1"/>
            <a:r>
              <a:rPr kumimoji="1" lang="en-US" altLang="zh-CN" dirty="0"/>
              <a:t>How to find the data? </a:t>
            </a:r>
          </a:p>
          <a:p>
            <a:pPr lvl="2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consistent hashing</a:t>
            </a:r>
            <a:endParaRPr kumimoji="1" lang="zh-CN" altLang="en-US" dirty="0"/>
          </a:p>
          <a:p>
            <a:r>
              <a:rPr kumimoji="1" lang="en-US" altLang="zh-CN" dirty="0"/>
              <a:t>Other problems:</a:t>
            </a:r>
          </a:p>
          <a:p>
            <a:pPr lvl="1"/>
            <a:r>
              <a:rPr kumimoji="1" lang="en-US" altLang="zh-CN" dirty="0"/>
              <a:t>Fault tolerance (see later lectures)</a:t>
            </a:r>
          </a:p>
          <a:p>
            <a:pPr lvl="1"/>
            <a:r>
              <a:rPr kumimoji="1" lang="en-US" altLang="zh-CN" dirty="0"/>
              <a:t>Availability, replication &amp; consistency (see later lectures)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8FB7F0-4B6E-D845-9791-A268DC7A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99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920AE-A17D-AD4F-8D25-E401BA5C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of this lecture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9D7FB-DE5A-8D41-82A0-C664DFECB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Key-value store is an important component in computer systems </a:t>
            </a:r>
          </a:p>
          <a:p>
            <a:pPr lvl="1"/>
            <a:r>
              <a:rPr kumimoji="1" lang="en-US" altLang="zh-CN" dirty="0"/>
              <a:t>Typically built upon a filesystem to simplify disk hardware management </a:t>
            </a:r>
          </a:p>
          <a:p>
            <a:r>
              <a:rPr kumimoji="1" lang="en-US" altLang="zh-CN" dirty="0"/>
              <a:t>We show how KVS is evolved from log-structured file to the LSM tree</a:t>
            </a:r>
          </a:p>
          <a:p>
            <a:pPr lvl="1"/>
            <a:r>
              <a:rPr kumimoji="1" lang="en-US" altLang="zh-CN" b="0" dirty="0"/>
              <a:t>Log-structured file</a:t>
            </a:r>
          </a:p>
          <a:p>
            <a:pPr lvl="1"/>
            <a:r>
              <a:rPr kumimoji="1" lang="en-US" altLang="zh-CN" b="0" dirty="0"/>
              <a:t>Indexing </a:t>
            </a:r>
          </a:p>
          <a:p>
            <a:pPr lvl="1"/>
            <a:r>
              <a:rPr kumimoji="1" lang="en-US" altLang="zh-CN" dirty="0"/>
              <a:t>LSM Tree</a:t>
            </a:r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56FAC-B9E4-C140-A125-5CDE1D94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F99C6C5-5E1D-BE4C-8059-53E3FFA4376C}"/>
              </a:ext>
            </a:extLst>
          </p:cNvPr>
          <p:cNvSpPr/>
          <p:nvPr/>
        </p:nvSpPr>
        <p:spPr>
          <a:xfrm>
            <a:off x="2207361" y="4823376"/>
            <a:ext cx="1872208" cy="603284"/>
          </a:xfrm>
          <a:prstGeom prst="roundRect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CBC296-12CB-0D4E-8ABF-BA9297C775C1}"/>
              </a:ext>
            </a:extLst>
          </p:cNvPr>
          <p:cNvSpPr/>
          <p:nvPr/>
        </p:nvSpPr>
        <p:spPr>
          <a:xfrm>
            <a:off x="2435579" y="494035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File system </a:t>
            </a:r>
            <a:endParaRPr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4182A7F-7379-324B-A718-BFDC400A1954}"/>
              </a:ext>
            </a:extLst>
          </p:cNvPr>
          <p:cNvSpPr/>
          <p:nvPr/>
        </p:nvSpPr>
        <p:spPr>
          <a:xfrm>
            <a:off x="1979143" y="3378989"/>
            <a:ext cx="2232818" cy="603284"/>
          </a:xfrm>
          <a:prstGeom prst="roundRect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91AEDA-1885-5B41-AE46-6C22794CF712}"/>
              </a:ext>
            </a:extLst>
          </p:cNvPr>
          <p:cNvSpPr/>
          <p:nvPr/>
        </p:nvSpPr>
        <p:spPr>
          <a:xfrm>
            <a:off x="2207361" y="3495965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Key-value Store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0695FD-58E2-3E46-A616-05F4A5C39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361" y="4218816"/>
            <a:ext cx="381809" cy="3818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AB13A0-81DF-9A46-923E-090FEFF1E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343" y="4218816"/>
            <a:ext cx="381809" cy="38180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4580D5B-B22F-8441-8B7F-68BF1D488B0F}"/>
              </a:ext>
            </a:extLst>
          </p:cNvPr>
          <p:cNvSpPr/>
          <p:nvPr/>
        </p:nvSpPr>
        <p:spPr>
          <a:xfrm>
            <a:off x="473197" y="422505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Key-value files</a:t>
            </a:r>
            <a:endParaRPr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FBB89CA-5F51-0343-B9CB-86CCA79A66D0}"/>
              </a:ext>
            </a:extLst>
          </p:cNvPr>
          <p:cNvCxnSpPr/>
          <p:nvPr/>
        </p:nvCxnSpPr>
        <p:spPr>
          <a:xfrm>
            <a:off x="3599608" y="4143052"/>
            <a:ext cx="0" cy="533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6313D5F5-0C26-E14E-ABDB-33BEA244E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1" y="3250133"/>
            <a:ext cx="4934319" cy="20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50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86245-AC35-C300-B4F3-6FF781C1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Comparison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68C1DE-C997-FD76-4137-18026182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AAD4D344-AAA5-E99B-E87F-2754EBA16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163507"/>
              </p:ext>
            </p:extLst>
          </p:nvPr>
        </p:nvGraphicFramePr>
        <p:xfrm>
          <a:off x="314650" y="1561356"/>
          <a:ext cx="82177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475">
                  <a:extLst>
                    <a:ext uri="{9D8B030D-6E8A-4147-A177-3AD203B41FA5}">
                      <a16:colId xmlns:a16="http://schemas.microsoft.com/office/drawing/2014/main" val="913688391"/>
                    </a:ext>
                  </a:extLst>
                </a:gridCol>
                <a:gridCol w="2031843">
                  <a:extLst>
                    <a:ext uri="{9D8B030D-6E8A-4147-A177-3AD203B41FA5}">
                      <a16:colId xmlns:a16="http://schemas.microsoft.com/office/drawing/2014/main" val="139738868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37244005"/>
                    </a:ext>
                  </a:extLst>
                </a:gridCol>
                <a:gridCol w="1054975">
                  <a:extLst>
                    <a:ext uri="{9D8B030D-6E8A-4147-A177-3AD203B41FA5}">
                      <a16:colId xmlns:a16="http://schemas.microsoft.com/office/drawing/2014/main" val="1987339057"/>
                    </a:ext>
                  </a:extLst>
                </a:gridCol>
                <a:gridCol w="1454622">
                  <a:extLst>
                    <a:ext uri="{9D8B030D-6E8A-4147-A177-3AD203B41FA5}">
                      <a16:colId xmlns:a16="http://schemas.microsoft.com/office/drawing/2014/main" val="2923513510"/>
                    </a:ext>
                  </a:extLst>
                </a:gridCol>
                <a:gridCol w="874779">
                  <a:extLst>
                    <a:ext uri="{9D8B030D-6E8A-4147-A177-3AD203B41FA5}">
                      <a16:colId xmlns:a16="http://schemas.microsoft.com/office/drawing/2014/main" val="337971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Disk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Memory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Sorted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Range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Q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Put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9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for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key+value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Extremely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Slow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Fast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Log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for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key+value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Hash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table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(key-index)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Fast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8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Hash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table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key+value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Cache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for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Hash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table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7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B-Tree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key+value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Cache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for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B-Tree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Slow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Slow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3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SSTables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key+value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MemTable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key+value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Partial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Slow-Medium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Fast+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2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229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EBEEF-915C-8F13-C5B8-3EB7F644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many disk operations for each operations?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7C2DA-7967-E396-7549-BDE9409E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585692"/>
          </a:xfrm>
        </p:spPr>
        <p:txBody>
          <a:bodyPr/>
          <a:lstStyle/>
          <a:p>
            <a:r>
              <a:rPr kumimoji="1" lang="en-US" altLang="zh-CN" dirty="0"/>
              <a:t>Assumption (throughout this lecture): </a:t>
            </a:r>
          </a:p>
          <a:p>
            <a:pPr lvl="1"/>
            <a:r>
              <a:rPr kumimoji="1" lang="en-US" altLang="zh-CN" dirty="0"/>
              <a:t>The request key is selected randomly </a:t>
            </a:r>
          </a:p>
          <a:p>
            <a:pPr lvl="1"/>
            <a:r>
              <a:rPr kumimoji="1" lang="en-US" altLang="zh-CN" dirty="0"/>
              <a:t>There is no page cache, i.e., all the requests are served from the disk</a:t>
            </a:r>
          </a:p>
          <a:p>
            <a:pPr lvl="1"/>
            <a:r>
              <a:rPr kumimoji="1" lang="en-US" altLang="zh-CN" dirty="0"/>
              <a:t>For simplification, we directly use the key as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id  </a:t>
            </a:r>
          </a:p>
          <a:p>
            <a:r>
              <a:rPr kumimoji="1" lang="en-US" altLang="zh-CN" dirty="0"/>
              <a:t>Get(K)</a:t>
            </a:r>
            <a:r>
              <a:rPr kumimoji="1" lang="en-US" altLang="zh-CN" dirty="0">
                <a:sym typeface="Wingdings" pitchFamily="2" charset="2"/>
              </a:rPr>
              <a:t> V</a:t>
            </a:r>
          </a:p>
          <a:p>
            <a:pPr lvl="1"/>
            <a:r>
              <a:rPr kumimoji="1" lang="en-US" altLang="zh-CN" dirty="0"/>
              <a:t>OPEN(…) + READ(…)</a:t>
            </a:r>
          </a:p>
          <a:p>
            <a:pPr lvl="1"/>
            <a:r>
              <a:rPr kumimoji="1" lang="en-US" altLang="zh-CN" dirty="0"/>
              <a:t>1 random Disk read + 1 random Disk read + 1 random Disk read 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Update(K,V) </a:t>
            </a:r>
          </a:p>
          <a:p>
            <a:pPr lvl="1"/>
            <a:r>
              <a:rPr kumimoji="1" lang="en-US" altLang="zh-CN" dirty="0"/>
              <a:t>OPEN(…) + WRITE(…)</a:t>
            </a:r>
          </a:p>
          <a:p>
            <a:pPr lvl="1"/>
            <a:r>
              <a:rPr kumimoji="1" lang="en-US" altLang="zh-CN" dirty="0"/>
              <a:t>1 random Disk read + 1 random Disk read + 1 random Disk write 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C63B52-237F-ACA0-5891-FD6F5BF6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0A7653C-C9DC-E668-C3C6-4E20A5804F76}"/>
              </a:ext>
            </a:extLst>
          </p:cNvPr>
          <p:cNvCxnSpPr/>
          <p:nvPr/>
        </p:nvCxnSpPr>
        <p:spPr>
          <a:xfrm flipH="1">
            <a:off x="683568" y="3505572"/>
            <a:ext cx="144016" cy="216024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ADA8AC1-7D90-DBB3-6FE7-BADBE3C263C4}"/>
              </a:ext>
            </a:extLst>
          </p:cNvPr>
          <p:cNvCxnSpPr>
            <a:cxnSpLocks/>
          </p:cNvCxnSpPr>
          <p:nvPr/>
        </p:nvCxnSpPr>
        <p:spPr>
          <a:xfrm>
            <a:off x="1763688" y="3505572"/>
            <a:ext cx="3096344" cy="216024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FBF4E77-0D40-A173-FC1E-890361B1C736}"/>
              </a:ext>
            </a:extLst>
          </p:cNvPr>
          <p:cNvCxnSpPr>
            <a:cxnSpLocks/>
          </p:cNvCxnSpPr>
          <p:nvPr/>
        </p:nvCxnSpPr>
        <p:spPr>
          <a:xfrm>
            <a:off x="3203848" y="3370067"/>
            <a:ext cx="3096344" cy="216024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554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42F92-F123-E3CB-3855-27778CBA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C2E66-2009-4C1B-1BF1-550CF7D4C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49074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Source: </a:t>
            </a:r>
            <a:r>
              <a:rPr kumimoji="1" lang="en-US" altLang="zh-CN" dirty="0" err="1"/>
              <a:t>Jeaf</a:t>
            </a:r>
            <a:r>
              <a:rPr kumimoji="1" lang="en-US" altLang="zh-CN" dirty="0"/>
              <a:t> dean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65244F-8A5D-C429-9AD2-978AD01B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191DC-DF6F-216E-6DB8-4A313CD4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41" y="365926"/>
            <a:ext cx="6829598" cy="50731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2ED41C-158C-BD4E-3B63-FDFFC8F2D320}"/>
              </a:ext>
            </a:extLst>
          </p:cNvPr>
          <p:cNvSpPr/>
          <p:nvPr/>
        </p:nvSpPr>
        <p:spPr>
          <a:xfrm>
            <a:off x="1002841" y="3721596"/>
            <a:ext cx="6617159" cy="360040"/>
          </a:xfrm>
          <a:prstGeom prst="rect">
            <a:avLst/>
          </a:prstGeom>
          <a:noFill/>
          <a:ln w="127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5397BB-E5A2-78BB-9AE1-FABDA20DD183}"/>
              </a:ext>
            </a:extLst>
          </p:cNvPr>
          <p:cNvSpPr/>
          <p:nvPr/>
        </p:nvSpPr>
        <p:spPr>
          <a:xfrm>
            <a:off x="1002840" y="4306843"/>
            <a:ext cx="6617159" cy="360040"/>
          </a:xfrm>
          <a:prstGeom prst="rect">
            <a:avLst/>
          </a:prstGeom>
          <a:noFill/>
          <a:ln w="127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1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3BCC-2286-0D49-BDB1-2A18A3F1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LSM Tree organizes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 in a hierarchy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2D14A-FDBC-ED4F-A66C-E7EC56E4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40562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The famous </a:t>
            </a:r>
            <a:r>
              <a:rPr kumimoji="1" lang="en-US" altLang="zh-CN" b="1" dirty="0">
                <a:solidFill>
                  <a:srgbClr val="BE374B"/>
                </a:solidFill>
              </a:rPr>
              <a:t>L</a:t>
            </a:r>
            <a:r>
              <a:rPr kumimoji="1" lang="en-US" altLang="zh-CN" dirty="0"/>
              <a:t>og-</a:t>
            </a:r>
            <a:r>
              <a:rPr kumimoji="1" lang="en-US" altLang="zh-CN" b="1" dirty="0">
                <a:solidFill>
                  <a:srgbClr val="BE374B"/>
                </a:solidFill>
              </a:rPr>
              <a:t>s</a:t>
            </a:r>
            <a:r>
              <a:rPr kumimoji="1" lang="en-US" altLang="zh-CN" dirty="0"/>
              <a:t>tructured </a:t>
            </a:r>
            <a:r>
              <a:rPr kumimoji="1" lang="en-US" altLang="zh-CN" b="1" dirty="0">
                <a:solidFill>
                  <a:srgbClr val="BE374B"/>
                </a:solidFill>
              </a:rPr>
              <a:t>m</a:t>
            </a:r>
            <a:r>
              <a:rPr kumimoji="1" lang="en-US" altLang="zh-CN" dirty="0"/>
              <a:t>erge tree </a:t>
            </a:r>
          </a:p>
          <a:p>
            <a:r>
              <a:rPr kumimoji="1" lang="en-US" altLang="zh-CN" dirty="0"/>
              <a:t>Each layer has the entire KVS data of some time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1ABF52-EC4C-E04F-8899-E14F378A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7" y="329274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CA5405-909B-AA46-82DF-53B87E867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9" y="328954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5C00DB-5E5D-194D-B790-9E1C9130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389875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5A49713-FEB7-044B-84B3-B37A92791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1" y="389555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E45DAE-5989-3C47-94B7-69C4E231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20" y="390626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924DED2-BCA0-4647-A6E5-7A78896A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12" y="390307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F59778-A348-734E-A2E1-6CD71FC4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ADE2F1D-ACF0-014B-B8BB-E97544030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459840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FA8F7F-675E-194F-8CED-C7F203D0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22" y="459526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B2A025B-9B63-A744-A0F6-F8AB1116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31" y="46059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384DCB-B741-DA4E-8222-006DF97B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23" y="460278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3B45C1C-8651-BF40-9ED1-881ECEFB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93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29A16D-C9F6-544D-A660-3FD96CFE7F46}"/>
              </a:ext>
            </a:extLst>
          </p:cNvPr>
          <p:cNvSpPr/>
          <p:nvPr/>
        </p:nvSpPr>
        <p:spPr>
          <a:xfrm>
            <a:off x="5521165" y="5117998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LSM Tree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40CE63F-B931-124B-A079-646BCD0324BF}"/>
              </a:ext>
            </a:extLst>
          </p:cNvPr>
          <p:cNvGrpSpPr/>
          <p:nvPr/>
        </p:nvGrpSpPr>
        <p:grpSpPr>
          <a:xfrm>
            <a:off x="5768507" y="2544075"/>
            <a:ext cx="552413" cy="508666"/>
            <a:chOff x="2195736" y="3023566"/>
            <a:chExt cx="552413" cy="50866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5AE99CE-AC59-D04F-822B-F038107F6ED5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1BDFDB5-3FB0-9741-96D4-6DFA13613BB3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52ACF7F-AA86-2E42-924C-69EDA36FB0AF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68CFF0F-A081-DA4F-B716-D936E5E95A4B}"/>
                </a:ext>
              </a:extLst>
            </p:cNvPr>
            <p:cNvCxnSpPr>
              <a:stCxn id="30" idx="0"/>
              <a:endCxn id="2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2C9162B9-F91F-4446-8AD5-2B018D6B8BB6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DA618D77-E0E8-4B4F-AB59-4217EC4E863E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CDD53E22-91DF-FE48-B199-7A42EA3DEBA1}"/>
              </a:ext>
            </a:extLst>
          </p:cNvPr>
          <p:cNvSpPr/>
          <p:nvPr/>
        </p:nvSpPr>
        <p:spPr>
          <a:xfrm>
            <a:off x="4315239" y="257540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DD9A7F-FEA8-BB4F-A79A-91EF0D705DED}"/>
              </a:ext>
            </a:extLst>
          </p:cNvPr>
          <p:cNvSpPr/>
          <p:nvPr/>
        </p:nvSpPr>
        <p:spPr>
          <a:xfrm>
            <a:off x="4851950" y="31928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L0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1BAB187-9C6C-934B-BDBE-07014A6EFB05}"/>
              </a:ext>
            </a:extLst>
          </p:cNvPr>
          <p:cNvSpPr/>
          <p:nvPr/>
        </p:nvSpPr>
        <p:spPr>
          <a:xfrm>
            <a:off x="4455409" y="392562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3C5A502-F0F4-E947-92FB-454C56D8F6AE}"/>
              </a:ext>
            </a:extLst>
          </p:cNvPr>
          <p:cNvSpPr/>
          <p:nvPr/>
        </p:nvSpPr>
        <p:spPr>
          <a:xfrm>
            <a:off x="3904405" y="46210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L2</a:t>
            </a:r>
            <a:endParaRPr lang="zh-CN" altLang="en-US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B2C0942-6C73-094D-A6B7-64596691BE7E}"/>
              </a:ext>
            </a:extLst>
          </p:cNvPr>
          <p:cNvCxnSpPr/>
          <p:nvPr/>
        </p:nvCxnSpPr>
        <p:spPr>
          <a:xfrm flipV="1">
            <a:off x="8316416" y="2544075"/>
            <a:ext cx="0" cy="257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5FCACB6-3834-4542-87DC-BBED02157334}"/>
              </a:ext>
            </a:extLst>
          </p:cNvPr>
          <p:cNvSpPr/>
          <p:nvPr/>
        </p:nvSpPr>
        <p:spPr>
          <a:xfrm>
            <a:off x="7993250" y="2117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C1643A1-46A7-8146-9E48-CA1F94C1080B}"/>
              </a:ext>
            </a:extLst>
          </p:cNvPr>
          <p:cNvSpPr/>
          <p:nvPr/>
        </p:nvSpPr>
        <p:spPr>
          <a:xfrm>
            <a:off x="8029497" y="511680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7E5F16EF-A35B-A849-8E50-39034FCF9AF1}"/>
              </a:ext>
            </a:extLst>
          </p:cNvPr>
          <p:cNvSpPr txBox="1">
            <a:spLocks/>
          </p:cNvSpPr>
          <p:nvPr/>
        </p:nvSpPr>
        <p:spPr>
          <a:xfrm>
            <a:off x="399797" y="2117294"/>
            <a:ext cx="3666037" cy="281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en-US" altLang="zh-CN" dirty="0"/>
              <a:t>Each layer has maximum size</a:t>
            </a:r>
          </a:p>
          <a:p>
            <a:pPr lvl="1"/>
            <a:r>
              <a:rPr kumimoji="1" lang="en-US" altLang="zh-CN" dirty="0"/>
              <a:t>Except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L0, all files in layers are </a:t>
            </a:r>
            <a:r>
              <a:rPr kumimoji="1" lang="en-US" altLang="zh-CN" b="1" dirty="0">
                <a:solidFill>
                  <a:srgbClr val="C00000"/>
                </a:solidFill>
              </a:rPr>
              <a:t>sorted, and does not have duplicated keys 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99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009E8-D172-7397-8E44-57F28A5B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9021688" cy="900442"/>
          </a:xfrm>
        </p:spPr>
        <p:txBody>
          <a:bodyPr/>
          <a:lstStyle/>
          <a:p>
            <a:r>
              <a:rPr kumimoji="1" lang="en-US" altLang="zh-CN" dirty="0"/>
              <a:t>Numbers everyone should know (depends on the hardware)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86CAE-6D87-4E2A-286A-3285F70DF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841160" cy="482453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Random read/write ~= seek + read/write </a:t>
            </a:r>
          </a:p>
          <a:p>
            <a:r>
              <a:rPr kumimoji="1" lang="en-US" altLang="zh-CN" dirty="0"/>
              <a:t>Sequential read/write = read/write </a:t>
            </a:r>
          </a:p>
          <a:p>
            <a:r>
              <a:rPr kumimoji="1" lang="en-US" altLang="zh-CN" dirty="0"/>
              <a:t>Typically, random read/write is orders of magnitude slower than sequential</a:t>
            </a:r>
          </a:p>
          <a:p>
            <a:pPr lvl="1"/>
            <a:r>
              <a:rPr kumimoji="1" lang="en-US" altLang="zh-CN" dirty="0"/>
              <a:t>Especially for small-sized values, e.g., 4KB </a:t>
            </a:r>
          </a:p>
          <a:p>
            <a:r>
              <a:rPr kumimoji="1" lang="en-US" altLang="zh-CN" dirty="0"/>
              <a:t>How to get the real estimation? Can do a simple profile (e.g., FIO)</a:t>
            </a:r>
          </a:p>
          <a:p>
            <a:r>
              <a:rPr kumimoji="1" lang="en-US" altLang="zh-CN" dirty="0"/>
              <a:t>Our testbed </a:t>
            </a:r>
          </a:p>
          <a:p>
            <a:pPr lvl="1"/>
            <a:r>
              <a:rPr kumimoji="1" lang="en-US" altLang="zh-CN" dirty="0"/>
              <a:t>4KB sequential read: READ: </a:t>
            </a:r>
            <a:r>
              <a:rPr kumimoji="1" lang="en-US" altLang="zh-CN" dirty="0" err="1"/>
              <a:t>aggrb</a:t>
            </a:r>
            <a:r>
              <a:rPr kumimoji="1" lang="en-US" altLang="zh-CN" dirty="0"/>
              <a:t>=</a:t>
            </a:r>
            <a:r>
              <a:rPr kumimoji="1" lang="en-US" altLang="zh-CN" b="1" dirty="0">
                <a:solidFill>
                  <a:srgbClr val="FF0000"/>
                </a:solidFill>
              </a:rPr>
              <a:t>208,636KB</a:t>
            </a:r>
            <a:r>
              <a:rPr kumimoji="1" lang="en-US" altLang="zh-CN" dirty="0"/>
              <a:t>/s</a:t>
            </a:r>
          </a:p>
          <a:p>
            <a:pPr lvl="1"/>
            <a:r>
              <a:rPr kumimoji="1" lang="en-US" altLang="zh-CN" dirty="0"/>
              <a:t>4KB random read:  READ: </a:t>
            </a:r>
            <a:r>
              <a:rPr kumimoji="1" lang="en-US" altLang="zh-CN" dirty="0" err="1"/>
              <a:t>aggrb</a:t>
            </a:r>
            <a:r>
              <a:rPr kumimoji="1" lang="en-US" altLang="zh-CN" dirty="0"/>
              <a:t>=</a:t>
            </a:r>
            <a:r>
              <a:rPr kumimoji="1" lang="en-US" altLang="zh-CN" b="1" dirty="0">
                <a:solidFill>
                  <a:srgbClr val="FF0000"/>
                </a:solidFill>
              </a:rPr>
              <a:t>4,409KB</a:t>
            </a:r>
            <a:r>
              <a:rPr kumimoji="1" lang="en-US" altLang="zh-CN" dirty="0"/>
              <a:t>/s </a:t>
            </a:r>
          </a:p>
          <a:p>
            <a:r>
              <a:rPr kumimoji="1" lang="en-US" altLang="zh-CN" dirty="0"/>
              <a:t>Note that for disk, the minimal read/write unit is the block size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B75F7F-A4F0-56C5-7366-8FF4FCB6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424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23ECF-D13E-6639-E12D-C608A65A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Performance estimation of the naïve KVS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95C4A-2CF8-7372-3DBB-E2D38C320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Get(K)</a:t>
            </a:r>
            <a:r>
              <a:rPr kumimoji="1" lang="en-US" altLang="zh-CN" dirty="0">
                <a:sym typeface="Wingdings" pitchFamily="2" charset="2"/>
              </a:rPr>
              <a:t> V</a:t>
            </a:r>
          </a:p>
          <a:p>
            <a:pPr lvl="1"/>
            <a:r>
              <a:rPr kumimoji="1" lang="en-US" altLang="zh-CN" dirty="0"/>
              <a:t>1 random Disk read + 1 random Disk read + 1 random Disk read </a:t>
            </a:r>
          </a:p>
          <a:p>
            <a:r>
              <a:rPr kumimoji="1" lang="en-US" altLang="zh-CN" dirty="0"/>
              <a:t>Update(K,V) </a:t>
            </a:r>
          </a:p>
          <a:p>
            <a:pPr lvl="1"/>
            <a:r>
              <a:rPr kumimoji="1" lang="en-US" altLang="zh-CN" dirty="0"/>
              <a:t>1 random Disk read + 1 random Disk read + 1 random Disk write </a:t>
            </a:r>
          </a:p>
          <a:p>
            <a:r>
              <a:rPr kumimoji="1" lang="en-US" altLang="zh-CN" dirty="0"/>
              <a:t>Assumption</a:t>
            </a:r>
          </a:p>
          <a:p>
            <a:pPr lvl="1"/>
            <a:r>
              <a:rPr kumimoji="1" lang="en-US" altLang="zh-CN" dirty="0"/>
              <a:t>Each key and value are both 16B </a:t>
            </a:r>
          </a:p>
          <a:p>
            <a:r>
              <a:rPr kumimoji="1" lang="en-US" altLang="zh-CN" dirty="0"/>
              <a:t>Suppose random read perf ~= random write perf, block </a:t>
            </a:r>
            <a:r>
              <a:rPr kumimoji="1" lang="en-US" altLang="zh-CN" dirty="0" err="1"/>
              <a:t>sz</a:t>
            </a:r>
            <a:r>
              <a:rPr kumimoji="1" lang="en-US" altLang="zh-CN" dirty="0"/>
              <a:t> = 512B</a:t>
            </a:r>
          </a:p>
          <a:p>
            <a:pPr lvl="1"/>
            <a:r>
              <a:rPr kumimoji="1" lang="en-US" altLang="zh-CN" dirty="0"/>
              <a:t>Get = Update ~= 2.9K </a:t>
            </a:r>
            <a:r>
              <a:rPr kumimoji="1" lang="en-US" altLang="zh-CN" dirty="0" err="1"/>
              <a:t>reqs</a:t>
            </a:r>
            <a:r>
              <a:rPr kumimoji="1" lang="en-US" altLang="zh-CN" dirty="0"/>
              <a:t>/s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4,409KB / (512B * 3)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7F9C47-1E0D-8EB2-12D7-E896CE7E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296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7E78B-DC4B-D84A-A94E-F05015A7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A naïve Key-Value Storage (KVS) w/ log file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1CDE5-FB85-764B-B13E-6598FA623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b="0" dirty="0"/>
              <a:t>Suppose we store all the KV </a:t>
            </a:r>
            <a:r>
              <a:rPr kumimoji="1" lang="en-US" altLang="zh-CN" dirty="0">
                <a:solidFill>
                  <a:srgbClr val="C00000"/>
                </a:solidFill>
              </a:rPr>
              <a:t>in a single file </a:t>
            </a:r>
            <a:r>
              <a:rPr kumimoji="1" lang="en-US" altLang="zh-CN" b="0" dirty="0"/>
              <a:t>in the following format: 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58890-8819-844A-AFCB-CD50D184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AC67A4-6204-984B-A9E2-CFAE3149DB72}"/>
              </a:ext>
            </a:extLst>
          </p:cNvPr>
          <p:cNvSpPr txBox="1"/>
          <p:nvPr/>
        </p:nvSpPr>
        <p:spPr>
          <a:xfrm>
            <a:off x="269206" y="2118836"/>
            <a:ext cx="874846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123456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'{"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name":"London","attractions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":["Big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Ben","London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Eye"]}’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'{"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name":"San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Francisco","attractions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":["Golden Gate Bridge"]}’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2E440E16-AE40-3140-B0A3-DADB4646DA42}"/>
              </a:ext>
            </a:extLst>
          </p:cNvPr>
          <p:cNvSpPr/>
          <p:nvPr/>
        </p:nvSpPr>
        <p:spPr>
          <a:xfrm>
            <a:off x="742950" y="1874520"/>
            <a:ext cx="125298" cy="411480"/>
          </a:xfrm>
          <a:custGeom>
            <a:avLst/>
            <a:gdLst>
              <a:gd name="connsiteX0" fmla="*/ 0 w 125298"/>
              <a:gd name="connsiteY0" fmla="*/ 0 h 411480"/>
              <a:gd name="connsiteX1" fmla="*/ 114300 w 125298"/>
              <a:gd name="connsiteY1" fmla="*/ 228600 h 411480"/>
              <a:gd name="connsiteX2" fmla="*/ 114300 w 125298"/>
              <a:gd name="connsiteY2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98" h="411480">
                <a:moveTo>
                  <a:pt x="0" y="0"/>
                </a:moveTo>
                <a:cubicBezTo>
                  <a:pt x="47625" y="80010"/>
                  <a:pt x="95250" y="160020"/>
                  <a:pt x="114300" y="228600"/>
                </a:cubicBezTo>
                <a:cubicBezTo>
                  <a:pt x="133350" y="297180"/>
                  <a:pt x="123825" y="354330"/>
                  <a:pt x="114300" y="41148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6C4F65-05E0-E346-A4C7-BEF297538142}"/>
              </a:ext>
            </a:extLst>
          </p:cNvPr>
          <p:cNvSpPr/>
          <p:nvPr/>
        </p:nvSpPr>
        <p:spPr>
          <a:xfrm>
            <a:off x="411480" y="1610375"/>
            <a:ext cx="58221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Key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230483-5659-4345-B217-47A5B0AB3BC2}"/>
              </a:ext>
            </a:extLst>
          </p:cNvPr>
          <p:cNvSpPr/>
          <p:nvPr/>
        </p:nvSpPr>
        <p:spPr>
          <a:xfrm>
            <a:off x="2267744" y="1610375"/>
            <a:ext cx="75745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Value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8C62D11D-1550-784E-96FA-3B47509DE4AF}"/>
              </a:ext>
            </a:extLst>
          </p:cNvPr>
          <p:cNvSpPr/>
          <p:nvPr/>
        </p:nvSpPr>
        <p:spPr>
          <a:xfrm>
            <a:off x="2696990" y="1885950"/>
            <a:ext cx="57640" cy="331470"/>
          </a:xfrm>
          <a:custGeom>
            <a:avLst/>
            <a:gdLst>
              <a:gd name="connsiteX0" fmla="*/ 57640 w 57640"/>
              <a:gd name="connsiteY0" fmla="*/ 0 h 331470"/>
              <a:gd name="connsiteX1" fmla="*/ 490 w 57640"/>
              <a:gd name="connsiteY1" fmla="*/ 171450 h 331470"/>
              <a:gd name="connsiteX2" fmla="*/ 34780 w 57640"/>
              <a:gd name="connsiteY2" fmla="*/ 331470 h 33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40" h="331470">
                <a:moveTo>
                  <a:pt x="57640" y="0"/>
                </a:moveTo>
                <a:cubicBezTo>
                  <a:pt x="30970" y="58102"/>
                  <a:pt x="4300" y="116205"/>
                  <a:pt x="490" y="171450"/>
                </a:cubicBezTo>
                <a:cubicBezTo>
                  <a:pt x="-3320" y="226695"/>
                  <a:pt x="15730" y="279082"/>
                  <a:pt x="34780" y="33147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D8999E1-B4DB-0D97-E0C7-8C054D45FE07}"/>
              </a:ext>
            </a:extLst>
          </p:cNvPr>
          <p:cNvSpPr txBox="1">
            <a:spLocks/>
          </p:cNvSpPr>
          <p:nvPr/>
        </p:nvSpPr>
        <p:spPr>
          <a:xfrm>
            <a:off x="306288" y="3793604"/>
            <a:ext cx="8229600" cy="1796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Osaka" panose="020B0600000000000000" pitchFamily="34" charset="-128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Osaka" panose="020B0600000000000000" pitchFamily="34" charset="-128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Osaka" panose="020B0600000000000000" pitchFamily="34" charset="-128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Update</a:t>
            </a:r>
            <a:r>
              <a:rPr kumimoji="1" lang="en-US" altLang="zh-CN" b="0" dirty="0"/>
              <a:t>: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One sequential WRITE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Get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One random READ (with in-memory index)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21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F0D0-E6B8-A0EB-5BF3-6B4AD42D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Performance estimation of the naïve KVS + Log file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3AF35-6121-A218-D11A-935DE113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24847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Assumption (can be adjusted given different workload patterns) </a:t>
            </a:r>
          </a:p>
          <a:p>
            <a:pPr lvl="1"/>
            <a:r>
              <a:rPr kumimoji="1" lang="en-US" altLang="zh-CN" dirty="0"/>
              <a:t>(K,V)s are padded to 512B (smaller size makes it slower)  </a:t>
            </a:r>
          </a:p>
          <a:p>
            <a:r>
              <a:rPr kumimoji="1" lang="en-US" altLang="zh-CN" dirty="0"/>
              <a:t>Update</a:t>
            </a:r>
          </a:p>
          <a:p>
            <a:pPr lvl="1"/>
            <a:r>
              <a:rPr kumimoji="1" lang="en-US" altLang="zh-CN" dirty="0">
                <a:highlight>
                  <a:srgbClr val="FFFF00"/>
                </a:highlight>
              </a:rPr>
              <a:t>407 K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reqs</a:t>
            </a:r>
            <a:r>
              <a:rPr kumimoji="1" lang="en-US" altLang="zh-CN" dirty="0"/>
              <a:t>/s </a:t>
            </a:r>
            <a:r>
              <a:rPr kumimoji="1" lang="en-US" altLang="zh-CN" dirty="0">
                <a:solidFill>
                  <a:schemeClr val="tx1"/>
                </a:solidFill>
              </a:rPr>
              <a:t>// disk sequential write bandwidth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208,636KB / 512B</a:t>
            </a:r>
          </a:p>
          <a:p>
            <a:r>
              <a:rPr kumimoji="1" lang="en-US" altLang="zh-CN" dirty="0"/>
              <a:t>Get</a:t>
            </a:r>
          </a:p>
          <a:p>
            <a:pPr lvl="1"/>
            <a:r>
              <a:rPr kumimoji="1" lang="en-US" altLang="zh-CN" dirty="0">
                <a:highlight>
                  <a:srgbClr val="FFFF00"/>
                </a:highlight>
              </a:rPr>
              <a:t>8.8 K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reqs</a:t>
            </a:r>
            <a:r>
              <a:rPr kumimoji="1" lang="en-US" altLang="zh-CN" dirty="0"/>
              <a:t>/s (in the optimal case, i.e., all index are stored in the memory)</a:t>
            </a:r>
          </a:p>
          <a:p>
            <a:pPr lvl="1"/>
            <a:r>
              <a:rPr kumimoji="1" lang="en-US" altLang="zh-CN" dirty="0"/>
              <a:t>4,409KB / 512B</a:t>
            </a:r>
          </a:p>
          <a:p>
            <a:r>
              <a:rPr kumimoji="1" lang="en-US" altLang="zh-CN" dirty="0"/>
              <a:t>What if no in-memory index is given? </a:t>
            </a:r>
          </a:p>
          <a:p>
            <a:pPr lvl="1"/>
            <a:r>
              <a:rPr kumimoji="1" lang="en-US" altLang="zh-CN" dirty="0"/>
              <a:t>Too slow to be estimated …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7CA8BC-55D8-A01E-65B8-04A277A4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952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2B0D9-5D3A-39C3-4ACA-8C0C9A6B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</a:t>
            </a:r>
            <a:r>
              <a:rPr kumimoji="1" lang="en-US" altLang="zh-CN" dirty="0" err="1"/>
              <a:t>B+Tree</a:t>
            </a:r>
            <a:r>
              <a:rPr kumimoji="1" lang="en-US" altLang="zh-CN" dirty="0"/>
              <a:t> to store the (K,V)s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473F7-E405-6BAC-7E9F-06392064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A B-tree is a tree-like data structure </a:t>
            </a:r>
          </a:p>
          <a:p>
            <a:pPr lvl="1"/>
            <a:r>
              <a:rPr kumimoji="1" lang="en" altLang="zh-CN" dirty="0"/>
              <a:t>Each node is </a:t>
            </a:r>
            <a:r>
              <a:rPr kumimoji="1" lang="en" altLang="zh-CN" b="1" dirty="0">
                <a:solidFill>
                  <a:srgbClr val="BE374B"/>
                </a:solidFill>
              </a:rPr>
              <a:t>fixed-sized</a:t>
            </a:r>
            <a:r>
              <a:rPr kumimoji="1" lang="en" altLang="zh-CN" dirty="0"/>
              <a:t>, can store multiple keys, and keys are </a:t>
            </a:r>
            <a:r>
              <a:rPr kumimoji="1" lang="en" altLang="zh-CN" b="1" dirty="0">
                <a:solidFill>
                  <a:srgbClr val="C00000"/>
                </a:solidFill>
              </a:rPr>
              <a:t>sorted</a:t>
            </a:r>
            <a:endParaRPr lang="en" altLang="zh-CN" b="1" dirty="0"/>
          </a:p>
          <a:p>
            <a:pPr lvl="1"/>
            <a:r>
              <a:rPr lang="en" altLang="zh-CN" dirty="0"/>
              <a:t>Support </a:t>
            </a:r>
            <a:r>
              <a:rPr lang="en" altLang="zh-CN" b="1" dirty="0">
                <a:solidFill>
                  <a:srgbClr val="BE374B"/>
                </a:solidFill>
              </a:rPr>
              <a:t>efficient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range</a:t>
            </a:r>
            <a:r>
              <a:rPr lang="en" altLang="zh-CN" dirty="0"/>
              <a:t> operations (e.g., Scan)</a:t>
            </a:r>
            <a:endParaRPr lang="en" altLang="zh-CN" b="0" dirty="0"/>
          </a:p>
          <a:p>
            <a:pPr lvl="1"/>
            <a:r>
              <a:rPr kumimoji="1" lang="en" altLang="zh-CN" dirty="0"/>
              <a:t>Optimized for </a:t>
            </a:r>
            <a:r>
              <a:rPr kumimoji="1" lang="en" altLang="zh-CN" b="1" dirty="0">
                <a:solidFill>
                  <a:srgbClr val="C00000"/>
                </a:solidFill>
              </a:rPr>
              <a:t>large</a:t>
            </a:r>
            <a:r>
              <a:rPr kumimoji="1" lang="en" altLang="zh-CN" dirty="0"/>
              <a:t> read/write blocks of data </a:t>
            </a:r>
          </a:p>
          <a:p>
            <a:r>
              <a:rPr kumimoji="1" lang="en" altLang="zh-CN" dirty="0"/>
              <a:t>Many variants exist, a standard choice is </a:t>
            </a:r>
            <a:r>
              <a:rPr kumimoji="1" lang="en" altLang="zh-CN" dirty="0" err="1"/>
              <a:t>B+Tree</a:t>
            </a:r>
            <a:endParaRPr kumimoji="1" lang="en" altLang="zh-CN" dirty="0"/>
          </a:p>
          <a:p>
            <a:pPr lvl="1"/>
            <a:r>
              <a:rPr kumimoji="1" lang="en" altLang="zh-CN" dirty="0"/>
              <a:t>All the leaf nodes of the B-tree must be at the same level</a:t>
            </a:r>
          </a:p>
          <a:p>
            <a:pPr lvl="2"/>
            <a:r>
              <a:rPr kumimoji="1" lang="en" altLang="zh-CN" dirty="0"/>
              <a:t>Simper to link leave nodes to support range queries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F8B014-A652-2945-28CE-F26520B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132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0B7F4-2801-96A3-110E-90F2CCF8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Performance estimation of </a:t>
            </a:r>
            <a:r>
              <a:rPr kumimoji="1" lang="en-US" altLang="zh-CN" dirty="0" err="1"/>
              <a:t>B+Tree-based</a:t>
            </a:r>
            <a:r>
              <a:rPr kumimoji="1" lang="en-US" altLang="zh-CN" dirty="0"/>
              <a:t> KVS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CC0605-EB82-D6BB-6526-2F2DB3FBC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2840" y="1129308"/>
                <a:ext cx="8229600" cy="4032448"/>
              </a:xfrm>
            </p:spPr>
            <p:txBody>
              <a:bodyPr/>
              <a:lstStyle/>
              <a:p>
                <a:r>
                  <a:rPr kumimoji="1" lang="en-US" altLang="zh-CN" dirty="0"/>
                  <a:t>From a high-level:</a:t>
                </a:r>
              </a:p>
              <a:p>
                <a:pPr lvl="1"/>
                <a:r>
                  <a:rPr kumimoji="1" lang="en-US" altLang="zh-CN" dirty="0"/>
                  <a:t>Get ~= update ~= 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𝑻𝒓𝒆𝒆</m:t>
                    </m:r>
                    <m:r>
                      <a:rPr kumimoji="1" lang="zh-CN" alt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𝒉𝒆𝒊𝒈𝒉𝒕</m:t>
                    </m:r>
                    <m:r>
                      <a:rPr kumimoji="1"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/>
                  <a:t>random disk access </a:t>
                </a:r>
              </a:p>
              <a:p>
                <a:r>
                  <a:rPr kumimoji="1" lang="en-US" altLang="zh-CN" dirty="0"/>
                  <a:t>But, the tree height depends on the setup of the </a:t>
                </a:r>
                <a:r>
                  <a:rPr kumimoji="1" lang="en-US" altLang="zh-CN" dirty="0" err="1"/>
                  <a:t>B+Tree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E.g., how many (K,V)s are stored, the size of each (K,V), the configuration of each tree node</a:t>
                </a:r>
              </a:p>
              <a:p>
                <a:r>
                  <a:rPr kumimoji="1" lang="en-US" altLang="zh-CN" dirty="0"/>
                  <a:t>What are the common (K,V) sizes? </a:t>
                </a:r>
              </a:p>
              <a:p>
                <a:pPr lvl="1"/>
                <a:r>
                  <a:rPr kumimoji="1" lang="en-US" altLang="zh-CN" dirty="0"/>
                  <a:t>16B keys are common [1], and small values (e.g., 64B) dominates </a:t>
                </a:r>
              </a:p>
              <a:p>
                <a:r>
                  <a:rPr kumimoji="1" lang="en-US" altLang="zh-CN" dirty="0"/>
                  <a:t>What are the common node size? </a:t>
                </a:r>
              </a:p>
              <a:p>
                <a:pPr lvl="1"/>
                <a:r>
                  <a:rPr kumimoji="1" lang="en-US" altLang="zh-CN" dirty="0"/>
                  <a:t>Match the disk block size (e.g., 512B) 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CC0605-EB82-D6BB-6526-2F2DB3FBC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840" y="1129308"/>
                <a:ext cx="8229600" cy="4032448"/>
              </a:xfrm>
              <a:blipFill>
                <a:blip r:embed="rId3"/>
                <a:stretch>
                  <a:fillRect l="-772" t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542FC0-B556-EDAE-EEDF-6A71F06F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6B6F0E-0D83-9FA4-1FF7-B6E04DA59A01}"/>
              </a:ext>
            </a:extLst>
          </p:cNvPr>
          <p:cNvSpPr txBox="1"/>
          <p:nvPr/>
        </p:nvSpPr>
        <p:spPr>
          <a:xfrm>
            <a:off x="-36512" y="5406887"/>
            <a:ext cx="7893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/>
              <a:t>[1] Workload Analysis of a Large-Scale Key-Value Store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dirty="0"/>
              <a:t>Facebook</a:t>
            </a:r>
            <a:r>
              <a:rPr lang="en" altLang="zh-C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725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B74BF-8513-5AFC-985D-B5445078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Performance estimation of </a:t>
            </a:r>
            <a:r>
              <a:rPr kumimoji="1" lang="en-US" altLang="zh-CN" dirty="0" err="1"/>
              <a:t>B+Tree-based</a:t>
            </a:r>
            <a:r>
              <a:rPr kumimoji="1" lang="en-US" altLang="zh-CN" dirty="0"/>
              <a:t> KVS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AE03A-62F1-147D-2EE7-859DDF3D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054223"/>
          </a:xfrm>
        </p:spPr>
        <p:txBody>
          <a:bodyPr/>
          <a:lstStyle/>
          <a:p>
            <a:r>
              <a:rPr kumimoji="1" lang="en-US" altLang="zh-CN" dirty="0"/>
              <a:t>Setup</a:t>
            </a:r>
          </a:p>
          <a:p>
            <a:pPr lvl="1"/>
            <a:r>
              <a:rPr kumimoji="1" lang="en-US" altLang="zh-CN" dirty="0"/>
              <a:t>Keys are 16B, node size 512B, 1 million key-value pairs</a:t>
            </a:r>
          </a:p>
          <a:p>
            <a:pPr lvl="1"/>
            <a:r>
              <a:rPr kumimoji="1" lang="en-US" altLang="zh-CN" dirty="0"/>
              <a:t>This means up to 32 keys per node </a:t>
            </a:r>
          </a:p>
          <a:p>
            <a:r>
              <a:rPr kumimoji="1" lang="en-US" altLang="zh-CN" dirty="0"/>
              <a:t>Tree height ~= 7 (6.8) in the worst case [1] </a:t>
            </a:r>
          </a:p>
          <a:p>
            <a:pPr lvl="1"/>
            <a:r>
              <a:rPr kumimoji="1" lang="en" altLang="zh-CN" dirty="0"/>
              <a:t>1+ log</a:t>
            </a:r>
            <a:r>
              <a:rPr kumimoji="1" lang="en" altLang="zh-CN" baseline="-25000" dirty="0"/>
              <a:t>32</a:t>
            </a:r>
            <a:r>
              <a:rPr kumimoji="1" lang="en" altLang="zh-CN" dirty="0"/>
              <a:t>((n+1)/2) </a:t>
            </a:r>
          </a:p>
          <a:p>
            <a:r>
              <a:rPr kumimoji="1" lang="en-US" altLang="zh-CN" dirty="0"/>
              <a:t>So Get = Update = 1.1K </a:t>
            </a:r>
            <a:r>
              <a:rPr kumimoji="1" lang="en-US" altLang="zh-CN" dirty="0" err="1"/>
              <a:t>reqs</a:t>
            </a:r>
            <a:r>
              <a:rPr kumimoji="1" lang="en-US" altLang="zh-CN" dirty="0"/>
              <a:t>/s </a:t>
            </a:r>
          </a:p>
          <a:p>
            <a:pPr lvl="1"/>
            <a:r>
              <a:rPr kumimoji="1" lang="en-US" altLang="zh-CN" dirty="0"/>
              <a:t>Even slower than our naïve KVS </a:t>
            </a:r>
          </a:p>
          <a:p>
            <a:pPr lvl="1"/>
            <a:r>
              <a:rPr kumimoji="1" lang="en-US" altLang="zh-CN" dirty="0"/>
              <a:t>Though it supports ordered accesses and range queries</a:t>
            </a:r>
          </a:p>
          <a:p>
            <a:pPr marL="74250" lvl="1" indent="0">
              <a:buNone/>
            </a:pP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24BDA-7A78-EFD5-C762-0AA659EC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9DD4E1-598C-3E89-001E-696085AAB149}"/>
              </a:ext>
            </a:extLst>
          </p:cNvPr>
          <p:cNvSpPr txBox="1"/>
          <p:nvPr/>
        </p:nvSpPr>
        <p:spPr>
          <a:xfrm>
            <a:off x="-36512" y="5406887"/>
            <a:ext cx="7893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/>
              <a:t>[1] Workload Analysis of a Large-Scale Key-Value Store </a:t>
            </a:r>
          </a:p>
        </p:txBody>
      </p:sp>
    </p:spTree>
    <p:extLst>
      <p:ext uri="{BB962C8B-B14F-4D97-AF65-F5344CB8AC3E}">
        <p14:creationId xmlns:p14="http://schemas.microsoft.com/office/powerpoint/2010/main" val="83652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11E31-B3AA-D2F6-B04C-8585DD61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LSM Trees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457F9-AC58-3BFD-16A3-14081AC3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4118806" cy="439248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Store (K,V)s in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" altLang="zh-CN" dirty="0"/>
              <a:t>Segmented log file + sorted (K,V)s</a:t>
            </a:r>
          </a:p>
          <a:p>
            <a:r>
              <a:rPr kumimoji="1" lang="en" altLang="zh-CN" dirty="0" err="1"/>
              <a:t>MemTable</a:t>
            </a:r>
            <a:r>
              <a:rPr kumimoji="1" lang="en" altLang="zh-CN" dirty="0"/>
              <a:t> to simplify building </a:t>
            </a:r>
            <a:r>
              <a:rPr kumimoji="1" lang="en" altLang="zh-CN" dirty="0" err="1"/>
              <a:t>SSTable</a:t>
            </a:r>
            <a:r>
              <a:rPr kumimoji="1" lang="en" altLang="zh-CN" dirty="0"/>
              <a:t> </a:t>
            </a:r>
          </a:p>
          <a:p>
            <a:pPr lvl="1"/>
            <a:r>
              <a:rPr kumimoji="1" lang="en" altLang="zh-CN" dirty="0"/>
              <a:t>Also as a cache to absorb recent updates for sequential disk writes </a:t>
            </a:r>
          </a:p>
          <a:p>
            <a:r>
              <a:rPr kumimoji="1" lang="en" altLang="zh-CN" dirty="0" err="1"/>
              <a:t>SSTable’s</a:t>
            </a:r>
            <a:r>
              <a:rPr kumimoji="1" lang="en" altLang="zh-CN" dirty="0"/>
              <a:t> are organized as layers </a:t>
            </a:r>
          </a:p>
          <a:p>
            <a:pPr lvl="1"/>
            <a:r>
              <a:rPr kumimoji="1" lang="en" altLang="zh-CN" dirty="0"/>
              <a:t>To accelerate old key lookups &amp; range queries </a:t>
            </a:r>
          </a:p>
          <a:p>
            <a:pPr lvl="1"/>
            <a:r>
              <a:rPr kumimoji="1" lang="en" altLang="zh-CN" dirty="0"/>
              <a:t>Each layer has an (in-memory) sparse index to accelerate the lookup  (O(1) lookup per layer)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78E6E-8B63-9816-D41A-51EF5197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33F0A-C30C-7EC9-B68C-D1DA1F58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71" y="226430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7A1088-7F93-4341-5D03-44F617BD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463" y="226111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4B9DFF-25BC-1CE3-1A1D-F82BD6B0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803" y="2870314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FAA098-32C9-DF51-D1F9-B5BC64DE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995" y="2867119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744EAA-6D20-0F4B-9766-60323DDA5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04" y="2877831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F21F70-187C-D66A-2DB6-81A89B47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496" y="2874636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CB84AB-B152-9A25-E7E1-32935191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11" y="357316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0A28E8-A4B4-A490-AE42-E5A9F0872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803" y="356996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735A6A-9364-3C86-FFF2-7EBFB22D1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06" y="356683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CE46C97-CB82-14CA-14BB-03D36162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15" y="3577544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C50C5D-5D85-9F3C-F5AD-2AA2E02F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607" y="3574349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4B5CF07-C11F-530F-7413-86418ECC8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77" y="357316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B662E44-3525-2938-792E-88AADCD2C5FE}"/>
              </a:ext>
            </a:extLst>
          </p:cNvPr>
          <p:cNvSpPr/>
          <p:nvPr/>
        </p:nvSpPr>
        <p:spPr>
          <a:xfrm>
            <a:off x="5891549" y="4089562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LSM Tree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90D1AE7-E1F3-109F-9209-0F90B97CE83E}"/>
              </a:ext>
            </a:extLst>
          </p:cNvPr>
          <p:cNvGrpSpPr/>
          <p:nvPr/>
        </p:nvGrpSpPr>
        <p:grpSpPr>
          <a:xfrm>
            <a:off x="6138891" y="1515639"/>
            <a:ext cx="552413" cy="508666"/>
            <a:chOff x="2195736" y="3023566"/>
            <a:chExt cx="552413" cy="50866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94B0BA1-2A3D-FC0A-246D-F64CCFB4B58D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4D7308A-DDCE-4593-9F76-952001C2A317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29300AB-1075-1437-D859-0EBCCBF364E4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96BCC5B1-FD34-2351-9814-15776E8A003E}"/>
                </a:ext>
              </a:extLst>
            </p:cNvPr>
            <p:cNvCxnSpPr>
              <a:stCxn id="20" idx="0"/>
              <a:endCxn id="1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69C93A75-A8F5-5D45-E252-F37DC9406AD3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D6BEDC93-0CD9-F721-220A-CC780B53D446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15BC7303-8D6D-E473-05E6-A784C8BC0DAE}"/>
              </a:ext>
            </a:extLst>
          </p:cNvPr>
          <p:cNvSpPr/>
          <p:nvPr/>
        </p:nvSpPr>
        <p:spPr>
          <a:xfrm>
            <a:off x="5766356" y="1107403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6CFC0E-4245-2439-AE70-6B105E8A429C}"/>
              </a:ext>
            </a:extLst>
          </p:cNvPr>
          <p:cNvSpPr/>
          <p:nvPr/>
        </p:nvSpPr>
        <p:spPr>
          <a:xfrm>
            <a:off x="5222334" y="216442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L0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357478-BEEA-B545-C8B5-CDB1AE7639C0}"/>
              </a:ext>
            </a:extLst>
          </p:cNvPr>
          <p:cNvSpPr/>
          <p:nvPr/>
        </p:nvSpPr>
        <p:spPr>
          <a:xfrm>
            <a:off x="4825793" y="289718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L1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10CA40E-3CBA-1076-AB47-2914A31679C9}"/>
              </a:ext>
            </a:extLst>
          </p:cNvPr>
          <p:cNvCxnSpPr/>
          <p:nvPr/>
        </p:nvCxnSpPr>
        <p:spPr>
          <a:xfrm flipV="1">
            <a:off x="8686800" y="1515639"/>
            <a:ext cx="0" cy="257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1371DA6-380D-8B4E-2B32-BCA7E745B247}"/>
              </a:ext>
            </a:extLst>
          </p:cNvPr>
          <p:cNvSpPr/>
          <p:nvPr/>
        </p:nvSpPr>
        <p:spPr>
          <a:xfrm>
            <a:off x="8363634" y="108885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D19FEA4-6B90-BEB3-3B07-A6D409ABE824}"/>
              </a:ext>
            </a:extLst>
          </p:cNvPr>
          <p:cNvSpPr/>
          <p:nvPr/>
        </p:nvSpPr>
        <p:spPr>
          <a:xfrm>
            <a:off x="8399881" y="4088366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8E9155-3ED8-2DC0-45DF-B2B433661429}"/>
              </a:ext>
            </a:extLst>
          </p:cNvPr>
          <p:cNvSpPr/>
          <p:nvPr/>
        </p:nvSpPr>
        <p:spPr>
          <a:xfrm>
            <a:off x="7175655" y="2315110"/>
            <a:ext cx="1043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SSTable</a:t>
            </a:r>
            <a:endParaRPr lang="zh-CN" altLang="en-US" dirty="0"/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917AE43F-4703-5578-A9C2-A2AB70CCE67C}"/>
              </a:ext>
            </a:extLst>
          </p:cNvPr>
          <p:cNvSpPr/>
          <p:nvPr/>
        </p:nvSpPr>
        <p:spPr>
          <a:xfrm>
            <a:off x="7703631" y="2659243"/>
            <a:ext cx="157155" cy="372979"/>
          </a:xfrm>
          <a:custGeom>
            <a:avLst/>
            <a:gdLst>
              <a:gd name="connsiteX0" fmla="*/ 0 w 157155"/>
              <a:gd name="connsiteY0" fmla="*/ 0 h 372979"/>
              <a:gd name="connsiteX1" fmla="*/ 156411 w 157155"/>
              <a:gd name="connsiteY1" fmla="*/ 198521 h 372979"/>
              <a:gd name="connsiteX2" fmla="*/ 48127 w 157155"/>
              <a:gd name="connsiteY2" fmla="*/ 372979 h 37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155" h="372979">
                <a:moveTo>
                  <a:pt x="0" y="0"/>
                </a:moveTo>
                <a:cubicBezTo>
                  <a:pt x="74195" y="68179"/>
                  <a:pt x="148390" y="136358"/>
                  <a:pt x="156411" y="198521"/>
                </a:cubicBezTo>
                <a:cubicBezTo>
                  <a:pt x="164432" y="260684"/>
                  <a:pt x="106279" y="316831"/>
                  <a:pt x="48127" y="37297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43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F0D0-E6B8-A0EB-5BF3-6B4AD42D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Performance estimation of the LSM (Much harder)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3AF35-6121-A218-D11A-935DE113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453650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Update (not considering compaction &amp; merge) </a:t>
            </a:r>
          </a:p>
          <a:p>
            <a:pPr lvl="1"/>
            <a:r>
              <a:rPr kumimoji="1" lang="en-US" altLang="zh-CN" dirty="0" err="1"/>
              <a:t>MemTable</a:t>
            </a:r>
            <a:r>
              <a:rPr kumimoji="1" lang="en-US" altLang="zh-CN" dirty="0"/>
              <a:t> not full: DRAM write bandwidth (&gt;&gt; disk sequential write)</a:t>
            </a:r>
          </a:p>
          <a:p>
            <a:pPr lvl="1"/>
            <a:r>
              <a:rPr kumimoji="1" lang="en-US" altLang="zh-CN" dirty="0" err="1"/>
              <a:t>MemTable</a:t>
            </a:r>
            <a:r>
              <a:rPr kumimoji="1" lang="en-US" altLang="zh-CN" dirty="0"/>
              <a:t> full: disk sequential write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Get is even harder. We can only measure #disk accesses for different Get scenarios (Trade READ for WRITE)</a:t>
            </a:r>
          </a:p>
          <a:p>
            <a:pPr lvl="1"/>
            <a:r>
              <a:rPr kumimoji="1" lang="en-US" altLang="zh-CN" dirty="0"/>
              <a:t>Optimal case: 0 (in the </a:t>
            </a:r>
            <a:r>
              <a:rPr kumimoji="1" lang="en-US" altLang="zh-CN" dirty="0" err="1"/>
              <a:t>MemTable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Worst case: number of layers random disk accesses </a:t>
            </a:r>
          </a:p>
          <a:p>
            <a:pPr lvl="1"/>
            <a:endParaRPr kumimoji="1" lang="en-US" altLang="zh-CN" dirty="0"/>
          </a:p>
          <a:p>
            <a:r>
              <a:rPr kumimoji="1" lang="en" altLang="zh-CN" dirty="0"/>
              <a:t>The number of levels can vary but is often between 4 and 7 in practice.</a:t>
            </a:r>
          </a:p>
          <a:p>
            <a:pPr lvl="1"/>
            <a:r>
              <a:rPr kumimoji="1" lang="en" altLang="zh-CN" dirty="0"/>
              <a:t>Typically the number is small, because each </a:t>
            </a:r>
            <a:r>
              <a:rPr kumimoji="1" lang="en" altLang="zh-CN" dirty="0" err="1"/>
              <a:t>SSTable</a:t>
            </a:r>
            <a:r>
              <a:rPr kumimoji="1" lang="en" altLang="zh-CN" dirty="0"/>
              <a:t> is large (&gt;&gt; than block size)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7CA8BC-55D8-A01E-65B8-04A277A4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D1C999-5299-391E-B76A-F22FFCC93E0B}"/>
              </a:ext>
            </a:extLst>
          </p:cNvPr>
          <p:cNvSpPr/>
          <p:nvPr/>
        </p:nvSpPr>
        <p:spPr>
          <a:xfrm>
            <a:off x="241176" y="1489348"/>
            <a:ext cx="8507288" cy="792088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92EA8-139D-FE43-EF46-3164CBABE3B9}"/>
              </a:ext>
            </a:extLst>
          </p:cNvPr>
          <p:cNvSpPr txBox="1"/>
          <p:nvPr/>
        </p:nvSpPr>
        <p:spPr>
          <a:xfrm>
            <a:off x="5569768" y="2137420"/>
            <a:ext cx="37547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Not slower than the naïve log file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05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BDDDC3-C3F9-6447-A5CB-9E7220F2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672418"/>
            <a:ext cx="8170167" cy="1135062"/>
          </a:xfrm>
        </p:spPr>
        <p:txBody>
          <a:bodyPr>
            <a:normAutofit/>
          </a:bodyPr>
          <a:lstStyle/>
          <a:p>
            <a:r>
              <a:rPr lang="en-US" altLang="zh-CN" dirty="0"/>
              <a:t>Building applications on KVS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4BEA9-0F83-B64F-9343-8514FF5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67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EE48E-C586-0DBC-D3FD-CF33A485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Hierarchy can speed up old value lookup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7BDE9-D0AD-1938-1454-158C38A3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9307"/>
            <a:ext cx="6635080" cy="4471925"/>
          </a:xfrm>
        </p:spPr>
        <p:txBody>
          <a:bodyPr/>
          <a:lstStyle/>
          <a:p>
            <a:r>
              <a:rPr kumimoji="1" lang="en-US" altLang="zh-CN" dirty="0"/>
              <a:t>Each layer has only one file that store the key (except L0)</a:t>
            </a:r>
          </a:p>
          <a:p>
            <a:pPr lvl="1"/>
            <a:r>
              <a:rPr kumimoji="1" lang="en-US" altLang="zh-CN" dirty="0"/>
              <a:t>So we can search only one file per-layer (not per-file search)</a:t>
            </a:r>
          </a:p>
          <a:p>
            <a:r>
              <a:rPr kumimoji="1" lang="en-US" altLang="zh-CN" dirty="0"/>
              <a:t>Question: how to find the key file? </a:t>
            </a:r>
          </a:p>
          <a:p>
            <a:pPr lvl="1"/>
            <a:r>
              <a:rPr kumimoji="1" lang="en-US" altLang="zh-CN" dirty="0"/>
              <a:t>Many methods exist </a:t>
            </a:r>
          </a:p>
          <a:p>
            <a:pPr lvl="1"/>
            <a:r>
              <a:rPr kumimoji="1" lang="en-US" altLang="zh-CN" dirty="0"/>
              <a:t>E.g., store a [min, max] per file in memory  </a:t>
            </a:r>
          </a:p>
          <a:p>
            <a:r>
              <a:rPr kumimoji="1" lang="en-US" altLang="zh-CN" dirty="0"/>
              <a:t>Read upon lower layers </a:t>
            </a:r>
          </a:p>
          <a:p>
            <a:pPr lvl="1"/>
            <a:r>
              <a:rPr kumimoji="1" lang="en-US" altLang="zh-CN" dirty="0"/>
              <a:t>First identify the file, then look it! </a:t>
            </a:r>
          </a:p>
          <a:p>
            <a:pPr lvl="1"/>
            <a:r>
              <a:rPr kumimoji="1" lang="en-US" altLang="zh-CN" dirty="0"/>
              <a:t>O(1) access per layer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74073C-1FE2-1CEA-414C-79796BD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7B91A1-AF84-B743-2EE2-0A3911AF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7" y="329274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3BDEE-3832-0F01-FB2C-969CD85C4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9" y="328954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B33C4E-BC9B-0A7B-41E1-7A24CA4B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389875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713C37-1D4A-165A-73FF-66BC688D3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1" y="389555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255900-9A73-FF39-F1B6-51162044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20" y="390626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43895B-0AFF-6CB1-E6A4-382453B3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12" y="390307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2D786D-6639-42EE-8F72-8475EB63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538013-8D85-911F-9F17-0A2E5233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459840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59CC17-4380-1935-63A5-479C460C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22" y="459526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2704BB-8EE9-8019-D87B-BACD7E53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31" y="46059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E505DD-DBAB-56F6-FC75-5E07F85A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23" y="460278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1F1357-A60C-9043-3277-14C66B05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93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5E773F9-B306-6774-A0C5-984E5896CE2F}"/>
              </a:ext>
            </a:extLst>
          </p:cNvPr>
          <p:cNvSpPr/>
          <p:nvPr/>
        </p:nvSpPr>
        <p:spPr>
          <a:xfrm>
            <a:off x="5521165" y="5117998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LSM Tree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DCA6C8-4B34-D64D-D928-EE8035B95D3B}"/>
              </a:ext>
            </a:extLst>
          </p:cNvPr>
          <p:cNvGrpSpPr/>
          <p:nvPr/>
        </p:nvGrpSpPr>
        <p:grpSpPr>
          <a:xfrm>
            <a:off x="5768507" y="2544075"/>
            <a:ext cx="552413" cy="508666"/>
            <a:chOff x="2195736" y="3023566"/>
            <a:chExt cx="552413" cy="50866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D29D0DC-B839-0D7D-B609-0ADB618B716E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4989AE4-FA45-1BF7-4D00-8BB389C64301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ED49B14-FFF5-0072-D826-C0E228746154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1BA76581-B3E7-BF40-F8ED-9892EB4CAB11}"/>
                </a:ext>
              </a:extLst>
            </p:cNvPr>
            <p:cNvCxnSpPr>
              <a:stCxn id="20" idx="0"/>
              <a:endCxn id="1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F5E9ADB7-13FE-3F97-AD11-EAE61FE2D43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D9148CAC-4E22-FADF-4969-EC187D1F8CCB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07A71D6-A24E-A803-FB0C-DE892E8534B2}"/>
              </a:ext>
            </a:extLst>
          </p:cNvPr>
          <p:cNvSpPr/>
          <p:nvPr/>
        </p:nvSpPr>
        <p:spPr>
          <a:xfrm>
            <a:off x="5395972" y="213583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3D9FF9-482A-CC0C-E4B2-14ED6627C415}"/>
              </a:ext>
            </a:extLst>
          </p:cNvPr>
          <p:cNvSpPr/>
          <p:nvPr/>
        </p:nvSpPr>
        <p:spPr>
          <a:xfrm>
            <a:off x="4851950" y="31928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L0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829DCE-E1C3-C92F-04F1-AE5E86B61A51}"/>
              </a:ext>
            </a:extLst>
          </p:cNvPr>
          <p:cNvSpPr/>
          <p:nvPr/>
        </p:nvSpPr>
        <p:spPr>
          <a:xfrm>
            <a:off x="4455409" y="392562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FAEA46-A9C1-C5A6-ACF1-56F9E261A563}"/>
              </a:ext>
            </a:extLst>
          </p:cNvPr>
          <p:cNvSpPr/>
          <p:nvPr/>
        </p:nvSpPr>
        <p:spPr>
          <a:xfrm>
            <a:off x="3904405" y="46210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L2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8CD6CF2-3366-FD55-1238-08BB00A54408}"/>
              </a:ext>
            </a:extLst>
          </p:cNvPr>
          <p:cNvCxnSpPr/>
          <p:nvPr/>
        </p:nvCxnSpPr>
        <p:spPr>
          <a:xfrm flipV="1">
            <a:off x="8316416" y="2544075"/>
            <a:ext cx="0" cy="257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1F4D7DB-59E4-53C6-23CF-249B5648E35F}"/>
              </a:ext>
            </a:extLst>
          </p:cNvPr>
          <p:cNvSpPr/>
          <p:nvPr/>
        </p:nvSpPr>
        <p:spPr>
          <a:xfrm>
            <a:off x="7993250" y="2117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FD46D05-5794-E6F8-8BE7-5511499B0508}"/>
              </a:ext>
            </a:extLst>
          </p:cNvPr>
          <p:cNvSpPr/>
          <p:nvPr/>
        </p:nvSpPr>
        <p:spPr>
          <a:xfrm>
            <a:off x="8029497" y="511680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215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87BE5-6480-CAF3-A02D-CE174796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lt"/>
                <a:ea typeface="Osaka" panose="020B0600000000000000" pitchFamily="34" charset="-128"/>
              </a:rPr>
              <a:t>Motivating application: Chat APP  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5F76B-4B8D-D379-C9D7-ECB13E78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5502716" cy="435682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Abstracted data type </a:t>
            </a:r>
          </a:p>
          <a:p>
            <a:pPr lvl="1"/>
            <a:r>
              <a:rPr kumimoji="1" lang="en-US" altLang="zh-CN" dirty="0"/>
              <a:t>Chat:  a chat to someone (or a group) </a:t>
            </a:r>
          </a:p>
          <a:p>
            <a:pPr lvl="1"/>
            <a:r>
              <a:rPr kumimoji="1" lang="en-US" altLang="zh-CN" dirty="0"/>
              <a:t>Sentence: the detailed sentence from a conversion </a:t>
            </a:r>
          </a:p>
          <a:p>
            <a:pPr lvl="1"/>
            <a:r>
              <a:rPr kumimoji="1" lang="en-US" altLang="zh-CN" dirty="0"/>
              <a:t>Operation: add a sentence to a chat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Typical system to support the APP: key-value storage</a:t>
            </a:r>
          </a:p>
          <a:p>
            <a:pPr lvl="1"/>
            <a:r>
              <a:rPr kumimoji="1" lang="en-US" altLang="zh-CN" dirty="0"/>
              <a:t>E.g., each sentence can be uniquely identified by &lt;</a:t>
            </a:r>
            <a:r>
              <a:rPr kumimoji="1" lang="en-US" altLang="zh-CN" dirty="0" err="1"/>
              <a:t>sid</a:t>
            </a:r>
            <a:r>
              <a:rPr kumimoji="1" lang="en-US" altLang="zh-CN" dirty="0"/>
              <a:t>, "some sentence”&gt; </a:t>
            </a:r>
          </a:p>
          <a:p>
            <a:pPr lvl="1"/>
            <a:r>
              <a:rPr kumimoji="1" lang="en-US" altLang="zh-CN" dirty="0"/>
              <a:t>Each chat can be uniquely identified by &lt;</a:t>
            </a:r>
            <a:r>
              <a:rPr kumimoji="1" lang="en-US" altLang="zh-CN" dirty="0" err="1"/>
              <a:t>cid</a:t>
            </a:r>
            <a:r>
              <a:rPr kumimoji="1" lang="en-US" altLang="zh-CN" dirty="0"/>
              <a:t>, [a list of </a:t>
            </a:r>
            <a:r>
              <a:rPr kumimoji="1" lang="en-US" altLang="zh-CN" dirty="0" err="1"/>
              <a:t>sids</a:t>
            </a:r>
            <a:r>
              <a:rPr kumimoji="1" lang="en-US" altLang="zh-CN" dirty="0"/>
              <a:t>]&gt;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60379-3260-3C33-0085-B693AD83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4D3E78-3509-16E6-0675-B40F80414A5E}"/>
              </a:ext>
            </a:extLst>
          </p:cNvPr>
          <p:cNvSpPr txBox="1"/>
          <p:nvPr/>
        </p:nvSpPr>
        <p:spPr>
          <a:xfrm>
            <a:off x="1759527" y="969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42F2ED2-6976-CB67-1D2F-8CE039BD6E6C}"/>
              </a:ext>
            </a:extLst>
          </p:cNvPr>
          <p:cNvGrpSpPr/>
          <p:nvPr/>
        </p:nvGrpSpPr>
        <p:grpSpPr>
          <a:xfrm>
            <a:off x="5926690" y="733290"/>
            <a:ext cx="1693310" cy="1270000"/>
            <a:chOff x="294889" y="4457986"/>
            <a:chExt cx="1693310" cy="1270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6817D20-6F5C-74DA-5281-52F3226F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89" y="4457986"/>
              <a:ext cx="1270000" cy="1270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DE592D-5E65-1998-20A0-E38D3CFAE4DF}"/>
                </a:ext>
              </a:extLst>
            </p:cNvPr>
            <p:cNvSpPr/>
            <p:nvPr/>
          </p:nvSpPr>
          <p:spPr>
            <a:xfrm>
              <a:off x="929889" y="4858356"/>
              <a:ext cx="159980" cy="12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07BC1427-BBC1-E837-93E1-A3010672620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1009879" y="4621003"/>
              <a:ext cx="905088" cy="237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7D94D21-AC42-4215-9EC1-13B070E5932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009879" y="4985356"/>
              <a:ext cx="978320" cy="4523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BDD9A09-FE49-A104-9CAD-0EB19E8B7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777" y="841891"/>
            <a:ext cx="1135823" cy="976808"/>
          </a:xfrm>
          <a:prstGeom prst="rect">
            <a:avLst/>
          </a:prstGeom>
        </p:spPr>
      </p:pic>
      <p:grpSp>
        <p:nvGrpSpPr>
          <p:cNvPr id="14" name="Group 84">
            <a:extLst>
              <a:ext uri="{FF2B5EF4-FFF2-40B4-BE49-F238E27FC236}">
                <a16:creationId xmlns:a16="http://schemas.microsoft.com/office/drawing/2014/main" id="{3CE47521-1170-8CD0-EB16-1424A2566780}"/>
              </a:ext>
            </a:extLst>
          </p:cNvPr>
          <p:cNvGrpSpPr/>
          <p:nvPr/>
        </p:nvGrpSpPr>
        <p:grpSpPr>
          <a:xfrm>
            <a:off x="6028825" y="2450720"/>
            <a:ext cx="2737142" cy="2450224"/>
            <a:chOff x="5326029" y="3460531"/>
            <a:chExt cx="3284571" cy="2940269"/>
          </a:xfrm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B1384488-5B92-8F71-3DC1-393692ADD60D}"/>
                </a:ext>
              </a:extLst>
            </p:cNvPr>
            <p:cNvSpPr/>
            <p:nvPr/>
          </p:nvSpPr>
          <p:spPr>
            <a:xfrm>
              <a:off x="5486400" y="3460531"/>
              <a:ext cx="3124200" cy="12454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t" anchorCtr="0"/>
            <a:lstStyle/>
            <a:p>
              <a:pPr algn="ctr"/>
              <a:r>
                <a:rPr lang="en-US" altLang="zh-CN" sz="1500" b="1" u="sng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Chat APP</a:t>
              </a:r>
              <a:endParaRPr lang="zh-CN" altLang="en-US" sz="1500" b="1" u="sng" dirty="0">
                <a:latin typeface="Eras Medium ITC" pitchFamily="34" charset="0"/>
                <a:cs typeface="Verdana" pitchFamily="34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BB80231-5939-97A8-1221-9498D62E7634}"/>
                </a:ext>
              </a:extLst>
            </p:cNvPr>
            <p:cNvSpPr/>
            <p:nvPr/>
          </p:nvSpPr>
          <p:spPr>
            <a:xfrm>
              <a:off x="5638799" y="3947457"/>
              <a:ext cx="1152527" cy="6061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Chat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=0)</a:t>
              </a:r>
              <a:endParaRPr lang="zh-CN" altLang="en-US" sz="1667" dirty="0">
                <a:latin typeface="Eras Medium ITC" pitchFamily="34" charset="0"/>
                <a:cs typeface="Verdana" pitchFamily="34" charset="0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1979A988-CF47-83C1-8689-E7E2F1B1C5D0}"/>
                </a:ext>
              </a:extLst>
            </p:cNvPr>
            <p:cNvSpPr/>
            <p:nvPr/>
          </p:nvSpPr>
          <p:spPr>
            <a:xfrm>
              <a:off x="6936689" y="3934281"/>
              <a:ext cx="1152527" cy="6061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Chat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=1)</a:t>
              </a:r>
              <a:endParaRPr lang="zh-CN" altLang="en-US" sz="1667" dirty="0">
                <a:latin typeface="Eras Medium ITC" pitchFamily="34" charset="0"/>
                <a:cs typeface="Verdana" pitchFamily="34" charset="0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6D07C0D-9888-65C4-6974-996DEE5CFB06}"/>
                </a:ext>
              </a:extLst>
            </p:cNvPr>
            <p:cNvSpPr/>
            <p:nvPr/>
          </p:nvSpPr>
          <p:spPr>
            <a:xfrm>
              <a:off x="7966502" y="4091942"/>
              <a:ext cx="394723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dirty="0">
                  <a:latin typeface="Candara" pitchFamily="34" charset="0"/>
                </a:rPr>
                <a:t>...</a:t>
              </a: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589F7A0D-614A-AC0A-AAD8-4021984EAA08}"/>
                </a:ext>
              </a:extLst>
            </p:cNvPr>
            <p:cNvSpPr/>
            <p:nvPr/>
          </p:nvSpPr>
          <p:spPr>
            <a:xfrm>
              <a:off x="5326029" y="5273008"/>
              <a:ext cx="1316985" cy="576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=2)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85A8B14A-8B8E-F8D6-F016-7607184F3242}"/>
                </a:ext>
              </a:extLst>
            </p:cNvPr>
            <p:cNvSpPr/>
            <p:nvPr/>
          </p:nvSpPr>
          <p:spPr>
            <a:xfrm>
              <a:off x="5586882" y="5425408"/>
              <a:ext cx="1208530" cy="576000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Photo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pid</a:t>
              </a: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=1)</a:t>
              </a:r>
              <a:endParaRPr lang="zh-CN" altLang="en-US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881E082B-FB0C-438F-3C66-DC7F164AE96C}"/>
                </a:ext>
              </a:extLst>
            </p:cNvPr>
            <p:cNvSpPr/>
            <p:nvPr/>
          </p:nvSpPr>
          <p:spPr>
            <a:xfrm>
              <a:off x="5790056" y="5577808"/>
              <a:ext cx="1157758" cy="576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(Sid=0)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25C038DC-89C6-76CD-A4F4-A73863A113DD}"/>
                </a:ext>
              </a:extLst>
            </p:cNvPr>
            <p:cNvSpPr/>
            <p:nvPr/>
          </p:nvSpPr>
          <p:spPr>
            <a:xfrm>
              <a:off x="7118772" y="5672400"/>
              <a:ext cx="972000" cy="57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=0)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5" name="Straight Connector 6">
              <a:extLst>
                <a:ext uri="{FF2B5EF4-FFF2-40B4-BE49-F238E27FC236}">
                  <a16:creationId xmlns:a16="http://schemas.microsoft.com/office/drawing/2014/main" id="{581CD4EF-8E17-D30D-B516-5B2B8066F737}"/>
                </a:ext>
              </a:extLst>
            </p:cNvPr>
            <p:cNvCxnSpPr/>
            <p:nvPr/>
          </p:nvCxnSpPr>
          <p:spPr>
            <a:xfrm flipH="1">
              <a:off x="5334000" y="4553607"/>
              <a:ext cx="304800" cy="7194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7CBFED-8126-7E2C-073C-DC1B4F3C9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0800" y="4553607"/>
              <a:ext cx="203172" cy="1101992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2">
              <a:extLst>
                <a:ext uri="{FF2B5EF4-FFF2-40B4-BE49-F238E27FC236}">
                  <a16:creationId xmlns:a16="http://schemas.microsoft.com/office/drawing/2014/main" id="{E1EC1ABC-A66C-11C9-CBBF-79D12ADD05FD}"/>
                </a:ext>
              </a:extLst>
            </p:cNvPr>
            <p:cNvCxnSpPr/>
            <p:nvPr/>
          </p:nvCxnSpPr>
          <p:spPr>
            <a:xfrm>
              <a:off x="7785972" y="4553607"/>
              <a:ext cx="457200" cy="1295400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45">
              <a:extLst>
                <a:ext uri="{FF2B5EF4-FFF2-40B4-BE49-F238E27FC236}">
                  <a16:creationId xmlns:a16="http://schemas.microsoft.com/office/drawing/2014/main" id="{4ED7F6CA-CA13-38A3-6AF7-0388375EF3D7}"/>
                </a:ext>
              </a:extLst>
            </p:cNvPr>
            <p:cNvCxnSpPr>
              <a:cxnSpLocks/>
            </p:cNvCxnSpPr>
            <p:nvPr/>
          </p:nvCxnSpPr>
          <p:spPr>
            <a:xfrm>
              <a:off x="6936689" y="4553607"/>
              <a:ext cx="98960" cy="1118792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001DD2CE-2335-34F1-8925-05F836C2424A}"/>
                </a:ext>
              </a:extLst>
            </p:cNvPr>
            <p:cNvSpPr/>
            <p:nvPr/>
          </p:nvSpPr>
          <p:spPr>
            <a:xfrm>
              <a:off x="7271172" y="5824800"/>
              <a:ext cx="1175172" cy="576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Sentence</a:t>
              </a:r>
              <a:b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(</a:t>
              </a: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sid</a:t>
              </a: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=0)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260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F9DD-B3DE-61F3-D921-450EC33B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is the key-value storage (KVS) deployed?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7E102-1E97-B0F9-AA37-8A636878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285046"/>
          </a:xfrm>
        </p:spPr>
        <p:txBody>
          <a:bodyPr/>
          <a:lstStyle/>
          <a:p>
            <a:r>
              <a:rPr kumimoji="1" lang="en-US" altLang="zh-CN" dirty="0"/>
              <a:t>Approach #1: store the KVS at a centralized server </a:t>
            </a:r>
          </a:p>
          <a:p>
            <a:pPr lvl="1"/>
            <a:r>
              <a:rPr kumimoji="1" lang="en" altLang="zh-CN" dirty="0"/>
              <a:t>The server </a:t>
            </a:r>
            <a:r>
              <a:rPr kumimoji="1" lang="en-US" altLang="zh-CN" dirty="0"/>
              <a:t>resides in a datacenter (e.g., </a:t>
            </a:r>
            <a:r>
              <a:rPr kumimoji="1" lang="zh-CN" altLang="en-US" dirty="0"/>
              <a:t>贵州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The server can be made highly reliable (see later lectures) </a:t>
            </a:r>
          </a:p>
          <a:p>
            <a:pPr lvl="2"/>
            <a:r>
              <a:rPr kumimoji="1" lang="en-US" altLang="zh-CN" dirty="0"/>
              <a:t>e.g., on the user’s perspective, “never crashes” </a:t>
            </a:r>
          </a:p>
          <a:p>
            <a:pPr lvl="1"/>
            <a:r>
              <a:rPr kumimoji="1" lang="en-US" altLang="zh-CN" dirty="0"/>
              <a:t>All </a:t>
            </a:r>
            <a:r>
              <a:rPr kumimoji="1" lang="en-US" altLang="zh-CN" b="1" dirty="0"/>
              <a:t>operations</a:t>
            </a:r>
            <a:r>
              <a:rPr kumimoji="1" lang="en-US" altLang="zh-CN" dirty="0"/>
              <a:t>: execute an RPC at the server</a:t>
            </a:r>
          </a:p>
          <a:p>
            <a:r>
              <a:rPr kumimoji="1" lang="en-US" altLang="zh-CN" dirty="0"/>
              <a:t>What are the drawbacks? </a:t>
            </a:r>
          </a:p>
          <a:p>
            <a:pPr lvl="1"/>
            <a:r>
              <a:rPr kumimoji="1" lang="en-US" altLang="zh-CN" dirty="0"/>
              <a:t>Inefficiency! Must wait for server ACKs</a:t>
            </a:r>
          </a:p>
          <a:p>
            <a:pPr lvl="1"/>
            <a:r>
              <a:rPr kumimoji="1" lang="en-US" altLang="zh-CN" dirty="0"/>
              <a:t>Cannot work with offline!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1A668-A40C-C0B4-DCEE-6DE51ECE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08B836C-8C76-79B5-6CA3-2A95BAF62F53}"/>
              </a:ext>
            </a:extLst>
          </p:cNvPr>
          <p:cNvSpPr/>
          <p:nvPr/>
        </p:nvSpPr>
        <p:spPr>
          <a:xfrm>
            <a:off x="3463514" y="4572000"/>
            <a:ext cx="1051323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n 10">
            <a:extLst>
              <a:ext uri="{FF2B5EF4-FFF2-40B4-BE49-F238E27FC236}">
                <a16:creationId xmlns:a16="http://schemas.microsoft.com/office/drawing/2014/main" id="{54CCEEBE-B158-4065-7F4D-E74B76D10943}"/>
              </a:ext>
            </a:extLst>
          </p:cNvPr>
          <p:cNvSpPr/>
          <p:nvPr/>
        </p:nvSpPr>
        <p:spPr>
          <a:xfrm>
            <a:off x="6003514" y="2842045"/>
            <a:ext cx="510000" cy="390000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27">
            <a:extLst>
              <a:ext uri="{FF2B5EF4-FFF2-40B4-BE49-F238E27FC236}">
                <a16:creationId xmlns:a16="http://schemas.microsoft.com/office/drawing/2014/main" id="{D48A574D-EBC7-0B6F-7886-915481E16960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6258514" y="2421579"/>
            <a:ext cx="794905" cy="42046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30">
            <a:extLst>
              <a:ext uri="{FF2B5EF4-FFF2-40B4-BE49-F238E27FC236}">
                <a16:creationId xmlns:a16="http://schemas.microsoft.com/office/drawing/2014/main" id="{563BDF06-CC88-4485-85D0-F873B0A7A351}"/>
              </a:ext>
            </a:extLst>
          </p:cNvPr>
          <p:cNvCxnSpPr>
            <a:stCxn id="7" idx="3"/>
          </p:cNvCxnSpPr>
          <p:nvPr/>
        </p:nvCxnSpPr>
        <p:spPr>
          <a:xfrm>
            <a:off x="6258514" y="3232045"/>
            <a:ext cx="660437" cy="45095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3">
            <a:extLst>
              <a:ext uri="{FF2B5EF4-FFF2-40B4-BE49-F238E27FC236}">
                <a16:creationId xmlns:a16="http://schemas.microsoft.com/office/drawing/2014/main" id="{54880689-1009-DC7F-0C72-3700EE8CA43A}"/>
              </a:ext>
            </a:extLst>
          </p:cNvPr>
          <p:cNvGrpSpPr/>
          <p:nvPr/>
        </p:nvGrpSpPr>
        <p:grpSpPr>
          <a:xfrm>
            <a:off x="4860514" y="3619500"/>
            <a:ext cx="1270000" cy="825500"/>
            <a:chOff x="3276496" y="3419714"/>
            <a:chExt cx="2133026" cy="1380886"/>
          </a:xfrm>
        </p:grpSpPr>
        <p:sp>
          <p:nvSpPr>
            <p:cNvPr id="11" name="Cloud 44">
              <a:extLst>
                <a:ext uri="{FF2B5EF4-FFF2-40B4-BE49-F238E27FC236}">
                  <a16:creationId xmlns:a16="http://schemas.microsoft.com/office/drawing/2014/main" id="{1E6CBBB4-6ED9-5248-2240-99D5F72B6A6F}"/>
                </a:ext>
              </a:extLst>
            </p:cNvPr>
            <p:cNvSpPr/>
            <p:nvPr/>
          </p:nvSpPr>
          <p:spPr>
            <a:xfrm>
              <a:off x="3276496" y="3419714"/>
              <a:ext cx="2133026" cy="1380886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/>
              <a:endParaRPr lang="zh-CN" altLang="en-US" sz="1667"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12" name="Rectangle 46">
              <a:extLst>
                <a:ext uri="{FF2B5EF4-FFF2-40B4-BE49-F238E27FC236}">
                  <a16:creationId xmlns:a16="http://schemas.microsoft.com/office/drawing/2014/main" id="{0267D3D2-4294-1DE7-697E-6B48EB74A863}"/>
                </a:ext>
              </a:extLst>
            </p:cNvPr>
            <p:cNvSpPr/>
            <p:nvPr/>
          </p:nvSpPr>
          <p:spPr>
            <a:xfrm>
              <a:off x="3489799" y="3738382"/>
              <a:ext cx="1825833" cy="540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i="1" dirty="0">
                  <a:solidFill>
                    <a:schemeClr val="bg1">
                      <a:lumMod val="65000"/>
                    </a:scheme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1667" i="1" dirty="0">
                <a:solidFill>
                  <a:schemeClr val="bg1">
                    <a:lumMod val="65000"/>
                  </a:schemeClr>
                </a:solidFill>
                <a:latin typeface="Candara" pitchFamily="34" charset="0"/>
              </a:endParaRPr>
            </a:p>
          </p:txBody>
        </p:sp>
      </p:grpSp>
      <p:sp>
        <p:nvSpPr>
          <p:cNvPr id="13" name="Freeform 34">
            <a:extLst>
              <a:ext uri="{FF2B5EF4-FFF2-40B4-BE49-F238E27FC236}">
                <a16:creationId xmlns:a16="http://schemas.microsoft.com/office/drawing/2014/main" id="{C5579BB5-6518-2771-61EC-D37EF6715D0B}"/>
              </a:ext>
            </a:extLst>
          </p:cNvPr>
          <p:cNvSpPr/>
          <p:nvPr/>
        </p:nvSpPr>
        <p:spPr>
          <a:xfrm>
            <a:off x="4514837" y="3365500"/>
            <a:ext cx="726678" cy="1206500"/>
          </a:xfrm>
          <a:custGeom>
            <a:avLst/>
            <a:gdLst>
              <a:gd name="connsiteX0" fmla="*/ 0 w 849364"/>
              <a:gd name="connsiteY0" fmla="*/ 1481958 h 1481958"/>
              <a:gd name="connsiteX1" fmla="*/ 804041 w 849364"/>
              <a:gd name="connsiteY1" fmla="*/ 788276 h 1481958"/>
              <a:gd name="connsiteX2" fmla="*/ 677917 w 849364"/>
              <a:gd name="connsiteY2" fmla="*/ 0 h 148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364" h="1481958">
                <a:moveTo>
                  <a:pt x="0" y="1481958"/>
                </a:moveTo>
                <a:cubicBezTo>
                  <a:pt x="345527" y="1258613"/>
                  <a:pt x="691055" y="1035269"/>
                  <a:pt x="804041" y="788276"/>
                </a:cubicBezTo>
                <a:cubicBezTo>
                  <a:pt x="917027" y="541283"/>
                  <a:pt x="797472" y="270641"/>
                  <a:pt x="677917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4" name="Freeform 35">
            <a:extLst>
              <a:ext uri="{FF2B5EF4-FFF2-40B4-BE49-F238E27FC236}">
                <a16:creationId xmlns:a16="http://schemas.microsoft.com/office/drawing/2014/main" id="{191FF22D-CE19-47F5-2884-520E9BE5A8D8}"/>
              </a:ext>
            </a:extLst>
          </p:cNvPr>
          <p:cNvSpPr/>
          <p:nvPr/>
        </p:nvSpPr>
        <p:spPr>
          <a:xfrm>
            <a:off x="5355376" y="3365500"/>
            <a:ext cx="1273993" cy="1587500"/>
          </a:xfrm>
          <a:custGeom>
            <a:avLst/>
            <a:gdLst>
              <a:gd name="connsiteX0" fmla="*/ 1340069 w 1340069"/>
              <a:gd name="connsiteY0" fmla="*/ 1876096 h 1876096"/>
              <a:gd name="connsiteX1" fmla="*/ 567559 w 1340069"/>
              <a:gd name="connsiteY1" fmla="*/ 662152 h 1876096"/>
              <a:gd name="connsiteX2" fmla="*/ 0 w 1340069"/>
              <a:gd name="connsiteY2" fmla="*/ 0 h 187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069" h="1876096">
                <a:moveTo>
                  <a:pt x="1340069" y="1876096"/>
                </a:moveTo>
                <a:cubicBezTo>
                  <a:pt x="1065486" y="1425465"/>
                  <a:pt x="790904" y="974835"/>
                  <a:pt x="567559" y="662152"/>
                </a:cubicBezTo>
                <a:cubicBezTo>
                  <a:pt x="344214" y="349469"/>
                  <a:pt x="172107" y="174734"/>
                  <a:pt x="0" y="0"/>
                </a:cubicBezTo>
              </a:path>
            </a:pathLst>
          </a:cu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646368CD-0247-A9AD-80A5-B5A8C58BB1DA}"/>
              </a:ext>
            </a:extLst>
          </p:cNvPr>
          <p:cNvSpPr/>
          <p:nvPr/>
        </p:nvSpPr>
        <p:spPr>
          <a:xfrm>
            <a:off x="4684596" y="3029334"/>
            <a:ext cx="1006612" cy="348959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47">
            <a:extLst>
              <a:ext uri="{FF2B5EF4-FFF2-40B4-BE49-F238E27FC236}">
                <a16:creationId xmlns:a16="http://schemas.microsoft.com/office/drawing/2014/main" id="{31B0CDA7-6092-3135-8B0F-DD5797B89C87}"/>
              </a:ext>
            </a:extLst>
          </p:cNvPr>
          <p:cNvSpPr/>
          <p:nvPr/>
        </p:nvSpPr>
        <p:spPr>
          <a:xfrm>
            <a:off x="6494217" y="4492575"/>
            <a:ext cx="173156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Read sentence Y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48">
            <a:extLst>
              <a:ext uri="{FF2B5EF4-FFF2-40B4-BE49-F238E27FC236}">
                <a16:creationId xmlns:a16="http://schemas.microsoft.com/office/drawing/2014/main" id="{9EE918FC-251B-AB9A-FF9D-DFFE03A3631E}"/>
              </a:ext>
            </a:extLst>
          </p:cNvPr>
          <p:cNvSpPr/>
          <p:nvPr/>
        </p:nvSpPr>
        <p:spPr>
          <a:xfrm>
            <a:off x="4514836" y="4462517"/>
            <a:ext cx="167385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7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Add sentence X</a:t>
            </a:r>
            <a:endParaRPr lang="zh-CN" altLang="en-US" sz="1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8" name="Rectangle 49">
            <a:extLst>
              <a:ext uri="{FF2B5EF4-FFF2-40B4-BE49-F238E27FC236}">
                <a16:creationId xmlns:a16="http://schemas.microsoft.com/office/drawing/2014/main" id="{9D6CCC59-F95C-46BD-EF0B-0B95DFC66B8F}"/>
              </a:ext>
            </a:extLst>
          </p:cNvPr>
          <p:cNvSpPr/>
          <p:nvPr/>
        </p:nvSpPr>
        <p:spPr>
          <a:xfrm>
            <a:off x="4463514" y="4032250"/>
            <a:ext cx="270000" cy="240000"/>
          </a:xfrm>
          <a:prstGeom prst="rect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3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X</a:t>
            </a:r>
          </a:p>
        </p:txBody>
      </p:sp>
      <p:sp>
        <p:nvSpPr>
          <p:cNvPr id="19" name="Rectangle 50">
            <a:extLst>
              <a:ext uri="{FF2B5EF4-FFF2-40B4-BE49-F238E27FC236}">
                <a16:creationId xmlns:a16="http://schemas.microsoft.com/office/drawing/2014/main" id="{65EFD572-F480-AF9A-A417-415B626295B1}"/>
              </a:ext>
            </a:extLst>
          </p:cNvPr>
          <p:cNvSpPr/>
          <p:nvPr/>
        </p:nvSpPr>
        <p:spPr>
          <a:xfrm>
            <a:off x="6462014" y="4298500"/>
            <a:ext cx="240000" cy="21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0000" tIns="60000" rIns="30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Y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32AC239-F906-C1F3-5F4A-31187010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625" y="2382379"/>
            <a:ext cx="2015863" cy="1889871"/>
          </a:xfrm>
          <a:prstGeom prst="rect">
            <a:avLst/>
          </a:prstGeom>
        </p:spPr>
      </p:pic>
      <p:sp>
        <p:nvSpPr>
          <p:cNvPr id="37" name="Rounded Rectangle 40">
            <a:extLst>
              <a:ext uri="{FF2B5EF4-FFF2-40B4-BE49-F238E27FC236}">
                <a16:creationId xmlns:a16="http://schemas.microsoft.com/office/drawing/2014/main" id="{0040C6A8-1095-C68A-F79F-A3A6655A44A2}"/>
              </a:ext>
            </a:extLst>
          </p:cNvPr>
          <p:cNvSpPr/>
          <p:nvPr/>
        </p:nvSpPr>
        <p:spPr>
          <a:xfrm>
            <a:off x="6349192" y="4953000"/>
            <a:ext cx="1051323" cy="508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BDDF902A-1959-6DCA-BE1E-5875FEA5E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075" y="4296440"/>
            <a:ext cx="1045539" cy="104553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A4C2B25-5B39-9681-25DB-2CFE1BF1B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908" y="4913828"/>
            <a:ext cx="583212" cy="5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734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F9DD-B3DE-61F3-D921-450EC33B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is the key-value storage (KVS) deployed?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7E102-1E97-B0F9-AA37-8A636878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2716481"/>
          </a:xfrm>
        </p:spPr>
        <p:txBody>
          <a:bodyPr/>
          <a:lstStyle/>
          <a:p>
            <a:r>
              <a:rPr kumimoji="1" lang="en-US" altLang="zh-CN" dirty="0"/>
              <a:t>Approach #2: store the KVS at a centralized server + </a:t>
            </a:r>
            <a:r>
              <a:rPr kumimoji="1" lang="en-US" altLang="zh-CN" dirty="0">
                <a:solidFill>
                  <a:srgbClr val="C00000"/>
                </a:solidFill>
              </a:rPr>
              <a:t>at each device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Default implementation of many </a:t>
            </a:r>
            <a:r>
              <a:rPr kumimoji="1" lang="en-US" altLang="zh-CN" dirty="0" err="1">
                <a:solidFill>
                  <a:schemeClr val="tx1"/>
                </a:solidFill>
              </a:rPr>
              <a:t>ChatAPP</a:t>
            </a:r>
            <a:r>
              <a:rPr kumimoji="1" lang="en-US" altLang="zh-CN" dirty="0">
                <a:solidFill>
                  <a:schemeClr val="tx1"/>
                </a:solidFill>
              </a:rPr>
              <a:t>, e.g., WeChat </a:t>
            </a:r>
            <a:r>
              <a:rPr kumimoji="1" lang="en-US" altLang="zh-CN" dirty="0">
                <a:solidFill>
                  <a:schemeClr val="tx1"/>
                </a:solidFill>
                <a:sym typeface="Wingdings" pitchFamily="2" charset="2"/>
              </a:rPr>
              <a:t>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Question: how to do the updates?  We need to sync with other devices!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Naïve solution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Read: return the latest copy on the local KVS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Write: update the local KVS, sync with other KVS, then return to client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1A668-A40C-C0B4-DCEE-6DE51ECE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cxnSp>
        <p:nvCxnSpPr>
          <p:cNvPr id="22" name="Curved Connector 4">
            <a:extLst>
              <a:ext uri="{FF2B5EF4-FFF2-40B4-BE49-F238E27FC236}">
                <a16:creationId xmlns:a16="http://schemas.microsoft.com/office/drawing/2014/main" id="{F8855857-2236-E057-AE87-2C12A30963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09144" y="4209547"/>
            <a:ext cx="640000" cy="571500"/>
          </a:xfrm>
          <a:prstGeom prst="curvedConnector3">
            <a:avLst>
              <a:gd name="adj1" fmla="val -31819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5">
            <a:extLst>
              <a:ext uri="{FF2B5EF4-FFF2-40B4-BE49-F238E27FC236}">
                <a16:creationId xmlns:a16="http://schemas.microsoft.com/office/drawing/2014/main" id="{AAFB6353-FF97-A12E-9D9A-B968FC4BF07F}"/>
              </a:ext>
            </a:extLst>
          </p:cNvPr>
          <p:cNvCxnSpPr>
            <a:cxnSpLocks/>
          </p:cNvCxnSpPr>
          <p:nvPr/>
        </p:nvCxnSpPr>
        <p:spPr>
          <a:xfrm>
            <a:off x="4979144" y="4209547"/>
            <a:ext cx="122000" cy="693000"/>
          </a:xfrm>
          <a:prstGeom prst="curvedConnector3">
            <a:avLst>
              <a:gd name="adj1" fmla="val 256148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9">
            <a:extLst>
              <a:ext uri="{FF2B5EF4-FFF2-40B4-BE49-F238E27FC236}">
                <a16:creationId xmlns:a16="http://schemas.microsoft.com/office/drawing/2014/main" id="{2BF843B1-EF45-BC52-1A88-CEAAF270E29F}"/>
              </a:ext>
            </a:extLst>
          </p:cNvPr>
          <p:cNvCxnSpPr>
            <a:cxnSpLocks/>
          </p:cNvCxnSpPr>
          <p:nvPr/>
        </p:nvCxnSpPr>
        <p:spPr>
          <a:xfrm rot="5400000" flipH="1">
            <a:off x="4344394" y="4685797"/>
            <a:ext cx="121500" cy="762000"/>
          </a:xfrm>
          <a:prstGeom prst="curvedConnector3">
            <a:avLst>
              <a:gd name="adj1" fmla="val -210855"/>
            </a:avLst>
          </a:prstGeom>
          <a:ln w="12700" cmpd="sng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32">
            <a:extLst>
              <a:ext uri="{FF2B5EF4-FFF2-40B4-BE49-F238E27FC236}">
                <a16:creationId xmlns:a16="http://schemas.microsoft.com/office/drawing/2014/main" id="{C88FFC99-11CC-1333-DB10-34A69C11C08C}"/>
              </a:ext>
            </a:extLst>
          </p:cNvPr>
          <p:cNvSpPr/>
          <p:nvPr/>
        </p:nvSpPr>
        <p:spPr>
          <a:xfrm>
            <a:off x="1839466" y="4608255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Can 37">
            <a:extLst>
              <a:ext uri="{FF2B5EF4-FFF2-40B4-BE49-F238E27FC236}">
                <a16:creationId xmlns:a16="http://schemas.microsoft.com/office/drawing/2014/main" id="{1801E3C3-FE56-F067-C160-33B46EC7FF79}"/>
              </a:ext>
            </a:extLst>
          </p:cNvPr>
          <p:cNvSpPr/>
          <p:nvPr/>
        </p:nvSpPr>
        <p:spPr>
          <a:xfrm>
            <a:off x="4525861" y="4055788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Can 38">
            <a:extLst>
              <a:ext uri="{FF2B5EF4-FFF2-40B4-BE49-F238E27FC236}">
                <a16:creationId xmlns:a16="http://schemas.microsoft.com/office/drawing/2014/main" id="{5A28E65B-668C-4531-34AD-7892D9DC0896}"/>
              </a:ext>
            </a:extLst>
          </p:cNvPr>
          <p:cNvSpPr/>
          <p:nvPr/>
        </p:nvSpPr>
        <p:spPr>
          <a:xfrm>
            <a:off x="3544355" y="4871319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" name="Can 39">
            <a:extLst>
              <a:ext uri="{FF2B5EF4-FFF2-40B4-BE49-F238E27FC236}">
                <a16:creationId xmlns:a16="http://schemas.microsoft.com/office/drawing/2014/main" id="{7D5E1289-3BA1-C61A-2915-2B54A4BF2DB3}"/>
              </a:ext>
            </a:extLst>
          </p:cNvPr>
          <p:cNvSpPr/>
          <p:nvPr/>
        </p:nvSpPr>
        <p:spPr>
          <a:xfrm>
            <a:off x="4859592" y="4964225"/>
            <a:ext cx="371855" cy="269455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1" name="Straight Arrow Connector 13">
            <a:extLst>
              <a:ext uri="{FF2B5EF4-FFF2-40B4-BE49-F238E27FC236}">
                <a16:creationId xmlns:a16="http://schemas.microsoft.com/office/drawing/2014/main" id="{A64E8D31-8726-1826-3BED-DD00491714A8}"/>
              </a:ext>
            </a:extLst>
          </p:cNvPr>
          <p:cNvCxnSpPr>
            <a:stCxn id="25" idx="3"/>
          </p:cNvCxnSpPr>
          <p:nvPr/>
        </p:nvCxnSpPr>
        <p:spPr>
          <a:xfrm>
            <a:off x="2739466" y="4818255"/>
            <a:ext cx="69207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1">
            <a:extLst>
              <a:ext uri="{FF2B5EF4-FFF2-40B4-BE49-F238E27FC236}">
                <a16:creationId xmlns:a16="http://schemas.microsoft.com/office/drawing/2014/main" id="{6F8B9E5C-9E30-C3D5-1F8F-0061DF4C2532}"/>
              </a:ext>
            </a:extLst>
          </p:cNvPr>
          <p:cNvCxnSpPr>
            <a:cxnSpLocks/>
          </p:cNvCxnSpPr>
          <p:nvPr/>
        </p:nvCxnSpPr>
        <p:spPr>
          <a:xfrm flipH="1">
            <a:off x="5361580" y="4231755"/>
            <a:ext cx="50656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5">
            <a:extLst>
              <a:ext uri="{FF2B5EF4-FFF2-40B4-BE49-F238E27FC236}">
                <a16:creationId xmlns:a16="http://schemas.microsoft.com/office/drawing/2014/main" id="{659C8435-599D-29B6-6BD7-C45A6DEAE6BA}"/>
              </a:ext>
            </a:extLst>
          </p:cNvPr>
          <p:cNvCxnSpPr>
            <a:cxnSpLocks/>
          </p:cNvCxnSpPr>
          <p:nvPr/>
        </p:nvCxnSpPr>
        <p:spPr>
          <a:xfrm flipH="1">
            <a:off x="5389757" y="5111755"/>
            <a:ext cx="4783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1">
            <a:extLst>
              <a:ext uri="{FF2B5EF4-FFF2-40B4-BE49-F238E27FC236}">
                <a16:creationId xmlns:a16="http://schemas.microsoft.com/office/drawing/2014/main" id="{8A798251-C5DB-C5B6-02CD-E08E874A4475}"/>
              </a:ext>
            </a:extLst>
          </p:cNvPr>
          <p:cNvCxnSpPr>
            <a:cxnSpLocks/>
          </p:cNvCxnSpPr>
          <p:nvPr/>
        </p:nvCxnSpPr>
        <p:spPr>
          <a:xfrm flipV="1">
            <a:off x="6393805" y="4426755"/>
            <a:ext cx="0" cy="49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ADAA575B-9A43-47E3-0F54-95D3623F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57" y="4275133"/>
            <a:ext cx="1045539" cy="104553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A47F60-4250-F799-6A4B-C72B6D7E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788" y="3883139"/>
            <a:ext cx="583212" cy="583212"/>
          </a:xfrm>
          <a:prstGeom prst="rect">
            <a:avLst/>
          </a:prstGeom>
        </p:spPr>
      </p:pic>
      <p:sp>
        <p:nvSpPr>
          <p:cNvPr id="43" name="Rounded Rectangle 32">
            <a:extLst>
              <a:ext uri="{FF2B5EF4-FFF2-40B4-BE49-F238E27FC236}">
                <a16:creationId xmlns:a16="http://schemas.microsoft.com/office/drawing/2014/main" id="{5540AA58-1590-2201-987F-6824A058F251}"/>
              </a:ext>
            </a:extLst>
          </p:cNvPr>
          <p:cNvSpPr/>
          <p:nvPr/>
        </p:nvSpPr>
        <p:spPr>
          <a:xfrm>
            <a:off x="5973933" y="3980516"/>
            <a:ext cx="900000" cy="42000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ounded Rectangle 22">
            <a:extLst>
              <a:ext uri="{FF2B5EF4-FFF2-40B4-BE49-F238E27FC236}">
                <a16:creationId xmlns:a16="http://schemas.microsoft.com/office/drawing/2014/main" id="{4EA988BC-60F5-1460-F6A7-3CAC9A9A17DC}"/>
              </a:ext>
            </a:extLst>
          </p:cNvPr>
          <p:cNvSpPr/>
          <p:nvPr/>
        </p:nvSpPr>
        <p:spPr>
          <a:xfrm>
            <a:off x="5941592" y="4873547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33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23CC-BABF-43BD-78FE-073F938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Naïve solution: wait sync for each updates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291A-6E97-AE61-BFFF-310A674D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9"/>
            <a:ext cx="8383960" cy="12488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Read: return the latest copy on the local KVS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Write: update the local KVS, sync with other KVS, then return to client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0BF49-0BD5-0E0C-369A-D491C23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0438A0E-B773-C615-C4B0-6BC2E28D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4" y="3136722"/>
            <a:ext cx="576064" cy="5760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39AC6E9-E23F-C1B9-D4B6-D1AF5DF86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6" y="4076990"/>
            <a:ext cx="583212" cy="583212"/>
          </a:xfrm>
          <a:prstGeom prst="rect">
            <a:avLst/>
          </a:prstGeom>
        </p:spPr>
      </p:pic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5806F37E-6388-4AA2-E82F-F08506FDF9DC}"/>
              </a:ext>
            </a:extLst>
          </p:cNvPr>
          <p:cNvSpPr/>
          <p:nvPr/>
        </p:nvSpPr>
        <p:spPr>
          <a:xfrm>
            <a:off x="411892" y="5000340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1470E6-0454-AED0-E10D-3DF4E672C298}"/>
              </a:ext>
            </a:extLst>
          </p:cNvPr>
          <p:cNvCxnSpPr/>
          <p:nvPr/>
        </p:nvCxnSpPr>
        <p:spPr>
          <a:xfrm>
            <a:off x="1362924" y="34247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9FBCB77-9F7E-39C3-4F0C-4E2E131260A9}"/>
              </a:ext>
            </a:extLst>
          </p:cNvPr>
          <p:cNvCxnSpPr/>
          <p:nvPr/>
        </p:nvCxnSpPr>
        <p:spPr>
          <a:xfrm>
            <a:off x="1362924" y="4432866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FEEB6E49-6F3E-860E-527B-135B673BB22B}"/>
              </a:ext>
            </a:extLst>
          </p:cNvPr>
          <p:cNvCxnSpPr/>
          <p:nvPr/>
        </p:nvCxnSpPr>
        <p:spPr>
          <a:xfrm>
            <a:off x="1461892" y="529696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箭头 26">
            <a:extLst>
              <a:ext uri="{FF2B5EF4-FFF2-40B4-BE49-F238E27FC236}">
                <a16:creationId xmlns:a16="http://schemas.microsoft.com/office/drawing/2014/main" id="{114835E3-193C-193A-E249-509AB3D04547}"/>
              </a:ext>
            </a:extLst>
          </p:cNvPr>
          <p:cNvSpPr/>
          <p:nvPr/>
        </p:nvSpPr>
        <p:spPr>
          <a:xfrm>
            <a:off x="7925242" y="2617228"/>
            <a:ext cx="422458" cy="439477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AD8FBAD-2E0E-B473-3B67-4982333C49F0}"/>
              </a:ext>
            </a:extLst>
          </p:cNvPr>
          <p:cNvSpPr txBox="1"/>
          <p:nvPr/>
        </p:nvSpPr>
        <p:spPr>
          <a:xfrm>
            <a:off x="7763611" y="2209428"/>
            <a:ext cx="7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Time</a:t>
            </a:r>
            <a:endParaRPr lang="zh-CN" altLang="en-US" dirty="0"/>
          </a:p>
        </p:txBody>
      </p:sp>
      <p:sp>
        <p:nvSpPr>
          <p:cNvPr id="31" name="圆角矩形标注 30">
            <a:extLst>
              <a:ext uri="{FF2B5EF4-FFF2-40B4-BE49-F238E27FC236}">
                <a16:creationId xmlns:a16="http://schemas.microsoft.com/office/drawing/2014/main" id="{94581028-B5BC-D886-B256-1693C0A18130}"/>
              </a:ext>
            </a:extLst>
          </p:cNvPr>
          <p:cNvSpPr/>
          <p:nvPr/>
        </p:nvSpPr>
        <p:spPr>
          <a:xfrm>
            <a:off x="1763688" y="2265597"/>
            <a:ext cx="1390124" cy="703261"/>
          </a:xfrm>
          <a:prstGeom prst="wedgeRoundRectCallout">
            <a:avLst>
              <a:gd name="adj1" fmla="val 42537"/>
              <a:gd name="adj2" fmla="val 106426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483C472-BC50-D488-4D3B-F78FFFD12019}"/>
              </a:ext>
            </a:extLst>
          </p:cNvPr>
          <p:cNvSpPr txBox="1"/>
          <p:nvPr/>
        </p:nvSpPr>
        <p:spPr>
          <a:xfrm>
            <a:off x="1763688" y="24166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Hello world </a:t>
            </a:r>
            <a:endParaRPr kumimoji="1" lang="zh-CN" altLang="en-US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161D0C-1C08-B687-251D-3E3D1DFF0E40}"/>
              </a:ext>
            </a:extLst>
          </p:cNvPr>
          <p:cNvCxnSpPr/>
          <p:nvPr/>
        </p:nvCxnSpPr>
        <p:spPr>
          <a:xfrm>
            <a:off x="3193721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D9FD27C-39AD-F40A-22BB-8529F35101DE}"/>
              </a:ext>
            </a:extLst>
          </p:cNvPr>
          <p:cNvSpPr txBox="1"/>
          <p:nvPr/>
        </p:nvSpPr>
        <p:spPr>
          <a:xfrm>
            <a:off x="2858087" y="3640076"/>
            <a:ext cx="7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Start </a:t>
            </a:r>
            <a:endParaRPr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41A9469-5892-A8FF-E9EF-400761266218}"/>
              </a:ext>
            </a:extLst>
          </p:cNvPr>
          <p:cNvCxnSpPr>
            <a:cxnSpLocks/>
          </p:cNvCxnSpPr>
          <p:nvPr/>
        </p:nvCxnSpPr>
        <p:spPr>
          <a:xfrm>
            <a:off x="4072124" y="3424754"/>
            <a:ext cx="752856" cy="10081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5D49D39-8BCF-3A10-43BD-7E0ADFAFF5D5}"/>
              </a:ext>
            </a:extLst>
          </p:cNvPr>
          <p:cNvCxnSpPr>
            <a:cxnSpLocks/>
          </p:cNvCxnSpPr>
          <p:nvPr/>
        </p:nvCxnSpPr>
        <p:spPr>
          <a:xfrm>
            <a:off x="4063003" y="3423648"/>
            <a:ext cx="747620" cy="18295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97A08A6-F173-8721-2C7C-EA4363DE27E3}"/>
              </a:ext>
            </a:extLst>
          </p:cNvPr>
          <p:cNvSpPr/>
          <p:nvPr/>
        </p:nvSpPr>
        <p:spPr>
          <a:xfrm>
            <a:off x="3388517" y="3326428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53799AE-CC99-2670-A896-4A0F1F8ECBD7}"/>
              </a:ext>
            </a:extLst>
          </p:cNvPr>
          <p:cNvSpPr txBox="1"/>
          <p:nvPr/>
        </p:nvSpPr>
        <p:spPr>
          <a:xfrm>
            <a:off x="3153812" y="2913814"/>
            <a:ext cx="1194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KVS write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83528BB-FD4E-1570-6A98-4234294B20B8}"/>
              </a:ext>
            </a:extLst>
          </p:cNvPr>
          <p:cNvSpPr/>
          <p:nvPr/>
        </p:nvSpPr>
        <p:spPr>
          <a:xfrm>
            <a:off x="4855312" y="433844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F28ED7-13B1-0EEB-86E0-FB5F1D055C6C}"/>
              </a:ext>
            </a:extLst>
          </p:cNvPr>
          <p:cNvSpPr/>
          <p:nvPr/>
        </p:nvSpPr>
        <p:spPr>
          <a:xfrm>
            <a:off x="4856400" y="518895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85286C01-0819-2A3A-7B3F-846793F7113F}"/>
              </a:ext>
            </a:extLst>
          </p:cNvPr>
          <p:cNvCxnSpPr>
            <a:cxnSpLocks/>
          </p:cNvCxnSpPr>
          <p:nvPr/>
        </p:nvCxnSpPr>
        <p:spPr>
          <a:xfrm flipV="1">
            <a:off x="5406117" y="3434440"/>
            <a:ext cx="454506" cy="9940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1916EEB-321A-28FC-1765-ED0BB041B514}"/>
              </a:ext>
            </a:extLst>
          </p:cNvPr>
          <p:cNvCxnSpPr>
            <a:cxnSpLocks/>
          </p:cNvCxnSpPr>
          <p:nvPr/>
        </p:nvCxnSpPr>
        <p:spPr>
          <a:xfrm flipV="1">
            <a:off x="5457521" y="3464067"/>
            <a:ext cx="482631" cy="183289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F9D25DA1-A01D-467A-AD01-1CDA2FCD5B56}"/>
              </a:ext>
            </a:extLst>
          </p:cNvPr>
          <p:cNvCxnSpPr/>
          <p:nvPr/>
        </p:nvCxnSpPr>
        <p:spPr>
          <a:xfrm>
            <a:off x="6084168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5828AAC-C79D-3386-9B6F-AC09DDE6DA10}"/>
              </a:ext>
            </a:extLst>
          </p:cNvPr>
          <p:cNvSpPr txBox="1"/>
          <p:nvPr/>
        </p:nvSpPr>
        <p:spPr>
          <a:xfrm>
            <a:off x="5816153" y="3707658"/>
            <a:ext cx="770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A010C96-810F-E6E8-A09A-C9BF966A1157}"/>
              </a:ext>
            </a:extLst>
          </p:cNvPr>
          <p:cNvGrpSpPr/>
          <p:nvPr/>
        </p:nvGrpSpPr>
        <p:grpSpPr>
          <a:xfrm>
            <a:off x="3564156" y="4645095"/>
            <a:ext cx="1390124" cy="372424"/>
            <a:chOff x="1228498" y="4339821"/>
            <a:chExt cx="1390124" cy="372424"/>
          </a:xfrm>
        </p:grpSpPr>
        <p:sp>
          <p:nvSpPr>
            <p:cNvPr id="5" name="圆角矩形标注 4">
              <a:extLst>
                <a:ext uri="{FF2B5EF4-FFF2-40B4-BE49-F238E27FC236}">
                  <a16:creationId xmlns:a16="http://schemas.microsoft.com/office/drawing/2014/main" id="{ABC29365-2632-2F67-21DD-E32C44ABEB63}"/>
                </a:ext>
              </a:extLst>
            </p:cNvPr>
            <p:cNvSpPr/>
            <p:nvPr/>
          </p:nvSpPr>
          <p:spPr>
            <a:xfrm>
              <a:off x="1293611" y="4342915"/>
              <a:ext cx="1154154" cy="369330"/>
            </a:xfrm>
            <a:prstGeom prst="wedgeRoundRectCallout">
              <a:avLst>
                <a:gd name="adj1" fmla="val 16624"/>
                <a:gd name="adj2" fmla="val 23684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9A24EE-4DD1-49DB-DACF-C5CCB02AE539}"/>
                </a:ext>
              </a:extLst>
            </p:cNvPr>
            <p:cNvSpPr txBox="1"/>
            <p:nvPr/>
          </p:nvSpPr>
          <p:spPr>
            <a:xfrm>
              <a:off x="1228498" y="433982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Hello world </a:t>
              </a:r>
              <a:endParaRPr kumimoji="1"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6AE3646-EFA4-EE7A-1389-9483B351E4E7}"/>
              </a:ext>
            </a:extLst>
          </p:cNvPr>
          <p:cNvGrpSpPr/>
          <p:nvPr/>
        </p:nvGrpSpPr>
        <p:grpSpPr>
          <a:xfrm>
            <a:off x="4326171" y="3689194"/>
            <a:ext cx="1390124" cy="372424"/>
            <a:chOff x="1228498" y="4339821"/>
            <a:chExt cx="1390124" cy="372424"/>
          </a:xfrm>
        </p:grpSpPr>
        <p:sp>
          <p:nvSpPr>
            <p:cNvPr id="9" name="圆角矩形标注 8">
              <a:extLst>
                <a:ext uri="{FF2B5EF4-FFF2-40B4-BE49-F238E27FC236}">
                  <a16:creationId xmlns:a16="http://schemas.microsoft.com/office/drawing/2014/main" id="{EFCA7516-107A-8C4B-4F1A-B2F337D12636}"/>
                </a:ext>
              </a:extLst>
            </p:cNvPr>
            <p:cNvSpPr/>
            <p:nvPr/>
          </p:nvSpPr>
          <p:spPr>
            <a:xfrm>
              <a:off x="1293611" y="4342915"/>
              <a:ext cx="1154154" cy="369330"/>
            </a:xfrm>
            <a:prstGeom prst="wedgeRoundRectCallout">
              <a:avLst>
                <a:gd name="adj1" fmla="val 16624"/>
                <a:gd name="adj2" fmla="val 23684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A52288A-96AA-DDCC-EF2A-E0532480AE5B}"/>
                </a:ext>
              </a:extLst>
            </p:cNvPr>
            <p:cNvSpPr txBox="1"/>
            <p:nvPr/>
          </p:nvSpPr>
          <p:spPr>
            <a:xfrm>
              <a:off x="1228498" y="433982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Hello world 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0193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23CC-BABF-43BD-78FE-073F938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Naïve solution: wait sync for each updates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291A-6E97-AE61-BFFF-310A674D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383960" cy="2222447"/>
          </a:xfrm>
        </p:spPr>
        <p:txBody>
          <a:bodyPr/>
          <a:lstStyle/>
          <a:p>
            <a:r>
              <a:rPr kumimoji="1" lang="en-US" altLang="zh-CN" dirty="0"/>
              <a:t>Problem#1: inefficiency </a:t>
            </a:r>
          </a:p>
          <a:p>
            <a:pPr lvl="1"/>
            <a:r>
              <a:rPr kumimoji="1" lang="en-US" altLang="zh-CN" dirty="0"/>
              <a:t>Each write must wait for the sync to be done, which may be lengthy</a:t>
            </a:r>
          </a:p>
          <a:p>
            <a:pPr lvl="1"/>
            <a:r>
              <a:rPr kumimoji="1" lang="en-US" altLang="zh-CN" dirty="0"/>
              <a:t>Numbers every programmer is suggested to know</a:t>
            </a:r>
          </a:p>
          <a:p>
            <a:pPr lvl="2"/>
            <a:r>
              <a:rPr kumimoji="1" lang="en-US" altLang="zh-CN" dirty="0">
                <a:latin typeface="Osaka" panose="020B0600000000000000" pitchFamily="34" charset="-128"/>
                <a:ea typeface="Osaka" panose="020B0600000000000000" pitchFamily="34" charset="-128"/>
              </a:rPr>
              <a:t>RTT among devices: </a:t>
            </a:r>
            <a:r>
              <a:rPr kumimoji="1" lang="en-US" altLang="zh-CN" b="1" dirty="0">
                <a:solidFill>
                  <a:srgbClr val="C0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100 – 400ms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0BF49-0BD5-0E0C-369A-D491C23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5FF7DBA-CFA5-50B5-8B52-CB8887F2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4" y="3136722"/>
            <a:ext cx="576064" cy="5760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C18B7AB-2CE4-CD34-44CC-6FB896407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6" y="4076990"/>
            <a:ext cx="583212" cy="583212"/>
          </a:xfrm>
          <a:prstGeom prst="rect">
            <a:avLst/>
          </a:prstGeom>
        </p:spPr>
      </p:pic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C66CEFD2-F4E2-AEFA-216F-0DA00DCB0ABF}"/>
              </a:ext>
            </a:extLst>
          </p:cNvPr>
          <p:cNvSpPr/>
          <p:nvPr/>
        </p:nvSpPr>
        <p:spPr>
          <a:xfrm>
            <a:off x="411892" y="5000340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F0914D0-53F4-BFDF-F5BA-854657A3DFEC}"/>
              </a:ext>
            </a:extLst>
          </p:cNvPr>
          <p:cNvCxnSpPr/>
          <p:nvPr/>
        </p:nvCxnSpPr>
        <p:spPr>
          <a:xfrm>
            <a:off x="1362924" y="34247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E10BF0-AC25-6A47-E123-21CAB8B81F70}"/>
              </a:ext>
            </a:extLst>
          </p:cNvPr>
          <p:cNvCxnSpPr/>
          <p:nvPr/>
        </p:nvCxnSpPr>
        <p:spPr>
          <a:xfrm>
            <a:off x="1362924" y="4432866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BDB0916-0693-BA55-9C4B-4DC874A207F3}"/>
              </a:ext>
            </a:extLst>
          </p:cNvPr>
          <p:cNvCxnSpPr/>
          <p:nvPr/>
        </p:nvCxnSpPr>
        <p:spPr>
          <a:xfrm>
            <a:off x="1461892" y="529696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0A1514E-DDA6-9B31-0B54-8918CC00ECA1}"/>
              </a:ext>
            </a:extLst>
          </p:cNvPr>
          <p:cNvCxnSpPr/>
          <p:nvPr/>
        </p:nvCxnSpPr>
        <p:spPr>
          <a:xfrm>
            <a:off x="3193721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121A1E5-8C0D-E6E7-E878-57E6F2CBA7B1}"/>
              </a:ext>
            </a:extLst>
          </p:cNvPr>
          <p:cNvSpPr txBox="1"/>
          <p:nvPr/>
        </p:nvSpPr>
        <p:spPr>
          <a:xfrm>
            <a:off x="2858087" y="3640076"/>
            <a:ext cx="7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Start 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820AF3F-C58C-44AA-0296-4F8A03874DBF}"/>
              </a:ext>
            </a:extLst>
          </p:cNvPr>
          <p:cNvCxnSpPr>
            <a:cxnSpLocks/>
          </p:cNvCxnSpPr>
          <p:nvPr/>
        </p:nvCxnSpPr>
        <p:spPr>
          <a:xfrm>
            <a:off x="4072124" y="3424754"/>
            <a:ext cx="752856" cy="10081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34E1BC7-EA2C-B9A6-8202-FBF6E864693B}"/>
              </a:ext>
            </a:extLst>
          </p:cNvPr>
          <p:cNvCxnSpPr>
            <a:cxnSpLocks/>
          </p:cNvCxnSpPr>
          <p:nvPr/>
        </p:nvCxnSpPr>
        <p:spPr>
          <a:xfrm>
            <a:off x="4063003" y="3423648"/>
            <a:ext cx="747620" cy="18295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A6D2EFC-F243-2BA8-FFDC-E5DC07A54D33}"/>
              </a:ext>
            </a:extLst>
          </p:cNvPr>
          <p:cNvSpPr/>
          <p:nvPr/>
        </p:nvSpPr>
        <p:spPr>
          <a:xfrm>
            <a:off x="3388517" y="3326428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A81EA79-1BB6-DCBE-0569-EF9B8C50129E}"/>
              </a:ext>
            </a:extLst>
          </p:cNvPr>
          <p:cNvSpPr/>
          <p:nvPr/>
        </p:nvSpPr>
        <p:spPr>
          <a:xfrm>
            <a:off x="4855312" y="433844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1BDDC0-D66E-2826-F574-B0B7D60437E3}"/>
              </a:ext>
            </a:extLst>
          </p:cNvPr>
          <p:cNvSpPr/>
          <p:nvPr/>
        </p:nvSpPr>
        <p:spPr>
          <a:xfrm>
            <a:off x="4856400" y="518895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A63C2F3-D8AF-83D1-946B-E188D1B8E699}"/>
              </a:ext>
            </a:extLst>
          </p:cNvPr>
          <p:cNvCxnSpPr>
            <a:cxnSpLocks/>
          </p:cNvCxnSpPr>
          <p:nvPr/>
        </p:nvCxnSpPr>
        <p:spPr>
          <a:xfrm flipV="1">
            <a:off x="5406117" y="3434440"/>
            <a:ext cx="454506" cy="9940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CBCF769-D27A-FF46-B975-5C70311057BC}"/>
              </a:ext>
            </a:extLst>
          </p:cNvPr>
          <p:cNvCxnSpPr>
            <a:cxnSpLocks/>
          </p:cNvCxnSpPr>
          <p:nvPr/>
        </p:nvCxnSpPr>
        <p:spPr>
          <a:xfrm flipV="1">
            <a:off x="5457521" y="3464067"/>
            <a:ext cx="482631" cy="183289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97AD44D-6517-FB1C-EBB7-62EF03E7C8F0}"/>
              </a:ext>
            </a:extLst>
          </p:cNvPr>
          <p:cNvCxnSpPr/>
          <p:nvPr/>
        </p:nvCxnSpPr>
        <p:spPr>
          <a:xfrm>
            <a:off x="6084168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FC7DF5C-7465-F099-B514-9C0719E6CB58}"/>
              </a:ext>
            </a:extLst>
          </p:cNvPr>
          <p:cNvSpPr txBox="1"/>
          <p:nvPr/>
        </p:nvSpPr>
        <p:spPr>
          <a:xfrm>
            <a:off x="5816153" y="3707658"/>
            <a:ext cx="770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417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23CC-BABF-43BD-78FE-073F938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Naïve solution: wait sync for each updates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291A-6E97-AE61-BFFF-310A674D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383960" cy="2222447"/>
          </a:xfrm>
        </p:spPr>
        <p:txBody>
          <a:bodyPr/>
          <a:lstStyle/>
          <a:p>
            <a:r>
              <a:rPr kumimoji="1" lang="en-US" altLang="zh-CN" dirty="0"/>
              <a:t>Problem#2: cannot tolerate network connectivity  </a:t>
            </a:r>
          </a:p>
          <a:p>
            <a:pPr lvl="1"/>
            <a:r>
              <a:rPr kumimoji="1" lang="en" altLang="zh-CN" dirty="0"/>
              <a:t>Periodic connectivity to net and other nodes</a:t>
            </a:r>
            <a:r>
              <a:rPr kumimoji="1" lang="en-US" altLang="zh-CN" dirty="0"/>
              <a:t> (e.g., lost WIFI) </a:t>
            </a:r>
          </a:p>
          <a:p>
            <a:pPr lvl="1"/>
            <a:r>
              <a:rPr kumimoji="1" lang="en-US" altLang="zh-CN" dirty="0"/>
              <a:t>Common under the setup of chat APP (e.g., I have entered the subway </a:t>
            </a:r>
            <a:r>
              <a:rPr kumimoji="1" lang="en-US" altLang="zh-CN" dirty="0">
                <a:sym typeface="Wingdings" pitchFamily="2" charset="2"/>
              </a:rPr>
              <a:t>) </a:t>
            </a:r>
            <a:endParaRPr kumimoji="1" lang="en-US" altLang="zh-CN" dirty="0"/>
          </a:p>
          <a:p>
            <a:r>
              <a:rPr kumimoji="1" lang="en-US" altLang="zh-CN" dirty="0"/>
              <a:t>Under network disconnection, the sender will be blocked </a:t>
            </a:r>
            <a:endParaRPr kumimoji="1" lang="e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0BF49-0BD5-0E0C-369A-D491C23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5FF7DBA-CFA5-50B5-8B52-CB8887F2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4" y="3136722"/>
            <a:ext cx="576064" cy="5760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C18B7AB-2CE4-CD34-44CC-6FB896407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6" y="4076990"/>
            <a:ext cx="583212" cy="583212"/>
          </a:xfrm>
          <a:prstGeom prst="rect">
            <a:avLst/>
          </a:prstGeom>
        </p:spPr>
      </p:pic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C66CEFD2-F4E2-AEFA-216F-0DA00DCB0ABF}"/>
              </a:ext>
            </a:extLst>
          </p:cNvPr>
          <p:cNvSpPr/>
          <p:nvPr/>
        </p:nvSpPr>
        <p:spPr>
          <a:xfrm>
            <a:off x="411892" y="5000340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F0914D0-53F4-BFDF-F5BA-854657A3DFEC}"/>
              </a:ext>
            </a:extLst>
          </p:cNvPr>
          <p:cNvCxnSpPr/>
          <p:nvPr/>
        </p:nvCxnSpPr>
        <p:spPr>
          <a:xfrm>
            <a:off x="1362924" y="34247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E10BF0-AC25-6A47-E123-21CAB8B81F70}"/>
              </a:ext>
            </a:extLst>
          </p:cNvPr>
          <p:cNvCxnSpPr>
            <a:cxnSpLocks/>
          </p:cNvCxnSpPr>
          <p:nvPr/>
        </p:nvCxnSpPr>
        <p:spPr>
          <a:xfrm>
            <a:off x="1362924" y="4432866"/>
            <a:ext cx="25656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BDB0916-0693-BA55-9C4B-4DC874A207F3}"/>
              </a:ext>
            </a:extLst>
          </p:cNvPr>
          <p:cNvCxnSpPr/>
          <p:nvPr/>
        </p:nvCxnSpPr>
        <p:spPr>
          <a:xfrm>
            <a:off x="1461892" y="529696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0A1514E-DDA6-9B31-0B54-8918CC00ECA1}"/>
              </a:ext>
            </a:extLst>
          </p:cNvPr>
          <p:cNvCxnSpPr/>
          <p:nvPr/>
        </p:nvCxnSpPr>
        <p:spPr>
          <a:xfrm>
            <a:off x="3193721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121A1E5-8C0D-E6E7-E878-57E6F2CBA7B1}"/>
              </a:ext>
            </a:extLst>
          </p:cNvPr>
          <p:cNvSpPr txBox="1"/>
          <p:nvPr/>
        </p:nvSpPr>
        <p:spPr>
          <a:xfrm>
            <a:off x="2858087" y="3640076"/>
            <a:ext cx="7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Start 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820AF3F-C58C-44AA-0296-4F8A03874DBF}"/>
              </a:ext>
            </a:extLst>
          </p:cNvPr>
          <p:cNvCxnSpPr>
            <a:cxnSpLocks/>
          </p:cNvCxnSpPr>
          <p:nvPr/>
        </p:nvCxnSpPr>
        <p:spPr>
          <a:xfrm>
            <a:off x="4072124" y="3424754"/>
            <a:ext cx="752856" cy="10081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34E1BC7-EA2C-B9A6-8202-FBF6E864693B}"/>
              </a:ext>
            </a:extLst>
          </p:cNvPr>
          <p:cNvCxnSpPr>
            <a:cxnSpLocks/>
          </p:cNvCxnSpPr>
          <p:nvPr/>
        </p:nvCxnSpPr>
        <p:spPr>
          <a:xfrm>
            <a:off x="4063003" y="3423648"/>
            <a:ext cx="747620" cy="18295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A6D2EFC-F243-2BA8-FFDC-E5DC07A54D33}"/>
              </a:ext>
            </a:extLst>
          </p:cNvPr>
          <p:cNvSpPr/>
          <p:nvPr/>
        </p:nvSpPr>
        <p:spPr>
          <a:xfrm>
            <a:off x="3388517" y="3326428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1BDDC0-D66E-2826-F574-B0B7D60437E3}"/>
              </a:ext>
            </a:extLst>
          </p:cNvPr>
          <p:cNvSpPr/>
          <p:nvPr/>
        </p:nvSpPr>
        <p:spPr>
          <a:xfrm>
            <a:off x="4856400" y="518895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CBCF769-D27A-FF46-B975-5C70311057BC}"/>
              </a:ext>
            </a:extLst>
          </p:cNvPr>
          <p:cNvCxnSpPr>
            <a:cxnSpLocks/>
          </p:cNvCxnSpPr>
          <p:nvPr/>
        </p:nvCxnSpPr>
        <p:spPr>
          <a:xfrm flipV="1">
            <a:off x="5457521" y="3464067"/>
            <a:ext cx="482631" cy="183289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乘 5">
            <a:extLst>
              <a:ext uri="{FF2B5EF4-FFF2-40B4-BE49-F238E27FC236}">
                <a16:creationId xmlns:a16="http://schemas.microsoft.com/office/drawing/2014/main" id="{4F192771-392D-4A49-4BDA-F76670F00907}"/>
              </a:ext>
            </a:extLst>
          </p:cNvPr>
          <p:cNvSpPr/>
          <p:nvPr/>
        </p:nvSpPr>
        <p:spPr>
          <a:xfrm>
            <a:off x="3697935" y="4076990"/>
            <a:ext cx="499407" cy="702680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233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923CC-BABF-43BD-78FE-073F938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Naïve solution++: </a:t>
            </a:r>
            <a:r>
              <a:rPr kumimoji="1" lang="en-US" altLang="zh-CN" dirty="0"/>
              <a:t>sync</a:t>
            </a:r>
            <a:r>
              <a:rPr kumimoji="1" lang="en" altLang="zh-CN" dirty="0"/>
              <a:t> </a:t>
            </a:r>
            <a:r>
              <a:rPr kumimoji="1" lang="en-US" altLang="zh-CN" dirty="0"/>
              <a:t>but</a:t>
            </a:r>
            <a:r>
              <a:rPr kumimoji="1" lang="en" altLang="zh-CN" dirty="0"/>
              <a:t> </a:t>
            </a:r>
            <a:r>
              <a:rPr kumimoji="1" lang="en-US" altLang="zh-CN" dirty="0"/>
              <a:t>not</a:t>
            </a:r>
            <a:r>
              <a:rPr kumimoji="1" lang="en" altLang="zh-CN" dirty="0"/>
              <a:t> </a:t>
            </a:r>
            <a:r>
              <a:rPr kumimoji="1" lang="en-US" altLang="zh-CN" dirty="0"/>
              <a:t>wait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291A-6E97-AE61-BFFF-310A674D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733656" cy="2222447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Read: return the latest copy on the local KVS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Write: update the local KVS, </a:t>
            </a:r>
            <a:r>
              <a:rPr kumimoji="1" lang="en-US" altLang="zh-CN" dirty="0">
                <a:solidFill>
                  <a:srgbClr val="C00000"/>
                </a:solidFill>
              </a:rPr>
              <a:t>sync with the others in background &amp; return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0BF49-0BD5-0E0C-369A-D491C238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2229466-1971-E159-BAA5-5CB08109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4" y="3136722"/>
            <a:ext cx="576064" cy="57606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445968A-5C89-FDD7-C347-540848E2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6" y="4076990"/>
            <a:ext cx="583212" cy="583212"/>
          </a:xfrm>
          <a:prstGeom prst="rect">
            <a:avLst/>
          </a:prstGeom>
        </p:spPr>
      </p:pic>
      <p:sp>
        <p:nvSpPr>
          <p:cNvPr id="35" name="Rounded Rectangle 22">
            <a:extLst>
              <a:ext uri="{FF2B5EF4-FFF2-40B4-BE49-F238E27FC236}">
                <a16:creationId xmlns:a16="http://schemas.microsoft.com/office/drawing/2014/main" id="{8D628931-D021-548B-F794-032F5A5D8E84}"/>
              </a:ext>
            </a:extLst>
          </p:cNvPr>
          <p:cNvSpPr/>
          <p:nvPr/>
        </p:nvSpPr>
        <p:spPr>
          <a:xfrm>
            <a:off x="411892" y="5000340"/>
            <a:ext cx="1050000" cy="508000"/>
          </a:xfrm>
          <a:prstGeom prst="roundRect">
            <a:avLst/>
          </a:prstGeom>
          <a:solidFill>
            <a:srgbClr val="FF0066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r>
              <a:rPr lang="en-US" altLang="zh-CN" sz="233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zh-CN" altLang="en-US" sz="2333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D9A5DA0-F2DC-41E6-C13A-BCC39153D10A}"/>
              </a:ext>
            </a:extLst>
          </p:cNvPr>
          <p:cNvCxnSpPr/>
          <p:nvPr/>
        </p:nvCxnSpPr>
        <p:spPr>
          <a:xfrm>
            <a:off x="1362924" y="3424754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9B2DACF-A11B-A98F-9BE8-B14B8A9F25C7}"/>
              </a:ext>
            </a:extLst>
          </p:cNvPr>
          <p:cNvCxnSpPr/>
          <p:nvPr/>
        </p:nvCxnSpPr>
        <p:spPr>
          <a:xfrm>
            <a:off x="1362924" y="4432866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275580F-73A5-2826-9639-AD9ADAF94B11}"/>
              </a:ext>
            </a:extLst>
          </p:cNvPr>
          <p:cNvCxnSpPr/>
          <p:nvPr/>
        </p:nvCxnSpPr>
        <p:spPr>
          <a:xfrm>
            <a:off x="1461892" y="529696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70DC9AD3-3AC7-BB37-6180-38AD63458BE1}"/>
              </a:ext>
            </a:extLst>
          </p:cNvPr>
          <p:cNvSpPr/>
          <p:nvPr/>
        </p:nvSpPr>
        <p:spPr>
          <a:xfrm>
            <a:off x="7925242" y="2617228"/>
            <a:ext cx="422458" cy="439477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D37485A-DFF3-4D4B-82E6-6E4ECCD78588}"/>
              </a:ext>
            </a:extLst>
          </p:cNvPr>
          <p:cNvSpPr txBox="1"/>
          <p:nvPr/>
        </p:nvSpPr>
        <p:spPr>
          <a:xfrm>
            <a:off x="7763611" y="2209428"/>
            <a:ext cx="7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Time</a:t>
            </a:r>
            <a:endParaRPr lang="zh-CN" altLang="en-US" dirty="0"/>
          </a:p>
        </p:txBody>
      </p:sp>
      <p:sp>
        <p:nvSpPr>
          <p:cNvPr id="41" name="圆角矩形标注 40">
            <a:extLst>
              <a:ext uri="{FF2B5EF4-FFF2-40B4-BE49-F238E27FC236}">
                <a16:creationId xmlns:a16="http://schemas.microsoft.com/office/drawing/2014/main" id="{A3662845-EEDC-8CA7-A433-961625DA8BD6}"/>
              </a:ext>
            </a:extLst>
          </p:cNvPr>
          <p:cNvSpPr/>
          <p:nvPr/>
        </p:nvSpPr>
        <p:spPr>
          <a:xfrm>
            <a:off x="1763688" y="2265597"/>
            <a:ext cx="1390124" cy="703261"/>
          </a:xfrm>
          <a:prstGeom prst="wedgeRoundRectCallout">
            <a:avLst>
              <a:gd name="adj1" fmla="val 42537"/>
              <a:gd name="adj2" fmla="val 106426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B39479-81A6-2EB0-A2F6-6CBE10696AC8}"/>
              </a:ext>
            </a:extLst>
          </p:cNvPr>
          <p:cNvSpPr txBox="1"/>
          <p:nvPr/>
        </p:nvSpPr>
        <p:spPr>
          <a:xfrm>
            <a:off x="1763688" y="24166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Hello world 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53FEB5D7-E2CC-09A5-A450-79A3EE07B459}"/>
              </a:ext>
            </a:extLst>
          </p:cNvPr>
          <p:cNvCxnSpPr/>
          <p:nvPr/>
        </p:nvCxnSpPr>
        <p:spPr>
          <a:xfrm>
            <a:off x="3193721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90AD66A-6F9C-AE09-3FE7-C53FA1A0EE8C}"/>
              </a:ext>
            </a:extLst>
          </p:cNvPr>
          <p:cNvSpPr txBox="1"/>
          <p:nvPr/>
        </p:nvSpPr>
        <p:spPr>
          <a:xfrm>
            <a:off x="2858087" y="3640076"/>
            <a:ext cx="70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Start </a:t>
            </a:r>
            <a:endParaRPr lang="zh-CN" altLang="en-US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97563D8-9B34-8859-1770-8CA647E2CDFB}"/>
              </a:ext>
            </a:extLst>
          </p:cNvPr>
          <p:cNvCxnSpPr>
            <a:cxnSpLocks/>
          </p:cNvCxnSpPr>
          <p:nvPr/>
        </p:nvCxnSpPr>
        <p:spPr>
          <a:xfrm>
            <a:off x="4936220" y="3424754"/>
            <a:ext cx="752856" cy="10081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F13B3AA-EA05-2625-EADC-2B19794F6B6A}"/>
              </a:ext>
            </a:extLst>
          </p:cNvPr>
          <p:cNvCxnSpPr>
            <a:cxnSpLocks/>
          </p:cNvCxnSpPr>
          <p:nvPr/>
        </p:nvCxnSpPr>
        <p:spPr>
          <a:xfrm>
            <a:off x="4927099" y="3423648"/>
            <a:ext cx="747620" cy="18295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4862E471-62C8-8853-33AD-F39F731815BD}"/>
              </a:ext>
            </a:extLst>
          </p:cNvPr>
          <p:cNvSpPr/>
          <p:nvPr/>
        </p:nvSpPr>
        <p:spPr>
          <a:xfrm>
            <a:off x="3388517" y="3326428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C41F3AD-610A-66A9-42D5-206F5B60EF2A}"/>
              </a:ext>
            </a:extLst>
          </p:cNvPr>
          <p:cNvSpPr txBox="1"/>
          <p:nvPr/>
        </p:nvSpPr>
        <p:spPr>
          <a:xfrm>
            <a:off x="3153812" y="2913814"/>
            <a:ext cx="1194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KVS write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9185078-0BD9-63E7-27B5-3DB9423DEAD5}"/>
              </a:ext>
            </a:extLst>
          </p:cNvPr>
          <p:cNvSpPr/>
          <p:nvPr/>
        </p:nvSpPr>
        <p:spPr>
          <a:xfrm>
            <a:off x="5719408" y="433844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70824B-F0BF-6927-0A34-14C0788B8D9B}"/>
              </a:ext>
            </a:extLst>
          </p:cNvPr>
          <p:cNvSpPr/>
          <p:nvPr/>
        </p:nvSpPr>
        <p:spPr>
          <a:xfrm>
            <a:off x="5720496" y="518895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DC553110-034D-4060-25D7-9CCB6581DAD1}"/>
              </a:ext>
            </a:extLst>
          </p:cNvPr>
          <p:cNvCxnSpPr>
            <a:cxnSpLocks/>
          </p:cNvCxnSpPr>
          <p:nvPr/>
        </p:nvCxnSpPr>
        <p:spPr>
          <a:xfrm flipV="1">
            <a:off x="6270213" y="4047921"/>
            <a:ext cx="173995" cy="38053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55F42B7-2F6B-3DDF-3FC6-5FC10D929052}"/>
              </a:ext>
            </a:extLst>
          </p:cNvPr>
          <p:cNvCxnSpPr>
            <a:cxnSpLocks/>
          </p:cNvCxnSpPr>
          <p:nvPr/>
        </p:nvCxnSpPr>
        <p:spPr>
          <a:xfrm flipV="1">
            <a:off x="6321617" y="3464067"/>
            <a:ext cx="482631" cy="183289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D27243C-6402-02AB-74CC-011F8D92AA8B}"/>
              </a:ext>
            </a:extLst>
          </p:cNvPr>
          <p:cNvCxnSpPr/>
          <p:nvPr/>
        </p:nvCxnSpPr>
        <p:spPr>
          <a:xfrm>
            <a:off x="4429158" y="313560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41AB924-8A48-9234-C729-DE526A02D7F5}"/>
              </a:ext>
            </a:extLst>
          </p:cNvPr>
          <p:cNvSpPr txBox="1"/>
          <p:nvPr/>
        </p:nvSpPr>
        <p:spPr>
          <a:xfrm>
            <a:off x="4161143" y="3707658"/>
            <a:ext cx="770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1FC5A49E-790E-B960-5094-77664EDFC6EB}"/>
              </a:ext>
            </a:extLst>
          </p:cNvPr>
          <p:cNvCxnSpPr>
            <a:cxnSpLocks/>
          </p:cNvCxnSpPr>
          <p:nvPr/>
        </p:nvCxnSpPr>
        <p:spPr>
          <a:xfrm>
            <a:off x="7104144" y="3428412"/>
            <a:ext cx="292723" cy="99918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7F1DE0F-1EBD-E93E-DE7A-CF96E08C3B3D}"/>
              </a:ext>
            </a:extLst>
          </p:cNvPr>
          <p:cNvSpPr/>
          <p:nvPr/>
        </p:nvSpPr>
        <p:spPr>
          <a:xfrm>
            <a:off x="7451146" y="433844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638596B-B9FB-A12D-E08C-3FF1EB868E4F}"/>
              </a:ext>
            </a:extLst>
          </p:cNvPr>
          <p:cNvCxnSpPr>
            <a:cxnSpLocks/>
          </p:cNvCxnSpPr>
          <p:nvPr/>
        </p:nvCxnSpPr>
        <p:spPr>
          <a:xfrm flipV="1">
            <a:off x="8023974" y="3419001"/>
            <a:ext cx="272501" cy="100359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690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097F-3D4E-99DA-57F2-F5E21194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F58F2-BC3F-61DE-4C5F-9D03B06E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Considering the following scenario: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Me -&gt; Boss: boss, I want to quit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Boss -&gt; HR: 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 (me) wants to quit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Boss -&gt; Me: OK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Me -&gt; HR: Boss has confirmed that I can quit (link to msg </a:t>
            </a:r>
            <a:r>
              <a:rPr kumimoji="1" lang="en-US" altLang="zh-CN" u="sng" dirty="0"/>
              <a:t>2</a:t>
            </a:r>
            <a:r>
              <a:rPr kumimoji="1" lang="en-US" altLang="zh-CN" dirty="0"/>
              <a:t>). </a:t>
            </a:r>
          </a:p>
          <a:p>
            <a:r>
              <a:rPr kumimoji="1" lang="en-US" altLang="zh-CN" dirty="0"/>
              <a:t>The HR’s job: </a:t>
            </a:r>
          </a:p>
          <a:p>
            <a:pPr lvl="1"/>
            <a:r>
              <a:rPr kumimoji="1" lang="en-US" altLang="zh-CN" dirty="0"/>
              <a:t>If sees  “Boss has confirmed that I can quit” from 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, check whether  “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 wants to quit” has been sent by the boss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BA2D1-7A2E-D289-FFA9-C683BC60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2CF912B5-7341-9F8B-2F3B-45937D86F558}"/>
              </a:ext>
            </a:extLst>
          </p:cNvPr>
          <p:cNvSpPr/>
          <p:nvPr/>
        </p:nvSpPr>
        <p:spPr>
          <a:xfrm>
            <a:off x="4502727" y="2064327"/>
            <a:ext cx="2584537" cy="678873"/>
          </a:xfrm>
          <a:custGeom>
            <a:avLst/>
            <a:gdLst>
              <a:gd name="connsiteX0" fmla="*/ 2036618 w 2584537"/>
              <a:gd name="connsiteY0" fmla="*/ 678873 h 678873"/>
              <a:gd name="connsiteX1" fmla="*/ 2452255 w 2584537"/>
              <a:gd name="connsiteY1" fmla="*/ 346364 h 678873"/>
              <a:gd name="connsiteX2" fmla="*/ 0 w 2584537"/>
              <a:gd name="connsiteY2" fmla="*/ 0 h 67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4537" h="678873">
                <a:moveTo>
                  <a:pt x="2036618" y="678873"/>
                </a:moveTo>
                <a:cubicBezTo>
                  <a:pt x="2414154" y="569191"/>
                  <a:pt x="2791691" y="459509"/>
                  <a:pt x="2452255" y="346364"/>
                </a:cubicBezTo>
                <a:cubicBezTo>
                  <a:pt x="2112819" y="233219"/>
                  <a:pt x="1056409" y="116609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7430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D85F850-9C04-0497-BBD0-0ABC12648138}"/>
              </a:ext>
            </a:extLst>
          </p:cNvPr>
          <p:cNvCxnSpPr/>
          <p:nvPr/>
        </p:nvCxnSpPr>
        <p:spPr>
          <a:xfrm>
            <a:off x="1763688" y="332279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FCF153A3-669C-65A1-70F3-89E5630A31EF}"/>
              </a:ext>
            </a:extLst>
          </p:cNvPr>
          <p:cNvCxnSpPr/>
          <p:nvPr/>
        </p:nvCxnSpPr>
        <p:spPr>
          <a:xfrm>
            <a:off x="1763688" y="4667912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E2F21059-D87B-9188-BF34-2DBCC5DACCDE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234854" y="2015433"/>
            <a:ext cx="1145458" cy="259254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3722417-BC3B-BFF9-472B-2C1FFFD0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C15DF-D297-956A-16CB-14BB7980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3A486-52C5-9472-755E-CF4D9ABF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50710"/>
            <a:ext cx="576064" cy="576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877266-F8C4-AB9B-ED1D-B6C2CAC06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929508"/>
            <a:ext cx="720080" cy="7200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AEC17F-DA5B-4270-2399-71E8DCC4CB55}"/>
              </a:ext>
            </a:extLst>
          </p:cNvPr>
          <p:cNvSpPr txBox="1"/>
          <p:nvPr/>
        </p:nvSpPr>
        <p:spPr>
          <a:xfrm>
            <a:off x="457619" y="3104882"/>
            <a:ext cx="912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Boss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07941-A236-FD73-1007-A37D3C202787}"/>
              </a:ext>
            </a:extLst>
          </p:cNvPr>
          <p:cNvSpPr txBox="1"/>
          <p:nvPr/>
        </p:nvSpPr>
        <p:spPr>
          <a:xfrm>
            <a:off x="457618" y="1868880"/>
            <a:ext cx="912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Me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4E6AD2-D740-302F-3896-205D8D2ACAF3}"/>
              </a:ext>
            </a:extLst>
          </p:cNvPr>
          <p:cNvSpPr txBox="1"/>
          <p:nvPr/>
        </p:nvSpPr>
        <p:spPr>
          <a:xfrm>
            <a:off x="490046" y="4298580"/>
            <a:ext cx="912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HR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06E4230-38F2-9624-7052-02015D619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391" y="4264737"/>
            <a:ext cx="635000" cy="635000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6AED45B-4751-88CD-F419-4FE441059D77}"/>
              </a:ext>
            </a:extLst>
          </p:cNvPr>
          <p:cNvCxnSpPr/>
          <p:nvPr/>
        </p:nvCxnSpPr>
        <p:spPr>
          <a:xfrm>
            <a:off x="1763688" y="2012896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DB03BFC-1958-E73F-1B43-98A250EB3E50}"/>
              </a:ext>
            </a:extLst>
          </p:cNvPr>
          <p:cNvSpPr/>
          <p:nvPr/>
        </p:nvSpPr>
        <p:spPr>
          <a:xfrm>
            <a:off x="1940775" y="1887330"/>
            <a:ext cx="175371" cy="251131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BBFFE6-4EAA-E50F-190E-C4BC91FA61C7}"/>
              </a:ext>
            </a:extLst>
          </p:cNvPr>
          <p:cNvSpPr/>
          <p:nvPr/>
        </p:nvSpPr>
        <p:spPr>
          <a:xfrm>
            <a:off x="2407834" y="3197226"/>
            <a:ext cx="175371" cy="251131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标注 17">
            <a:extLst>
              <a:ext uri="{FF2B5EF4-FFF2-40B4-BE49-F238E27FC236}">
                <a16:creationId xmlns:a16="http://schemas.microsoft.com/office/drawing/2014/main" id="{0A92FA1F-24D3-F217-EC3E-03982ED9FE74}"/>
              </a:ext>
            </a:extLst>
          </p:cNvPr>
          <p:cNvSpPr/>
          <p:nvPr/>
        </p:nvSpPr>
        <p:spPr>
          <a:xfrm>
            <a:off x="726021" y="1053432"/>
            <a:ext cx="1535969" cy="703261"/>
          </a:xfrm>
          <a:prstGeom prst="wedgeRoundRectCallout">
            <a:avLst>
              <a:gd name="adj1" fmla="val 26154"/>
              <a:gd name="adj2" fmla="val 85341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BFB9F4-629E-F99E-0075-C2EF22D4DE67}"/>
              </a:ext>
            </a:extLst>
          </p:cNvPr>
          <p:cNvSpPr txBox="1"/>
          <p:nvPr/>
        </p:nvSpPr>
        <p:spPr>
          <a:xfrm>
            <a:off x="726022" y="120447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 want to quit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8B9F584-8254-FAE2-30EA-4F32B06AC3E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116146" y="2012896"/>
            <a:ext cx="218766" cy="134512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540C809-A16A-7DDA-7FD3-2F8DB2E02DD6}"/>
              </a:ext>
            </a:extLst>
          </p:cNvPr>
          <p:cNvSpPr/>
          <p:nvPr/>
        </p:nvSpPr>
        <p:spPr>
          <a:xfrm>
            <a:off x="2988210" y="3197226"/>
            <a:ext cx="175371" cy="251131"/>
          </a:xfrm>
          <a:prstGeom prst="rect">
            <a:avLst/>
          </a:prstGeom>
          <a:solidFill>
            <a:srgbClr val="CDCC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66A0775-576D-B035-3DEF-1D2538B13057}"/>
              </a:ext>
            </a:extLst>
          </p:cNvPr>
          <p:cNvCxnSpPr>
            <a:cxnSpLocks/>
          </p:cNvCxnSpPr>
          <p:nvPr/>
        </p:nvCxnSpPr>
        <p:spPr>
          <a:xfrm>
            <a:off x="3226836" y="3310217"/>
            <a:ext cx="193036" cy="843427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乘 29">
            <a:extLst>
              <a:ext uri="{FF2B5EF4-FFF2-40B4-BE49-F238E27FC236}">
                <a16:creationId xmlns:a16="http://schemas.microsoft.com/office/drawing/2014/main" id="{4B9A179C-63CB-05A2-E49B-2BA21DB72FAE}"/>
              </a:ext>
            </a:extLst>
          </p:cNvPr>
          <p:cNvSpPr/>
          <p:nvPr/>
        </p:nvSpPr>
        <p:spPr>
          <a:xfrm>
            <a:off x="3163581" y="3757979"/>
            <a:ext cx="499407" cy="702680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89A97F-2FA6-3852-2F69-EED907173EFB}"/>
              </a:ext>
            </a:extLst>
          </p:cNvPr>
          <p:cNvSpPr txBox="1"/>
          <p:nvPr/>
        </p:nvSpPr>
        <p:spPr>
          <a:xfrm>
            <a:off x="1720391" y="390529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Message lost</a:t>
            </a:r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3E54BF-1594-7A0E-F10A-B93E9343E754}"/>
              </a:ext>
            </a:extLst>
          </p:cNvPr>
          <p:cNvSpPr/>
          <p:nvPr/>
        </p:nvSpPr>
        <p:spPr>
          <a:xfrm>
            <a:off x="4072956" y="3209651"/>
            <a:ext cx="175371" cy="251131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标注 32">
            <a:extLst>
              <a:ext uri="{FF2B5EF4-FFF2-40B4-BE49-F238E27FC236}">
                <a16:creationId xmlns:a16="http://schemas.microsoft.com/office/drawing/2014/main" id="{FAF007C4-957C-F5EC-FFB0-2A05AC7A1E5F}"/>
              </a:ext>
            </a:extLst>
          </p:cNvPr>
          <p:cNvSpPr/>
          <p:nvPr/>
        </p:nvSpPr>
        <p:spPr>
          <a:xfrm>
            <a:off x="3733867" y="3612319"/>
            <a:ext cx="400515" cy="396428"/>
          </a:xfrm>
          <a:prstGeom prst="wedgeRoundRectCallout">
            <a:avLst>
              <a:gd name="adj1" fmla="val 39457"/>
              <a:gd name="adj2" fmla="val -124910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6A7FAA-DDD2-051D-DBA4-3900EBB14E50}"/>
              </a:ext>
            </a:extLst>
          </p:cNvPr>
          <p:cNvSpPr txBox="1"/>
          <p:nvPr/>
        </p:nvSpPr>
        <p:spPr>
          <a:xfrm>
            <a:off x="3706775" y="36258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Ok</a:t>
            </a:r>
            <a:endParaRPr kumimoji="1"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93997B6-3D04-36BD-00EC-231A56B23785}"/>
              </a:ext>
            </a:extLst>
          </p:cNvPr>
          <p:cNvCxnSpPr>
            <a:cxnSpLocks/>
          </p:cNvCxnSpPr>
          <p:nvPr/>
        </p:nvCxnSpPr>
        <p:spPr>
          <a:xfrm flipV="1">
            <a:off x="4245886" y="2038742"/>
            <a:ext cx="326114" cy="12714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26E4CE8-B985-174D-810F-9223C8345DF7}"/>
              </a:ext>
            </a:extLst>
          </p:cNvPr>
          <p:cNvSpPr/>
          <p:nvPr/>
        </p:nvSpPr>
        <p:spPr>
          <a:xfrm>
            <a:off x="4657244" y="1913176"/>
            <a:ext cx="175371" cy="251131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25A669EB-244D-53D3-F7A8-AD10C3F1C3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042" b="37029"/>
          <a:stretch/>
        </p:blipFill>
        <p:spPr>
          <a:xfrm>
            <a:off x="3860927" y="1056295"/>
            <a:ext cx="2286242" cy="576064"/>
          </a:xfrm>
          <a:prstGeom prst="rect">
            <a:avLst/>
          </a:prstGeom>
        </p:spPr>
      </p:pic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49EA4D2-D338-BBF1-A740-90A8FE56E2AE}"/>
              </a:ext>
            </a:extLst>
          </p:cNvPr>
          <p:cNvCxnSpPr/>
          <p:nvPr/>
        </p:nvCxnSpPr>
        <p:spPr>
          <a:xfrm>
            <a:off x="5004048" y="1750710"/>
            <a:ext cx="0" cy="57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标注 40">
            <a:extLst>
              <a:ext uri="{FF2B5EF4-FFF2-40B4-BE49-F238E27FC236}">
                <a16:creationId xmlns:a16="http://schemas.microsoft.com/office/drawing/2014/main" id="{051A1551-A7CC-50F5-2BE0-85A03CC2F96E}"/>
              </a:ext>
            </a:extLst>
          </p:cNvPr>
          <p:cNvSpPr/>
          <p:nvPr/>
        </p:nvSpPr>
        <p:spPr>
          <a:xfrm>
            <a:off x="5253465" y="2269100"/>
            <a:ext cx="2420159" cy="703261"/>
          </a:xfrm>
          <a:prstGeom prst="wedgeRoundRectCallout">
            <a:avLst>
              <a:gd name="adj1" fmla="val -43006"/>
              <a:gd name="adj2" fmla="val -8158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900D58-4E01-B4C2-C8B9-677DE70BC94E}"/>
              </a:ext>
            </a:extLst>
          </p:cNvPr>
          <p:cNvSpPr txBox="1"/>
          <p:nvPr/>
        </p:nvSpPr>
        <p:spPr>
          <a:xfrm>
            <a:off x="5186742" y="2333608"/>
            <a:ext cx="2486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50" lvl="1"/>
            <a:r>
              <a:rPr kumimoji="1" lang="en-US" altLang="zh-CN" sz="1500" dirty="0"/>
              <a:t>Boss has confirmed that I can quit (link to msg </a:t>
            </a:r>
            <a:r>
              <a:rPr kumimoji="1" lang="en-US" altLang="zh-CN" sz="1500" u="sng" dirty="0"/>
              <a:t>2</a:t>
            </a:r>
            <a:r>
              <a:rPr kumimoji="1" lang="en-US" altLang="zh-CN" sz="1500" dirty="0"/>
              <a:t>). 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6BA834-C611-FCFF-47BA-771477B37BAD}"/>
              </a:ext>
            </a:extLst>
          </p:cNvPr>
          <p:cNvSpPr/>
          <p:nvPr/>
        </p:nvSpPr>
        <p:spPr>
          <a:xfrm>
            <a:off x="6059483" y="1889867"/>
            <a:ext cx="175371" cy="251131"/>
          </a:xfrm>
          <a:prstGeom prst="rect">
            <a:avLst/>
          </a:prstGeom>
          <a:solidFill>
            <a:srgbClr val="CDCC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D7D88DF-B436-DFCC-F2D3-DA065D8D3F21}"/>
              </a:ext>
            </a:extLst>
          </p:cNvPr>
          <p:cNvSpPr/>
          <p:nvPr/>
        </p:nvSpPr>
        <p:spPr>
          <a:xfrm>
            <a:off x="7448864" y="4542346"/>
            <a:ext cx="175371" cy="251131"/>
          </a:xfrm>
          <a:prstGeom prst="rect">
            <a:avLst/>
          </a:prstGeom>
          <a:solidFill>
            <a:srgbClr val="CDCC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8D2D96-5121-DD8E-ED76-91B97F2957E4}"/>
              </a:ext>
            </a:extLst>
          </p:cNvPr>
          <p:cNvGrpSpPr/>
          <p:nvPr/>
        </p:nvGrpSpPr>
        <p:grpSpPr>
          <a:xfrm>
            <a:off x="2375123" y="2378996"/>
            <a:ext cx="1864679" cy="703261"/>
            <a:chOff x="2375123" y="2378996"/>
            <a:chExt cx="1864679" cy="703261"/>
          </a:xfrm>
        </p:grpSpPr>
        <p:sp>
          <p:nvSpPr>
            <p:cNvPr id="24" name="圆角矩形标注 23">
              <a:extLst>
                <a:ext uri="{FF2B5EF4-FFF2-40B4-BE49-F238E27FC236}">
                  <a16:creationId xmlns:a16="http://schemas.microsoft.com/office/drawing/2014/main" id="{EAD812FD-D41A-A82C-BE6F-9B48D6FE9402}"/>
                </a:ext>
              </a:extLst>
            </p:cNvPr>
            <p:cNvSpPr/>
            <p:nvPr/>
          </p:nvSpPr>
          <p:spPr>
            <a:xfrm>
              <a:off x="2375123" y="2378996"/>
              <a:ext cx="1864678" cy="703261"/>
            </a:xfrm>
            <a:prstGeom prst="wedgeRoundRectCallout">
              <a:avLst>
                <a:gd name="adj1" fmla="val -12607"/>
                <a:gd name="adj2" fmla="val 81827"/>
                <a:gd name="adj3" fmla="val 16667"/>
              </a:avLst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85626AE-9BF7-DAC8-1DE9-013886F5BEDC}"/>
                </a:ext>
              </a:extLst>
            </p:cNvPr>
            <p:cNvSpPr txBox="1"/>
            <p:nvPr/>
          </p:nvSpPr>
          <p:spPr>
            <a:xfrm>
              <a:off x="2375124" y="2530042"/>
              <a:ext cx="1864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Yubin</a:t>
              </a:r>
              <a:r>
                <a:rPr kumimoji="1" lang="en-US" altLang="zh-CN" dirty="0"/>
                <a:t> wants quit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20504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097F-3D4E-99DA-57F2-F5E21194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(Abstracted version)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F58F2-BC3F-61DE-4C5F-9D03B06E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Example scenario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Me -&gt; Boss: boss, I want to quit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Boss -&gt; HR: 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 wants to quit 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en-US" altLang="zh-CN" b="1" u="sng" dirty="0">
                <a:solidFill>
                  <a:srgbClr val="C00000"/>
                </a:solidFill>
              </a:rPr>
              <a:t>x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Boss -&gt; Me: OK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Me -&gt; HR: Boss has confirmed that I can quit (link to msg x). 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en-US" altLang="zh-CN" b="1" u="sng" dirty="0">
                <a:solidFill>
                  <a:srgbClr val="C00000"/>
                </a:solidFill>
              </a:rPr>
              <a:t>y</a:t>
            </a:r>
            <a:r>
              <a:rPr kumimoji="1" lang="en-US" altLang="zh-CN" b="1" dirty="0">
                <a:solidFill>
                  <a:srgbClr val="C00000"/>
                </a:solidFill>
              </a:rPr>
              <a:t>) </a:t>
            </a:r>
          </a:p>
          <a:p>
            <a:r>
              <a:rPr kumimoji="1" lang="en-US" altLang="zh-CN" dirty="0"/>
              <a:t>The HR’s job: </a:t>
            </a:r>
          </a:p>
          <a:p>
            <a:pPr lvl="1"/>
            <a:r>
              <a:rPr kumimoji="1" lang="en-US" altLang="zh-CN" dirty="0"/>
              <a:t>If sees  “Boss has confirmed that I can quit. ” (</a:t>
            </a:r>
            <a:r>
              <a:rPr kumimoji="1" lang="en-US" altLang="zh-CN" b="1" u="sng" dirty="0">
                <a:solidFill>
                  <a:srgbClr val="C00000"/>
                </a:solidFill>
              </a:rPr>
              <a:t>y’s update</a:t>
            </a:r>
            <a:r>
              <a:rPr kumimoji="1" lang="en-US" altLang="zh-CN" dirty="0"/>
              <a:t>), check whether “</a:t>
            </a:r>
            <a:r>
              <a:rPr kumimoji="1" lang="en-US" altLang="zh-CN" dirty="0" err="1"/>
              <a:t>Yubin</a:t>
            </a:r>
            <a:r>
              <a:rPr kumimoji="1" lang="en-US" altLang="zh-CN" dirty="0"/>
              <a:t> wants to quit” has been sent (</a:t>
            </a:r>
            <a:r>
              <a:rPr kumimoji="1" lang="en-US" altLang="zh-CN" b="1" u="sng" dirty="0">
                <a:solidFill>
                  <a:srgbClr val="C00000"/>
                </a:solidFill>
              </a:rPr>
              <a:t>x must have been updated</a:t>
            </a:r>
            <a:r>
              <a:rPr kumimoji="1" lang="en-US" altLang="zh-CN" dirty="0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BA2D1-7A2E-D289-FFA9-C683BC60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51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EE48E-C586-0DBC-D3FD-CF33A485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Hierarchy can speed up range query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7BDE9-D0AD-1938-1454-158C38A3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9307"/>
            <a:ext cx="6635080" cy="4471925"/>
          </a:xfrm>
        </p:spPr>
        <p:txBody>
          <a:bodyPr/>
          <a:lstStyle/>
          <a:p>
            <a:r>
              <a:rPr kumimoji="1" lang="en-US" altLang="zh-CN" dirty="0"/>
              <a:t>Store a [min, max] per file </a:t>
            </a:r>
          </a:p>
          <a:p>
            <a:r>
              <a:rPr kumimoji="1" lang="en-US" altLang="zh-CN" dirty="0"/>
              <a:t>Range query </a:t>
            </a:r>
          </a:p>
          <a:p>
            <a:pPr lvl="1"/>
            <a:r>
              <a:rPr kumimoji="1" lang="en-US" altLang="zh-CN" dirty="0"/>
              <a:t>Query layer-by-layer </a:t>
            </a:r>
          </a:p>
          <a:p>
            <a:pPr lvl="1"/>
            <a:r>
              <a:rPr kumimoji="1" lang="en-US" altLang="zh-CN" dirty="0"/>
              <a:t>Then merge the results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74073C-1FE2-1CEA-414C-79796BD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7B91A1-AF84-B743-2EE2-0A3911AF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7" y="329274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3BDEE-3832-0F01-FB2C-969CD85C4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9" y="328954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B33C4E-BC9B-0A7B-41E1-7A24CA4B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389875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713C37-1D4A-165A-73FF-66BC688D3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1" y="389555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255900-9A73-FF39-F1B6-51162044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20" y="390626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43895B-0AFF-6CB1-E6A4-382453B3F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12" y="390307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2D786D-6639-42EE-8F72-8475EB63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538013-8D85-911F-9F17-0A2E5233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459840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59CC17-4380-1935-63A5-479C460C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22" y="459526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2704BB-8EE9-8019-D87B-BACD7E53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31" y="46059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E505DD-DBAB-56F6-FC75-5E07F85A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23" y="460278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1F1357-A60C-9043-3277-14C66B05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93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5E773F9-B306-6774-A0C5-984E5896CE2F}"/>
              </a:ext>
            </a:extLst>
          </p:cNvPr>
          <p:cNvSpPr/>
          <p:nvPr/>
        </p:nvSpPr>
        <p:spPr>
          <a:xfrm>
            <a:off x="5521165" y="5117998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LSM Tree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DCA6C8-4B34-D64D-D928-EE8035B95D3B}"/>
              </a:ext>
            </a:extLst>
          </p:cNvPr>
          <p:cNvGrpSpPr/>
          <p:nvPr/>
        </p:nvGrpSpPr>
        <p:grpSpPr>
          <a:xfrm>
            <a:off x="5768507" y="2544075"/>
            <a:ext cx="552413" cy="508666"/>
            <a:chOff x="2195736" y="3023566"/>
            <a:chExt cx="552413" cy="50866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D29D0DC-B839-0D7D-B609-0ADB618B716E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4989AE4-FA45-1BF7-4D00-8BB389C64301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ED49B14-FFF5-0072-D826-C0E228746154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1BA76581-B3E7-BF40-F8ED-9892EB4CAB11}"/>
                </a:ext>
              </a:extLst>
            </p:cNvPr>
            <p:cNvCxnSpPr>
              <a:stCxn id="20" idx="0"/>
              <a:endCxn id="1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F5E9ADB7-13FE-3F97-AD11-EAE61FE2D431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D9148CAC-4E22-FADF-4969-EC187D1F8CCB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07A71D6-A24E-A803-FB0C-DE892E8534B2}"/>
              </a:ext>
            </a:extLst>
          </p:cNvPr>
          <p:cNvSpPr/>
          <p:nvPr/>
        </p:nvSpPr>
        <p:spPr>
          <a:xfrm>
            <a:off x="4315239" y="257540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3D9FF9-482A-CC0C-E4B2-14ED6627C415}"/>
              </a:ext>
            </a:extLst>
          </p:cNvPr>
          <p:cNvSpPr/>
          <p:nvPr/>
        </p:nvSpPr>
        <p:spPr>
          <a:xfrm>
            <a:off x="4851950" y="31928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L0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829DCE-E1C3-C92F-04F1-AE5E86B61A51}"/>
              </a:ext>
            </a:extLst>
          </p:cNvPr>
          <p:cNvSpPr/>
          <p:nvPr/>
        </p:nvSpPr>
        <p:spPr>
          <a:xfrm>
            <a:off x="4455409" y="392562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FAEA46-A9C1-C5A6-ACF1-56F9E261A563}"/>
              </a:ext>
            </a:extLst>
          </p:cNvPr>
          <p:cNvSpPr/>
          <p:nvPr/>
        </p:nvSpPr>
        <p:spPr>
          <a:xfrm>
            <a:off x="3904405" y="46210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L2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8CD6CF2-3366-FD55-1238-08BB00A54408}"/>
              </a:ext>
            </a:extLst>
          </p:cNvPr>
          <p:cNvCxnSpPr/>
          <p:nvPr/>
        </p:nvCxnSpPr>
        <p:spPr>
          <a:xfrm flipV="1">
            <a:off x="8316416" y="2544075"/>
            <a:ext cx="0" cy="257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1F4D7DB-59E4-53C6-23CF-249B5648E35F}"/>
              </a:ext>
            </a:extLst>
          </p:cNvPr>
          <p:cNvSpPr/>
          <p:nvPr/>
        </p:nvSpPr>
        <p:spPr>
          <a:xfrm>
            <a:off x="7993250" y="2117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FD46D05-5794-E6F8-8BE7-5511499B0508}"/>
              </a:ext>
            </a:extLst>
          </p:cNvPr>
          <p:cNvSpPr/>
          <p:nvPr/>
        </p:nvSpPr>
        <p:spPr>
          <a:xfrm>
            <a:off x="8029497" y="511680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2596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9D27-8046-7BB2-2CAD-88C4A061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(Abstracted version)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AE72F-5087-0D2D-600C-A26658BB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EDDEDC-1D66-A345-EA6D-F904B78B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We have two data, X and Y (initialized as 0)</a:t>
            </a:r>
          </a:p>
          <a:p>
            <a:pPr lvl="1"/>
            <a:r>
              <a:rPr kumimoji="1" lang="en-US" altLang="zh-CN" dirty="0"/>
              <a:t>Process #1: Put (X,1), Put (Y,1) </a:t>
            </a:r>
          </a:p>
          <a:p>
            <a:pPr lvl="1"/>
            <a:r>
              <a:rPr kumimoji="1" lang="en-US" altLang="zh-CN" dirty="0"/>
              <a:t>Process #2: If sees Y = 1, Print (X) // must be 1 </a:t>
            </a:r>
          </a:p>
          <a:p>
            <a:r>
              <a:rPr kumimoji="1" lang="en-US" altLang="zh-CN" dirty="0"/>
              <a:t>Unexpected behavior</a:t>
            </a:r>
          </a:p>
          <a:p>
            <a:pPr lvl="1"/>
            <a:r>
              <a:rPr kumimoji="1" lang="en-US" altLang="zh-CN" dirty="0"/>
              <a:t>Process #2 sees Y = 1, But not X = 1 </a:t>
            </a:r>
          </a:p>
        </p:txBody>
      </p:sp>
    </p:spTree>
    <p:extLst>
      <p:ext uri="{BB962C8B-B14F-4D97-AF65-F5344CB8AC3E}">
        <p14:creationId xmlns:p14="http://schemas.microsoft.com/office/powerpoint/2010/main" val="24052611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9D27-8046-7BB2-2CAD-88C4A061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(Abstracted version)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AE72F-5087-0D2D-600C-A26658BB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9" name="Can 37">
            <a:extLst>
              <a:ext uri="{FF2B5EF4-FFF2-40B4-BE49-F238E27FC236}">
                <a16:creationId xmlns:a16="http://schemas.microsoft.com/office/drawing/2014/main" id="{6AC9BD0B-84BE-3FE5-CB61-AFE74C600723}"/>
              </a:ext>
            </a:extLst>
          </p:cNvPr>
          <p:cNvSpPr/>
          <p:nvPr/>
        </p:nvSpPr>
        <p:spPr>
          <a:xfrm>
            <a:off x="980805" y="4313306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F3D7D3CE-F68C-1B8B-61AA-90B11CB15E27}"/>
              </a:ext>
            </a:extLst>
          </p:cNvPr>
          <p:cNvCxnSpPr>
            <a:cxnSpLocks/>
          </p:cNvCxnSpPr>
          <p:nvPr/>
        </p:nvCxnSpPr>
        <p:spPr>
          <a:xfrm>
            <a:off x="1547664" y="3781148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EDDEDC-1D66-A345-EA6D-F904B78B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Unexpected behavior</a:t>
            </a:r>
          </a:p>
          <a:p>
            <a:pPr lvl="1"/>
            <a:r>
              <a:rPr kumimoji="1" lang="en-US" altLang="zh-CN" dirty="0"/>
              <a:t>Process sees Y = 1, But not X = 1 </a:t>
            </a:r>
          </a:p>
          <a:p>
            <a:r>
              <a:rPr kumimoji="1" lang="en-US" altLang="zh-CN" dirty="0"/>
              <a:t>Questions</a:t>
            </a:r>
          </a:p>
          <a:p>
            <a:pPr lvl="1"/>
            <a:r>
              <a:rPr kumimoji="1" lang="en-US" altLang="zh-CN" dirty="0"/>
              <a:t>Can the unexpected behavior happen in approach #1 (a single centralized KVS and RPC for all the operation implementation)?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D983D59-7F1C-9111-BECC-F387AB8F29BE}"/>
              </a:ext>
            </a:extLst>
          </p:cNvPr>
          <p:cNvSpPr/>
          <p:nvPr/>
        </p:nvSpPr>
        <p:spPr>
          <a:xfrm>
            <a:off x="1961456" y="3649588"/>
            <a:ext cx="288032" cy="28803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4DC73B-E062-E025-8675-1860203B549C}"/>
              </a:ext>
            </a:extLst>
          </p:cNvPr>
          <p:cNvSpPr txBox="1"/>
          <p:nvPr/>
        </p:nvSpPr>
        <p:spPr>
          <a:xfrm>
            <a:off x="1547664" y="328025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384548C-2045-76B3-1F11-396131869BE3}"/>
              </a:ext>
            </a:extLst>
          </p:cNvPr>
          <p:cNvSpPr/>
          <p:nvPr/>
        </p:nvSpPr>
        <p:spPr>
          <a:xfrm>
            <a:off x="2969568" y="3651022"/>
            <a:ext cx="288032" cy="28803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8D1825-5D71-3734-178A-4690D2A1DD6C}"/>
              </a:ext>
            </a:extLst>
          </p:cNvPr>
          <p:cNvSpPr txBox="1"/>
          <p:nvPr/>
        </p:nvSpPr>
        <p:spPr>
          <a:xfrm>
            <a:off x="2555776" y="32816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7986B9-0B03-A7AA-F849-9B853423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89" y="3474848"/>
            <a:ext cx="576064" cy="576064"/>
          </a:xfrm>
          <a:prstGeom prst="rect">
            <a:avLst/>
          </a:prstGeom>
        </p:spPr>
      </p:pic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D3136DD-3CC8-53AC-A5F3-B70C901C1534}"/>
              </a:ext>
            </a:extLst>
          </p:cNvPr>
          <p:cNvCxnSpPr>
            <a:cxnSpLocks/>
          </p:cNvCxnSpPr>
          <p:nvPr/>
        </p:nvCxnSpPr>
        <p:spPr>
          <a:xfrm>
            <a:off x="1547664" y="4520041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C2F3924B-B4A3-F69C-34B7-D4D5A471D613}"/>
              </a:ext>
            </a:extLst>
          </p:cNvPr>
          <p:cNvCxnSpPr>
            <a:cxnSpLocks/>
          </p:cNvCxnSpPr>
          <p:nvPr/>
        </p:nvCxnSpPr>
        <p:spPr>
          <a:xfrm>
            <a:off x="1547664" y="529696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DB8134D-78CE-963B-9E01-9E57FB312106}"/>
              </a:ext>
            </a:extLst>
          </p:cNvPr>
          <p:cNvCxnSpPr>
            <a:cxnSpLocks/>
          </p:cNvCxnSpPr>
          <p:nvPr/>
        </p:nvCxnSpPr>
        <p:spPr>
          <a:xfrm>
            <a:off x="2281320" y="3781148"/>
            <a:ext cx="218766" cy="73889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51B128D-8CF5-5F25-EEE0-563B06A9168C}"/>
              </a:ext>
            </a:extLst>
          </p:cNvPr>
          <p:cNvCxnSpPr>
            <a:cxnSpLocks/>
          </p:cNvCxnSpPr>
          <p:nvPr/>
        </p:nvCxnSpPr>
        <p:spPr>
          <a:xfrm flipV="1">
            <a:off x="2498656" y="3762880"/>
            <a:ext cx="220314" cy="7253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CCF4001-7A86-2CA6-4264-8F695B40A30B}"/>
              </a:ext>
            </a:extLst>
          </p:cNvPr>
          <p:cNvCxnSpPr>
            <a:cxnSpLocks/>
          </p:cNvCxnSpPr>
          <p:nvPr/>
        </p:nvCxnSpPr>
        <p:spPr>
          <a:xfrm>
            <a:off x="3318201" y="3784337"/>
            <a:ext cx="218766" cy="73889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E7540D54-5C89-E31A-FF70-06E8BF4632CC}"/>
              </a:ext>
            </a:extLst>
          </p:cNvPr>
          <p:cNvCxnSpPr>
            <a:cxnSpLocks/>
          </p:cNvCxnSpPr>
          <p:nvPr/>
        </p:nvCxnSpPr>
        <p:spPr>
          <a:xfrm flipV="1">
            <a:off x="3535537" y="3766069"/>
            <a:ext cx="220314" cy="7253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1152FAD5-70D6-AF69-7997-F12C34D2B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80" y="4983310"/>
            <a:ext cx="635000" cy="6350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E1181F00-6201-63A4-4B81-23EE60DEAC84}"/>
              </a:ext>
            </a:extLst>
          </p:cNvPr>
          <p:cNvSpPr txBox="1"/>
          <p:nvPr/>
        </p:nvSpPr>
        <p:spPr>
          <a:xfrm>
            <a:off x="302840" y="354265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52C28F1-6163-519C-CD3E-B0EA3CFE21E4}"/>
              </a:ext>
            </a:extLst>
          </p:cNvPr>
          <p:cNvSpPr txBox="1"/>
          <p:nvPr/>
        </p:nvSpPr>
        <p:spPr>
          <a:xfrm>
            <a:off x="302839" y="507766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9BA8BF8-C057-F595-CF4B-DD347F7D1894}"/>
              </a:ext>
            </a:extLst>
          </p:cNvPr>
          <p:cNvCxnSpPr>
            <a:cxnSpLocks/>
          </p:cNvCxnSpPr>
          <p:nvPr/>
        </p:nvCxnSpPr>
        <p:spPr>
          <a:xfrm flipH="1">
            <a:off x="4181584" y="4523230"/>
            <a:ext cx="154363" cy="732516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D3C1873-F36A-71E0-EF38-AE28F97D33F6}"/>
              </a:ext>
            </a:extLst>
          </p:cNvPr>
          <p:cNvCxnSpPr>
            <a:cxnSpLocks/>
          </p:cNvCxnSpPr>
          <p:nvPr/>
        </p:nvCxnSpPr>
        <p:spPr>
          <a:xfrm>
            <a:off x="4335947" y="4518905"/>
            <a:ext cx="184054" cy="77805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5E11EA2-8860-D867-8AE2-8091E78EFA09}"/>
              </a:ext>
            </a:extLst>
          </p:cNvPr>
          <p:cNvSpPr/>
          <p:nvPr/>
        </p:nvSpPr>
        <p:spPr>
          <a:xfrm>
            <a:off x="3840668" y="5148916"/>
            <a:ext cx="288032" cy="28803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875CD91-12CF-6D11-3A8F-1443DB7D28D8}"/>
              </a:ext>
            </a:extLst>
          </p:cNvPr>
          <p:cNvSpPr txBox="1"/>
          <p:nvPr/>
        </p:nvSpPr>
        <p:spPr>
          <a:xfrm>
            <a:off x="2699792" y="4719019"/>
            <a:ext cx="148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Get(Y) = 1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B3DEB35-794B-B2F8-C6A4-023C0026D1CB}"/>
              </a:ext>
            </a:extLst>
          </p:cNvPr>
          <p:cNvSpPr/>
          <p:nvPr/>
        </p:nvSpPr>
        <p:spPr>
          <a:xfrm>
            <a:off x="5300308" y="5148916"/>
            <a:ext cx="288032" cy="28803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B642B5-DAAA-7867-C6CD-630BB28D870D}"/>
              </a:ext>
            </a:extLst>
          </p:cNvPr>
          <p:cNvSpPr txBox="1"/>
          <p:nvPr/>
        </p:nvSpPr>
        <p:spPr>
          <a:xfrm>
            <a:off x="4427984" y="4719019"/>
            <a:ext cx="1517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Get(X) = 1</a:t>
            </a:r>
            <a:endParaRPr lang="zh-CN" altLang="en-US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DE50A2F-0F56-526D-E48B-890DF2045D38}"/>
              </a:ext>
            </a:extLst>
          </p:cNvPr>
          <p:cNvCxnSpPr>
            <a:cxnSpLocks/>
          </p:cNvCxnSpPr>
          <p:nvPr/>
        </p:nvCxnSpPr>
        <p:spPr>
          <a:xfrm flipH="1">
            <a:off x="5674650" y="4514410"/>
            <a:ext cx="154363" cy="732516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1FC0327-BF6F-A177-43CC-7B5E6EBD2C5B}"/>
              </a:ext>
            </a:extLst>
          </p:cNvPr>
          <p:cNvCxnSpPr>
            <a:cxnSpLocks/>
          </p:cNvCxnSpPr>
          <p:nvPr/>
        </p:nvCxnSpPr>
        <p:spPr>
          <a:xfrm>
            <a:off x="5829013" y="4510085"/>
            <a:ext cx="184054" cy="77805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8" grpId="0"/>
      <p:bldP spid="19" grpId="0" animBg="1"/>
      <p:bldP spid="20" grpId="0"/>
      <p:bldP spid="36" grpId="0"/>
      <p:bldP spid="37" grpId="0"/>
      <p:bldP spid="47" grpId="0" animBg="1"/>
      <p:bldP spid="48" grpId="0"/>
      <p:bldP spid="49" grpId="0" animBg="1"/>
      <p:bldP spid="5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59D27-8046-7BB2-2CAD-88C4A061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can go wrong? (Abstracted version)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AE72F-5087-0D2D-600C-A26658BB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BEDDEDC-1D66-A345-EA6D-F904B78B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600400"/>
          </a:xfrm>
        </p:spPr>
        <p:txBody>
          <a:bodyPr/>
          <a:lstStyle/>
          <a:p>
            <a:r>
              <a:rPr kumimoji="1" lang="en-US" altLang="zh-CN" dirty="0"/>
              <a:t>Unexpected behavior</a:t>
            </a:r>
          </a:p>
          <a:p>
            <a:pPr lvl="1"/>
            <a:r>
              <a:rPr kumimoji="1" lang="en-US" altLang="zh-CN" dirty="0"/>
              <a:t>Process sees Y = 1, But not X = 1 </a:t>
            </a:r>
          </a:p>
          <a:p>
            <a:r>
              <a:rPr kumimoji="1" lang="en-US" altLang="zh-CN" dirty="0"/>
              <a:t>Questions</a:t>
            </a:r>
          </a:p>
          <a:p>
            <a:pPr lvl="1"/>
            <a:r>
              <a:rPr kumimoji="1" lang="en-US" altLang="zh-CN" dirty="0"/>
              <a:t>Can the unexpected behavior happen in approach #1 (a single centralized KVS)? </a:t>
            </a:r>
            <a:r>
              <a:rPr kumimoji="1" lang="en-US" altLang="zh-CN" b="1" dirty="0">
                <a:solidFill>
                  <a:srgbClr val="C00000"/>
                </a:solidFill>
              </a:rPr>
              <a:t>No. </a:t>
            </a:r>
          </a:p>
          <a:p>
            <a:pPr lvl="1"/>
            <a:r>
              <a:rPr kumimoji="1" lang="en-US" altLang="zh-CN" dirty="0"/>
              <a:t>Can the unexpected behavior happen in approach #2’s naïve (sync for each update)? </a:t>
            </a:r>
            <a:r>
              <a:rPr kumimoji="1" lang="en-US" altLang="zh-CN" b="1" dirty="0">
                <a:solidFill>
                  <a:srgbClr val="C00000"/>
                </a:solidFill>
              </a:rPr>
              <a:t>No</a:t>
            </a:r>
            <a:r>
              <a:rPr kumimoji="1" lang="en-US" altLang="zh-CN" dirty="0"/>
              <a:t>.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667F83-B30A-8B88-0A1D-8CE118430D8E}"/>
              </a:ext>
            </a:extLst>
          </p:cNvPr>
          <p:cNvSpPr/>
          <p:nvPr/>
        </p:nvSpPr>
        <p:spPr>
          <a:xfrm>
            <a:off x="1475656" y="2713484"/>
            <a:ext cx="504056" cy="360040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744F36-D76C-167D-95A6-1C360D83952C}"/>
              </a:ext>
            </a:extLst>
          </p:cNvPr>
          <p:cNvSpPr/>
          <p:nvPr/>
        </p:nvSpPr>
        <p:spPr>
          <a:xfrm>
            <a:off x="1727684" y="3400935"/>
            <a:ext cx="504056" cy="360040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52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8029C-D4DF-408F-FB6F-EF9C8232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9237712" cy="900442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Naïve++ is efficient, but have unexpected behavior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DA6E4-0585-778F-FBE5-5B09AE1F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trade-off. The </a:t>
            </a:r>
            <a:r>
              <a:rPr kumimoji="1" lang="en" altLang="zh-CN" dirty="0"/>
              <a:t>unexpected behavior  is usually called inconsistency </a:t>
            </a:r>
            <a:endParaRPr kumimoji="1" lang="en-US" altLang="zh-CN" dirty="0"/>
          </a:p>
          <a:p>
            <a:r>
              <a:rPr kumimoji="1" lang="en" altLang="zh-CN" dirty="0"/>
              <a:t>How can we write correct distributed programs?</a:t>
            </a:r>
          </a:p>
          <a:p>
            <a:pPr lvl="1"/>
            <a:r>
              <a:rPr kumimoji="1" lang="en" altLang="zh-CN" dirty="0"/>
              <a:t>The developer must cope with inconsistency issues! </a:t>
            </a:r>
          </a:p>
          <a:p>
            <a:r>
              <a:rPr kumimoji="1" lang="en" altLang="zh-CN" dirty="0"/>
              <a:t>How to cope with inconsistency? </a:t>
            </a:r>
          </a:p>
          <a:p>
            <a:pPr lvl="1"/>
            <a:r>
              <a:rPr kumimoji="1" lang="en" altLang="zh-CN" dirty="0"/>
              <a:t>The system must provide </a:t>
            </a:r>
            <a:r>
              <a:rPr kumimoji="1" lang="en" altLang="zh-CN" b="1" dirty="0">
                <a:solidFill>
                  <a:srgbClr val="C00000"/>
                </a:solidFill>
              </a:rPr>
              <a:t>a consistency model </a:t>
            </a:r>
            <a:r>
              <a:rPr kumimoji="1" lang="en" altLang="zh-CN" dirty="0"/>
              <a:t>when operating the distributed data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34DDA-DD59-807C-48DB-36FFC4CB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955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05BD1A3F-D3E2-BB4D-BB55-9CA1919AA418}"/>
              </a:ext>
            </a:extLst>
          </p:cNvPr>
          <p:cNvSpPr/>
          <p:nvPr/>
        </p:nvSpPr>
        <p:spPr>
          <a:xfrm>
            <a:off x="4574004" y="4086799"/>
            <a:ext cx="304528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Assert X+Y unchanged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76B321DF-F658-5C4D-84F6-3DF23E979EEF}"/>
              </a:ext>
            </a:extLst>
          </p:cNvPr>
          <p:cNvSpPr/>
          <p:nvPr/>
        </p:nvSpPr>
        <p:spPr>
          <a:xfrm>
            <a:off x="7273159" y="4456386"/>
            <a:ext cx="695669" cy="778329"/>
          </a:xfrm>
          <a:custGeom>
            <a:avLst/>
            <a:gdLst>
              <a:gd name="connsiteX0" fmla="*/ 0 w 695669"/>
              <a:gd name="connsiteY0" fmla="*/ 735724 h 778329"/>
              <a:gd name="connsiteX1" fmla="*/ 620110 w 695669"/>
              <a:gd name="connsiteY1" fmla="*/ 725214 h 778329"/>
              <a:gd name="connsiteX2" fmla="*/ 651641 w 695669"/>
              <a:gd name="connsiteY2" fmla="*/ 210207 h 778329"/>
              <a:gd name="connsiteX3" fmla="*/ 315310 w 695669"/>
              <a:gd name="connsiteY3" fmla="*/ 0 h 7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669" h="778329">
                <a:moveTo>
                  <a:pt x="0" y="735724"/>
                </a:moveTo>
                <a:cubicBezTo>
                  <a:pt x="255751" y="774262"/>
                  <a:pt x="511503" y="812800"/>
                  <a:pt x="620110" y="725214"/>
                </a:cubicBezTo>
                <a:cubicBezTo>
                  <a:pt x="728717" y="637628"/>
                  <a:pt x="702441" y="331076"/>
                  <a:pt x="651641" y="210207"/>
                </a:cubicBezTo>
                <a:cubicBezTo>
                  <a:pt x="600841" y="89338"/>
                  <a:pt x="458075" y="44669"/>
                  <a:pt x="31531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FE04EB3A-0D28-7F44-B252-9A67E4FAF74F}"/>
              </a:ext>
            </a:extLst>
          </p:cNvPr>
          <p:cNvSpPr/>
          <p:nvPr/>
        </p:nvSpPr>
        <p:spPr>
          <a:xfrm>
            <a:off x="7010400" y="2953407"/>
            <a:ext cx="608890" cy="546538"/>
          </a:xfrm>
          <a:custGeom>
            <a:avLst/>
            <a:gdLst>
              <a:gd name="connsiteX0" fmla="*/ 462455 w 608890"/>
              <a:gd name="connsiteY0" fmla="*/ 0 h 546538"/>
              <a:gd name="connsiteX1" fmla="*/ 378372 w 608890"/>
              <a:gd name="connsiteY1" fmla="*/ 294290 h 546538"/>
              <a:gd name="connsiteX2" fmla="*/ 599090 w 608890"/>
              <a:gd name="connsiteY2" fmla="*/ 451945 h 546538"/>
              <a:gd name="connsiteX3" fmla="*/ 0 w 608890"/>
              <a:gd name="connsiteY3" fmla="*/ 546538 h 54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890" h="546538">
                <a:moveTo>
                  <a:pt x="462455" y="0"/>
                </a:moveTo>
                <a:cubicBezTo>
                  <a:pt x="409027" y="109483"/>
                  <a:pt x="355600" y="218966"/>
                  <a:pt x="378372" y="294290"/>
                </a:cubicBezTo>
                <a:cubicBezTo>
                  <a:pt x="401144" y="369614"/>
                  <a:pt x="662152" y="409904"/>
                  <a:pt x="599090" y="451945"/>
                </a:cubicBezTo>
                <a:cubicBezTo>
                  <a:pt x="536028" y="493986"/>
                  <a:pt x="268014" y="520262"/>
                  <a:pt x="0" y="54653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5F3BBB-F27A-1340-9D97-4051F7DB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consistency model?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58BBF-022E-6041-BF8F-23EFB432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2857500"/>
            <a:ext cx="8229600" cy="2734255"/>
          </a:xfrm>
        </p:spPr>
        <p:txBody>
          <a:bodyPr/>
          <a:lstStyle/>
          <a:p>
            <a:r>
              <a:rPr kumimoji="1" lang="en-US" altLang="zh-CN" dirty="0"/>
              <a:t>Examples </a:t>
            </a:r>
          </a:p>
          <a:p>
            <a:pPr lvl="1"/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 virtual memory</a:t>
            </a:r>
          </a:p>
          <a:p>
            <a:pPr marL="74250" lvl="1" indent="0">
              <a:buNone/>
            </a:pPr>
            <a:endParaRPr kumimoji="1" lang="en-US" altLang="zh-CN" dirty="0"/>
          </a:p>
          <a:p>
            <a:pPr lvl="1"/>
            <a:r>
              <a:rPr kumimoji="1" lang="en-US" altLang="zh-CN" dirty="0"/>
              <a:t>Database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737941-FC39-9843-845A-00569410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FB184A-4D48-6A40-8CED-10DEC1866BD4}"/>
              </a:ext>
            </a:extLst>
          </p:cNvPr>
          <p:cNvSpPr/>
          <p:nvPr/>
        </p:nvSpPr>
        <p:spPr>
          <a:xfrm>
            <a:off x="316300" y="1116980"/>
            <a:ext cx="8229600" cy="1164456"/>
          </a:xfrm>
          <a:prstGeom prst="rect">
            <a:avLst/>
          </a:prstGeom>
          <a:solidFill>
            <a:srgbClr val="F7F9D6"/>
          </a:solidFill>
          <a:ln w="12700">
            <a:solidFill>
              <a:schemeClr val="tx1"/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902538-406A-8D45-87DB-48FA093AA09D}"/>
              </a:ext>
            </a:extLst>
          </p:cNvPr>
          <p:cNvSpPr/>
          <p:nvPr/>
        </p:nvSpPr>
        <p:spPr>
          <a:xfrm>
            <a:off x="487071" y="1162547"/>
            <a:ext cx="7992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Consistency model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defines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for the </a:t>
            </a:r>
            <a:r>
              <a:rPr kumimoji="1" lang="en-US" altLang="zh-CN" u="sng" dirty="0">
                <a:latin typeface="Consolas" panose="020B0609020204030204" pitchFamily="49" charset="0"/>
                <a:cs typeface="Consolas" panose="020B0609020204030204" pitchFamily="49" charset="0"/>
              </a:rPr>
              <a:t>apparent order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</a:p>
          <a:p>
            <a:r>
              <a:rPr kumimoji="1" lang="en-US" altLang="zh-CN" u="sng" dirty="0">
                <a:latin typeface="Consolas" panose="020B0609020204030204" pitchFamily="49" charset="0"/>
                <a:cs typeface="Consolas" panose="020B0609020204030204" pitchFamily="49" charset="0"/>
              </a:rPr>
              <a:t>visibility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and it is a continuum with </a:t>
            </a:r>
            <a:r>
              <a:rPr kumimoji="1"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tradeoffs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4" algn="r">
              <a:spcBef>
                <a:spcPts val="1200"/>
              </a:spcBef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 Todd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Lipcon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C8B685-2D87-8746-A379-190722664AFC}"/>
              </a:ext>
            </a:extLst>
          </p:cNvPr>
          <p:cNvSpPr/>
          <p:nvPr/>
        </p:nvSpPr>
        <p:spPr>
          <a:xfrm>
            <a:off x="3851920" y="3259213"/>
            <a:ext cx="907605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W(y) 1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424E47-A006-A54D-BA5B-56D5BC3C1D7C}"/>
              </a:ext>
            </a:extLst>
          </p:cNvPr>
          <p:cNvSpPr/>
          <p:nvPr/>
        </p:nvSpPr>
        <p:spPr>
          <a:xfrm>
            <a:off x="4932040" y="3259213"/>
            <a:ext cx="2016224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R(y) (should be 1)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05CB70A-6A06-B14A-B6AE-01974CCF5921}"/>
              </a:ext>
            </a:extLst>
          </p:cNvPr>
          <p:cNvCxnSpPr/>
          <p:nvPr/>
        </p:nvCxnSpPr>
        <p:spPr>
          <a:xfrm>
            <a:off x="646871" y="3910220"/>
            <a:ext cx="7255992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9B724A6-6361-7F46-8708-B8EB65FA7977}"/>
              </a:ext>
            </a:extLst>
          </p:cNvPr>
          <p:cNvSpPr/>
          <p:nvPr/>
        </p:nvSpPr>
        <p:spPr>
          <a:xfrm>
            <a:off x="7964031" y="3725554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A988B7-916B-F346-9C14-AE4ACF5B6D1D}"/>
              </a:ext>
            </a:extLst>
          </p:cNvPr>
          <p:cNvGrpSpPr/>
          <p:nvPr/>
        </p:nvGrpSpPr>
        <p:grpSpPr>
          <a:xfrm>
            <a:off x="5192206" y="2379590"/>
            <a:ext cx="3857145" cy="936863"/>
            <a:chOff x="895736" y="1040360"/>
            <a:chExt cx="2337796" cy="93686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446F0F-6A35-E04B-8D88-10026C5D7C23}"/>
                </a:ext>
              </a:extLst>
            </p:cNvPr>
            <p:cNvSpPr/>
            <p:nvPr/>
          </p:nvSpPr>
          <p:spPr>
            <a:xfrm>
              <a:off x="912507" y="1040360"/>
              <a:ext cx="2304256" cy="653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E545D9-205D-2A4D-9588-EE2B07F2E89A}"/>
                </a:ext>
              </a:extLst>
            </p:cNvPr>
            <p:cNvSpPr/>
            <p:nvPr/>
          </p:nvSpPr>
          <p:spPr>
            <a:xfrm>
              <a:off x="895736" y="1053893"/>
              <a:ext cx="233779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Single object consistency is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also called “coherence”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F30F1CC-E02C-FA40-80F2-7E086C60FDB5}"/>
              </a:ext>
            </a:extLst>
          </p:cNvPr>
          <p:cNvSpPr/>
          <p:nvPr/>
        </p:nvSpPr>
        <p:spPr>
          <a:xfrm>
            <a:off x="2013868" y="4092974"/>
            <a:ext cx="2414116" cy="432048"/>
          </a:xfrm>
          <a:prstGeom prst="rect">
            <a:avLst/>
          </a:prstGeom>
          <a:solidFill>
            <a:srgbClr val="CDCCFE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6E45A1"/>
                </a:solidFill>
              </a:rPr>
              <a:t>X &lt;- X + 1 ; Y &lt;- Y - 1 </a:t>
            </a:r>
            <a:endParaRPr kumimoji="1" lang="zh-CN" altLang="en-US" dirty="0">
              <a:solidFill>
                <a:srgbClr val="6E45A1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469997A-1244-1347-8497-5FB33BD011B7}"/>
              </a:ext>
            </a:extLst>
          </p:cNvPr>
          <p:cNvGrpSpPr/>
          <p:nvPr/>
        </p:nvGrpSpPr>
        <p:grpSpPr>
          <a:xfrm>
            <a:off x="2297934" y="4789233"/>
            <a:ext cx="5082378" cy="659864"/>
            <a:chOff x="895736" y="1040360"/>
            <a:chExt cx="3080403" cy="65986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4B2396-11A0-D04E-A27D-08D89A22F77E}"/>
                </a:ext>
              </a:extLst>
            </p:cNvPr>
            <p:cNvSpPr/>
            <p:nvPr/>
          </p:nvSpPr>
          <p:spPr>
            <a:xfrm>
              <a:off x="912507" y="1040360"/>
              <a:ext cx="3063632" cy="653240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0FC174F-E60B-3344-B7EC-6EC396A049F4}"/>
                </a:ext>
              </a:extLst>
            </p:cNvPr>
            <p:cNvSpPr/>
            <p:nvPr/>
          </p:nvSpPr>
          <p:spPr>
            <a:xfrm>
              <a:off x="895736" y="1053893"/>
              <a:ext cx="302858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Consistency across multiple objects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e.g., all-or-nothing + before-or-after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6154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A424-B74A-0E4A-87CB-BAE4715B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Consistency Challenges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AEF18-BC74-CB47-8DD4-611F306A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</a:t>
            </a:r>
            <a:r>
              <a:rPr kumimoji="1" lang="en-US" altLang="zh-CN" dirty="0">
                <a:highlight>
                  <a:srgbClr val="FFFF00"/>
                </a:highlight>
              </a:rPr>
              <a:t>Right</a:t>
            </a:r>
            <a:r>
              <a:rPr kumimoji="1" lang="en-US" altLang="zh-CN" dirty="0"/>
              <a:t> or </a:t>
            </a:r>
            <a:r>
              <a:rPr kumimoji="1" lang="en-US" altLang="zh-CN" dirty="0">
                <a:highlight>
                  <a:srgbClr val="FFFF00"/>
                </a:highlight>
              </a:rPr>
              <a:t>Wrong</a:t>
            </a:r>
            <a:r>
              <a:rPr kumimoji="1" lang="en-US" altLang="zh-CN" dirty="0"/>
              <a:t> consistency models </a:t>
            </a:r>
          </a:p>
          <a:p>
            <a:pPr lvl="1"/>
            <a:r>
              <a:rPr kumimoji="1" lang="en-US" altLang="zh-CN" dirty="0"/>
              <a:t>Tradeoffs between </a:t>
            </a:r>
            <a:r>
              <a:rPr kumimoji="1" lang="en-US" altLang="zh-CN" b="1" dirty="0"/>
              <a:t>ease</a:t>
            </a:r>
            <a:r>
              <a:rPr kumimoji="1" lang="en-US" altLang="zh-CN" dirty="0"/>
              <a:t> of programmability &amp; </a:t>
            </a:r>
            <a:r>
              <a:rPr kumimoji="1" lang="en-US" altLang="zh-CN" b="1" dirty="0"/>
              <a:t>performance</a:t>
            </a:r>
          </a:p>
          <a:p>
            <a:r>
              <a:rPr kumimoji="1" lang="en-US" altLang="zh-CN" dirty="0"/>
              <a:t>Why programmability? </a:t>
            </a:r>
          </a:p>
          <a:p>
            <a:pPr lvl="1"/>
            <a:r>
              <a:rPr kumimoji="1" lang="en-US" altLang="zh-CN" dirty="0"/>
              <a:t>Unexpected behavior usually needs to be fixed by the developers </a:t>
            </a:r>
            <a:r>
              <a:rPr kumimoji="1" lang="en-US" altLang="zh-CN" dirty="0">
                <a:sym typeface="Wingdings" pitchFamily="2" charset="2"/>
              </a:rPr>
              <a:t></a:t>
            </a:r>
            <a:endParaRPr kumimoji="1" lang="en-US" altLang="zh-CN" dirty="0"/>
          </a:p>
          <a:p>
            <a:r>
              <a:rPr kumimoji="1" lang="en-US" altLang="zh-CN" dirty="0"/>
              <a:t>Consistency is hard in (distributed) systems </a:t>
            </a:r>
          </a:p>
          <a:p>
            <a:pPr lvl="1"/>
            <a:r>
              <a:rPr kumimoji="1" lang="en-US" altLang="zh-CN" dirty="0"/>
              <a:t>Data replication (&amp; caching) </a:t>
            </a:r>
          </a:p>
          <a:p>
            <a:pPr lvl="1"/>
            <a:r>
              <a:rPr kumimoji="1" lang="en-US" altLang="zh-CN" dirty="0"/>
              <a:t>Concurrency (multi-core &amp; multi-server)</a:t>
            </a:r>
          </a:p>
          <a:p>
            <a:pPr lvl="1"/>
            <a:r>
              <a:rPr kumimoji="1" lang="en-US" altLang="zh-CN" dirty="0"/>
              <a:t>Failures (e.g., machine or network)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70DD1-B47E-B74F-B890-29D155D7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2051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A5AC5-89C0-784C-8BC4-E8F5AC71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Spectrum of Consistency Models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979AD-1311-3A48-9E04-0080EBC3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26F3B28-E5D9-E048-BA3F-6CB975CE459B}"/>
              </a:ext>
            </a:extLst>
          </p:cNvPr>
          <p:cNvCxnSpPr/>
          <p:nvPr/>
        </p:nvCxnSpPr>
        <p:spPr>
          <a:xfrm>
            <a:off x="-289048" y="3001516"/>
            <a:ext cx="943304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DE28EBE-D3E5-7146-BB75-955641ABCFE9}"/>
              </a:ext>
            </a:extLst>
          </p:cNvPr>
          <p:cNvSpPr>
            <a:spLocks noChangeAspect="1"/>
          </p:cNvSpPr>
          <p:nvPr/>
        </p:nvSpPr>
        <p:spPr>
          <a:xfrm>
            <a:off x="971600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04D772-8346-B64D-BCDF-A376A8D40AB6}"/>
              </a:ext>
            </a:extLst>
          </p:cNvPr>
          <p:cNvSpPr>
            <a:spLocks noChangeAspect="1"/>
          </p:cNvSpPr>
          <p:nvPr/>
        </p:nvSpPr>
        <p:spPr>
          <a:xfrm>
            <a:off x="4932040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389A18-8092-354D-B1C5-E9BECB5D9F20}"/>
              </a:ext>
            </a:extLst>
          </p:cNvPr>
          <p:cNvSpPr/>
          <p:nvPr/>
        </p:nvSpPr>
        <p:spPr>
          <a:xfrm>
            <a:off x="4427984" y="231177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Sequential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5FE4E7-8EE0-1B4D-8E58-2CA31EA9F39A}"/>
              </a:ext>
            </a:extLst>
          </p:cNvPr>
          <p:cNvSpPr/>
          <p:nvPr/>
        </p:nvSpPr>
        <p:spPr>
          <a:xfrm>
            <a:off x="457774" y="342475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Eventual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62513A-522D-2F48-9B23-A0E4106BDE06}"/>
              </a:ext>
            </a:extLst>
          </p:cNvPr>
          <p:cNvCxnSpPr>
            <a:cxnSpLocks/>
          </p:cNvCxnSpPr>
          <p:nvPr/>
        </p:nvCxnSpPr>
        <p:spPr>
          <a:xfrm>
            <a:off x="1942755" y="4585692"/>
            <a:ext cx="444844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9D97268-A1A8-7043-9B38-76CBB1BE2ADF}"/>
              </a:ext>
            </a:extLst>
          </p:cNvPr>
          <p:cNvSpPr/>
          <p:nvPr/>
        </p:nvSpPr>
        <p:spPr>
          <a:xfrm>
            <a:off x="6628051" y="4400282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Easy to use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4ACF03F-2E7A-2545-8694-FA6EFB0E966F}"/>
              </a:ext>
            </a:extLst>
          </p:cNvPr>
          <p:cNvCxnSpPr>
            <a:cxnSpLocks/>
          </p:cNvCxnSpPr>
          <p:nvPr/>
        </p:nvCxnSpPr>
        <p:spPr>
          <a:xfrm flipH="1">
            <a:off x="3468183" y="1705372"/>
            <a:ext cx="3570073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ECA98E1-6829-934A-A5C2-421B1F52698E}"/>
              </a:ext>
            </a:extLst>
          </p:cNvPr>
          <p:cNvSpPr/>
          <p:nvPr/>
        </p:nvSpPr>
        <p:spPr>
          <a:xfrm>
            <a:off x="1007180" y="134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Better performance/</a:t>
            </a:r>
          </a:p>
          <a:p>
            <a:r>
              <a:rPr kumimoji="1" lang="en-US" altLang="zh-CN" b="1" dirty="0"/>
              <a:t>Fault tolerance 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464D543-6FA1-D268-9160-F36059E91F70}"/>
              </a:ext>
            </a:extLst>
          </p:cNvPr>
          <p:cNvSpPr>
            <a:spLocks noChangeAspect="1"/>
          </p:cNvSpPr>
          <p:nvPr/>
        </p:nvSpPr>
        <p:spPr>
          <a:xfrm>
            <a:off x="7670796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00B0C1-89BF-E47E-4108-36BF965746BE}"/>
              </a:ext>
            </a:extLst>
          </p:cNvPr>
          <p:cNvSpPr/>
          <p:nvPr/>
        </p:nvSpPr>
        <p:spPr>
          <a:xfrm>
            <a:off x="7413450" y="2326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Strict 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CC7D4A-B981-3174-79F6-4F48BB4059A4}"/>
              </a:ext>
            </a:extLst>
          </p:cNvPr>
          <p:cNvSpPr>
            <a:spLocks noChangeAspect="1"/>
          </p:cNvSpPr>
          <p:nvPr/>
        </p:nvSpPr>
        <p:spPr>
          <a:xfrm>
            <a:off x="2164363" y="286377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31356D-165F-8762-4BA3-012070F82BEE}"/>
              </a:ext>
            </a:extLst>
          </p:cNvPr>
          <p:cNvSpPr/>
          <p:nvPr/>
        </p:nvSpPr>
        <p:spPr>
          <a:xfrm>
            <a:off x="1942755" y="3424812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Release 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6FFD240-9BC6-28C2-7057-25C599798214}"/>
              </a:ext>
            </a:extLst>
          </p:cNvPr>
          <p:cNvSpPr txBox="1">
            <a:spLocks/>
          </p:cNvSpPr>
          <p:nvPr/>
        </p:nvSpPr>
        <p:spPr>
          <a:xfrm>
            <a:off x="302840" y="4800997"/>
            <a:ext cx="8229600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Osaka" panose="020B0600000000000000" pitchFamily="34" charset="-128"/>
                <a:ea typeface="+mj-ea"/>
                <a:cs typeface="Osaka" panose="020B0600000000000000" pitchFamily="34" charset="-128"/>
              </a:defRPr>
            </a:lvl1pPr>
          </a:lstStyle>
          <a:p>
            <a:pPr algn="ctr"/>
            <a:r>
              <a:rPr lang="en" altLang="zh-CN" dirty="0">
                <a:latin typeface="+mj-lt"/>
              </a:rPr>
              <a:t>Note that many other models exists 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11CAD1-FF68-9187-C346-CD4F128AEE10}"/>
              </a:ext>
            </a:extLst>
          </p:cNvPr>
          <p:cNvSpPr>
            <a:spLocks noChangeAspect="1"/>
          </p:cNvSpPr>
          <p:nvPr/>
        </p:nvSpPr>
        <p:spPr>
          <a:xfrm>
            <a:off x="6193039" y="2857500"/>
            <a:ext cx="324000" cy="324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6AE19E-F4A5-F854-C593-3CCB5E49CC2E}"/>
              </a:ext>
            </a:extLst>
          </p:cNvPr>
          <p:cNvSpPr/>
          <p:nvPr/>
        </p:nvSpPr>
        <p:spPr>
          <a:xfrm>
            <a:off x="5728471" y="343052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Linearizability</a:t>
            </a:r>
          </a:p>
        </p:txBody>
      </p:sp>
    </p:spTree>
    <p:extLst>
      <p:ext uri="{BB962C8B-B14F-4D97-AF65-F5344CB8AC3E}">
        <p14:creationId xmlns:p14="http://schemas.microsoft.com/office/powerpoint/2010/main" val="30438763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the desired model for the developers/users?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728192"/>
          </a:xfrm>
        </p:spPr>
        <p:txBody>
          <a:bodyPr/>
          <a:lstStyle/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b="1" dirty="0">
                <a:solidFill>
                  <a:srgbClr val="C00000"/>
                </a:solidFill>
              </a:rPr>
              <a:t>some serial behavior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316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66A8-96EE-F8FA-7BF0-136B3830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equivalence to some serial execution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874ED-1C3F-2E53-004B-0AC8F1DB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142C403-ECC4-3DCA-B0C0-01FCDA818347}"/>
              </a:ext>
            </a:extLst>
          </p:cNvPr>
          <p:cNvCxnSpPr>
            <a:cxnSpLocks/>
          </p:cNvCxnSpPr>
          <p:nvPr/>
        </p:nvCxnSpPr>
        <p:spPr>
          <a:xfrm>
            <a:off x="1501945" y="271334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180AA15-EFAA-9BD8-DEB6-D53DB5BD651B}"/>
              </a:ext>
            </a:extLst>
          </p:cNvPr>
          <p:cNvSpPr txBox="1"/>
          <p:nvPr/>
        </p:nvSpPr>
        <p:spPr>
          <a:xfrm>
            <a:off x="1501945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D62991-0817-9F7E-1E05-E8019A08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0" y="2407046"/>
            <a:ext cx="576064" cy="576064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2A1CF7C-D7FF-90F0-8023-5568753446D5}"/>
              </a:ext>
            </a:extLst>
          </p:cNvPr>
          <p:cNvCxnSpPr>
            <a:cxnSpLocks/>
          </p:cNvCxnSpPr>
          <p:nvPr/>
        </p:nvCxnSpPr>
        <p:spPr>
          <a:xfrm>
            <a:off x="1501945" y="346786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71304129-02AD-2044-9DC2-51F0E51D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3154208"/>
            <a:ext cx="635000" cy="635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5744B0-5062-AB4B-B16F-A9EF6B41E2F8}"/>
              </a:ext>
            </a:extLst>
          </p:cNvPr>
          <p:cNvSpPr txBox="1"/>
          <p:nvPr/>
        </p:nvSpPr>
        <p:spPr>
          <a:xfrm>
            <a:off x="257121" y="247484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5E7CAB-F17E-477E-006A-D30292A2CDA9}"/>
              </a:ext>
            </a:extLst>
          </p:cNvPr>
          <p:cNvSpPr txBox="1"/>
          <p:nvPr/>
        </p:nvSpPr>
        <p:spPr>
          <a:xfrm>
            <a:off x="257120" y="324855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30EA19E-DA56-4FEE-F5C1-C4F743645329}"/>
              </a:ext>
            </a:extLst>
          </p:cNvPr>
          <p:cNvGrpSpPr/>
          <p:nvPr/>
        </p:nvGrpSpPr>
        <p:grpSpPr>
          <a:xfrm>
            <a:off x="2087598" y="2570968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52563BD-B466-5909-6FCD-BDB45BBD68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3FE3CC5-F8DB-0F06-7272-5629783BF7F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FCC2CA2-01F0-17F0-D0F1-62A0AD91DD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A7E58C1-8584-3445-ACAC-C178B3034BF8}"/>
              </a:ext>
            </a:extLst>
          </p:cNvPr>
          <p:cNvSpPr txBox="1"/>
          <p:nvPr/>
        </p:nvSpPr>
        <p:spPr>
          <a:xfrm>
            <a:off x="258694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96353BBF-CE27-E3A5-231B-A121DEC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32687"/>
          </a:xfrm>
        </p:spPr>
        <p:txBody>
          <a:bodyPr/>
          <a:lstStyle/>
          <a:p>
            <a:r>
              <a:rPr kumimoji="1" lang="en-US" altLang="zh-CN" dirty="0"/>
              <a:t>Though being concurrent, we can map it to some serial order </a:t>
            </a:r>
          </a:p>
          <a:p>
            <a:pPr lvl="1"/>
            <a:r>
              <a:rPr kumimoji="1" lang="en-US" altLang="zh-CN" dirty="0"/>
              <a:t>E.g., one device, execute the chat one by one (as a </a:t>
            </a:r>
            <a:r>
              <a:rPr kumimoji="1" lang="en-US" altLang="zh-CN" b="1" dirty="0">
                <a:solidFill>
                  <a:srgbClr val="C00000"/>
                </a:solidFill>
              </a:rPr>
              <a:t>atomic</a:t>
            </a:r>
            <a:r>
              <a:rPr kumimoji="1" lang="en-US" altLang="zh-CN" dirty="0"/>
              <a:t> unit) </a:t>
            </a:r>
          </a:p>
          <a:p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1D2D58-5A47-6B5E-47CD-D1BCAF625861}"/>
              </a:ext>
            </a:extLst>
          </p:cNvPr>
          <p:cNvGrpSpPr/>
          <p:nvPr/>
        </p:nvGrpSpPr>
        <p:grpSpPr>
          <a:xfrm>
            <a:off x="3874148" y="2552700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15F58C9-79A9-45B2-D9AA-EA7FC7823FD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C5E281A-0922-8BA4-D2AF-23C6F2CE45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2EC1C567-E872-A579-FDCF-551CBB78EA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2F7FA91-2526-E20A-C3BD-FCFA71819F5D}"/>
              </a:ext>
            </a:extLst>
          </p:cNvPr>
          <p:cNvSpPr txBox="1"/>
          <p:nvPr/>
        </p:nvSpPr>
        <p:spPr>
          <a:xfrm>
            <a:off x="356388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9B01AB-F1DC-5FD6-6D88-BD3382C3DEA9}"/>
              </a:ext>
            </a:extLst>
          </p:cNvPr>
          <p:cNvSpPr txBox="1"/>
          <p:nvPr/>
        </p:nvSpPr>
        <p:spPr>
          <a:xfrm>
            <a:off x="4485571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E9D1A9-41F9-5147-5F33-6D098FCC135C}"/>
              </a:ext>
            </a:extLst>
          </p:cNvPr>
          <p:cNvGrpSpPr/>
          <p:nvPr/>
        </p:nvGrpSpPr>
        <p:grpSpPr>
          <a:xfrm>
            <a:off x="4149541" y="3325482"/>
            <a:ext cx="1086984" cy="284755"/>
            <a:chOff x="2339752" y="2425452"/>
            <a:chExt cx="1086984" cy="284755"/>
          </a:xfrm>
        </p:grpSpPr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F728F633-A891-4D6F-9FEF-684623FDB92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17A63C46-4C99-6618-C315-5F996B51B13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8548A8A1-79C2-5EA0-A7EA-0853607E4AE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C6F4B7F-1647-0AE6-9A14-5DF209D00526}"/>
              </a:ext>
            </a:extLst>
          </p:cNvPr>
          <p:cNvSpPr txBox="1"/>
          <p:nvPr/>
        </p:nvSpPr>
        <p:spPr>
          <a:xfrm>
            <a:off x="3579819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63B92D-7ED5-3A72-1A4D-B220C55C8E7A}"/>
              </a:ext>
            </a:extLst>
          </p:cNvPr>
          <p:cNvSpPr txBox="1"/>
          <p:nvPr/>
        </p:nvSpPr>
        <p:spPr>
          <a:xfrm>
            <a:off x="4644008" y="29524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0B876B-2778-2001-A03A-E9699B60AC89}"/>
              </a:ext>
            </a:extLst>
          </p:cNvPr>
          <p:cNvGrpSpPr/>
          <p:nvPr/>
        </p:nvGrpSpPr>
        <p:grpSpPr>
          <a:xfrm>
            <a:off x="5857338" y="3325482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4E866B9-9D01-C512-79AF-8ACCDA768AF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5D9DC77-593F-5510-9D53-65335FF67D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F5799E06-9F72-A0FC-51EC-0B94BD60CDC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D1A0A71-88FF-02A5-3390-79ED36431B15}"/>
              </a:ext>
            </a:extLst>
          </p:cNvPr>
          <p:cNvSpPr txBox="1"/>
          <p:nvPr/>
        </p:nvSpPr>
        <p:spPr>
          <a:xfrm>
            <a:off x="5381110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3F9E7D-41CB-0FD2-CE50-45B4AA7CC126}"/>
              </a:ext>
            </a:extLst>
          </p:cNvPr>
          <p:cNvSpPr txBox="1"/>
          <p:nvPr/>
        </p:nvSpPr>
        <p:spPr>
          <a:xfrm>
            <a:off x="6400830" y="29295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2500E935-0CCD-506B-7CDF-F9733047579F}"/>
              </a:ext>
            </a:extLst>
          </p:cNvPr>
          <p:cNvSpPr/>
          <p:nvPr/>
        </p:nvSpPr>
        <p:spPr>
          <a:xfrm>
            <a:off x="3874148" y="3649588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40AE4CE-1F19-AA5E-265E-2C8FEDDD5A4E}"/>
              </a:ext>
            </a:extLst>
          </p:cNvPr>
          <p:cNvCxnSpPr>
            <a:cxnSpLocks/>
          </p:cNvCxnSpPr>
          <p:nvPr/>
        </p:nvCxnSpPr>
        <p:spPr>
          <a:xfrm>
            <a:off x="1576756" y="487372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354BB13-E1D2-B1DC-C836-D1BC143D7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4585692"/>
            <a:ext cx="635000" cy="635000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ADFFD5CD-B45A-8037-93B9-3DCBC33507E3}"/>
              </a:ext>
            </a:extLst>
          </p:cNvPr>
          <p:cNvGrpSpPr/>
          <p:nvPr/>
        </p:nvGrpSpPr>
        <p:grpSpPr>
          <a:xfrm>
            <a:off x="1763688" y="4731346"/>
            <a:ext cx="1086984" cy="284755"/>
            <a:chOff x="2339752" y="2425452"/>
            <a:chExt cx="1086984" cy="284755"/>
          </a:xfrm>
        </p:grpSpPr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35337C0C-79E1-7E50-7E50-92B93EAFD5F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F5D56F11-3117-DD3A-2F7D-088F4391459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72D6121A-8BEE-E281-B9E2-B4AD597836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4F40635-8D9F-C696-B9CB-9B05F8329CEC}"/>
              </a:ext>
            </a:extLst>
          </p:cNvPr>
          <p:cNvGrpSpPr/>
          <p:nvPr/>
        </p:nvGrpSpPr>
        <p:grpSpPr>
          <a:xfrm>
            <a:off x="3062557" y="4733785"/>
            <a:ext cx="1086984" cy="284755"/>
            <a:chOff x="2339752" y="2425452"/>
            <a:chExt cx="1086984" cy="284755"/>
          </a:xfrm>
        </p:grpSpPr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DB310CB2-6A56-596B-1775-3DBEBA5D6C89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F6C0A122-8412-EF68-660A-7F19D6C86AB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F4A34AC-E971-4607-C8DE-6F55DCC0482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B5D8709-0653-C9C4-75C9-9F74E95F3E89}"/>
              </a:ext>
            </a:extLst>
          </p:cNvPr>
          <p:cNvGrpSpPr/>
          <p:nvPr/>
        </p:nvGrpSpPr>
        <p:grpSpPr>
          <a:xfrm>
            <a:off x="4361425" y="4731346"/>
            <a:ext cx="1086984" cy="284755"/>
            <a:chOff x="2339752" y="2425452"/>
            <a:chExt cx="1086984" cy="284755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C216779F-3176-6403-05FD-1426067C49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1A83373A-DE12-A090-B8A6-040020CFD5D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10DB9FD-976D-C566-0B28-42EF941CE5A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CF2459-FEB0-880B-6CB8-E2CCC4CB3628}"/>
              </a:ext>
            </a:extLst>
          </p:cNvPr>
          <p:cNvGrpSpPr/>
          <p:nvPr/>
        </p:nvGrpSpPr>
        <p:grpSpPr>
          <a:xfrm>
            <a:off x="5873353" y="4731346"/>
            <a:ext cx="1086984" cy="284755"/>
            <a:chOff x="2339752" y="2425452"/>
            <a:chExt cx="1086984" cy="284755"/>
          </a:xfrm>
        </p:grpSpPr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ADCDCB67-4538-760E-54D7-15453A8D740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800B5F1D-82D0-6BCC-8FF6-84471F3B855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16D4AE97-4E01-FD75-AE4F-AF9D57A4AC1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5DAE658B-06FA-CFA7-DB6F-009EBFC6AF1C}"/>
              </a:ext>
            </a:extLst>
          </p:cNvPr>
          <p:cNvSpPr txBox="1"/>
          <p:nvPr/>
        </p:nvSpPr>
        <p:spPr>
          <a:xfrm>
            <a:off x="3862790" y="509040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EC24206-E869-D9A5-0248-FA1A3C07ED66}"/>
              </a:ext>
            </a:extLst>
          </p:cNvPr>
          <p:cNvSpPr txBox="1"/>
          <p:nvPr/>
        </p:nvSpPr>
        <p:spPr>
          <a:xfrm>
            <a:off x="4926979" y="510881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8E1B17C-AF3A-8966-EF35-E071FBB4A7F6}"/>
              </a:ext>
            </a:extLst>
          </p:cNvPr>
          <p:cNvSpPr txBox="1"/>
          <p:nvPr/>
        </p:nvSpPr>
        <p:spPr>
          <a:xfrm>
            <a:off x="5664081" y="509040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54B8661-C4FF-3952-387A-79077AE79B77}"/>
              </a:ext>
            </a:extLst>
          </p:cNvPr>
          <p:cNvSpPr txBox="1"/>
          <p:nvPr/>
        </p:nvSpPr>
        <p:spPr>
          <a:xfrm>
            <a:off x="6683801" y="50858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E3D0BF5-2474-5715-CBF6-9C4724783818}"/>
              </a:ext>
            </a:extLst>
          </p:cNvPr>
          <p:cNvSpPr txBox="1"/>
          <p:nvPr/>
        </p:nvSpPr>
        <p:spPr>
          <a:xfrm>
            <a:off x="1293477" y="43176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970C053-291E-C1C1-3DFD-BD6F0BAB8266}"/>
              </a:ext>
            </a:extLst>
          </p:cNvPr>
          <p:cNvSpPr txBox="1"/>
          <p:nvPr/>
        </p:nvSpPr>
        <p:spPr>
          <a:xfrm>
            <a:off x="2378480" y="43176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D2997C5-E328-532E-00EA-4E9EA1550476}"/>
              </a:ext>
            </a:extLst>
          </p:cNvPr>
          <p:cNvSpPr txBox="1"/>
          <p:nvPr/>
        </p:nvSpPr>
        <p:spPr>
          <a:xfrm>
            <a:off x="2324591" y="509417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9DA2B2F-F185-4063-9AD5-D2E1B5A1E01B}"/>
              </a:ext>
            </a:extLst>
          </p:cNvPr>
          <p:cNvSpPr txBox="1"/>
          <p:nvPr/>
        </p:nvSpPr>
        <p:spPr>
          <a:xfrm>
            <a:off x="3563888" y="43176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2730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66A8-96EE-F8FA-7BF0-136B3830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538320" cy="900442"/>
          </a:xfrm>
        </p:spPr>
        <p:txBody>
          <a:bodyPr/>
          <a:lstStyle/>
          <a:p>
            <a:r>
              <a:rPr kumimoji="1" lang="en-US" altLang="zh-CN" dirty="0"/>
              <a:t>Can this concurrent exe. equivalent to some serial exe.?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874ED-1C3F-2E53-004B-0AC8F1DB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142C403-ECC4-3DCA-B0C0-01FCDA818347}"/>
              </a:ext>
            </a:extLst>
          </p:cNvPr>
          <p:cNvCxnSpPr>
            <a:cxnSpLocks/>
          </p:cNvCxnSpPr>
          <p:nvPr/>
        </p:nvCxnSpPr>
        <p:spPr>
          <a:xfrm>
            <a:off x="1501945" y="271334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180AA15-EFAA-9BD8-DEB6-D53DB5BD651B}"/>
              </a:ext>
            </a:extLst>
          </p:cNvPr>
          <p:cNvSpPr txBox="1"/>
          <p:nvPr/>
        </p:nvSpPr>
        <p:spPr>
          <a:xfrm>
            <a:off x="1501945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D62991-0817-9F7E-1E05-E8019A08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0" y="2407046"/>
            <a:ext cx="576064" cy="576064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2A1CF7C-D7FF-90F0-8023-5568753446D5}"/>
              </a:ext>
            </a:extLst>
          </p:cNvPr>
          <p:cNvCxnSpPr>
            <a:cxnSpLocks/>
          </p:cNvCxnSpPr>
          <p:nvPr/>
        </p:nvCxnSpPr>
        <p:spPr>
          <a:xfrm>
            <a:off x="1501945" y="346786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71304129-02AD-2044-9DC2-51F0E51D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3154208"/>
            <a:ext cx="635000" cy="635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5744B0-5062-AB4B-B16F-A9EF6B41E2F8}"/>
              </a:ext>
            </a:extLst>
          </p:cNvPr>
          <p:cNvSpPr txBox="1"/>
          <p:nvPr/>
        </p:nvSpPr>
        <p:spPr>
          <a:xfrm>
            <a:off x="257121" y="247484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5E7CAB-F17E-477E-006A-D30292A2CDA9}"/>
              </a:ext>
            </a:extLst>
          </p:cNvPr>
          <p:cNvSpPr txBox="1"/>
          <p:nvPr/>
        </p:nvSpPr>
        <p:spPr>
          <a:xfrm>
            <a:off x="257120" y="324855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30EA19E-DA56-4FEE-F5C1-C4F743645329}"/>
              </a:ext>
            </a:extLst>
          </p:cNvPr>
          <p:cNvGrpSpPr/>
          <p:nvPr/>
        </p:nvGrpSpPr>
        <p:grpSpPr>
          <a:xfrm>
            <a:off x="2087598" y="2570968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52563BD-B466-5909-6FCD-BDB45BBD68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3FE3CC5-F8DB-0F06-7272-5629783BF7F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FCC2CA2-01F0-17F0-D0F1-62A0AD91DD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A7E58C1-8584-3445-ACAC-C178B3034BF8}"/>
              </a:ext>
            </a:extLst>
          </p:cNvPr>
          <p:cNvSpPr txBox="1"/>
          <p:nvPr/>
        </p:nvSpPr>
        <p:spPr>
          <a:xfrm>
            <a:off x="258694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96353BBF-CE27-E3A5-231B-A121DEC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3268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Though being concurrent, it is easier to understand if we map it to some serial execution </a:t>
            </a:r>
          </a:p>
          <a:p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1D2D58-5A47-6B5E-47CD-D1BCAF625861}"/>
              </a:ext>
            </a:extLst>
          </p:cNvPr>
          <p:cNvGrpSpPr/>
          <p:nvPr/>
        </p:nvGrpSpPr>
        <p:grpSpPr>
          <a:xfrm>
            <a:off x="3874148" y="2552700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15F58C9-79A9-45B2-D9AA-EA7FC7823FD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C5E281A-0922-8BA4-D2AF-23C6F2CE45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2EC1C567-E872-A579-FDCF-551CBB78EA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2F7FA91-2526-E20A-C3BD-FCFA71819F5D}"/>
              </a:ext>
            </a:extLst>
          </p:cNvPr>
          <p:cNvSpPr txBox="1"/>
          <p:nvPr/>
        </p:nvSpPr>
        <p:spPr>
          <a:xfrm>
            <a:off x="356388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9B01AB-F1DC-5FD6-6D88-BD3382C3DEA9}"/>
              </a:ext>
            </a:extLst>
          </p:cNvPr>
          <p:cNvSpPr txBox="1"/>
          <p:nvPr/>
        </p:nvSpPr>
        <p:spPr>
          <a:xfrm>
            <a:off x="4485571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E9D1A9-41F9-5147-5F33-6D098FCC135C}"/>
              </a:ext>
            </a:extLst>
          </p:cNvPr>
          <p:cNvGrpSpPr/>
          <p:nvPr/>
        </p:nvGrpSpPr>
        <p:grpSpPr>
          <a:xfrm>
            <a:off x="4149541" y="3325482"/>
            <a:ext cx="1086984" cy="284755"/>
            <a:chOff x="2339752" y="2425452"/>
            <a:chExt cx="1086984" cy="284755"/>
          </a:xfrm>
        </p:grpSpPr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F728F633-A891-4D6F-9FEF-684623FDB92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17A63C46-4C99-6618-C315-5F996B51B13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8548A8A1-79C2-5EA0-A7EA-0853607E4AE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C6F4B7F-1647-0AE6-9A14-5DF209D00526}"/>
              </a:ext>
            </a:extLst>
          </p:cNvPr>
          <p:cNvSpPr txBox="1"/>
          <p:nvPr/>
        </p:nvSpPr>
        <p:spPr>
          <a:xfrm>
            <a:off x="3579819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63B92D-7ED5-3A72-1A4D-B220C55C8E7A}"/>
              </a:ext>
            </a:extLst>
          </p:cNvPr>
          <p:cNvSpPr txBox="1"/>
          <p:nvPr/>
        </p:nvSpPr>
        <p:spPr>
          <a:xfrm>
            <a:off x="4644008" y="29524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0B876B-2778-2001-A03A-E9699B60AC89}"/>
              </a:ext>
            </a:extLst>
          </p:cNvPr>
          <p:cNvGrpSpPr/>
          <p:nvPr/>
        </p:nvGrpSpPr>
        <p:grpSpPr>
          <a:xfrm>
            <a:off x="5857338" y="3325482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4E866B9-9D01-C512-79AF-8ACCDA768AF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5D9DC77-593F-5510-9D53-65335FF67D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F5799E06-9F72-A0FC-51EC-0B94BD60CDC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D1A0A71-88FF-02A5-3390-79ED36431B15}"/>
              </a:ext>
            </a:extLst>
          </p:cNvPr>
          <p:cNvSpPr txBox="1"/>
          <p:nvPr/>
        </p:nvSpPr>
        <p:spPr>
          <a:xfrm>
            <a:off x="5381110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3F9E7D-41CB-0FD2-CE50-45B4AA7CC126}"/>
              </a:ext>
            </a:extLst>
          </p:cNvPr>
          <p:cNvSpPr txBox="1"/>
          <p:nvPr/>
        </p:nvSpPr>
        <p:spPr>
          <a:xfrm>
            <a:off x="6400830" y="29295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2500E935-0CCD-506B-7CDF-F9733047579F}"/>
              </a:ext>
            </a:extLst>
          </p:cNvPr>
          <p:cNvSpPr/>
          <p:nvPr/>
        </p:nvSpPr>
        <p:spPr>
          <a:xfrm>
            <a:off x="3874148" y="3649588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40AE4CE-1F19-AA5E-265E-2C8FEDDD5A4E}"/>
              </a:ext>
            </a:extLst>
          </p:cNvPr>
          <p:cNvCxnSpPr>
            <a:cxnSpLocks/>
          </p:cNvCxnSpPr>
          <p:nvPr/>
        </p:nvCxnSpPr>
        <p:spPr>
          <a:xfrm>
            <a:off x="1576756" y="487372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354BB13-E1D2-B1DC-C836-D1BC143D7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4585692"/>
            <a:ext cx="635000" cy="635000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ADFFD5CD-B45A-8037-93B9-3DCBC33507E3}"/>
              </a:ext>
            </a:extLst>
          </p:cNvPr>
          <p:cNvGrpSpPr/>
          <p:nvPr/>
        </p:nvGrpSpPr>
        <p:grpSpPr>
          <a:xfrm>
            <a:off x="1763688" y="4731346"/>
            <a:ext cx="1086984" cy="284755"/>
            <a:chOff x="2339752" y="2425452"/>
            <a:chExt cx="1086984" cy="284755"/>
          </a:xfrm>
        </p:grpSpPr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35337C0C-79E1-7E50-7E50-92B93EAFD5F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F5D56F11-3117-DD3A-2F7D-088F4391459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72D6121A-8BEE-E281-B9E2-B4AD597836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4F40635-8D9F-C696-B9CB-9B05F8329CEC}"/>
              </a:ext>
            </a:extLst>
          </p:cNvPr>
          <p:cNvGrpSpPr/>
          <p:nvPr/>
        </p:nvGrpSpPr>
        <p:grpSpPr>
          <a:xfrm>
            <a:off x="3062557" y="4733785"/>
            <a:ext cx="1086984" cy="284755"/>
            <a:chOff x="2339752" y="2425452"/>
            <a:chExt cx="1086984" cy="284755"/>
          </a:xfrm>
        </p:grpSpPr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DB310CB2-6A56-596B-1775-3DBEBA5D6C89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F6C0A122-8412-EF68-660A-7F19D6C86AB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BF4A34AC-E971-4607-C8DE-6F55DCC0482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B5D8709-0653-C9C4-75C9-9F74E95F3E89}"/>
              </a:ext>
            </a:extLst>
          </p:cNvPr>
          <p:cNvGrpSpPr/>
          <p:nvPr/>
        </p:nvGrpSpPr>
        <p:grpSpPr>
          <a:xfrm>
            <a:off x="4361425" y="4731346"/>
            <a:ext cx="1086984" cy="284755"/>
            <a:chOff x="2339752" y="2425452"/>
            <a:chExt cx="1086984" cy="284755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C216779F-3176-6403-05FD-1426067C49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1A83373A-DE12-A090-B8A6-040020CFD5D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10DB9FD-976D-C566-0B28-42EF941CE5A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CF2459-FEB0-880B-6CB8-E2CCC4CB3628}"/>
              </a:ext>
            </a:extLst>
          </p:cNvPr>
          <p:cNvGrpSpPr/>
          <p:nvPr/>
        </p:nvGrpSpPr>
        <p:grpSpPr>
          <a:xfrm>
            <a:off x="5873353" y="4731346"/>
            <a:ext cx="1086984" cy="284755"/>
            <a:chOff x="2339752" y="2425452"/>
            <a:chExt cx="1086984" cy="284755"/>
          </a:xfrm>
        </p:grpSpPr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ADCDCB67-4538-760E-54D7-15453A8D740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800B5F1D-82D0-6BCC-8FF6-84471F3B855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16D4AE97-4E01-FD75-AE4F-AF9D57A4AC1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2E70F7C-909B-F018-2B13-42600AFDEE59}"/>
              </a:ext>
            </a:extLst>
          </p:cNvPr>
          <p:cNvSpPr txBox="1"/>
          <p:nvPr/>
        </p:nvSpPr>
        <p:spPr>
          <a:xfrm>
            <a:off x="3874148" y="432901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8309D7-C9D5-8B4C-EC24-B0FB4F89B581}"/>
              </a:ext>
            </a:extLst>
          </p:cNvPr>
          <p:cNvSpPr txBox="1"/>
          <p:nvPr/>
        </p:nvSpPr>
        <p:spPr>
          <a:xfrm>
            <a:off x="4796037" y="433373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C53FD9-892D-29A6-ACA7-C21885868633}"/>
              </a:ext>
            </a:extLst>
          </p:cNvPr>
          <p:cNvSpPr txBox="1"/>
          <p:nvPr/>
        </p:nvSpPr>
        <p:spPr>
          <a:xfrm>
            <a:off x="5591124" y="433537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04B6A2-5D0D-19E2-8BAF-22DF28A36BDB}"/>
              </a:ext>
            </a:extLst>
          </p:cNvPr>
          <p:cNvSpPr txBox="1"/>
          <p:nvPr/>
        </p:nvSpPr>
        <p:spPr>
          <a:xfrm>
            <a:off x="6448694" y="43334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3B6C80-B7E3-0E23-0FCD-9BBE9E4458BD}"/>
              </a:ext>
            </a:extLst>
          </p:cNvPr>
          <p:cNvSpPr txBox="1"/>
          <p:nvPr/>
        </p:nvSpPr>
        <p:spPr>
          <a:xfrm>
            <a:off x="1181288" y="43062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8ECBD5-5693-D7B8-1E8A-A55573463654}"/>
              </a:ext>
            </a:extLst>
          </p:cNvPr>
          <p:cNvSpPr txBox="1"/>
          <p:nvPr/>
        </p:nvSpPr>
        <p:spPr>
          <a:xfrm>
            <a:off x="2245477" y="432462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2F85D1-C824-5B4A-6519-2F39DD809475}"/>
              </a:ext>
            </a:extLst>
          </p:cNvPr>
          <p:cNvSpPr txBox="1"/>
          <p:nvPr/>
        </p:nvSpPr>
        <p:spPr>
          <a:xfrm>
            <a:off x="2511798" y="50341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A8736F-FFD9-BD20-30B9-C163CD2B7F5E}"/>
              </a:ext>
            </a:extLst>
          </p:cNvPr>
          <p:cNvSpPr txBox="1"/>
          <p:nvPr/>
        </p:nvSpPr>
        <p:spPr>
          <a:xfrm>
            <a:off x="3531518" y="502961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0" grpId="0"/>
      <p:bldP spid="1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3BCC-2286-0D49-BDB1-2A18A3F1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Range Query in LSM Tree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2D14A-FDBC-ED4F-A66C-E7EC56E4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817663" cy="279631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kumimoji="1" lang="en-US" altLang="zh-CN" b="0" dirty="0"/>
              <a:t>Search each layer using </a:t>
            </a:r>
            <a:r>
              <a:rPr lang="en-US" altLang="zh-CN" dirty="0">
                <a:solidFill>
                  <a:srgbClr val="BE374B"/>
                </a:solidFill>
              </a:rPr>
              <a:t>binary search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rgbClr val="BE374B"/>
                </a:solidFill>
              </a:rPr>
              <a:t>Merge</a:t>
            </a:r>
            <a:r>
              <a:rPr kumimoji="1" lang="en-US" altLang="zh-CN" b="0" dirty="0">
                <a:solidFill>
                  <a:schemeClr val="tx1"/>
                </a:solidFill>
              </a:rPr>
              <a:t> the results of each layer </a:t>
            </a:r>
          </a:p>
          <a:p>
            <a:r>
              <a:rPr kumimoji="1" lang="en-US" altLang="zh-CN" b="0" dirty="0">
                <a:solidFill>
                  <a:schemeClr val="tx1"/>
                </a:solidFill>
              </a:rPr>
              <a:t>Not as good as </a:t>
            </a:r>
            <a:r>
              <a:rPr kumimoji="1" lang="en-US" altLang="zh-CN" b="0" dirty="0" err="1">
                <a:solidFill>
                  <a:schemeClr val="tx1"/>
                </a:solidFill>
              </a:rPr>
              <a:t>B+Tree</a:t>
            </a:r>
            <a:r>
              <a:rPr kumimoji="1" lang="en-US" altLang="zh-CN" b="0" dirty="0">
                <a:solidFill>
                  <a:schemeClr val="tx1"/>
                </a:solidFill>
              </a:rPr>
              <a:t>,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r>
              <a:rPr kumimoji="1" lang="en-US" altLang="zh-CN" b="0" dirty="0">
                <a:solidFill>
                  <a:schemeClr val="tx1"/>
                </a:solidFill>
              </a:rPr>
              <a:t>but is much better than hash &amp; logs without hierarchy! ! </a:t>
            </a:r>
            <a:endParaRPr kumimoji="1"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1ABF52-EC4C-E04F-8899-E14F378A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7" y="329274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CA5405-909B-AA46-82DF-53B87E867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9" y="328954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5C00DB-5E5D-194D-B790-9E1C9130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389875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5A49713-FEB7-044B-84B3-B37A92791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1" y="389555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E45DAE-5989-3C47-94B7-69C4E231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20" y="3906267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924DED2-BCA0-4647-A6E5-7A78896A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12" y="3903072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AF59778-A348-734E-A2E1-6CD71FC4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27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ADE2F1D-ACF0-014B-B8BB-E97544030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19" y="4598403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FA8F7F-675E-194F-8CED-C7F203D0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22" y="459526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B2A025B-9B63-A744-A0F6-F8AB1116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31" y="4605980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F384DCB-B741-DA4E-8222-006DF97B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23" y="4602785"/>
            <a:ext cx="405904" cy="4059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3B45C1C-8651-BF40-9ED1-881ECEFB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93" y="4601598"/>
            <a:ext cx="405904" cy="4059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29A16D-C9F6-544D-A660-3FD96CFE7F46}"/>
              </a:ext>
            </a:extLst>
          </p:cNvPr>
          <p:cNvSpPr/>
          <p:nvPr/>
        </p:nvSpPr>
        <p:spPr>
          <a:xfrm>
            <a:off x="5521165" y="5117998"/>
            <a:ext cx="118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LSM Tree</a:t>
            </a:r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40CE63F-B931-124B-A079-646BCD0324BF}"/>
              </a:ext>
            </a:extLst>
          </p:cNvPr>
          <p:cNvGrpSpPr/>
          <p:nvPr/>
        </p:nvGrpSpPr>
        <p:grpSpPr>
          <a:xfrm>
            <a:off x="5768507" y="2544075"/>
            <a:ext cx="552413" cy="508666"/>
            <a:chOff x="2195736" y="3023566"/>
            <a:chExt cx="552413" cy="50866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5AE99CE-AC59-D04F-822B-F038107F6ED5}"/>
                </a:ext>
              </a:extLst>
            </p:cNvPr>
            <p:cNvSpPr/>
            <p:nvPr/>
          </p:nvSpPr>
          <p:spPr>
            <a:xfrm>
              <a:off x="2339752" y="3023566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1BDFDB5-3FB0-9741-96D4-6DFA13613BB3}"/>
                </a:ext>
              </a:extLst>
            </p:cNvPr>
            <p:cNvSpPr/>
            <p:nvPr/>
          </p:nvSpPr>
          <p:spPr>
            <a:xfrm>
              <a:off x="2195736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52ACF7F-AA86-2E42-924C-69EDA36FB0AF}"/>
                </a:ext>
              </a:extLst>
            </p:cNvPr>
            <p:cNvSpPr/>
            <p:nvPr/>
          </p:nvSpPr>
          <p:spPr>
            <a:xfrm>
              <a:off x="2532125" y="3316232"/>
              <a:ext cx="216024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68CFF0F-A081-DA4F-B716-D936E5E95A4B}"/>
                </a:ext>
              </a:extLst>
            </p:cNvPr>
            <p:cNvCxnSpPr>
              <a:stCxn id="30" idx="0"/>
              <a:endCxn id="29" idx="3"/>
            </p:cNvCxnSpPr>
            <p:nvPr/>
          </p:nvCxnSpPr>
          <p:spPr>
            <a:xfrm flipV="1">
              <a:off x="2303748" y="3207934"/>
              <a:ext cx="67640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2C9162B9-F91F-4446-8AD5-2B018D6B8BB6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2411760" y="3424232"/>
              <a:ext cx="1203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DA618D77-E0E8-4B4F-AB59-4217EC4E863E}"/>
                </a:ext>
              </a:extLst>
            </p:cNvPr>
            <p:cNvCxnSpPr>
              <a:cxnSpLocks/>
              <a:stCxn id="29" idx="5"/>
              <a:endCxn id="31" idx="0"/>
            </p:cNvCxnSpPr>
            <p:nvPr/>
          </p:nvCxnSpPr>
          <p:spPr>
            <a:xfrm>
              <a:off x="2524140" y="3207934"/>
              <a:ext cx="115997" cy="108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CDD53E22-91DF-FE48-B199-7A42EA3DEBA1}"/>
              </a:ext>
            </a:extLst>
          </p:cNvPr>
          <p:cNvSpPr/>
          <p:nvPr/>
        </p:nvSpPr>
        <p:spPr>
          <a:xfrm>
            <a:off x="4315239" y="2575409"/>
            <a:ext cx="1249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MemTable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DD9A7F-FEA8-BB4F-A79A-91EF0D705DED}"/>
              </a:ext>
            </a:extLst>
          </p:cNvPr>
          <p:cNvSpPr/>
          <p:nvPr/>
        </p:nvSpPr>
        <p:spPr>
          <a:xfrm>
            <a:off x="4851950" y="319285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L0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1BAB187-9C6C-934B-BDBE-07014A6EFB05}"/>
              </a:ext>
            </a:extLst>
          </p:cNvPr>
          <p:cNvSpPr/>
          <p:nvPr/>
        </p:nvSpPr>
        <p:spPr>
          <a:xfrm>
            <a:off x="4455409" y="392562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L1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3C5A502-F0F4-E947-92FB-454C56D8F6AE}"/>
              </a:ext>
            </a:extLst>
          </p:cNvPr>
          <p:cNvSpPr/>
          <p:nvPr/>
        </p:nvSpPr>
        <p:spPr>
          <a:xfrm>
            <a:off x="3904405" y="462107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L2</a:t>
            </a:r>
            <a:endParaRPr lang="zh-CN" altLang="en-US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B2C0942-6C73-094D-A6B7-64596691BE7E}"/>
              </a:ext>
            </a:extLst>
          </p:cNvPr>
          <p:cNvCxnSpPr/>
          <p:nvPr/>
        </p:nvCxnSpPr>
        <p:spPr>
          <a:xfrm flipV="1">
            <a:off x="8316416" y="2544075"/>
            <a:ext cx="0" cy="25739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5FCACB6-3834-4542-87DC-BBED02157334}"/>
              </a:ext>
            </a:extLst>
          </p:cNvPr>
          <p:cNvSpPr/>
          <p:nvPr/>
        </p:nvSpPr>
        <p:spPr>
          <a:xfrm>
            <a:off x="7993250" y="2117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New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C1643A1-46A7-8146-9E48-CA1F94C1080B}"/>
              </a:ext>
            </a:extLst>
          </p:cNvPr>
          <p:cNvSpPr/>
          <p:nvPr/>
        </p:nvSpPr>
        <p:spPr>
          <a:xfrm>
            <a:off x="8029497" y="511680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Old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7192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66A8-96EE-F8FA-7BF0-136B3830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 this concurrent exe. equivalent to some serial exe.?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874ED-1C3F-2E53-004B-0AC8F1DB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142C403-ECC4-3DCA-B0C0-01FCDA818347}"/>
              </a:ext>
            </a:extLst>
          </p:cNvPr>
          <p:cNvCxnSpPr>
            <a:cxnSpLocks/>
          </p:cNvCxnSpPr>
          <p:nvPr/>
        </p:nvCxnSpPr>
        <p:spPr>
          <a:xfrm>
            <a:off x="1501945" y="271334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180AA15-EFAA-9BD8-DEB6-D53DB5BD651B}"/>
              </a:ext>
            </a:extLst>
          </p:cNvPr>
          <p:cNvSpPr txBox="1"/>
          <p:nvPr/>
        </p:nvSpPr>
        <p:spPr>
          <a:xfrm>
            <a:off x="1501945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D62991-0817-9F7E-1E05-E8019A08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0" y="2407046"/>
            <a:ext cx="576064" cy="576064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2A1CF7C-D7FF-90F0-8023-5568753446D5}"/>
              </a:ext>
            </a:extLst>
          </p:cNvPr>
          <p:cNvCxnSpPr>
            <a:cxnSpLocks/>
          </p:cNvCxnSpPr>
          <p:nvPr/>
        </p:nvCxnSpPr>
        <p:spPr>
          <a:xfrm>
            <a:off x="1501945" y="346786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71304129-02AD-2044-9DC2-51F0E51D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3154208"/>
            <a:ext cx="635000" cy="635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5744B0-5062-AB4B-B16F-A9EF6B41E2F8}"/>
              </a:ext>
            </a:extLst>
          </p:cNvPr>
          <p:cNvSpPr txBox="1"/>
          <p:nvPr/>
        </p:nvSpPr>
        <p:spPr>
          <a:xfrm>
            <a:off x="257121" y="247484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5E7CAB-F17E-477E-006A-D30292A2CDA9}"/>
              </a:ext>
            </a:extLst>
          </p:cNvPr>
          <p:cNvSpPr txBox="1"/>
          <p:nvPr/>
        </p:nvSpPr>
        <p:spPr>
          <a:xfrm>
            <a:off x="257120" y="324855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30EA19E-DA56-4FEE-F5C1-C4F743645329}"/>
              </a:ext>
            </a:extLst>
          </p:cNvPr>
          <p:cNvGrpSpPr/>
          <p:nvPr/>
        </p:nvGrpSpPr>
        <p:grpSpPr>
          <a:xfrm>
            <a:off x="2087598" y="2570968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52563BD-B466-5909-6FCD-BDB45BBD68C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3FE3CC5-F8DB-0F06-7272-5629783BF7F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FCC2CA2-01F0-17F0-D0F1-62A0AD91DD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A7E58C1-8584-3445-ACAC-C178B3034BF8}"/>
              </a:ext>
            </a:extLst>
          </p:cNvPr>
          <p:cNvSpPr txBox="1"/>
          <p:nvPr/>
        </p:nvSpPr>
        <p:spPr>
          <a:xfrm>
            <a:off x="258694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96353BBF-CE27-E3A5-231B-A121DEC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32687"/>
          </a:xfrm>
        </p:spPr>
        <p:txBody>
          <a:bodyPr/>
          <a:lstStyle/>
          <a:p>
            <a:r>
              <a:rPr kumimoji="1" lang="en-US" altLang="zh-CN" dirty="0"/>
              <a:t>Though being concurrent, it is easier to understand if we map it to some serial execution </a:t>
            </a:r>
          </a:p>
          <a:p>
            <a:endParaRPr kumimoji="1"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61D2D58-5A47-6B5E-47CD-D1BCAF625861}"/>
              </a:ext>
            </a:extLst>
          </p:cNvPr>
          <p:cNvGrpSpPr/>
          <p:nvPr/>
        </p:nvGrpSpPr>
        <p:grpSpPr>
          <a:xfrm>
            <a:off x="3874148" y="2552700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15F58C9-79A9-45B2-D9AA-EA7FC7823FD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C5E281A-0922-8BA4-D2AF-23C6F2CE45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2EC1C567-E872-A579-FDCF-551CBB78EA1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2F7FA91-2526-E20A-C3BD-FCFA71819F5D}"/>
              </a:ext>
            </a:extLst>
          </p:cNvPr>
          <p:cNvSpPr txBox="1"/>
          <p:nvPr/>
        </p:nvSpPr>
        <p:spPr>
          <a:xfrm>
            <a:off x="356388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C9B01AB-F1DC-5FD6-6D88-BD3382C3DEA9}"/>
              </a:ext>
            </a:extLst>
          </p:cNvPr>
          <p:cNvSpPr txBox="1"/>
          <p:nvPr/>
        </p:nvSpPr>
        <p:spPr>
          <a:xfrm>
            <a:off x="4485571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E9D1A9-41F9-5147-5F33-6D098FCC135C}"/>
              </a:ext>
            </a:extLst>
          </p:cNvPr>
          <p:cNvGrpSpPr/>
          <p:nvPr/>
        </p:nvGrpSpPr>
        <p:grpSpPr>
          <a:xfrm>
            <a:off x="4149541" y="3325482"/>
            <a:ext cx="1086984" cy="284755"/>
            <a:chOff x="2339752" y="2425452"/>
            <a:chExt cx="1086984" cy="284755"/>
          </a:xfrm>
        </p:grpSpPr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F728F633-A891-4D6F-9FEF-684623FDB92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17A63C46-4C99-6618-C315-5F996B51B13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8548A8A1-79C2-5EA0-A7EA-0853607E4AE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C6F4B7F-1647-0AE6-9A14-5DF209D00526}"/>
              </a:ext>
            </a:extLst>
          </p:cNvPr>
          <p:cNvSpPr txBox="1"/>
          <p:nvPr/>
        </p:nvSpPr>
        <p:spPr>
          <a:xfrm>
            <a:off x="3579819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63B92D-7ED5-3A72-1A4D-B220C55C8E7A}"/>
              </a:ext>
            </a:extLst>
          </p:cNvPr>
          <p:cNvSpPr txBox="1"/>
          <p:nvPr/>
        </p:nvSpPr>
        <p:spPr>
          <a:xfrm>
            <a:off x="4644008" y="29524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A0B876B-2778-2001-A03A-E9699B60AC89}"/>
              </a:ext>
            </a:extLst>
          </p:cNvPr>
          <p:cNvGrpSpPr/>
          <p:nvPr/>
        </p:nvGrpSpPr>
        <p:grpSpPr>
          <a:xfrm>
            <a:off x="5857338" y="3325482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4E866B9-9D01-C512-79AF-8ACCDA768AF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5D9DC77-593F-5510-9D53-65335FF67D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F5799E06-9F72-A0FC-51EC-0B94BD60CDC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D1A0A71-88FF-02A5-3390-79ED36431B15}"/>
              </a:ext>
            </a:extLst>
          </p:cNvPr>
          <p:cNvSpPr txBox="1"/>
          <p:nvPr/>
        </p:nvSpPr>
        <p:spPr>
          <a:xfrm>
            <a:off x="5381110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3F9E7D-41CB-0FD2-CE50-45B4AA7CC126}"/>
              </a:ext>
            </a:extLst>
          </p:cNvPr>
          <p:cNvSpPr txBox="1"/>
          <p:nvPr/>
        </p:nvSpPr>
        <p:spPr>
          <a:xfrm>
            <a:off x="6400830" y="29295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2500E935-0CCD-506B-7CDF-F9733047579F}"/>
              </a:ext>
            </a:extLst>
          </p:cNvPr>
          <p:cNvSpPr/>
          <p:nvPr/>
        </p:nvSpPr>
        <p:spPr>
          <a:xfrm>
            <a:off x="3874148" y="3876838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40AE4CE-1F19-AA5E-265E-2C8FEDDD5A4E}"/>
              </a:ext>
            </a:extLst>
          </p:cNvPr>
          <p:cNvCxnSpPr>
            <a:cxnSpLocks/>
          </p:cNvCxnSpPr>
          <p:nvPr/>
        </p:nvCxnSpPr>
        <p:spPr>
          <a:xfrm>
            <a:off x="1576756" y="487372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354BB13-E1D2-B1DC-C836-D1BC143D7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1" y="4585692"/>
            <a:ext cx="635000" cy="635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A827D3C-DED0-0FB4-6E2A-6DB8BFBEBBE3}"/>
              </a:ext>
            </a:extLst>
          </p:cNvPr>
          <p:cNvSpPr txBox="1"/>
          <p:nvPr/>
        </p:nvSpPr>
        <p:spPr>
          <a:xfrm>
            <a:off x="2098140" y="4657700"/>
            <a:ext cx="494771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Can you derive an equivalent serial order?  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38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2B65D-64D7-F607-2113-93643B55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Proof: we cannot find an equivalent serial execution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934EA-41C6-FE76-3EEA-7CC2866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A7FC2E-FA58-C978-C1D4-FF506E2A2289}"/>
              </a:ext>
            </a:extLst>
          </p:cNvPr>
          <p:cNvCxnSpPr>
            <a:cxnSpLocks/>
          </p:cNvCxnSpPr>
          <p:nvPr/>
        </p:nvCxnSpPr>
        <p:spPr>
          <a:xfrm>
            <a:off x="1499539" y="230257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38C6D16-11E2-9588-44A6-ECE0A83D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4" y="2014540"/>
            <a:ext cx="635000" cy="635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0F0C7E1-28F4-48A8-D270-FB8F13BEA134}"/>
              </a:ext>
            </a:extLst>
          </p:cNvPr>
          <p:cNvGrpSpPr/>
          <p:nvPr/>
        </p:nvGrpSpPr>
        <p:grpSpPr>
          <a:xfrm>
            <a:off x="1686471" y="2160194"/>
            <a:ext cx="1086984" cy="284755"/>
            <a:chOff x="2339752" y="2425452"/>
            <a:chExt cx="1086984" cy="284755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76B28D67-0010-8B58-3EA9-BF0F5E833F8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A39E8A94-F301-762D-0950-8D7E894BD5B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C5091D37-C6DC-F19E-8309-61478590BC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FDACF4-4A46-B981-957A-A9BF028C5C26}"/>
              </a:ext>
            </a:extLst>
          </p:cNvPr>
          <p:cNvGrpSpPr/>
          <p:nvPr/>
        </p:nvGrpSpPr>
        <p:grpSpPr>
          <a:xfrm>
            <a:off x="2985340" y="2162633"/>
            <a:ext cx="1086984" cy="284755"/>
            <a:chOff x="2339752" y="2425452"/>
            <a:chExt cx="1086984" cy="284755"/>
          </a:xfrm>
        </p:grpSpPr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B1827C5-C500-E22E-42B7-B63FC36FD42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D085A289-0542-3D73-2A7E-65C03AD76BB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E49B34F1-397F-A292-8696-71D0907AB42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D8DF95-B3E8-2DEA-AACA-A2FC77DA6B67}"/>
              </a:ext>
            </a:extLst>
          </p:cNvPr>
          <p:cNvGrpSpPr/>
          <p:nvPr/>
        </p:nvGrpSpPr>
        <p:grpSpPr>
          <a:xfrm>
            <a:off x="4284208" y="2160194"/>
            <a:ext cx="1086984" cy="284755"/>
            <a:chOff x="2339752" y="2425452"/>
            <a:chExt cx="1086984" cy="284755"/>
          </a:xfrm>
        </p:grpSpPr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09D86AB3-B157-3164-501D-DB97DFA56FF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19C66F7-F967-B9B8-8D2D-488BB7B1508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2A8C802E-4793-7652-B9E7-BBF8097F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B425422-7E1A-7DA4-1BD4-9084121288D7}"/>
              </a:ext>
            </a:extLst>
          </p:cNvPr>
          <p:cNvGrpSpPr/>
          <p:nvPr/>
        </p:nvGrpSpPr>
        <p:grpSpPr>
          <a:xfrm>
            <a:off x="5796136" y="2160194"/>
            <a:ext cx="1086984" cy="284755"/>
            <a:chOff x="2339752" y="2425452"/>
            <a:chExt cx="1086984" cy="284755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BC70BCAE-F1B3-3B65-D1F2-BCC68D6605A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C53BED0-55D8-8C83-5D57-87347B0F11D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5FC459BD-3A5A-0DCB-20AC-4E3409ECF5B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E4481A7-D9DA-0E54-946A-2E0CBEEB8814}"/>
              </a:ext>
            </a:extLst>
          </p:cNvPr>
          <p:cNvSpPr txBox="1"/>
          <p:nvPr/>
        </p:nvSpPr>
        <p:spPr>
          <a:xfrm>
            <a:off x="3796931" y="175786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9F08658-BE99-742A-DF92-278C86E7EBF2}"/>
              </a:ext>
            </a:extLst>
          </p:cNvPr>
          <p:cNvSpPr txBox="1"/>
          <p:nvPr/>
        </p:nvSpPr>
        <p:spPr>
          <a:xfrm>
            <a:off x="4718820" y="176258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8BF6C7-EB96-BCED-93F1-AE5BB16AAF2F}"/>
              </a:ext>
            </a:extLst>
          </p:cNvPr>
          <p:cNvSpPr txBox="1"/>
          <p:nvPr/>
        </p:nvSpPr>
        <p:spPr>
          <a:xfrm>
            <a:off x="5513907" y="176421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6E3E88-3D83-2623-07A4-093434EC8768}"/>
              </a:ext>
            </a:extLst>
          </p:cNvPr>
          <p:cNvSpPr txBox="1"/>
          <p:nvPr/>
        </p:nvSpPr>
        <p:spPr>
          <a:xfrm>
            <a:off x="6371477" y="176229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D9E249-7B52-7FAE-DCA6-558B2E01276C}"/>
              </a:ext>
            </a:extLst>
          </p:cNvPr>
          <p:cNvSpPr txBox="1"/>
          <p:nvPr/>
        </p:nvSpPr>
        <p:spPr>
          <a:xfrm>
            <a:off x="1104071" y="17350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36D2FB3-FCAF-6363-4C0F-739F08DF2F53}"/>
              </a:ext>
            </a:extLst>
          </p:cNvPr>
          <p:cNvSpPr txBox="1"/>
          <p:nvPr/>
        </p:nvSpPr>
        <p:spPr>
          <a:xfrm>
            <a:off x="2168260" y="175347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45DBD2B-7ED1-9C8A-5767-B3F8E9457F24}"/>
              </a:ext>
            </a:extLst>
          </p:cNvPr>
          <p:cNvSpPr txBox="1"/>
          <p:nvPr/>
        </p:nvSpPr>
        <p:spPr>
          <a:xfrm>
            <a:off x="2434581" y="24630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02F03E-C515-3BD5-9BA7-14A95159B20F}"/>
              </a:ext>
            </a:extLst>
          </p:cNvPr>
          <p:cNvSpPr txBox="1"/>
          <p:nvPr/>
        </p:nvSpPr>
        <p:spPr>
          <a:xfrm>
            <a:off x="3454301" y="2458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AC41FF45-4C41-8AEB-AE31-2F5CFA6D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32687"/>
          </a:xfrm>
        </p:spPr>
        <p:txBody>
          <a:bodyPr/>
          <a:lstStyle/>
          <a:p>
            <a:r>
              <a:rPr kumimoji="1" lang="en-US" altLang="zh-CN" dirty="0"/>
              <a:t>Case #1. </a:t>
            </a:r>
          </a:p>
          <a:p>
            <a:endParaRPr kumimoji="1"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515CECA8-55D5-2F4A-76A0-D2DDB450DF25}"/>
              </a:ext>
            </a:extLst>
          </p:cNvPr>
          <p:cNvSpPr txBox="1">
            <a:spLocks/>
          </p:cNvSpPr>
          <p:nvPr/>
        </p:nvSpPr>
        <p:spPr>
          <a:xfrm>
            <a:off x="302840" y="3152835"/>
            <a:ext cx="1532855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Case #2. </a:t>
            </a:r>
          </a:p>
          <a:p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AA0A830-3160-3D19-5B4C-324D4C913780}"/>
              </a:ext>
            </a:extLst>
          </p:cNvPr>
          <p:cNvCxnSpPr>
            <a:cxnSpLocks/>
          </p:cNvCxnSpPr>
          <p:nvPr/>
        </p:nvCxnSpPr>
        <p:spPr>
          <a:xfrm>
            <a:off x="1578168" y="4265741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A284E7F-7CF1-E178-E56A-B0D2B8D8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73" y="3977709"/>
            <a:ext cx="635000" cy="63500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5FCDA0F4-70A7-760C-D4E7-F50D5918E3AF}"/>
              </a:ext>
            </a:extLst>
          </p:cNvPr>
          <p:cNvGrpSpPr/>
          <p:nvPr/>
        </p:nvGrpSpPr>
        <p:grpSpPr>
          <a:xfrm>
            <a:off x="1765100" y="4123363"/>
            <a:ext cx="1086984" cy="284755"/>
            <a:chOff x="2339752" y="2425452"/>
            <a:chExt cx="1086984" cy="284755"/>
          </a:xfrm>
        </p:grpSpPr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E4C84BB5-24B6-EC41-3FC9-42AF57C03866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22F4D7B5-50B9-FE36-98EE-B483343310D4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13D664FC-FEEF-31D4-C620-5D445F31356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AB4C9C9-C4BE-6B8D-1325-7212BF5CA595}"/>
              </a:ext>
            </a:extLst>
          </p:cNvPr>
          <p:cNvGrpSpPr/>
          <p:nvPr/>
        </p:nvGrpSpPr>
        <p:grpSpPr>
          <a:xfrm>
            <a:off x="3063969" y="4125802"/>
            <a:ext cx="1086984" cy="284755"/>
            <a:chOff x="2339752" y="2425452"/>
            <a:chExt cx="1086984" cy="284755"/>
          </a:xfrm>
        </p:grpSpPr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430FEA1-3E7D-C0CE-778C-75F8E284C9F7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00101A84-C836-E256-6740-5C670E66C465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625A17B0-3C11-8977-4FBA-74256CCBBB7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7D62F5-D1ED-41AF-EC9D-9161CC48245F}"/>
              </a:ext>
            </a:extLst>
          </p:cNvPr>
          <p:cNvGrpSpPr/>
          <p:nvPr/>
        </p:nvGrpSpPr>
        <p:grpSpPr>
          <a:xfrm>
            <a:off x="4362837" y="4123363"/>
            <a:ext cx="1086984" cy="284755"/>
            <a:chOff x="2339752" y="2425452"/>
            <a:chExt cx="1086984" cy="284755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768A5083-3DD4-2A67-81BE-589327427A8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70B590D1-E365-F987-C4A8-4A34AC8838E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9F3CDBC8-6D11-93DE-FA1A-5F8308B022A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441F447-D3E9-4452-2C59-9128A81366ED}"/>
              </a:ext>
            </a:extLst>
          </p:cNvPr>
          <p:cNvGrpSpPr/>
          <p:nvPr/>
        </p:nvGrpSpPr>
        <p:grpSpPr>
          <a:xfrm>
            <a:off x="5874765" y="4123363"/>
            <a:ext cx="1086984" cy="284755"/>
            <a:chOff x="2339752" y="2425452"/>
            <a:chExt cx="1086984" cy="284755"/>
          </a:xfrm>
        </p:grpSpPr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1545868A-EDDC-D0CE-A761-4F6AACD7E6D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180FB573-3383-7622-25F8-5A6E525810D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F929497C-D5AC-118C-E926-E630716CDD8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DA3081A6-BE8D-188A-4C93-A345AB28D3A5}"/>
              </a:ext>
            </a:extLst>
          </p:cNvPr>
          <p:cNvSpPr txBox="1"/>
          <p:nvPr/>
        </p:nvSpPr>
        <p:spPr>
          <a:xfrm>
            <a:off x="3864202" y="44824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F9741BB-9746-EE74-736B-254A3F21EB7B}"/>
              </a:ext>
            </a:extLst>
          </p:cNvPr>
          <p:cNvSpPr txBox="1"/>
          <p:nvPr/>
        </p:nvSpPr>
        <p:spPr>
          <a:xfrm>
            <a:off x="4928391" y="45008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3901D63-135B-7EDF-D464-887F5F555FC5}"/>
              </a:ext>
            </a:extLst>
          </p:cNvPr>
          <p:cNvSpPr txBox="1"/>
          <p:nvPr/>
        </p:nvSpPr>
        <p:spPr>
          <a:xfrm>
            <a:off x="5665493" y="44824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EE1F2E4-811D-8333-2E77-E2CB37C47594}"/>
              </a:ext>
            </a:extLst>
          </p:cNvPr>
          <p:cNvSpPr txBox="1"/>
          <p:nvPr/>
        </p:nvSpPr>
        <p:spPr>
          <a:xfrm>
            <a:off x="6685213" y="44778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286B071-5A70-9E0B-BD27-79BCE2E8F8AE}"/>
              </a:ext>
            </a:extLst>
          </p:cNvPr>
          <p:cNvSpPr txBox="1"/>
          <p:nvPr/>
        </p:nvSpPr>
        <p:spPr>
          <a:xfrm>
            <a:off x="1294889" y="37097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7BB439D-517E-F32B-8C1D-DC387BB0D47A}"/>
              </a:ext>
            </a:extLst>
          </p:cNvPr>
          <p:cNvSpPr txBox="1"/>
          <p:nvPr/>
        </p:nvSpPr>
        <p:spPr>
          <a:xfrm>
            <a:off x="2379892" y="37097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93FE061-9652-BC80-386F-FEF5000C4FC3}"/>
              </a:ext>
            </a:extLst>
          </p:cNvPr>
          <p:cNvSpPr txBox="1"/>
          <p:nvPr/>
        </p:nvSpPr>
        <p:spPr>
          <a:xfrm>
            <a:off x="2326003" y="44861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620132E-14C2-8C89-C9AD-FAB777B485AB}"/>
              </a:ext>
            </a:extLst>
          </p:cNvPr>
          <p:cNvSpPr txBox="1"/>
          <p:nvPr/>
        </p:nvSpPr>
        <p:spPr>
          <a:xfrm>
            <a:off x="3565300" y="37097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5314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2B65D-64D7-F607-2113-93643B55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Proof: we cannot find an equivalent serial execution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934EA-41C6-FE76-3EEA-7CC2866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A7FC2E-FA58-C978-C1D4-FF506E2A2289}"/>
              </a:ext>
            </a:extLst>
          </p:cNvPr>
          <p:cNvCxnSpPr>
            <a:cxnSpLocks/>
          </p:cNvCxnSpPr>
          <p:nvPr/>
        </p:nvCxnSpPr>
        <p:spPr>
          <a:xfrm>
            <a:off x="1499539" y="230257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38C6D16-11E2-9588-44A6-ECE0A83D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4" y="2014540"/>
            <a:ext cx="635000" cy="635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0F0C7E1-28F4-48A8-D270-FB8F13BEA134}"/>
              </a:ext>
            </a:extLst>
          </p:cNvPr>
          <p:cNvGrpSpPr/>
          <p:nvPr/>
        </p:nvGrpSpPr>
        <p:grpSpPr>
          <a:xfrm>
            <a:off x="1686471" y="2160194"/>
            <a:ext cx="1086984" cy="284755"/>
            <a:chOff x="2339752" y="2425452"/>
            <a:chExt cx="1086984" cy="284755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76B28D67-0010-8B58-3EA9-BF0F5E833F8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A39E8A94-F301-762D-0950-8D7E894BD5B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C5091D37-C6DC-F19E-8309-61478590BC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FDACF4-4A46-B981-957A-A9BF028C5C26}"/>
              </a:ext>
            </a:extLst>
          </p:cNvPr>
          <p:cNvGrpSpPr/>
          <p:nvPr/>
        </p:nvGrpSpPr>
        <p:grpSpPr>
          <a:xfrm>
            <a:off x="6192331" y="2161517"/>
            <a:ext cx="1086984" cy="284755"/>
            <a:chOff x="2339752" y="2425452"/>
            <a:chExt cx="1086984" cy="284755"/>
          </a:xfrm>
        </p:grpSpPr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B1827C5-C500-E22E-42B7-B63FC36FD42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D085A289-0542-3D73-2A7E-65C03AD76BB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E49B34F1-397F-A292-8696-71D0907AB42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D8DF95-B3E8-2DEA-AACA-A2FC77DA6B67}"/>
              </a:ext>
            </a:extLst>
          </p:cNvPr>
          <p:cNvGrpSpPr/>
          <p:nvPr/>
        </p:nvGrpSpPr>
        <p:grpSpPr>
          <a:xfrm>
            <a:off x="3020234" y="2160194"/>
            <a:ext cx="1086984" cy="284755"/>
            <a:chOff x="2339752" y="2425452"/>
            <a:chExt cx="1086984" cy="284755"/>
          </a:xfrm>
        </p:grpSpPr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09D86AB3-B157-3164-501D-DB97DFA56FF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019C66F7-F967-B9B8-8D2D-488BB7B1508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2A8C802E-4793-7652-B9E7-BBF8097F00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B425422-7E1A-7DA4-1BD4-9084121288D7}"/>
              </a:ext>
            </a:extLst>
          </p:cNvPr>
          <p:cNvGrpSpPr/>
          <p:nvPr/>
        </p:nvGrpSpPr>
        <p:grpSpPr>
          <a:xfrm>
            <a:off x="4649533" y="2160194"/>
            <a:ext cx="1086984" cy="284755"/>
            <a:chOff x="2339752" y="2425452"/>
            <a:chExt cx="1086984" cy="284755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BC70BCAE-F1B3-3B65-D1F2-BCC68D6605A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C53BED0-55D8-8C83-5D57-87347B0F11D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5FC459BD-3A5A-0DCB-20AC-4E3409ECF5B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E4481A7-D9DA-0E54-946A-2E0CBEEB8814}"/>
              </a:ext>
            </a:extLst>
          </p:cNvPr>
          <p:cNvSpPr txBox="1"/>
          <p:nvPr/>
        </p:nvSpPr>
        <p:spPr>
          <a:xfrm>
            <a:off x="2826646" y="175844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9F08658-BE99-742A-DF92-278C86E7EBF2}"/>
              </a:ext>
            </a:extLst>
          </p:cNvPr>
          <p:cNvSpPr txBox="1"/>
          <p:nvPr/>
        </p:nvSpPr>
        <p:spPr>
          <a:xfrm>
            <a:off x="3730179" y="176229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8BF6C7-EB96-BCED-93F1-AE5BB16AAF2F}"/>
              </a:ext>
            </a:extLst>
          </p:cNvPr>
          <p:cNvSpPr txBox="1"/>
          <p:nvPr/>
        </p:nvSpPr>
        <p:spPr>
          <a:xfrm>
            <a:off x="4572000" y="1765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6E3E88-3D83-2623-07A4-093434EC8768}"/>
              </a:ext>
            </a:extLst>
          </p:cNvPr>
          <p:cNvSpPr txBox="1"/>
          <p:nvPr/>
        </p:nvSpPr>
        <p:spPr>
          <a:xfrm>
            <a:off x="5381894" y="176123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D9E249-7B52-7FAE-DCA6-558B2E01276C}"/>
              </a:ext>
            </a:extLst>
          </p:cNvPr>
          <p:cNvSpPr txBox="1"/>
          <p:nvPr/>
        </p:nvSpPr>
        <p:spPr>
          <a:xfrm>
            <a:off x="1104071" y="17350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36D2FB3-FCAF-6363-4C0F-739F08DF2F53}"/>
              </a:ext>
            </a:extLst>
          </p:cNvPr>
          <p:cNvSpPr txBox="1"/>
          <p:nvPr/>
        </p:nvSpPr>
        <p:spPr>
          <a:xfrm>
            <a:off x="2168260" y="175347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45DBD2B-7ED1-9C8A-5767-B3F8E9457F24}"/>
              </a:ext>
            </a:extLst>
          </p:cNvPr>
          <p:cNvSpPr txBox="1"/>
          <p:nvPr/>
        </p:nvSpPr>
        <p:spPr>
          <a:xfrm>
            <a:off x="5444240" y="249373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AC41FF45-4C41-8AEB-AE31-2F5CFA6D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9"/>
            <a:ext cx="8229600" cy="482854"/>
          </a:xfrm>
        </p:spPr>
        <p:txBody>
          <a:bodyPr/>
          <a:lstStyle/>
          <a:p>
            <a:r>
              <a:rPr kumimoji="1" lang="en-US" altLang="zh-CN" dirty="0"/>
              <a:t>Case #3. </a:t>
            </a:r>
          </a:p>
          <a:p>
            <a:endParaRPr kumimoji="1"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515CECA8-55D5-2F4A-76A0-D2DDB450DF25}"/>
              </a:ext>
            </a:extLst>
          </p:cNvPr>
          <p:cNvSpPr txBox="1">
            <a:spLocks/>
          </p:cNvSpPr>
          <p:nvPr/>
        </p:nvSpPr>
        <p:spPr>
          <a:xfrm>
            <a:off x="302840" y="3152835"/>
            <a:ext cx="1532855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Case #4. </a:t>
            </a:r>
          </a:p>
          <a:p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9335B9C-BAE1-727D-FB6D-94A2A0DC4484}"/>
              </a:ext>
            </a:extLst>
          </p:cNvPr>
          <p:cNvSpPr txBox="1"/>
          <p:nvPr/>
        </p:nvSpPr>
        <p:spPr>
          <a:xfrm>
            <a:off x="6715693" y="24881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D7146C68-7FAA-B6A4-9667-AB1796CCF4D0}"/>
              </a:ext>
            </a:extLst>
          </p:cNvPr>
          <p:cNvCxnSpPr>
            <a:cxnSpLocks/>
          </p:cNvCxnSpPr>
          <p:nvPr/>
        </p:nvCxnSpPr>
        <p:spPr>
          <a:xfrm>
            <a:off x="1474739" y="4558077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5CD8EFA-3D0F-42D1-A423-87930A5352B9}"/>
              </a:ext>
            </a:extLst>
          </p:cNvPr>
          <p:cNvGrpSpPr/>
          <p:nvPr/>
        </p:nvGrpSpPr>
        <p:grpSpPr>
          <a:xfrm>
            <a:off x="1661671" y="4415699"/>
            <a:ext cx="1086984" cy="284755"/>
            <a:chOff x="2339752" y="2425452"/>
            <a:chExt cx="1086984" cy="284755"/>
          </a:xfrm>
        </p:grpSpPr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AB2D0369-49B5-6435-4B26-50A9E2661BF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187B533A-4A36-E3FC-1521-D648FE5BBBE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B717C66-9D8F-CDE6-7657-1484F56098E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6E06D36-6128-4C81-3F9D-F7E6D23DFFEE}"/>
              </a:ext>
            </a:extLst>
          </p:cNvPr>
          <p:cNvGrpSpPr/>
          <p:nvPr/>
        </p:nvGrpSpPr>
        <p:grpSpPr>
          <a:xfrm>
            <a:off x="2995434" y="4415699"/>
            <a:ext cx="1086984" cy="284755"/>
            <a:chOff x="2339752" y="2425452"/>
            <a:chExt cx="1086984" cy="284755"/>
          </a:xfrm>
        </p:grpSpPr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63957C25-795E-43E6-3A98-437F67234F9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9127DC2F-A9CD-0E5A-2D6C-36F172057004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516E7822-A95D-3E40-5AA9-99E9E10BB8D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81B39391-ADF9-64F3-1F96-A4043778C314}"/>
              </a:ext>
            </a:extLst>
          </p:cNvPr>
          <p:cNvSpPr txBox="1"/>
          <p:nvPr/>
        </p:nvSpPr>
        <p:spPr>
          <a:xfrm>
            <a:off x="2801846" y="401394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7313B29-EE1E-B25E-F8B5-C0139B95ABF1}"/>
              </a:ext>
            </a:extLst>
          </p:cNvPr>
          <p:cNvSpPr txBox="1"/>
          <p:nvPr/>
        </p:nvSpPr>
        <p:spPr>
          <a:xfrm>
            <a:off x="3705379" y="40178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529702F-DD90-9380-87EB-B32866077CD3}"/>
              </a:ext>
            </a:extLst>
          </p:cNvPr>
          <p:cNvSpPr txBox="1"/>
          <p:nvPr/>
        </p:nvSpPr>
        <p:spPr>
          <a:xfrm>
            <a:off x="5486728" y="400897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B9B93C0-46C7-E941-9779-8D1FEF4D30E0}"/>
              </a:ext>
            </a:extLst>
          </p:cNvPr>
          <p:cNvSpPr txBox="1"/>
          <p:nvPr/>
        </p:nvSpPr>
        <p:spPr>
          <a:xfrm>
            <a:off x="6448694" y="40178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36573E1-5523-8F81-64C5-79537773166A}"/>
              </a:ext>
            </a:extLst>
          </p:cNvPr>
          <p:cNvSpPr txBox="1"/>
          <p:nvPr/>
        </p:nvSpPr>
        <p:spPr>
          <a:xfrm>
            <a:off x="2143460" y="400897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00B9ECE-27F9-826C-3812-775AE178EE8B}"/>
              </a:ext>
            </a:extLst>
          </p:cNvPr>
          <p:cNvSpPr txBox="1"/>
          <p:nvPr/>
        </p:nvSpPr>
        <p:spPr>
          <a:xfrm>
            <a:off x="5001749" y="46988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2930A7DF-DBDC-261F-0450-471E9333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1" y="4297660"/>
            <a:ext cx="635000" cy="63500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BC1E6076-FB60-B12B-3415-8335D033F79C}"/>
              </a:ext>
            </a:extLst>
          </p:cNvPr>
          <p:cNvGrpSpPr/>
          <p:nvPr/>
        </p:nvGrpSpPr>
        <p:grpSpPr>
          <a:xfrm>
            <a:off x="4507275" y="4424780"/>
            <a:ext cx="1086984" cy="284755"/>
            <a:chOff x="2339752" y="2425452"/>
            <a:chExt cx="1086984" cy="284755"/>
          </a:xfrm>
        </p:grpSpPr>
        <p:cxnSp>
          <p:nvCxnSpPr>
            <p:cNvPr id="88" name="直线连接符 87">
              <a:extLst>
                <a:ext uri="{FF2B5EF4-FFF2-40B4-BE49-F238E27FC236}">
                  <a16:creationId xmlns:a16="http://schemas.microsoft.com/office/drawing/2014/main" id="{AF414ECB-EFDD-0F67-C42B-95CF6F6E5B2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88">
              <a:extLst>
                <a:ext uri="{FF2B5EF4-FFF2-40B4-BE49-F238E27FC236}">
                  <a16:creationId xmlns:a16="http://schemas.microsoft.com/office/drawing/2014/main" id="{EA4A7284-A6C7-1ECD-CA1F-62615E83F17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530CF41-F845-A31A-0814-8C7D24A923E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FE6A8550-C630-8463-CF66-8882238FD0A9}"/>
              </a:ext>
            </a:extLst>
          </p:cNvPr>
          <p:cNvSpPr txBox="1"/>
          <p:nvPr/>
        </p:nvSpPr>
        <p:spPr>
          <a:xfrm>
            <a:off x="1024347" y="40193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4332D9D-1E53-EA4B-07F4-AF539F75A814}"/>
              </a:ext>
            </a:extLst>
          </p:cNvPr>
          <p:cNvGrpSpPr/>
          <p:nvPr/>
        </p:nvGrpSpPr>
        <p:grpSpPr>
          <a:xfrm>
            <a:off x="6009708" y="4424780"/>
            <a:ext cx="1086984" cy="284755"/>
            <a:chOff x="2339752" y="2425452"/>
            <a:chExt cx="1086984" cy="284755"/>
          </a:xfrm>
        </p:grpSpPr>
        <p:cxnSp>
          <p:nvCxnSpPr>
            <p:cNvPr id="95" name="直线连接符 94">
              <a:extLst>
                <a:ext uri="{FF2B5EF4-FFF2-40B4-BE49-F238E27FC236}">
                  <a16:creationId xmlns:a16="http://schemas.microsoft.com/office/drawing/2014/main" id="{6F9FACEF-E1E3-D4AC-2ECC-B11CEFC0740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95">
              <a:extLst>
                <a:ext uri="{FF2B5EF4-FFF2-40B4-BE49-F238E27FC236}">
                  <a16:creationId xmlns:a16="http://schemas.microsoft.com/office/drawing/2014/main" id="{F9BF05A8-D324-C7D2-B612-9C7BBEA21B86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>
              <a:extLst>
                <a:ext uri="{FF2B5EF4-FFF2-40B4-BE49-F238E27FC236}">
                  <a16:creationId xmlns:a16="http://schemas.microsoft.com/office/drawing/2014/main" id="{1E63915C-B977-82D8-369D-6521D89FA79C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5BCB3FD5-18CC-A163-18E2-9385B10010F2}"/>
              </a:ext>
            </a:extLst>
          </p:cNvPr>
          <p:cNvSpPr txBox="1"/>
          <p:nvPr/>
        </p:nvSpPr>
        <p:spPr>
          <a:xfrm>
            <a:off x="3792107" y="47033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512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2B65D-64D7-F607-2113-93643B55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Proof: we cannot find an equivalent serial execution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934EA-41C6-FE76-3EEA-7CC2866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A7FC2E-FA58-C978-C1D4-FF506E2A2289}"/>
              </a:ext>
            </a:extLst>
          </p:cNvPr>
          <p:cNvCxnSpPr>
            <a:cxnSpLocks/>
          </p:cNvCxnSpPr>
          <p:nvPr/>
        </p:nvCxnSpPr>
        <p:spPr>
          <a:xfrm>
            <a:off x="1499539" y="230257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38C6D16-11E2-9588-44A6-ECE0A83D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4" y="2014540"/>
            <a:ext cx="635000" cy="635000"/>
          </a:xfrm>
          <a:prstGeom prst="rect">
            <a:avLst/>
          </a:prstGeom>
        </p:spPr>
      </p:pic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AC41FF45-4C41-8AEB-AE31-2F5CFA6D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9"/>
            <a:ext cx="8229600" cy="482854"/>
          </a:xfrm>
        </p:spPr>
        <p:txBody>
          <a:bodyPr/>
          <a:lstStyle/>
          <a:p>
            <a:r>
              <a:rPr kumimoji="1" lang="en-US" altLang="zh-CN" dirty="0"/>
              <a:t>Case #5. </a:t>
            </a:r>
          </a:p>
          <a:p>
            <a:endParaRPr kumimoji="1"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515CECA8-55D5-2F4A-76A0-D2DDB450DF25}"/>
              </a:ext>
            </a:extLst>
          </p:cNvPr>
          <p:cNvSpPr txBox="1">
            <a:spLocks/>
          </p:cNvSpPr>
          <p:nvPr/>
        </p:nvSpPr>
        <p:spPr>
          <a:xfrm>
            <a:off x="302840" y="3152835"/>
            <a:ext cx="1532855" cy="63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saka" panose="020B0600000000000000" pitchFamily="34" charset="-128"/>
                <a:ea typeface="微软雅黑" panose="020B0503020204020204" pitchFamily="34" charset="-122"/>
                <a:cs typeface="Osaka" panose="020B0600000000000000" pitchFamily="34" charset="-128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Case #6. </a:t>
            </a:r>
          </a:p>
          <a:p>
            <a:endParaRPr kumimoji="1" lang="zh-CN" altLang="en-US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42B3EA1-50DA-6A98-05B0-319276817B20}"/>
              </a:ext>
            </a:extLst>
          </p:cNvPr>
          <p:cNvGrpSpPr/>
          <p:nvPr/>
        </p:nvGrpSpPr>
        <p:grpSpPr>
          <a:xfrm>
            <a:off x="1835695" y="2144390"/>
            <a:ext cx="1086984" cy="284755"/>
            <a:chOff x="2339752" y="2425452"/>
            <a:chExt cx="1086984" cy="284755"/>
          </a:xfrm>
        </p:grpSpPr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75F461A0-B5A8-DEF6-6683-22197D82EFD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5817E55D-DB0F-5792-0FED-5A2AF433A0D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D90CBBB9-DFF7-8167-819D-2628E82A1B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B0DF74E-13F2-E867-4486-ADC42B8C6827}"/>
              </a:ext>
            </a:extLst>
          </p:cNvPr>
          <p:cNvSpPr txBox="1"/>
          <p:nvPr/>
        </p:nvSpPr>
        <p:spPr>
          <a:xfrm>
            <a:off x="1433493" y="172281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48F187D-4CB5-46BF-AB59-704F69659F40}"/>
              </a:ext>
            </a:extLst>
          </p:cNvPr>
          <p:cNvSpPr txBox="1"/>
          <p:nvPr/>
        </p:nvSpPr>
        <p:spPr>
          <a:xfrm>
            <a:off x="2337026" y="172667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4514DC5-2071-D2DC-A033-54A82B97397D}"/>
              </a:ext>
            </a:extLst>
          </p:cNvPr>
          <p:cNvGrpSpPr/>
          <p:nvPr/>
        </p:nvGrpSpPr>
        <p:grpSpPr>
          <a:xfrm>
            <a:off x="3757000" y="2144390"/>
            <a:ext cx="1086984" cy="284755"/>
            <a:chOff x="2339752" y="2425452"/>
            <a:chExt cx="1086984" cy="284755"/>
          </a:xfrm>
        </p:grpSpPr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D7E24F01-229A-7742-2F4D-2DFEB89EF5E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2AEFDD09-13C5-833C-4E8D-818002636B4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34451E0F-6258-23DE-FC0A-12B41C9D368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CC24B037-7AAE-C031-D8AB-54AF4E4A6744}"/>
              </a:ext>
            </a:extLst>
          </p:cNvPr>
          <p:cNvSpPr txBox="1"/>
          <p:nvPr/>
        </p:nvSpPr>
        <p:spPr>
          <a:xfrm>
            <a:off x="4238789" y="173766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79B13E3-8018-BA3D-E94C-53C1A1A06848}"/>
              </a:ext>
            </a:extLst>
          </p:cNvPr>
          <p:cNvSpPr txBox="1"/>
          <p:nvPr/>
        </p:nvSpPr>
        <p:spPr>
          <a:xfrm>
            <a:off x="3119676" y="174805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76A7FC5-539E-03C6-00C5-D1A77AF2C0A4}"/>
              </a:ext>
            </a:extLst>
          </p:cNvPr>
          <p:cNvGrpSpPr/>
          <p:nvPr/>
        </p:nvGrpSpPr>
        <p:grpSpPr>
          <a:xfrm>
            <a:off x="5410095" y="2144390"/>
            <a:ext cx="1086984" cy="284755"/>
            <a:chOff x="2339752" y="2425452"/>
            <a:chExt cx="1086984" cy="284755"/>
          </a:xfrm>
        </p:grpSpPr>
        <p:cxnSp>
          <p:nvCxnSpPr>
            <p:cNvPr id="99" name="直线连接符 98">
              <a:extLst>
                <a:ext uri="{FF2B5EF4-FFF2-40B4-BE49-F238E27FC236}">
                  <a16:creationId xmlns:a16="http://schemas.microsoft.com/office/drawing/2014/main" id="{4958265A-F534-5A70-68B1-5434C064CDB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>
              <a:extLst>
                <a:ext uri="{FF2B5EF4-FFF2-40B4-BE49-F238E27FC236}">
                  <a16:creationId xmlns:a16="http://schemas.microsoft.com/office/drawing/2014/main" id="{E12193ED-079B-6C42-11C2-EFB347EFEDD5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>
              <a:extLst>
                <a:ext uri="{FF2B5EF4-FFF2-40B4-BE49-F238E27FC236}">
                  <a16:creationId xmlns:a16="http://schemas.microsoft.com/office/drawing/2014/main" id="{52F081D5-6A2B-F599-E23B-2EAA5398385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847DEF3-0924-BFC1-06FA-944F7E7F091D}"/>
              </a:ext>
            </a:extLst>
          </p:cNvPr>
          <p:cNvSpPr txBox="1"/>
          <p:nvPr/>
        </p:nvSpPr>
        <p:spPr>
          <a:xfrm>
            <a:off x="5077346" y="17400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FEBE1B3-8FA8-F932-704F-F6AEBC247B43}"/>
              </a:ext>
            </a:extLst>
          </p:cNvPr>
          <p:cNvSpPr txBox="1"/>
          <p:nvPr/>
        </p:nvSpPr>
        <p:spPr>
          <a:xfrm>
            <a:off x="5980879" y="174394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82CDC4F-07A6-9E07-FF20-4C73C1671982}"/>
              </a:ext>
            </a:extLst>
          </p:cNvPr>
          <p:cNvGrpSpPr/>
          <p:nvPr/>
        </p:nvGrpSpPr>
        <p:grpSpPr>
          <a:xfrm>
            <a:off x="7214522" y="2134251"/>
            <a:ext cx="1086984" cy="284755"/>
            <a:chOff x="2339752" y="2425452"/>
            <a:chExt cx="1086984" cy="284755"/>
          </a:xfrm>
        </p:grpSpPr>
        <p:cxnSp>
          <p:nvCxnSpPr>
            <p:cNvPr id="105" name="直线连接符 104">
              <a:extLst>
                <a:ext uri="{FF2B5EF4-FFF2-40B4-BE49-F238E27FC236}">
                  <a16:creationId xmlns:a16="http://schemas.microsoft.com/office/drawing/2014/main" id="{9E191268-D0BB-B64C-871F-4A74A42FE36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FCCA1973-465F-F97D-83AA-CF98FC9D425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7C9BAC9B-3CAB-0B9D-3BD3-1E5BD82C682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8BEC2CA-E6D4-0391-9100-C9353DCAAE31}"/>
              </a:ext>
            </a:extLst>
          </p:cNvPr>
          <p:cNvSpPr txBox="1"/>
          <p:nvPr/>
        </p:nvSpPr>
        <p:spPr>
          <a:xfrm>
            <a:off x="7682638" y="244331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A50FA25-FD28-FFAB-19E6-288ACB5BBFF0}"/>
              </a:ext>
            </a:extLst>
          </p:cNvPr>
          <p:cNvSpPr txBox="1"/>
          <p:nvPr/>
        </p:nvSpPr>
        <p:spPr>
          <a:xfrm>
            <a:off x="6563525" y="245370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B78CA4AB-F67D-996B-0A2D-2436CD659AAE}"/>
              </a:ext>
            </a:extLst>
          </p:cNvPr>
          <p:cNvCxnSpPr>
            <a:cxnSpLocks/>
          </p:cNvCxnSpPr>
          <p:nvPr/>
        </p:nvCxnSpPr>
        <p:spPr>
          <a:xfrm>
            <a:off x="1435449" y="452732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157B2A65-9FE8-2108-DF86-41B8E8FB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4" y="4239297"/>
            <a:ext cx="635000" cy="635000"/>
          </a:xfrm>
          <a:prstGeom prst="rect">
            <a:avLst/>
          </a:prstGeom>
        </p:spPr>
      </p:pic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848832E7-48F6-8D5F-A02E-463343C9DEC7}"/>
              </a:ext>
            </a:extLst>
          </p:cNvPr>
          <p:cNvGrpSpPr/>
          <p:nvPr/>
        </p:nvGrpSpPr>
        <p:grpSpPr>
          <a:xfrm>
            <a:off x="1771605" y="4369147"/>
            <a:ext cx="1086984" cy="284755"/>
            <a:chOff x="2339752" y="2425452"/>
            <a:chExt cx="1086984" cy="284755"/>
          </a:xfrm>
        </p:grpSpPr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06E6522E-C4BC-6838-7005-53FBD1D43D8B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AE3BD92D-5C34-7EC7-E1F9-E2D4EE4FFD0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87D3B36D-6A51-0C0B-11A9-F32B9C01282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CFC90C4-4F06-268E-6362-BCB9E7073EE6}"/>
              </a:ext>
            </a:extLst>
          </p:cNvPr>
          <p:cNvSpPr txBox="1"/>
          <p:nvPr/>
        </p:nvSpPr>
        <p:spPr>
          <a:xfrm>
            <a:off x="1369403" y="394757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1C3AEA9-2FB9-BF56-CE25-ED7A9DCE97B4}"/>
              </a:ext>
            </a:extLst>
          </p:cNvPr>
          <p:cNvSpPr txBox="1"/>
          <p:nvPr/>
        </p:nvSpPr>
        <p:spPr>
          <a:xfrm>
            <a:off x="2272936" y="39514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64D000F-A802-A8E6-D42A-3D30AC85D44C}"/>
              </a:ext>
            </a:extLst>
          </p:cNvPr>
          <p:cNvGrpSpPr/>
          <p:nvPr/>
        </p:nvGrpSpPr>
        <p:grpSpPr>
          <a:xfrm>
            <a:off x="3692910" y="4369147"/>
            <a:ext cx="1086984" cy="284755"/>
            <a:chOff x="2339752" y="2425452"/>
            <a:chExt cx="1086984" cy="284755"/>
          </a:xfrm>
        </p:grpSpPr>
        <p:cxnSp>
          <p:nvCxnSpPr>
            <p:cNvPr id="119" name="直线连接符 118">
              <a:extLst>
                <a:ext uri="{FF2B5EF4-FFF2-40B4-BE49-F238E27FC236}">
                  <a16:creationId xmlns:a16="http://schemas.microsoft.com/office/drawing/2014/main" id="{85B5B1C3-CE5A-34AD-56F4-986AA76EA5CA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连接符 119">
              <a:extLst>
                <a:ext uri="{FF2B5EF4-FFF2-40B4-BE49-F238E27FC236}">
                  <a16:creationId xmlns:a16="http://schemas.microsoft.com/office/drawing/2014/main" id="{A88B415F-EEE7-E35E-469A-882F3F7A7F9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连接符 120">
              <a:extLst>
                <a:ext uri="{FF2B5EF4-FFF2-40B4-BE49-F238E27FC236}">
                  <a16:creationId xmlns:a16="http://schemas.microsoft.com/office/drawing/2014/main" id="{16A16274-A903-BAED-2A1A-0348EFCAFDD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A2A787E-49B8-16B6-BDE0-030F8673AB95}"/>
              </a:ext>
            </a:extLst>
          </p:cNvPr>
          <p:cNvSpPr txBox="1"/>
          <p:nvPr/>
        </p:nvSpPr>
        <p:spPr>
          <a:xfrm>
            <a:off x="4174699" y="396242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062E1BB-B20D-DBA0-CF9E-166B91825955}"/>
              </a:ext>
            </a:extLst>
          </p:cNvPr>
          <p:cNvSpPr txBox="1"/>
          <p:nvPr/>
        </p:nvSpPr>
        <p:spPr>
          <a:xfrm>
            <a:off x="3055586" y="397281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2546D96-651A-09BC-5BBA-34DDA5794D5B}"/>
              </a:ext>
            </a:extLst>
          </p:cNvPr>
          <p:cNvGrpSpPr/>
          <p:nvPr/>
        </p:nvGrpSpPr>
        <p:grpSpPr>
          <a:xfrm>
            <a:off x="6776957" y="4369147"/>
            <a:ext cx="1086984" cy="284755"/>
            <a:chOff x="2339752" y="2425452"/>
            <a:chExt cx="1086984" cy="284755"/>
          </a:xfrm>
        </p:grpSpPr>
        <p:cxnSp>
          <p:nvCxnSpPr>
            <p:cNvPr id="125" name="直线连接符 124">
              <a:extLst>
                <a:ext uri="{FF2B5EF4-FFF2-40B4-BE49-F238E27FC236}">
                  <a16:creationId xmlns:a16="http://schemas.microsoft.com/office/drawing/2014/main" id="{4CA3384C-7C3A-B253-E12B-499FC62642A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614075A8-FD9D-0D47-AB2F-A13009E054A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53F53CF5-D36A-F332-0BB5-FCC7DB3A500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1F449C9-0C63-4C0D-F1D6-E47EBA4F71BD}"/>
              </a:ext>
            </a:extLst>
          </p:cNvPr>
          <p:cNvSpPr txBox="1"/>
          <p:nvPr/>
        </p:nvSpPr>
        <p:spPr>
          <a:xfrm>
            <a:off x="6444208" y="39648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92B58C6-56D0-4290-1C20-3F325D74BD1D}"/>
              </a:ext>
            </a:extLst>
          </p:cNvPr>
          <p:cNvSpPr txBox="1"/>
          <p:nvPr/>
        </p:nvSpPr>
        <p:spPr>
          <a:xfrm>
            <a:off x="7347741" y="396870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5BCC156F-B1D0-03F5-1B99-704FC5EB1584}"/>
              </a:ext>
            </a:extLst>
          </p:cNvPr>
          <p:cNvGrpSpPr/>
          <p:nvPr/>
        </p:nvGrpSpPr>
        <p:grpSpPr>
          <a:xfrm>
            <a:off x="5164826" y="4359008"/>
            <a:ext cx="1086984" cy="284755"/>
            <a:chOff x="2339752" y="2425452"/>
            <a:chExt cx="1086984" cy="284755"/>
          </a:xfrm>
        </p:grpSpPr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6C0F54FE-25C1-7832-0514-96CA4458574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连接符 131">
              <a:extLst>
                <a:ext uri="{FF2B5EF4-FFF2-40B4-BE49-F238E27FC236}">
                  <a16:creationId xmlns:a16="http://schemas.microsoft.com/office/drawing/2014/main" id="{72D90498-4784-4E6C-DAA1-0DE32D919EC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连接符 132">
              <a:extLst>
                <a:ext uri="{FF2B5EF4-FFF2-40B4-BE49-F238E27FC236}">
                  <a16:creationId xmlns:a16="http://schemas.microsoft.com/office/drawing/2014/main" id="{277FD02A-18BC-0F44-F9C3-016495D80A7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E1935E9-FC28-D343-04DA-157FDFBD43E5}"/>
              </a:ext>
            </a:extLst>
          </p:cNvPr>
          <p:cNvSpPr txBox="1"/>
          <p:nvPr/>
        </p:nvSpPr>
        <p:spPr>
          <a:xfrm>
            <a:off x="5632942" y="466806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E0D2443-7811-7D0F-7129-269B1F5B949A}"/>
              </a:ext>
            </a:extLst>
          </p:cNvPr>
          <p:cNvSpPr txBox="1"/>
          <p:nvPr/>
        </p:nvSpPr>
        <p:spPr>
          <a:xfrm>
            <a:off x="4513829" y="4678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708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259F-019C-05B4-E6D0-AA9ACB40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problem: order mismatches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6C523-BEAA-7D77-DCF9-75533263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3001516"/>
            <a:ext cx="8229600" cy="2484618"/>
          </a:xfrm>
        </p:spPr>
        <p:txBody>
          <a:bodyPr/>
          <a:lstStyle/>
          <a:p>
            <a:r>
              <a:rPr kumimoji="1" lang="en-US" altLang="zh-CN" dirty="0"/>
              <a:t>Update order observed by P0: </a:t>
            </a:r>
          </a:p>
          <a:p>
            <a:pPr lvl="1"/>
            <a:r>
              <a:rPr kumimoji="1" lang="en-US" altLang="zh-CN" dirty="0"/>
              <a:t>X first, then Y</a:t>
            </a:r>
          </a:p>
          <a:p>
            <a:r>
              <a:rPr kumimoji="1" lang="en-US" altLang="zh-CN" dirty="0"/>
              <a:t>Update order observed by P1:</a:t>
            </a:r>
          </a:p>
          <a:p>
            <a:pPr lvl="1"/>
            <a:r>
              <a:rPr kumimoji="1" lang="en-US" altLang="zh-CN" dirty="0"/>
              <a:t>Y first, then X</a:t>
            </a:r>
          </a:p>
          <a:p>
            <a:r>
              <a:rPr kumimoji="1" lang="en-US" altLang="zh-CN" dirty="0"/>
              <a:t>In a serial order, only one can happen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06B00-BE87-0A06-78B9-EE7A9E95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EF7CA69-397A-59E4-C3C7-842A39AAABCF}"/>
              </a:ext>
            </a:extLst>
          </p:cNvPr>
          <p:cNvCxnSpPr>
            <a:cxnSpLocks/>
          </p:cNvCxnSpPr>
          <p:nvPr/>
        </p:nvCxnSpPr>
        <p:spPr>
          <a:xfrm>
            <a:off x="1501945" y="170523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523B1DD-3416-0878-A2FF-F50BF82CA12D}"/>
              </a:ext>
            </a:extLst>
          </p:cNvPr>
          <p:cNvSpPr txBox="1"/>
          <p:nvPr/>
        </p:nvSpPr>
        <p:spPr>
          <a:xfrm>
            <a:off x="1501945" y="1129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A3526A-68CE-B725-9AA2-FC0397C2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0" y="1398934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96254E6-2108-E850-2330-5F0745C418A7}"/>
              </a:ext>
            </a:extLst>
          </p:cNvPr>
          <p:cNvCxnSpPr>
            <a:cxnSpLocks/>
          </p:cNvCxnSpPr>
          <p:nvPr/>
        </p:nvCxnSpPr>
        <p:spPr>
          <a:xfrm>
            <a:off x="1501945" y="2459748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AA381BE-704C-BF12-4A39-59A5C2455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1" y="2146096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BFC381-F8BB-7B67-9121-383916DE0C81}"/>
              </a:ext>
            </a:extLst>
          </p:cNvPr>
          <p:cNvSpPr txBox="1"/>
          <p:nvPr/>
        </p:nvSpPr>
        <p:spPr>
          <a:xfrm>
            <a:off x="257121" y="146673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8212ED-B688-1C08-7F11-3F36B268D89A}"/>
              </a:ext>
            </a:extLst>
          </p:cNvPr>
          <p:cNvSpPr txBox="1"/>
          <p:nvPr/>
        </p:nvSpPr>
        <p:spPr>
          <a:xfrm>
            <a:off x="257120" y="224044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1CCCA7-10DD-1C6B-B354-D761B6F2B709}"/>
              </a:ext>
            </a:extLst>
          </p:cNvPr>
          <p:cNvGrpSpPr/>
          <p:nvPr/>
        </p:nvGrpSpPr>
        <p:grpSpPr>
          <a:xfrm>
            <a:off x="2087598" y="1562856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666734F3-8FCF-C6A7-6D70-11E3989D71B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6740C954-2A39-8698-A75A-F0BCEA4C5D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C188E736-CD37-B835-37BD-74BE03D0E7D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48CAD9D-46FB-0ED7-D953-134A144AACC5}"/>
              </a:ext>
            </a:extLst>
          </p:cNvPr>
          <p:cNvSpPr txBox="1"/>
          <p:nvPr/>
        </p:nvSpPr>
        <p:spPr>
          <a:xfrm>
            <a:off x="2586948" y="1129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DFB8F2D-CF93-E8C8-0987-3E1658E9AEF4}"/>
              </a:ext>
            </a:extLst>
          </p:cNvPr>
          <p:cNvGrpSpPr/>
          <p:nvPr/>
        </p:nvGrpSpPr>
        <p:grpSpPr>
          <a:xfrm>
            <a:off x="3874148" y="1544588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9D17555-13B7-33C8-92C9-7427B5795F8B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537B793B-B369-2ECE-FA5D-3CB656C6546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67AB582D-B267-ECD8-C4E2-B3E4752CBF4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3B70FD6-B3AE-EE0B-84A0-C901D42DC362}"/>
              </a:ext>
            </a:extLst>
          </p:cNvPr>
          <p:cNvSpPr txBox="1"/>
          <p:nvPr/>
        </p:nvSpPr>
        <p:spPr>
          <a:xfrm>
            <a:off x="3563888" y="1129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2CCA2-6986-C71D-157B-CD68D449829F}"/>
              </a:ext>
            </a:extLst>
          </p:cNvPr>
          <p:cNvSpPr txBox="1"/>
          <p:nvPr/>
        </p:nvSpPr>
        <p:spPr>
          <a:xfrm>
            <a:off x="4485571" y="11293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435891-D2CB-4D9A-C89A-7A4BD98803C7}"/>
              </a:ext>
            </a:extLst>
          </p:cNvPr>
          <p:cNvGrpSpPr/>
          <p:nvPr/>
        </p:nvGrpSpPr>
        <p:grpSpPr>
          <a:xfrm>
            <a:off x="4149541" y="2317370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07DEF087-B918-437B-095E-D1CA8054117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E447E1D-828E-A1A1-1FF5-CAC71DB3CB3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A02548D1-8234-4049-1468-166330A3761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CBF441E-AB3D-10ED-91A7-90F9119745D7}"/>
              </a:ext>
            </a:extLst>
          </p:cNvPr>
          <p:cNvSpPr txBox="1"/>
          <p:nvPr/>
        </p:nvSpPr>
        <p:spPr>
          <a:xfrm>
            <a:off x="3579819" y="192597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BAFD13-BAAF-3387-82CC-A75287746A10}"/>
              </a:ext>
            </a:extLst>
          </p:cNvPr>
          <p:cNvSpPr txBox="1"/>
          <p:nvPr/>
        </p:nvSpPr>
        <p:spPr>
          <a:xfrm>
            <a:off x="4644008" y="194437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3F773BD-498B-C4FD-D791-E118C2F3357B}"/>
              </a:ext>
            </a:extLst>
          </p:cNvPr>
          <p:cNvGrpSpPr/>
          <p:nvPr/>
        </p:nvGrpSpPr>
        <p:grpSpPr>
          <a:xfrm>
            <a:off x="5857338" y="2317370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4385CA24-5F7E-4B16-F551-BEE805947B6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8CA72D4A-3F20-41D2-46B4-CA6BF2039195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C59C3E27-A0D1-06C1-FF25-C26431CCE9A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6822061F-F2EB-82D3-0ED5-9E93464D55A6}"/>
              </a:ext>
            </a:extLst>
          </p:cNvPr>
          <p:cNvSpPr txBox="1"/>
          <p:nvPr/>
        </p:nvSpPr>
        <p:spPr>
          <a:xfrm>
            <a:off x="5381110" y="192597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6AC4999-57BF-CE51-A899-F31F9CEC6166}"/>
              </a:ext>
            </a:extLst>
          </p:cNvPr>
          <p:cNvSpPr txBox="1"/>
          <p:nvPr/>
        </p:nvSpPr>
        <p:spPr>
          <a:xfrm>
            <a:off x="6400830" y="192139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820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 What is the right model?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9165704" cy="3744416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b="1" dirty="0">
                <a:solidFill>
                  <a:srgbClr val="C00000"/>
                </a:solidFill>
              </a:rPr>
              <a:t>some serial behavior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Typically, a convenient consistency model is defined by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Every data has only “one copy” (logically)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The concurrent read/write behavior is equivalent to some serial order</a:t>
            </a:r>
          </a:p>
          <a:p>
            <a:r>
              <a:rPr kumimoji="1" lang="en-US" altLang="zh-CN" dirty="0"/>
              <a:t>Question: which serial order to give? </a:t>
            </a:r>
          </a:p>
          <a:p>
            <a:pPr lvl="1"/>
            <a:r>
              <a:rPr kumimoji="1" lang="en-US" altLang="zh-CN" dirty="0"/>
              <a:t>So many (possible) serial behaviors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5599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08BFF-CC61-4F4A-E759-BAE1F815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define the equivalent serial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98E4-71BA-1530-C5DE-677ABA36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#1. Global issuing order (strict consistency)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#2. Per-process issuing/completion order (sequential consistency) </a:t>
            </a:r>
          </a:p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#3. Global "completion-to-issuing" order (linearizability)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B90B7-AE0A-8CE8-5EE3-CC30D040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9315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E4F2-ADA1-CDA2-8479-E51DE069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#1. Use strict consistency 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3875D-36A9-9F78-33D1-D3C88123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016224"/>
          </a:xfrm>
        </p:spPr>
        <p:txBody>
          <a:bodyPr/>
          <a:lstStyle/>
          <a:p>
            <a:r>
              <a:rPr kumimoji="1" lang="en-US" altLang="zh-CN" dirty="0"/>
              <a:t>Strict consistency: global issuing order </a:t>
            </a:r>
          </a:p>
          <a:p>
            <a:pPr lvl="1"/>
            <a:r>
              <a:rPr kumimoji="1" lang="en-US" altLang="zh-CN" dirty="0"/>
              <a:t>All the concurrent execution is equivalent to a serial execution</a:t>
            </a:r>
          </a:p>
          <a:p>
            <a:pPr lvl="1"/>
            <a:r>
              <a:rPr kumimoji="1" lang="en-US" altLang="zh-CN" dirty="0"/>
              <a:t>The order of each op matches the global wall clock time </a:t>
            </a:r>
          </a:p>
          <a:p>
            <a:r>
              <a:rPr kumimoji="1" lang="en-US" altLang="zh-CN" dirty="0"/>
              <a:t>Example </a:t>
            </a:r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5FAAD-8D5B-284A-71E5-349FCD4B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F2956C5-0FBA-F148-614B-10A9CE16F766}"/>
              </a:ext>
            </a:extLst>
          </p:cNvPr>
          <p:cNvCxnSpPr>
            <a:cxnSpLocks/>
          </p:cNvCxnSpPr>
          <p:nvPr/>
        </p:nvCxnSpPr>
        <p:spPr>
          <a:xfrm>
            <a:off x="1524001" y="307338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A1523BD-E42F-F907-36D0-1B1A79D335A0}"/>
              </a:ext>
            </a:extLst>
          </p:cNvPr>
          <p:cNvSpPr txBox="1"/>
          <p:nvPr/>
        </p:nvSpPr>
        <p:spPr>
          <a:xfrm>
            <a:off x="1524001" y="2497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D5FBE1-C9F6-0D98-47A4-CE0174E6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26" y="2767086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72CEAC5-FDBF-7F27-CE10-64E0971A09DF}"/>
              </a:ext>
            </a:extLst>
          </p:cNvPr>
          <p:cNvCxnSpPr>
            <a:cxnSpLocks/>
          </p:cNvCxnSpPr>
          <p:nvPr/>
        </p:nvCxnSpPr>
        <p:spPr>
          <a:xfrm>
            <a:off x="1524001" y="382790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D569BC3-0D57-1AD1-0AEC-7204CEDC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17" y="3514248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AD3F7F-2020-A2D1-CB30-1FBCED58961E}"/>
              </a:ext>
            </a:extLst>
          </p:cNvPr>
          <p:cNvSpPr txBox="1"/>
          <p:nvPr/>
        </p:nvSpPr>
        <p:spPr>
          <a:xfrm>
            <a:off x="279177" y="283488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143775-601A-2B6C-773D-BA5BD83020C6}"/>
              </a:ext>
            </a:extLst>
          </p:cNvPr>
          <p:cNvSpPr txBox="1"/>
          <p:nvPr/>
        </p:nvSpPr>
        <p:spPr>
          <a:xfrm>
            <a:off x="279176" y="360859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31DC67-7F00-5981-BCDE-5414E9781046}"/>
              </a:ext>
            </a:extLst>
          </p:cNvPr>
          <p:cNvGrpSpPr/>
          <p:nvPr/>
        </p:nvGrpSpPr>
        <p:grpSpPr>
          <a:xfrm>
            <a:off x="2109654" y="2931008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5DDFC4B7-358A-8050-3C2C-E128DD0726E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383AC196-6CA8-DF1E-94B5-507EE06CA79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F16CE2B2-ECAE-9F27-A6CA-2171585EE52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FF148DF-EB26-4548-6C91-1D6357502FA8}"/>
              </a:ext>
            </a:extLst>
          </p:cNvPr>
          <p:cNvSpPr txBox="1"/>
          <p:nvPr/>
        </p:nvSpPr>
        <p:spPr>
          <a:xfrm>
            <a:off x="2609004" y="2497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BB20E19-ADC6-D707-52AD-5D777E46AAC3}"/>
              </a:ext>
            </a:extLst>
          </p:cNvPr>
          <p:cNvGrpSpPr/>
          <p:nvPr/>
        </p:nvGrpSpPr>
        <p:grpSpPr>
          <a:xfrm>
            <a:off x="3896204" y="2912740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57E3A9DE-EE18-C39C-7DED-1DB601D49FE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AB969550-1144-082F-1065-C559F00C86F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D93BD544-3A9E-2A0A-6841-CF516CAEC3E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73976D-C2EC-5CCD-F78A-6DF36A447E24}"/>
              </a:ext>
            </a:extLst>
          </p:cNvPr>
          <p:cNvSpPr txBox="1"/>
          <p:nvPr/>
        </p:nvSpPr>
        <p:spPr>
          <a:xfrm>
            <a:off x="3585944" y="2497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82D94D-2A25-8954-0848-E73B5AABF616}"/>
              </a:ext>
            </a:extLst>
          </p:cNvPr>
          <p:cNvSpPr txBox="1"/>
          <p:nvPr/>
        </p:nvSpPr>
        <p:spPr>
          <a:xfrm>
            <a:off x="4507627" y="249746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CC3B3F5-ECB4-55AF-1367-6AE6746514A3}"/>
              </a:ext>
            </a:extLst>
          </p:cNvPr>
          <p:cNvGrpSpPr/>
          <p:nvPr/>
        </p:nvGrpSpPr>
        <p:grpSpPr>
          <a:xfrm>
            <a:off x="4171597" y="3685522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16BC4CBA-DFDC-A6CE-8994-ABB17B10D2A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FF343F3C-8A8F-9D5A-25C8-30FAE6BC70F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95DAC368-6F80-F61B-590F-67CFC42D6BD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BB0AA8F-99B4-D3EB-F294-25EB44776C17}"/>
              </a:ext>
            </a:extLst>
          </p:cNvPr>
          <p:cNvSpPr txBox="1"/>
          <p:nvPr/>
        </p:nvSpPr>
        <p:spPr>
          <a:xfrm>
            <a:off x="3601875" y="32941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EE1D24-ED3F-F680-1E4C-6D4ED579A7FA}"/>
              </a:ext>
            </a:extLst>
          </p:cNvPr>
          <p:cNvSpPr txBox="1"/>
          <p:nvPr/>
        </p:nvSpPr>
        <p:spPr>
          <a:xfrm>
            <a:off x="4666064" y="33125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91E34AB-F954-095C-D581-75EDD5036517}"/>
              </a:ext>
            </a:extLst>
          </p:cNvPr>
          <p:cNvGrpSpPr/>
          <p:nvPr/>
        </p:nvGrpSpPr>
        <p:grpSpPr>
          <a:xfrm>
            <a:off x="5879394" y="3685522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95BAC571-756D-4DBE-695E-8FD5329868D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43505E0-2AC7-3FD8-2F4A-88F240F25EA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5DFC04A6-6209-537B-3510-2BEA0355AAC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BD7D5CC3-4CF9-6478-EEEA-7044C55CB595}"/>
              </a:ext>
            </a:extLst>
          </p:cNvPr>
          <p:cNvSpPr txBox="1"/>
          <p:nvPr/>
        </p:nvSpPr>
        <p:spPr>
          <a:xfrm>
            <a:off x="5403166" y="32941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B0D647B-5386-A691-DA18-1EBC2161B565}"/>
              </a:ext>
            </a:extLst>
          </p:cNvPr>
          <p:cNvSpPr txBox="1"/>
          <p:nvPr/>
        </p:nvSpPr>
        <p:spPr>
          <a:xfrm>
            <a:off x="6422886" y="32895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647FC54-11DA-EAE2-E92F-B96AE0EC5A68}"/>
              </a:ext>
            </a:extLst>
          </p:cNvPr>
          <p:cNvSpPr/>
          <p:nvPr/>
        </p:nvSpPr>
        <p:spPr>
          <a:xfrm>
            <a:off x="1888835" y="2915829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D1A21F-F78B-D07C-3900-75412E2BE0A7}"/>
              </a:ext>
            </a:extLst>
          </p:cNvPr>
          <p:cNvSpPr txBox="1"/>
          <p:nvPr/>
        </p:nvSpPr>
        <p:spPr>
          <a:xfrm>
            <a:off x="1190451" y="3274722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Issue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E4E84B5F-D6E8-7CE4-75E4-4588552DFEDC}"/>
              </a:ext>
            </a:extLst>
          </p:cNvPr>
          <p:cNvCxnSpPr>
            <a:cxnSpLocks/>
          </p:cNvCxnSpPr>
          <p:nvPr/>
        </p:nvCxnSpPr>
        <p:spPr>
          <a:xfrm>
            <a:off x="1589252" y="492570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D05A20B0-1751-0BFD-F38D-63CE95596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57" y="4637672"/>
            <a:ext cx="635000" cy="63500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4130B4A2-E411-4DF4-BDC0-5400D86F13B9}"/>
              </a:ext>
            </a:extLst>
          </p:cNvPr>
          <p:cNvGrpSpPr/>
          <p:nvPr/>
        </p:nvGrpSpPr>
        <p:grpSpPr>
          <a:xfrm>
            <a:off x="1776184" y="4783326"/>
            <a:ext cx="1086984" cy="284755"/>
            <a:chOff x="2339752" y="2425452"/>
            <a:chExt cx="1086984" cy="284755"/>
          </a:xfrm>
        </p:grpSpPr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3DB83B5-147D-216E-09BF-43E7E89277D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8A29694A-6A31-D0D6-BE91-C0CED364DDE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342D675E-6C70-1DBC-A597-01A7DEB3195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4705209-CA06-C09D-CE1E-D977D1D7AE33}"/>
              </a:ext>
            </a:extLst>
          </p:cNvPr>
          <p:cNvGrpSpPr/>
          <p:nvPr/>
        </p:nvGrpSpPr>
        <p:grpSpPr>
          <a:xfrm>
            <a:off x="3075053" y="4785765"/>
            <a:ext cx="1086984" cy="284755"/>
            <a:chOff x="2339752" y="2425452"/>
            <a:chExt cx="1086984" cy="284755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214014D1-DCC3-19D9-C0F8-9191DC53365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566DB1A-D918-0403-B532-97B84FF8D1B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B5A004D0-8BAC-D68C-17D4-CDC07A2D7B0C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8CCE726-AF36-E034-8286-88B0411C0D33}"/>
              </a:ext>
            </a:extLst>
          </p:cNvPr>
          <p:cNvGrpSpPr/>
          <p:nvPr/>
        </p:nvGrpSpPr>
        <p:grpSpPr>
          <a:xfrm>
            <a:off x="4373921" y="4783326"/>
            <a:ext cx="1086984" cy="284755"/>
            <a:chOff x="2339752" y="2425452"/>
            <a:chExt cx="1086984" cy="284755"/>
          </a:xfrm>
        </p:grpSpPr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5AF08F91-7CCB-D7AC-8928-2EAC9D0C090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13636B00-3136-6D0F-54E6-F265CF32013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5B441E27-6EA7-4DB2-B207-8DD2E7164D3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C0B485A-FF38-6200-8B63-912CB82B7FDC}"/>
              </a:ext>
            </a:extLst>
          </p:cNvPr>
          <p:cNvGrpSpPr/>
          <p:nvPr/>
        </p:nvGrpSpPr>
        <p:grpSpPr>
          <a:xfrm>
            <a:off x="5885849" y="4783326"/>
            <a:ext cx="1086984" cy="284755"/>
            <a:chOff x="2339752" y="2425452"/>
            <a:chExt cx="1086984" cy="284755"/>
          </a:xfrm>
        </p:grpSpPr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AD6CDCFD-CB19-0AA9-6018-F747B959D3D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8CE89A07-C8B6-BF01-1D43-50FFFDD0BD64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5F77DE9A-0FB3-B971-51BB-321B78E4EEC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899A2F25-BF29-6358-C3EE-EB79BEFD5771}"/>
              </a:ext>
            </a:extLst>
          </p:cNvPr>
          <p:cNvSpPr txBox="1"/>
          <p:nvPr/>
        </p:nvSpPr>
        <p:spPr>
          <a:xfrm>
            <a:off x="3875286" y="514238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C38AA3B-EE96-423B-10ED-311BE78C9998}"/>
              </a:ext>
            </a:extLst>
          </p:cNvPr>
          <p:cNvSpPr txBox="1"/>
          <p:nvPr/>
        </p:nvSpPr>
        <p:spPr>
          <a:xfrm>
            <a:off x="4939475" y="516079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8FD3FC6-109D-F8A8-409B-E818FEE6E8CC}"/>
              </a:ext>
            </a:extLst>
          </p:cNvPr>
          <p:cNvSpPr txBox="1"/>
          <p:nvPr/>
        </p:nvSpPr>
        <p:spPr>
          <a:xfrm>
            <a:off x="5676577" y="514238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DB77C4-0712-148E-1FC1-868EA6BE29E1}"/>
              </a:ext>
            </a:extLst>
          </p:cNvPr>
          <p:cNvSpPr txBox="1"/>
          <p:nvPr/>
        </p:nvSpPr>
        <p:spPr>
          <a:xfrm>
            <a:off x="6696297" y="513781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FDB5274-4300-668A-0551-3807056E5701}"/>
              </a:ext>
            </a:extLst>
          </p:cNvPr>
          <p:cNvSpPr txBox="1"/>
          <p:nvPr/>
        </p:nvSpPr>
        <p:spPr>
          <a:xfrm>
            <a:off x="1305973" y="43696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3664421-F2DD-BBAC-890E-1CBC45CCE5A3}"/>
              </a:ext>
            </a:extLst>
          </p:cNvPr>
          <p:cNvSpPr txBox="1"/>
          <p:nvPr/>
        </p:nvSpPr>
        <p:spPr>
          <a:xfrm>
            <a:off x="2390976" y="43696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00A42EE-476D-7C8E-1440-BDB9FB11C2C3}"/>
              </a:ext>
            </a:extLst>
          </p:cNvPr>
          <p:cNvSpPr txBox="1"/>
          <p:nvPr/>
        </p:nvSpPr>
        <p:spPr>
          <a:xfrm>
            <a:off x="2337087" y="514615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634E1CC-C6CC-2070-8360-35C327EB55EE}"/>
              </a:ext>
            </a:extLst>
          </p:cNvPr>
          <p:cNvSpPr txBox="1"/>
          <p:nvPr/>
        </p:nvSpPr>
        <p:spPr>
          <a:xfrm>
            <a:off x="3576384" y="436966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63" name="下箭头 62">
            <a:extLst>
              <a:ext uri="{FF2B5EF4-FFF2-40B4-BE49-F238E27FC236}">
                <a16:creationId xmlns:a16="http://schemas.microsoft.com/office/drawing/2014/main" id="{1B8BC13E-2B34-6210-EC31-DA65FA52C509}"/>
              </a:ext>
            </a:extLst>
          </p:cNvPr>
          <p:cNvSpPr/>
          <p:nvPr/>
        </p:nvSpPr>
        <p:spPr>
          <a:xfrm>
            <a:off x="3874148" y="4134720"/>
            <a:ext cx="926515" cy="246173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383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D28F6-B3DA-25A3-6342-0D0F68A6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#1. Use strict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522D6-516C-F23C-3342-2589E239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Is the following serial order matches global issuing time?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No.  Put (X,1) must be executed first. 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D4B6C-6F88-6864-457F-D2E3BFD9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53ED6343-8B1A-8AAF-8C29-C58899932E5B}"/>
              </a:ext>
            </a:extLst>
          </p:cNvPr>
          <p:cNvCxnSpPr>
            <a:cxnSpLocks/>
          </p:cNvCxnSpPr>
          <p:nvPr/>
        </p:nvCxnSpPr>
        <p:spPr>
          <a:xfrm>
            <a:off x="1501945" y="271334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1F8DE1E-E6CD-8032-1662-77D685332804}"/>
              </a:ext>
            </a:extLst>
          </p:cNvPr>
          <p:cNvSpPr txBox="1"/>
          <p:nvPr/>
        </p:nvSpPr>
        <p:spPr>
          <a:xfrm>
            <a:off x="1501945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595599A9-4620-D9E1-8ABF-04DF15B6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0" y="2407046"/>
            <a:ext cx="576064" cy="576064"/>
          </a:xfrm>
          <a:prstGeom prst="rect">
            <a:avLst/>
          </a:prstGeom>
        </p:spPr>
      </p:pic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1BA7B26-64ED-1E05-5076-D4EC9DF171A3}"/>
              </a:ext>
            </a:extLst>
          </p:cNvPr>
          <p:cNvCxnSpPr>
            <a:cxnSpLocks/>
          </p:cNvCxnSpPr>
          <p:nvPr/>
        </p:nvCxnSpPr>
        <p:spPr>
          <a:xfrm>
            <a:off x="1501945" y="346786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>
            <a:extLst>
              <a:ext uri="{FF2B5EF4-FFF2-40B4-BE49-F238E27FC236}">
                <a16:creationId xmlns:a16="http://schemas.microsoft.com/office/drawing/2014/main" id="{F6496E62-42A6-6974-E522-B65B7566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1" y="3154208"/>
            <a:ext cx="635000" cy="635000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2ADEE2EE-443D-A41D-D37F-62F68BC0E72C}"/>
              </a:ext>
            </a:extLst>
          </p:cNvPr>
          <p:cNvSpPr txBox="1"/>
          <p:nvPr/>
        </p:nvSpPr>
        <p:spPr>
          <a:xfrm>
            <a:off x="257121" y="247484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54DC75D-0673-19B9-C0E0-BD535D29B1F7}"/>
              </a:ext>
            </a:extLst>
          </p:cNvPr>
          <p:cNvSpPr txBox="1"/>
          <p:nvPr/>
        </p:nvSpPr>
        <p:spPr>
          <a:xfrm>
            <a:off x="257120" y="3248559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C36E11D-AF97-B8B5-23BC-5BA3D4112856}"/>
              </a:ext>
            </a:extLst>
          </p:cNvPr>
          <p:cNvGrpSpPr/>
          <p:nvPr/>
        </p:nvGrpSpPr>
        <p:grpSpPr>
          <a:xfrm>
            <a:off x="2087598" y="2570968"/>
            <a:ext cx="1086984" cy="284755"/>
            <a:chOff x="2339752" y="2425452"/>
            <a:chExt cx="1086984" cy="284755"/>
          </a:xfrm>
        </p:grpSpPr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DDD84B09-6339-840F-E393-AE6FB40E1C3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206851E8-F0E9-69D2-9C29-D2C0AB3D588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A9E8E92B-2FBE-B59E-BEEE-B9FDAB1191D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C05C14C0-9A88-C4C2-1CD8-0A8665842A1E}"/>
              </a:ext>
            </a:extLst>
          </p:cNvPr>
          <p:cNvSpPr txBox="1"/>
          <p:nvPr/>
        </p:nvSpPr>
        <p:spPr>
          <a:xfrm>
            <a:off x="258694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7A19C1C-B518-1152-E09A-B8508125FFA9}"/>
              </a:ext>
            </a:extLst>
          </p:cNvPr>
          <p:cNvGrpSpPr/>
          <p:nvPr/>
        </p:nvGrpSpPr>
        <p:grpSpPr>
          <a:xfrm>
            <a:off x="3874148" y="2552700"/>
            <a:ext cx="1086984" cy="284755"/>
            <a:chOff x="2339752" y="2425452"/>
            <a:chExt cx="1086984" cy="284755"/>
          </a:xfrm>
        </p:grpSpPr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68A5BB1C-4024-FF0A-8FB7-BE43F59240F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B2E3E9B9-4EF7-F168-42AF-810AC676655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6257B269-1AA2-6C87-E416-4AE3CE57A01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D07B1993-BA56-35A1-1732-0622459B0DA0}"/>
              </a:ext>
            </a:extLst>
          </p:cNvPr>
          <p:cNvSpPr txBox="1"/>
          <p:nvPr/>
        </p:nvSpPr>
        <p:spPr>
          <a:xfrm>
            <a:off x="3563888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E004ED5-AB5B-4C6E-727F-B2DB95A67635}"/>
              </a:ext>
            </a:extLst>
          </p:cNvPr>
          <p:cNvSpPr txBox="1"/>
          <p:nvPr/>
        </p:nvSpPr>
        <p:spPr>
          <a:xfrm>
            <a:off x="4485571" y="213742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15604C7-303F-B5C0-BCFC-1E1997E0CF3F}"/>
              </a:ext>
            </a:extLst>
          </p:cNvPr>
          <p:cNvGrpSpPr/>
          <p:nvPr/>
        </p:nvGrpSpPr>
        <p:grpSpPr>
          <a:xfrm>
            <a:off x="4149541" y="3325482"/>
            <a:ext cx="1086984" cy="284755"/>
            <a:chOff x="2339752" y="2425452"/>
            <a:chExt cx="1086984" cy="284755"/>
          </a:xfrm>
        </p:grpSpPr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F5724CAE-548A-4A76-6E8A-F54451815DF6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A93B0596-80FB-6FC7-806F-0AA4A10B4F4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0BFBFFB3-1F3D-6965-6D74-7DE2B426458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A299D4E4-A5D2-985D-CEB3-1A5EC5271319}"/>
              </a:ext>
            </a:extLst>
          </p:cNvPr>
          <p:cNvSpPr txBox="1"/>
          <p:nvPr/>
        </p:nvSpPr>
        <p:spPr>
          <a:xfrm>
            <a:off x="3579819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0AA26A0-F64D-0D18-C6DE-6A36764BD61E}"/>
              </a:ext>
            </a:extLst>
          </p:cNvPr>
          <p:cNvSpPr txBox="1"/>
          <p:nvPr/>
        </p:nvSpPr>
        <p:spPr>
          <a:xfrm>
            <a:off x="4644008" y="295249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5B09DC6-5660-7AAB-7CAB-CB8D45C6EB7D}"/>
              </a:ext>
            </a:extLst>
          </p:cNvPr>
          <p:cNvGrpSpPr/>
          <p:nvPr/>
        </p:nvGrpSpPr>
        <p:grpSpPr>
          <a:xfrm>
            <a:off x="5857338" y="3325482"/>
            <a:ext cx="1086984" cy="284755"/>
            <a:chOff x="2339752" y="2425452"/>
            <a:chExt cx="1086984" cy="284755"/>
          </a:xfrm>
        </p:grpSpPr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141E1DB7-36CE-660D-DCDF-E22FA3F306F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53D3B7FD-1C2A-2D0C-CDE8-A999A97DC0E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>
              <a:extLst>
                <a:ext uri="{FF2B5EF4-FFF2-40B4-BE49-F238E27FC236}">
                  <a16:creationId xmlns:a16="http://schemas.microsoft.com/office/drawing/2014/main" id="{DB60E6C6-BC72-D7A5-8265-DBEEAF404EB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8A8D60D8-87F3-FF13-2D3C-3982E731A69A}"/>
              </a:ext>
            </a:extLst>
          </p:cNvPr>
          <p:cNvSpPr txBox="1"/>
          <p:nvPr/>
        </p:nvSpPr>
        <p:spPr>
          <a:xfrm>
            <a:off x="5381110" y="29340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CE2884A-7A92-73B7-EE39-1C5950C7A682}"/>
              </a:ext>
            </a:extLst>
          </p:cNvPr>
          <p:cNvSpPr txBox="1"/>
          <p:nvPr/>
        </p:nvSpPr>
        <p:spPr>
          <a:xfrm>
            <a:off x="6400830" y="29295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5" name="下箭头 94">
            <a:extLst>
              <a:ext uri="{FF2B5EF4-FFF2-40B4-BE49-F238E27FC236}">
                <a16:creationId xmlns:a16="http://schemas.microsoft.com/office/drawing/2014/main" id="{99C4D78E-6FFE-1FB2-BBA0-F7B2F22B029A}"/>
              </a:ext>
            </a:extLst>
          </p:cNvPr>
          <p:cNvSpPr/>
          <p:nvPr/>
        </p:nvSpPr>
        <p:spPr>
          <a:xfrm>
            <a:off x="3874148" y="3649588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48F2C2F-84AC-6FDB-2D2E-E845CFD5D637}"/>
              </a:ext>
            </a:extLst>
          </p:cNvPr>
          <p:cNvCxnSpPr>
            <a:cxnSpLocks/>
          </p:cNvCxnSpPr>
          <p:nvPr/>
        </p:nvCxnSpPr>
        <p:spPr>
          <a:xfrm>
            <a:off x="1576756" y="487372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A933EB54-EA83-6B1E-E545-5BE15FED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61" y="4585692"/>
            <a:ext cx="635000" cy="635000"/>
          </a:xfrm>
          <a:prstGeom prst="rect">
            <a:avLst/>
          </a:prstGeom>
        </p:spPr>
      </p:pic>
      <p:grpSp>
        <p:nvGrpSpPr>
          <p:cNvPr id="98" name="组合 97">
            <a:extLst>
              <a:ext uri="{FF2B5EF4-FFF2-40B4-BE49-F238E27FC236}">
                <a16:creationId xmlns:a16="http://schemas.microsoft.com/office/drawing/2014/main" id="{BE83797C-A069-E7C3-4AAB-C76CF5C8B1DA}"/>
              </a:ext>
            </a:extLst>
          </p:cNvPr>
          <p:cNvGrpSpPr/>
          <p:nvPr/>
        </p:nvGrpSpPr>
        <p:grpSpPr>
          <a:xfrm>
            <a:off x="1763688" y="4731346"/>
            <a:ext cx="1086984" cy="284755"/>
            <a:chOff x="2339752" y="2425452"/>
            <a:chExt cx="1086984" cy="284755"/>
          </a:xfrm>
        </p:grpSpPr>
        <p:cxnSp>
          <p:nvCxnSpPr>
            <p:cNvPr id="99" name="直线连接符 98">
              <a:extLst>
                <a:ext uri="{FF2B5EF4-FFF2-40B4-BE49-F238E27FC236}">
                  <a16:creationId xmlns:a16="http://schemas.microsoft.com/office/drawing/2014/main" id="{6C633973-9922-2DDA-19D7-4D22E2D556A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>
              <a:extLst>
                <a:ext uri="{FF2B5EF4-FFF2-40B4-BE49-F238E27FC236}">
                  <a16:creationId xmlns:a16="http://schemas.microsoft.com/office/drawing/2014/main" id="{118402C3-F8C8-294C-AE5D-C82C443CD97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>
              <a:extLst>
                <a:ext uri="{FF2B5EF4-FFF2-40B4-BE49-F238E27FC236}">
                  <a16:creationId xmlns:a16="http://schemas.microsoft.com/office/drawing/2014/main" id="{52BCCFB3-9403-D0BD-1063-9E85B403B54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2FD2A62-B6B2-999F-45CE-B67ECC97590B}"/>
              </a:ext>
            </a:extLst>
          </p:cNvPr>
          <p:cNvGrpSpPr/>
          <p:nvPr/>
        </p:nvGrpSpPr>
        <p:grpSpPr>
          <a:xfrm>
            <a:off x="3062557" y="4733785"/>
            <a:ext cx="1086984" cy="284755"/>
            <a:chOff x="2339752" y="2425452"/>
            <a:chExt cx="1086984" cy="284755"/>
          </a:xfrm>
        </p:grpSpPr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16AB625E-525C-E638-958B-68C9074B458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>
              <a:extLst>
                <a:ext uri="{FF2B5EF4-FFF2-40B4-BE49-F238E27FC236}">
                  <a16:creationId xmlns:a16="http://schemas.microsoft.com/office/drawing/2014/main" id="{A48D453C-4067-FE42-8E65-A29F0004D89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符 104">
              <a:extLst>
                <a:ext uri="{FF2B5EF4-FFF2-40B4-BE49-F238E27FC236}">
                  <a16:creationId xmlns:a16="http://schemas.microsoft.com/office/drawing/2014/main" id="{D6409E97-EFB6-AE32-9CB4-0DD6B8CBAB8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D260F24-3D72-EEC8-8716-D9E51C1AA669}"/>
              </a:ext>
            </a:extLst>
          </p:cNvPr>
          <p:cNvGrpSpPr/>
          <p:nvPr/>
        </p:nvGrpSpPr>
        <p:grpSpPr>
          <a:xfrm>
            <a:off x="4361425" y="4731346"/>
            <a:ext cx="1086984" cy="284755"/>
            <a:chOff x="2339752" y="2425452"/>
            <a:chExt cx="1086984" cy="284755"/>
          </a:xfrm>
        </p:grpSpPr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F12FAE8D-A8AF-9878-72D0-FAA27383906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683A49C9-D9F8-C705-60BD-E89BBAF0779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9DDEE75B-F6C3-A29B-D553-64ED721EF7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0E602E9B-9CE6-83C0-A59A-19E35B53CE9C}"/>
              </a:ext>
            </a:extLst>
          </p:cNvPr>
          <p:cNvGrpSpPr/>
          <p:nvPr/>
        </p:nvGrpSpPr>
        <p:grpSpPr>
          <a:xfrm>
            <a:off x="5873353" y="4731346"/>
            <a:ext cx="1086984" cy="284755"/>
            <a:chOff x="2339752" y="2425452"/>
            <a:chExt cx="1086984" cy="284755"/>
          </a:xfrm>
        </p:grpSpPr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687FB5C5-504A-F689-32BE-E3E37742C87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239583D4-2CF5-6AD5-2F4A-CA3CD22E185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E41E80E2-C3B3-D3A8-EC63-21E4FD0EB51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2401C32-E610-5352-C1F1-EE657F66C83B}"/>
              </a:ext>
            </a:extLst>
          </p:cNvPr>
          <p:cNvSpPr txBox="1"/>
          <p:nvPr/>
        </p:nvSpPr>
        <p:spPr>
          <a:xfrm>
            <a:off x="3874148" y="432901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FE8256A-4AEA-5F2B-48E0-4229D6F36078}"/>
              </a:ext>
            </a:extLst>
          </p:cNvPr>
          <p:cNvSpPr txBox="1"/>
          <p:nvPr/>
        </p:nvSpPr>
        <p:spPr>
          <a:xfrm>
            <a:off x="4796037" y="433373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DC953F2-DF5A-EC61-01D3-BD89F056B1E5}"/>
              </a:ext>
            </a:extLst>
          </p:cNvPr>
          <p:cNvSpPr txBox="1"/>
          <p:nvPr/>
        </p:nvSpPr>
        <p:spPr>
          <a:xfrm>
            <a:off x="5591124" y="433537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04FE479-EC16-0675-49D9-6EEE2A4231A2}"/>
              </a:ext>
            </a:extLst>
          </p:cNvPr>
          <p:cNvSpPr txBox="1"/>
          <p:nvPr/>
        </p:nvSpPr>
        <p:spPr>
          <a:xfrm>
            <a:off x="6448694" y="433344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255B066-D142-A2E6-73D8-8CAA83D9E9AF}"/>
              </a:ext>
            </a:extLst>
          </p:cNvPr>
          <p:cNvSpPr txBox="1"/>
          <p:nvPr/>
        </p:nvSpPr>
        <p:spPr>
          <a:xfrm>
            <a:off x="1181288" y="43062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A352CD1-E04B-6E3B-548F-FA10DC22E059}"/>
              </a:ext>
            </a:extLst>
          </p:cNvPr>
          <p:cNvSpPr txBox="1"/>
          <p:nvPr/>
        </p:nvSpPr>
        <p:spPr>
          <a:xfrm>
            <a:off x="2245477" y="432462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3251F76-147B-AEF6-E501-7AAB7A1D1F19}"/>
              </a:ext>
            </a:extLst>
          </p:cNvPr>
          <p:cNvSpPr txBox="1"/>
          <p:nvPr/>
        </p:nvSpPr>
        <p:spPr>
          <a:xfrm>
            <a:off x="2511798" y="503418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0D88D09-F136-B4AB-905E-71EE4F3825B8}"/>
              </a:ext>
            </a:extLst>
          </p:cNvPr>
          <p:cNvSpPr txBox="1"/>
          <p:nvPr/>
        </p:nvSpPr>
        <p:spPr>
          <a:xfrm>
            <a:off x="3531518" y="502961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074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D28F6-B3DA-25A3-6342-0D0F68A6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#1. Use strict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522D6-516C-F23C-3342-2589E239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41163"/>
          </a:xfrm>
        </p:spPr>
        <p:txBody>
          <a:bodyPr/>
          <a:lstStyle/>
          <a:p>
            <a:r>
              <a:rPr kumimoji="1" lang="en-US" altLang="zh-CN" dirty="0"/>
              <a:t>Is the following serial order matches global issuing time?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No.  Put(Y) must be executed before the Get(Y)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D4B6C-6F88-6864-457F-D2E3BFD9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464F7B9-F51D-FACB-0505-17C48899A750}"/>
              </a:ext>
            </a:extLst>
          </p:cNvPr>
          <p:cNvCxnSpPr>
            <a:cxnSpLocks/>
          </p:cNvCxnSpPr>
          <p:nvPr/>
        </p:nvCxnSpPr>
        <p:spPr>
          <a:xfrm>
            <a:off x="1524001" y="278535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3819B72-692A-56CD-BDB6-E3A1331C478E}"/>
              </a:ext>
            </a:extLst>
          </p:cNvPr>
          <p:cNvSpPr txBox="1"/>
          <p:nvPr/>
        </p:nvSpPr>
        <p:spPr>
          <a:xfrm>
            <a:off x="1524001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2248D0-4852-A20E-BD5A-FA3104433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26" y="2479054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6CBD96D-F49E-E278-45FE-7356FBC0EE31}"/>
              </a:ext>
            </a:extLst>
          </p:cNvPr>
          <p:cNvCxnSpPr>
            <a:cxnSpLocks/>
          </p:cNvCxnSpPr>
          <p:nvPr/>
        </p:nvCxnSpPr>
        <p:spPr>
          <a:xfrm>
            <a:off x="1524001" y="3539868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7E3B417-4574-DBAB-0A40-71EF83F8F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17" y="3226216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588C6F-5607-B718-A6FB-50C9E8638144}"/>
              </a:ext>
            </a:extLst>
          </p:cNvPr>
          <p:cNvSpPr txBox="1"/>
          <p:nvPr/>
        </p:nvSpPr>
        <p:spPr>
          <a:xfrm>
            <a:off x="279177" y="254685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B2EA9B-AA60-8281-F6DC-9151D934028A}"/>
              </a:ext>
            </a:extLst>
          </p:cNvPr>
          <p:cNvSpPr txBox="1"/>
          <p:nvPr/>
        </p:nvSpPr>
        <p:spPr>
          <a:xfrm>
            <a:off x="279176" y="332056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737595-AD9F-41E9-4D30-BAC50078C7C8}"/>
              </a:ext>
            </a:extLst>
          </p:cNvPr>
          <p:cNvGrpSpPr/>
          <p:nvPr/>
        </p:nvGrpSpPr>
        <p:grpSpPr>
          <a:xfrm>
            <a:off x="2109654" y="2642976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50F3BD03-5BC6-3576-00A2-DBFC0B6E0B19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7EAB433E-C887-E708-F5B5-C943FBDF7E5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1A2A32F7-B7CA-8E1D-312F-A12EB6946148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0B7E815-A5F6-B808-5934-DDF91CA4FE80}"/>
              </a:ext>
            </a:extLst>
          </p:cNvPr>
          <p:cNvSpPr txBox="1"/>
          <p:nvPr/>
        </p:nvSpPr>
        <p:spPr>
          <a:xfrm>
            <a:off x="2609004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665B78-519B-5705-F7AB-FBE99E8358CA}"/>
              </a:ext>
            </a:extLst>
          </p:cNvPr>
          <p:cNvGrpSpPr/>
          <p:nvPr/>
        </p:nvGrpSpPr>
        <p:grpSpPr>
          <a:xfrm>
            <a:off x="3896204" y="2624708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0BA809C4-CFF5-2344-329E-A6E487CA45A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DB69B730-EF03-13D6-FAE6-14C5FEA6B1F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5B22E69-6C04-0430-8661-9EB3D55808F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97FB96C3-2107-6DFC-75E6-014CD2F1E798}"/>
              </a:ext>
            </a:extLst>
          </p:cNvPr>
          <p:cNvSpPr txBox="1"/>
          <p:nvPr/>
        </p:nvSpPr>
        <p:spPr>
          <a:xfrm>
            <a:off x="3585944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C9502B-BACF-B21E-4B7B-65E9ADEBF356}"/>
              </a:ext>
            </a:extLst>
          </p:cNvPr>
          <p:cNvSpPr txBox="1"/>
          <p:nvPr/>
        </p:nvSpPr>
        <p:spPr>
          <a:xfrm>
            <a:off x="4507627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D5D9D7F-68B3-CC27-1465-129FDA212998}"/>
              </a:ext>
            </a:extLst>
          </p:cNvPr>
          <p:cNvGrpSpPr/>
          <p:nvPr/>
        </p:nvGrpSpPr>
        <p:grpSpPr>
          <a:xfrm>
            <a:off x="4171597" y="3397490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C999DAF6-A2C2-42B5-342F-BAD2D488C38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4910CB8-78EB-9C60-C4CB-A0F77C1457E6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C35FE691-5C77-28DB-F03E-E5162F72172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87EDA2F-0E77-53C1-EE95-FCDBA8D789DB}"/>
              </a:ext>
            </a:extLst>
          </p:cNvPr>
          <p:cNvSpPr txBox="1"/>
          <p:nvPr/>
        </p:nvSpPr>
        <p:spPr>
          <a:xfrm>
            <a:off x="3601875" y="300609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261CBBD-6B4F-277C-AAC9-F020577BE37F}"/>
              </a:ext>
            </a:extLst>
          </p:cNvPr>
          <p:cNvSpPr txBox="1"/>
          <p:nvPr/>
        </p:nvSpPr>
        <p:spPr>
          <a:xfrm>
            <a:off x="4666064" y="302449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93CB701-4559-BB46-73C5-88FF5B835123}"/>
              </a:ext>
            </a:extLst>
          </p:cNvPr>
          <p:cNvGrpSpPr/>
          <p:nvPr/>
        </p:nvGrpSpPr>
        <p:grpSpPr>
          <a:xfrm>
            <a:off x="5879394" y="3397490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9CA216C-BA43-CDC4-F18E-7DE79DA42E4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7E36EF04-8B72-7E96-EE39-6E4E251CE3D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F9A996C0-9C19-7480-8CAA-D1B4CCD21650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3398F121-256F-507C-DFB1-712A39845C65}"/>
              </a:ext>
            </a:extLst>
          </p:cNvPr>
          <p:cNvSpPr txBox="1"/>
          <p:nvPr/>
        </p:nvSpPr>
        <p:spPr>
          <a:xfrm>
            <a:off x="5403166" y="300609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EF3F1D-FE62-AA0A-5973-649C53301FE6}"/>
              </a:ext>
            </a:extLst>
          </p:cNvPr>
          <p:cNvSpPr txBox="1"/>
          <p:nvPr/>
        </p:nvSpPr>
        <p:spPr>
          <a:xfrm>
            <a:off x="6422886" y="300151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D511FEC-33F8-704A-16D6-E5DB5108B848}"/>
              </a:ext>
            </a:extLst>
          </p:cNvPr>
          <p:cNvSpPr/>
          <p:nvPr/>
        </p:nvSpPr>
        <p:spPr>
          <a:xfrm>
            <a:off x="1888835" y="2627797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9D4933-4F21-00AB-CA20-9060660D1B21}"/>
              </a:ext>
            </a:extLst>
          </p:cNvPr>
          <p:cNvSpPr txBox="1"/>
          <p:nvPr/>
        </p:nvSpPr>
        <p:spPr>
          <a:xfrm>
            <a:off x="1190451" y="2986690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Issue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87BC508-E15C-139F-64A6-B4533DB500F9}"/>
              </a:ext>
            </a:extLst>
          </p:cNvPr>
          <p:cNvCxnSpPr>
            <a:cxnSpLocks/>
          </p:cNvCxnSpPr>
          <p:nvPr/>
        </p:nvCxnSpPr>
        <p:spPr>
          <a:xfrm>
            <a:off x="1589252" y="484536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C3E1E712-1A81-A43E-5923-CFCA6C241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57" y="4557334"/>
            <a:ext cx="635000" cy="63500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D7126540-8186-1416-6144-8F7BD7B3CD17}"/>
              </a:ext>
            </a:extLst>
          </p:cNvPr>
          <p:cNvGrpSpPr/>
          <p:nvPr/>
        </p:nvGrpSpPr>
        <p:grpSpPr>
          <a:xfrm>
            <a:off x="1776184" y="4702988"/>
            <a:ext cx="1086984" cy="284755"/>
            <a:chOff x="2339752" y="2425452"/>
            <a:chExt cx="1086984" cy="284755"/>
          </a:xfrm>
        </p:grpSpPr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8E819667-09E4-2B4E-075D-52BE7BA1F74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F35C6CEB-4A56-7953-E507-47A6AFA700C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BCE27D3F-63F5-F080-F488-5D3BEBFB31E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3B8C848-8406-6C5D-D08B-0FC272E78B0A}"/>
              </a:ext>
            </a:extLst>
          </p:cNvPr>
          <p:cNvGrpSpPr/>
          <p:nvPr/>
        </p:nvGrpSpPr>
        <p:grpSpPr>
          <a:xfrm>
            <a:off x="5885849" y="4702988"/>
            <a:ext cx="1086984" cy="284755"/>
            <a:chOff x="2339752" y="2425452"/>
            <a:chExt cx="1086984" cy="284755"/>
          </a:xfrm>
        </p:grpSpPr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11002538-7221-3084-8728-19814AEB52C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61E3C159-7672-1776-2361-08DE8864509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0155CEB6-05C4-E541-B0C5-F88B3371EDE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EC6E33F-9CA8-6A63-8775-5E50D5AFB522}"/>
              </a:ext>
            </a:extLst>
          </p:cNvPr>
          <p:cNvGrpSpPr/>
          <p:nvPr/>
        </p:nvGrpSpPr>
        <p:grpSpPr>
          <a:xfrm>
            <a:off x="2702212" y="4702988"/>
            <a:ext cx="2235495" cy="746800"/>
            <a:chOff x="3875286" y="4495294"/>
            <a:chExt cx="2235495" cy="7468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A70E2B2-6040-2316-C4F2-A2E197510921}"/>
                </a:ext>
              </a:extLst>
            </p:cNvPr>
            <p:cNvGrpSpPr/>
            <p:nvPr/>
          </p:nvGrpSpPr>
          <p:grpSpPr>
            <a:xfrm>
              <a:off x="4373921" y="4495294"/>
              <a:ext cx="1086984" cy="284755"/>
              <a:chOff x="2339752" y="2425452"/>
              <a:chExt cx="1086984" cy="284755"/>
            </a:xfrm>
          </p:grpSpPr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4D8CD31A-6A3A-FD95-A4E5-2E49945AAA43}"/>
                  </a:ext>
                </a:extLst>
              </p:cNvPr>
              <p:cNvCxnSpPr/>
              <p:nvPr/>
            </p:nvCxnSpPr>
            <p:spPr>
              <a:xfrm>
                <a:off x="2340928" y="2425452"/>
                <a:ext cx="0" cy="28475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4A2B09D1-6BAE-B8DA-EADD-0C629AF97982}"/>
                  </a:ext>
                </a:extLst>
              </p:cNvPr>
              <p:cNvCxnSpPr/>
              <p:nvPr/>
            </p:nvCxnSpPr>
            <p:spPr>
              <a:xfrm>
                <a:off x="3426736" y="2425452"/>
                <a:ext cx="0" cy="28475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77844064-0931-7D0F-832F-BF03F7E4B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2569468"/>
                <a:ext cx="108698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57A0EF9-8756-3AC8-C393-986FD758439A}"/>
                </a:ext>
              </a:extLst>
            </p:cNvPr>
            <p:cNvSpPr txBox="1"/>
            <p:nvPr/>
          </p:nvSpPr>
          <p:spPr>
            <a:xfrm>
              <a:off x="3875286" y="4854355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Get(Y)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4F04123-8439-AB2C-0C8A-94B0C422421F}"/>
                </a:ext>
              </a:extLst>
            </p:cNvPr>
            <p:cNvSpPr txBox="1"/>
            <p:nvPr/>
          </p:nvSpPr>
          <p:spPr>
            <a:xfrm>
              <a:off x="4939475" y="4872762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10A971E9-E0D0-F04E-2952-C95B819E6C62}"/>
              </a:ext>
            </a:extLst>
          </p:cNvPr>
          <p:cNvSpPr txBox="1"/>
          <p:nvPr/>
        </p:nvSpPr>
        <p:spPr>
          <a:xfrm>
            <a:off x="5676577" y="506204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925A16-6E3C-9F2E-2E04-527B77EAC0CC}"/>
              </a:ext>
            </a:extLst>
          </p:cNvPr>
          <p:cNvSpPr txBox="1"/>
          <p:nvPr/>
        </p:nvSpPr>
        <p:spPr>
          <a:xfrm>
            <a:off x="6696297" y="505747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FC12AC2-06AA-0B0A-17E5-085E77D2C52D}"/>
              </a:ext>
            </a:extLst>
          </p:cNvPr>
          <p:cNvSpPr txBox="1"/>
          <p:nvPr/>
        </p:nvSpPr>
        <p:spPr>
          <a:xfrm>
            <a:off x="1305973" y="428933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A91D817-CFCE-3A17-D487-4067C989A986}"/>
              </a:ext>
            </a:extLst>
          </p:cNvPr>
          <p:cNvSpPr txBox="1"/>
          <p:nvPr/>
        </p:nvSpPr>
        <p:spPr>
          <a:xfrm>
            <a:off x="2390976" y="428933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DC57EB73-F0C2-9E0F-4F33-F3681C5D3E55}"/>
              </a:ext>
            </a:extLst>
          </p:cNvPr>
          <p:cNvGrpSpPr/>
          <p:nvPr/>
        </p:nvGrpSpPr>
        <p:grpSpPr>
          <a:xfrm>
            <a:off x="3982300" y="4289330"/>
            <a:ext cx="2335530" cy="700852"/>
            <a:chOff x="2412160" y="4081636"/>
            <a:chExt cx="2335530" cy="700852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C7D99AA-2DD9-DB16-4E95-833D2FC543E0}"/>
                </a:ext>
              </a:extLst>
            </p:cNvPr>
            <p:cNvGrpSpPr/>
            <p:nvPr/>
          </p:nvGrpSpPr>
          <p:grpSpPr>
            <a:xfrm>
              <a:off x="3075053" y="4497733"/>
              <a:ext cx="1086984" cy="284755"/>
              <a:chOff x="2339752" y="2425452"/>
              <a:chExt cx="1086984" cy="284755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5350B10E-848E-B7C0-38CD-CA4131C30CF8}"/>
                  </a:ext>
                </a:extLst>
              </p:cNvPr>
              <p:cNvCxnSpPr/>
              <p:nvPr/>
            </p:nvCxnSpPr>
            <p:spPr>
              <a:xfrm>
                <a:off x="2340928" y="2425452"/>
                <a:ext cx="0" cy="2847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66785C64-2637-B9BB-8A8A-51F2E54E8CDA}"/>
                  </a:ext>
                </a:extLst>
              </p:cNvPr>
              <p:cNvCxnSpPr/>
              <p:nvPr/>
            </p:nvCxnSpPr>
            <p:spPr>
              <a:xfrm>
                <a:off x="3426736" y="2425452"/>
                <a:ext cx="0" cy="2847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DEA57EA3-F9F7-C297-F084-57A8BE439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2569468"/>
                <a:ext cx="10869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999D9CC-5280-8BE1-F033-805FB527325E}"/>
                </a:ext>
              </a:extLst>
            </p:cNvPr>
            <p:cNvSpPr txBox="1"/>
            <p:nvPr/>
          </p:nvSpPr>
          <p:spPr>
            <a:xfrm>
              <a:off x="2412160" y="4108192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Put(Y,1)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9D67026-AC01-9CFF-04F3-104A442C04E9}"/>
                </a:ext>
              </a:extLst>
            </p:cNvPr>
            <p:cNvSpPr txBox="1"/>
            <p:nvPr/>
          </p:nvSpPr>
          <p:spPr>
            <a:xfrm>
              <a:off x="3576384" y="4081636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Done</a:t>
              </a:r>
              <a:endParaRPr lang="zh-CN" altLang="en-US" dirty="0"/>
            </a:p>
          </p:txBody>
        </p:sp>
      </p:grpSp>
      <p:sp>
        <p:nvSpPr>
          <p:cNvPr id="63" name="下箭头 62">
            <a:extLst>
              <a:ext uri="{FF2B5EF4-FFF2-40B4-BE49-F238E27FC236}">
                <a16:creationId xmlns:a16="http://schemas.microsoft.com/office/drawing/2014/main" id="{70752428-BB41-98EC-35F5-1762B074B17F}"/>
              </a:ext>
            </a:extLst>
          </p:cNvPr>
          <p:cNvSpPr/>
          <p:nvPr/>
        </p:nvSpPr>
        <p:spPr>
          <a:xfrm>
            <a:off x="3874148" y="3846688"/>
            <a:ext cx="926515" cy="246173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12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614F-6D5C-AF44-95A5-2EE5FFFC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Read in LSM-Tree (Similar to </a:t>
            </a:r>
            <a:r>
              <a:rPr kumimoji="1" lang="en-US" altLang="zh-CN" dirty="0" err="1"/>
              <a:t>SSTables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42A55-3E2D-3A4E-83F7-BE815C9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3C479AE-0944-C840-9EFF-3BEFE4C5EDB8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008ECC-CEA8-0A42-BCD3-EB0CE03C11AB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5740B484-4986-D74E-B692-D2FAAA785110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E3D1DB9B-A01F-C540-8ACD-28B793CE64B8}"/>
              </a:ext>
            </a:extLst>
          </p:cNvPr>
          <p:cNvSpPr txBox="1"/>
          <p:nvPr/>
        </p:nvSpPr>
        <p:spPr>
          <a:xfrm>
            <a:off x="6501320" y="1638139"/>
            <a:ext cx="429926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Key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96280A4-D199-D241-97F1-4EC6A65290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30173C65-B8B5-8B4F-AA79-C21AE0AFEAD1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5FEE25B7-D22B-2545-BF7B-4CF0C16D91B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7F201B29-8223-7D46-9330-6E00244FFA69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B9124121-4ABE-294E-BED3-24B9A7CE835F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CFD04BF4-B322-6C49-8113-71199F759FF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593CE403-1A4C-A44E-88E5-FD6A517660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9D4D5B48-E2B3-974A-9A6E-83312788604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8803E2A9-A9C8-8D4A-ABE8-CF9F33284F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5BE9E931-E122-404D-BFD9-357836CD787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11C1C460-0A2F-E84B-B4A8-65F843F3A7C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06F4607E-CE9B-F049-937C-D004A355F761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751E0DF-65F9-8C4E-A7AB-11C1A0A508D8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FA3EBB72-E242-7B4C-90F2-AC63F7E5F23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767FD1E1-4091-4340-89E4-12A2E1048E1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6C194D31-BD46-D942-801E-3EFD42D6A84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9DA23F2E-7240-FD41-BCC2-96F1411D3E8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C2593D3-D33D-1244-A1C3-65B6959740FD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E2A2673-3B8E-E048-8AB9-316E9EAEB2A1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D05577EA-0F20-1044-A19D-EA20F9193D2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D6DEFAA0-B593-B845-8F94-5FDDEE026AE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9B43CE8D-8B4B-8247-939D-88E94DD3D0B8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0750AD9B-1F16-564B-AB56-8AAD825559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7884C446-0D61-8347-B6E9-AEB47E3F26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EF8DDD96-D8CF-A646-A942-C47BD062A2B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36E6A6FB-8697-8641-AC93-7887545CEF0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A00F6796-C356-8241-ABF9-128557C87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689A9521-20DD-9F4C-9FA3-15C92664A394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67B876D3-E22C-7C46-96DC-A258BEE3120A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EB96A9-94F8-3B4E-8800-49C47DFA4C76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E4560820-1744-D640-935B-9B369EDE35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CD7E6BAA-5D59-5747-AC56-1CFA4CAA406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13B0BC8A-8D7A-6A4A-9C0F-85C23904447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3445B61E-52C6-6745-8789-DA9A381D029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50D458AC-F1D8-B54F-85B4-82E6C8A7ED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1BA71BC-A899-E94D-9834-CD084957E1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917AB8A-99E1-2446-8D0D-82DE86B2034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25C5F578-2CFB-394F-BD93-CAEBA34FB31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156B97E6-E6B2-964D-B669-E0A8533A858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1F68070-D9DB-0B42-B599-483FE4BCE7C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36002C9F-5807-DA46-B86B-DD4EF32659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220148A9-2CE1-324A-A357-2F1DE36B9F1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253B9B2E-CDC5-304A-BA0C-DE9EF85F7F4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E0EF31FB-9C73-EA46-A31C-5455545691D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C298A648-567B-E14A-9400-29F88ED8DE1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797CBE4-DABE-2A4A-A616-AE58FA1AB99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CC3133D9-E278-364E-A00A-FE9561DBFD1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092914EA-C7C9-0646-9466-2F622DD821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58ABEFC2-6485-C442-95FB-459CCF2B4FA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6BCFCE6E-6873-7943-A35D-36950F04ECE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CE7A0934-3770-3249-84F2-81714CBE64E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206FAC8B-8612-B44D-88BC-5477877F5D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59935FAF-7AF7-B047-9C10-07A27DB19083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B2032550-FFB1-BD45-BC9E-DDBBB9653B7A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A73D2421-84AC-2F42-86F2-07E0DA8120C0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4D4EE16-5002-5D40-92BF-C9BFA194BAA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9B35FDD3-1096-CC4F-B77B-8336C5E1A2B4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08554A59-75C2-414D-AC09-4B130D4CE5B6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5">
            <a:extLst>
              <a:ext uri="{FF2B5EF4-FFF2-40B4-BE49-F238E27FC236}">
                <a16:creationId xmlns:a16="http://schemas.microsoft.com/office/drawing/2014/main" id="{E35F14C8-C12E-E94D-B619-071F009C82D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88">
            <a:extLst>
              <a:ext uri="{FF2B5EF4-FFF2-40B4-BE49-F238E27FC236}">
                <a16:creationId xmlns:a16="http://schemas.microsoft.com/office/drawing/2014/main" id="{70C25B73-F4C6-F546-A87F-DBFF2C15F806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Rectangle 89">
            <a:extLst>
              <a:ext uri="{FF2B5EF4-FFF2-40B4-BE49-F238E27FC236}">
                <a16:creationId xmlns:a16="http://schemas.microsoft.com/office/drawing/2014/main" id="{AE5B265F-5FAA-D849-924E-C66667ADCBA1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003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742D-43E3-7FFD-1BF9-F347C3F1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Strict consistency: Pros &amp; Cons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E9756-2CB1-F299-16F4-8B60355B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 </a:t>
            </a:r>
          </a:p>
          <a:p>
            <a:pPr lvl="1"/>
            <a:r>
              <a:rPr kumimoji="1" lang="en-US" altLang="zh-CN" dirty="0"/>
              <a:t>The strongest consistency model for single value operations </a:t>
            </a:r>
          </a:p>
          <a:p>
            <a:pPr lvl="1"/>
            <a:r>
              <a:rPr kumimoji="1" lang="en-US" altLang="zh-CN" dirty="0"/>
              <a:t>Fallback to a single thread, executing each operations one by one</a:t>
            </a:r>
          </a:p>
          <a:p>
            <a:r>
              <a:rPr kumimoji="1" lang="en-US" altLang="zh-CN" dirty="0"/>
              <a:t>Cons </a:t>
            </a:r>
          </a:p>
          <a:p>
            <a:pPr lvl="1"/>
            <a:r>
              <a:rPr kumimoji="1" lang="en-US" altLang="zh-CN" dirty="0"/>
              <a:t>Nearly impractical to implement (e.g., no global wall clock time)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61D003-C842-CF15-79C9-33AC7134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8331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71DB2-F630-4CE7-0FF0-EF463174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Implementing strict consistency: challenge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24740-97B9-5383-0385-A8402D24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3235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Assuming we implement strict consistency using a centralized KVS </a:t>
            </a:r>
          </a:p>
          <a:p>
            <a:pPr lvl="1"/>
            <a:r>
              <a:rPr kumimoji="1" lang="en-US" altLang="zh-CN" dirty="0"/>
              <a:t>The simplest setup we can get in a distributed setting</a:t>
            </a:r>
          </a:p>
          <a:p>
            <a:r>
              <a:rPr kumimoji="1" lang="en-US" altLang="zh-CN" dirty="0"/>
              <a:t>Question: how the KVS can determine to process Put(Y,1) or not?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64D5F-B327-AE27-71A2-A2998A9E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5" name="Can 37">
            <a:extLst>
              <a:ext uri="{FF2B5EF4-FFF2-40B4-BE49-F238E27FC236}">
                <a16:creationId xmlns:a16="http://schemas.microsoft.com/office/drawing/2014/main" id="{4E739DBA-1DC8-27C3-3E49-3942152E787A}"/>
              </a:ext>
            </a:extLst>
          </p:cNvPr>
          <p:cNvSpPr/>
          <p:nvPr/>
        </p:nvSpPr>
        <p:spPr>
          <a:xfrm>
            <a:off x="958710" y="3655346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19472A3-02FD-40D8-CDDF-66E073B81C52}"/>
              </a:ext>
            </a:extLst>
          </p:cNvPr>
          <p:cNvCxnSpPr>
            <a:cxnSpLocks/>
          </p:cNvCxnSpPr>
          <p:nvPr/>
        </p:nvCxnSpPr>
        <p:spPr>
          <a:xfrm>
            <a:off x="1525569" y="3123188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FBBA27-ECA3-EE12-1CDC-B2C06A3DB13A}"/>
              </a:ext>
            </a:extLst>
          </p:cNvPr>
          <p:cNvSpPr/>
          <p:nvPr/>
        </p:nvSpPr>
        <p:spPr>
          <a:xfrm>
            <a:off x="1939361" y="2991628"/>
            <a:ext cx="288032" cy="28803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70EB06-DC63-CC45-B267-C5CB870E9093}"/>
              </a:ext>
            </a:extLst>
          </p:cNvPr>
          <p:cNvSpPr txBox="1"/>
          <p:nvPr/>
        </p:nvSpPr>
        <p:spPr>
          <a:xfrm>
            <a:off x="1525569" y="262229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31255C-8B4E-C4FD-141C-0F7699D8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4" y="2816888"/>
            <a:ext cx="576064" cy="576064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822F46B-10B1-BEDF-B5E5-66D37103A860}"/>
              </a:ext>
            </a:extLst>
          </p:cNvPr>
          <p:cNvCxnSpPr>
            <a:cxnSpLocks/>
          </p:cNvCxnSpPr>
          <p:nvPr/>
        </p:nvCxnSpPr>
        <p:spPr>
          <a:xfrm>
            <a:off x="1525569" y="3862081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79CC36F-00A1-575E-465D-B14B9688A337}"/>
              </a:ext>
            </a:extLst>
          </p:cNvPr>
          <p:cNvCxnSpPr>
            <a:cxnSpLocks/>
          </p:cNvCxnSpPr>
          <p:nvPr/>
        </p:nvCxnSpPr>
        <p:spPr>
          <a:xfrm>
            <a:off x="1525569" y="463900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63F4CCC-16E6-FF85-9F4E-09F4CB936B41}"/>
              </a:ext>
            </a:extLst>
          </p:cNvPr>
          <p:cNvCxnSpPr>
            <a:cxnSpLocks/>
          </p:cNvCxnSpPr>
          <p:nvPr/>
        </p:nvCxnSpPr>
        <p:spPr>
          <a:xfrm>
            <a:off x="2259225" y="3123188"/>
            <a:ext cx="1592695" cy="71624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881043DC-259C-02F2-CDD2-30D2C3CB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85" y="4325350"/>
            <a:ext cx="635000" cy="635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E32CFC9-A4C3-A896-D159-11D74C741156}"/>
              </a:ext>
            </a:extLst>
          </p:cNvPr>
          <p:cNvSpPr txBox="1"/>
          <p:nvPr/>
        </p:nvSpPr>
        <p:spPr>
          <a:xfrm>
            <a:off x="280745" y="288469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1B413C-6A38-E2C2-208B-81646E2B1323}"/>
              </a:ext>
            </a:extLst>
          </p:cNvPr>
          <p:cNvSpPr txBox="1"/>
          <p:nvPr/>
        </p:nvSpPr>
        <p:spPr>
          <a:xfrm>
            <a:off x="280744" y="441970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E391ABF-D06D-7EA1-7C8A-77011DA09E3E}"/>
              </a:ext>
            </a:extLst>
          </p:cNvPr>
          <p:cNvSpPr/>
          <p:nvPr/>
        </p:nvSpPr>
        <p:spPr>
          <a:xfrm>
            <a:off x="2348037" y="4490956"/>
            <a:ext cx="288032" cy="28803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C68668-CCE0-FADD-84DF-7DB8A6AD13E5}"/>
              </a:ext>
            </a:extLst>
          </p:cNvPr>
          <p:cNvSpPr txBox="1"/>
          <p:nvPr/>
        </p:nvSpPr>
        <p:spPr>
          <a:xfrm>
            <a:off x="1403648" y="4061059"/>
            <a:ext cx="148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4D6D44F-9AF3-9124-D03D-49AFBED7DEEE}"/>
              </a:ext>
            </a:extLst>
          </p:cNvPr>
          <p:cNvCxnSpPr>
            <a:cxnSpLocks/>
          </p:cNvCxnSpPr>
          <p:nvPr/>
        </p:nvCxnSpPr>
        <p:spPr>
          <a:xfrm flipV="1">
            <a:off x="2732435" y="3839432"/>
            <a:ext cx="327397" cy="79172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0F09A4E-B6F0-1F17-3732-9E0032ECA32F}"/>
              </a:ext>
            </a:extLst>
          </p:cNvPr>
          <p:cNvCxnSpPr/>
          <p:nvPr/>
        </p:nvCxnSpPr>
        <p:spPr>
          <a:xfrm>
            <a:off x="1912762" y="2896112"/>
            <a:ext cx="0" cy="2329894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98D199A5-9318-D87A-6EF7-2F486E2718FA}"/>
              </a:ext>
            </a:extLst>
          </p:cNvPr>
          <p:cNvCxnSpPr/>
          <p:nvPr/>
        </p:nvCxnSpPr>
        <p:spPr>
          <a:xfrm>
            <a:off x="2355799" y="2903870"/>
            <a:ext cx="0" cy="2329894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0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08BFF-CC61-4F4A-E759-BAE1F815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define the equivalent serial order?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98E4-71BA-1530-C5DE-677ABA36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#1. Global issuing order (strict consistency)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#2. Per-process issuing/completion order (sequential consistency) </a:t>
            </a:r>
          </a:p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#3. Global "completion-to-issuing" order (linearizability)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B90B7-AE0A-8CE8-5EE3-CC30D040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DB872B-CF95-A530-5F45-53939A1E19AD}"/>
              </a:ext>
            </a:extLst>
          </p:cNvPr>
          <p:cNvSpPr/>
          <p:nvPr/>
        </p:nvSpPr>
        <p:spPr>
          <a:xfrm>
            <a:off x="302840" y="1993404"/>
            <a:ext cx="8383960" cy="1656184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69BE90-46E3-3140-4147-762CAF9396E9}"/>
              </a:ext>
            </a:extLst>
          </p:cNvPr>
          <p:cNvSpPr txBox="1"/>
          <p:nvPr/>
        </p:nvSpPr>
        <p:spPr>
          <a:xfrm>
            <a:off x="2843808" y="3464922"/>
            <a:ext cx="630019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rgbClr val="C00000"/>
                </a:solidFill>
              </a:rPr>
              <a:t>Also convenient, but are practical to implement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61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320E-1B4E-D4D7-8E5E-0697C06B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#2. Use sequential consistency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53944-A2B7-F860-4A5F-32094652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728192"/>
          </a:xfrm>
        </p:spPr>
        <p:txBody>
          <a:bodyPr/>
          <a:lstStyle/>
          <a:p>
            <a:r>
              <a:rPr kumimoji="1" lang="en-US" altLang="zh-CN" dirty="0"/>
              <a:t>#2. Per-process issuing/completion order (sequential consistency) </a:t>
            </a:r>
          </a:p>
          <a:p>
            <a:pPr lvl="1"/>
            <a:r>
              <a:rPr kumimoji="1" lang="en-US" altLang="zh-CN" dirty="0"/>
              <a:t>All the concurrent execution is equivalent to a serial execution</a:t>
            </a:r>
          </a:p>
          <a:p>
            <a:pPr lvl="1"/>
            <a:r>
              <a:rPr kumimoji="1" lang="en-US" altLang="zh-CN" dirty="0"/>
              <a:t>The order of each op matches per-process issuing/completion order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7B438-E5CD-4BBF-FE23-ADB73BB2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978A57F-319F-637F-7D6C-6786EF9C1D0E}"/>
              </a:ext>
            </a:extLst>
          </p:cNvPr>
          <p:cNvCxnSpPr>
            <a:cxnSpLocks/>
          </p:cNvCxnSpPr>
          <p:nvPr/>
        </p:nvCxnSpPr>
        <p:spPr>
          <a:xfrm>
            <a:off x="1569721" y="301283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06A7AB-894C-6436-3BB8-4B35B4DB37DD}"/>
              </a:ext>
            </a:extLst>
          </p:cNvPr>
          <p:cNvSpPr txBox="1"/>
          <p:nvPr/>
        </p:nvSpPr>
        <p:spPr>
          <a:xfrm>
            <a:off x="1569721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474FD0-70BF-0A26-3786-1D7256FA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46" y="2706539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9697C3B-3BDD-E965-BD21-FAD9C7B3D3F8}"/>
              </a:ext>
            </a:extLst>
          </p:cNvPr>
          <p:cNvCxnSpPr>
            <a:cxnSpLocks/>
          </p:cNvCxnSpPr>
          <p:nvPr/>
        </p:nvCxnSpPr>
        <p:spPr>
          <a:xfrm>
            <a:off x="1569721" y="3767353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84E1C86-824C-7DF1-A966-A01D5EF21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7" y="3453701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15C9A2-C05A-EFB2-FCBE-5681CF751C48}"/>
              </a:ext>
            </a:extLst>
          </p:cNvPr>
          <p:cNvSpPr txBox="1"/>
          <p:nvPr/>
        </p:nvSpPr>
        <p:spPr>
          <a:xfrm>
            <a:off x="324897" y="277434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1F69B3-3781-6A2A-C2C2-1D723CDE75B1}"/>
              </a:ext>
            </a:extLst>
          </p:cNvPr>
          <p:cNvSpPr txBox="1"/>
          <p:nvPr/>
        </p:nvSpPr>
        <p:spPr>
          <a:xfrm>
            <a:off x="324896" y="354805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1A225BC-0AC2-565A-56A8-6707E1A539E4}"/>
              </a:ext>
            </a:extLst>
          </p:cNvPr>
          <p:cNvGrpSpPr/>
          <p:nvPr/>
        </p:nvGrpSpPr>
        <p:grpSpPr>
          <a:xfrm>
            <a:off x="2155374" y="2870461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35964B65-B0C4-A4F3-45B6-395DAD01269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9F529C81-1068-9B1F-D9AD-2E0BB63F29C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FAFD05D-B62D-C9EE-0295-C1A111E6B27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ADD727C-7A57-5AA8-6864-0F1BFB891243}"/>
              </a:ext>
            </a:extLst>
          </p:cNvPr>
          <p:cNvSpPr txBox="1"/>
          <p:nvPr/>
        </p:nvSpPr>
        <p:spPr>
          <a:xfrm>
            <a:off x="265472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51C449F-6AC3-6E94-BFB4-084B26D41C01}"/>
              </a:ext>
            </a:extLst>
          </p:cNvPr>
          <p:cNvGrpSpPr/>
          <p:nvPr/>
        </p:nvGrpSpPr>
        <p:grpSpPr>
          <a:xfrm>
            <a:off x="3941924" y="2852193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209E6245-3E5C-2837-586E-BDC187EF382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27734850-A61F-6EB0-A598-24339A269356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D3CE754-388C-E3FC-9C63-94AFD048A1A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682B501-7442-2798-8891-AB7F3B9A2ECD}"/>
              </a:ext>
            </a:extLst>
          </p:cNvPr>
          <p:cNvSpPr txBox="1"/>
          <p:nvPr/>
        </p:nvSpPr>
        <p:spPr>
          <a:xfrm>
            <a:off x="363166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C48721-0CFA-E77C-727B-F7C957999170}"/>
              </a:ext>
            </a:extLst>
          </p:cNvPr>
          <p:cNvSpPr txBox="1"/>
          <p:nvPr/>
        </p:nvSpPr>
        <p:spPr>
          <a:xfrm>
            <a:off x="4553347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7DD101-0979-9ED6-8804-F658FAAF3F3A}"/>
              </a:ext>
            </a:extLst>
          </p:cNvPr>
          <p:cNvGrpSpPr/>
          <p:nvPr/>
        </p:nvGrpSpPr>
        <p:grpSpPr>
          <a:xfrm>
            <a:off x="4217317" y="3624975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1BF93FCF-57C4-C093-5698-10B14D8CD25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8163735-82E9-6A83-B3CA-F6121C3CCE71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C2BB5BC2-5000-BB68-FAA0-47DE1DF0D98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B287F5E-D76C-C717-C9EF-42882A04F846}"/>
              </a:ext>
            </a:extLst>
          </p:cNvPr>
          <p:cNvSpPr txBox="1"/>
          <p:nvPr/>
        </p:nvSpPr>
        <p:spPr>
          <a:xfrm>
            <a:off x="3647595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0FF10B-98E1-6E1C-AFE3-2F0F6E7232EA}"/>
              </a:ext>
            </a:extLst>
          </p:cNvPr>
          <p:cNvSpPr txBox="1"/>
          <p:nvPr/>
        </p:nvSpPr>
        <p:spPr>
          <a:xfrm>
            <a:off x="4711784" y="32519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C27E870-6DC0-4735-9721-91BD060F3B1B}"/>
              </a:ext>
            </a:extLst>
          </p:cNvPr>
          <p:cNvGrpSpPr/>
          <p:nvPr/>
        </p:nvGrpSpPr>
        <p:grpSpPr>
          <a:xfrm>
            <a:off x="5925114" y="3624975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E947F3A1-C199-8C30-2774-07EE3B01C45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F6F4839-CBB0-01DE-227B-281AF48DB27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63730782-8948-34C3-9966-57BAD340DB5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B5C24095-8427-9149-9B26-F2446C3A21CF}"/>
              </a:ext>
            </a:extLst>
          </p:cNvPr>
          <p:cNvSpPr txBox="1"/>
          <p:nvPr/>
        </p:nvSpPr>
        <p:spPr>
          <a:xfrm>
            <a:off x="5448886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DF95A0C-6351-BC20-1BFE-7BFE8D503FE1}"/>
              </a:ext>
            </a:extLst>
          </p:cNvPr>
          <p:cNvSpPr txBox="1"/>
          <p:nvPr/>
        </p:nvSpPr>
        <p:spPr>
          <a:xfrm>
            <a:off x="6468606" y="32290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299ABB77-B659-47D0-D0D8-9106A741F3EC}"/>
              </a:ext>
            </a:extLst>
          </p:cNvPr>
          <p:cNvSpPr/>
          <p:nvPr/>
        </p:nvSpPr>
        <p:spPr>
          <a:xfrm>
            <a:off x="3941924" y="3949081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B8131B4-B704-DC17-8CC5-63F4CC96CCCA}"/>
              </a:ext>
            </a:extLst>
          </p:cNvPr>
          <p:cNvCxnSpPr>
            <a:cxnSpLocks/>
          </p:cNvCxnSpPr>
          <p:nvPr/>
        </p:nvCxnSpPr>
        <p:spPr>
          <a:xfrm>
            <a:off x="1644532" y="5173217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C23A4806-D033-010E-BA5A-0234336DC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7" y="4885185"/>
            <a:ext cx="635000" cy="635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083BCC-5997-34DA-A320-42927A0B6166}"/>
              </a:ext>
            </a:extLst>
          </p:cNvPr>
          <p:cNvGrpSpPr/>
          <p:nvPr/>
        </p:nvGrpSpPr>
        <p:grpSpPr>
          <a:xfrm>
            <a:off x="1831464" y="5030839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1F8DF751-CDBB-7390-1AA6-70534F2ED90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06AC6955-5205-2FC2-200F-F947BD43679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07164CD8-16B5-5A04-DA51-564966F4851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71165B4-197B-A88D-3FC6-1FBE974D21EF}"/>
              </a:ext>
            </a:extLst>
          </p:cNvPr>
          <p:cNvGrpSpPr/>
          <p:nvPr/>
        </p:nvGrpSpPr>
        <p:grpSpPr>
          <a:xfrm>
            <a:off x="3130333" y="5033278"/>
            <a:ext cx="1086984" cy="284755"/>
            <a:chOff x="2339752" y="2425452"/>
            <a:chExt cx="1086984" cy="284755"/>
          </a:xfrm>
        </p:grpSpPr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5B3F136-E331-7DA2-2CAC-87B973BD185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7B798CBB-7E23-2C99-E55D-033A4FCAFEA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2C4A51D8-C488-4C56-B38B-00084FEB638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795EC47-C3F1-AD64-C311-F8569B47A6AE}"/>
              </a:ext>
            </a:extLst>
          </p:cNvPr>
          <p:cNvGrpSpPr/>
          <p:nvPr/>
        </p:nvGrpSpPr>
        <p:grpSpPr>
          <a:xfrm>
            <a:off x="4429201" y="5030839"/>
            <a:ext cx="1086984" cy="284755"/>
            <a:chOff x="2339752" y="2425452"/>
            <a:chExt cx="1086984" cy="284755"/>
          </a:xfrm>
        </p:grpSpPr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9817F40-3CED-E3CB-7DD0-9A4B65361C3D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A650324-E6D5-B498-9946-ADAB2FBCBFD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0069CD58-6750-F27F-4BF2-C58FE1CDAF6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E1BBF8B-C4B1-C764-FE19-5466AF3693A2}"/>
              </a:ext>
            </a:extLst>
          </p:cNvPr>
          <p:cNvGrpSpPr/>
          <p:nvPr/>
        </p:nvGrpSpPr>
        <p:grpSpPr>
          <a:xfrm>
            <a:off x="5941129" y="5030839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C8118A92-A295-4292-8E46-05DE8309BE0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300A882E-3B17-97F4-B6A6-1546DAFBBB4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CDE253CA-5EDD-AC0F-9A34-19E8480E13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AEB00481-E9A9-A42E-C333-D807D2F9398F}"/>
              </a:ext>
            </a:extLst>
          </p:cNvPr>
          <p:cNvSpPr txBox="1"/>
          <p:nvPr/>
        </p:nvSpPr>
        <p:spPr>
          <a:xfrm>
            <a:off x="3941924" y="462851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217BAE8-CC16-35D6-015E-15C872C7CA18}"/>
              </a:ext>
            </a:extLst>
          </p:cNvPr>
          <p:cNvSpPr txBox="1"/>
          <p:nvPr/>
        </p:nvSpPr>
        <p:spPr>
          <a:xfrm>
            <a:off x="4863813" y="463322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81C5419-852F-3F88-A4FE-3B25316B7C60}"/>
              </a:ext>
            </a:extLst>
          </p:cNvPr>
          <p:cNvSpPr txBox="1"/>
          <p:nvPr/>
        </p:nvSpPr>
        <p:spPr>
          <a:xfrm>
            <a:off x="5658900" y="46348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3F25B87-F3B3-4902-D9A0-D4D5EC1B8789}"/>
              </a:ext>
            </a:extLst>
          </p:cNvPr>
          <p:cNvSpPr txBox="1"/>
          <p:nvPr/>
        </p:nvSpPr>
        <p:spPr>
          <a:xfrm>
            <a:off x="6516470" y="463294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D883E50-979B-5B81-7369-4E7254F47CE0}"/>
              </a:ext>
            </a:extLst>
          </p:cNvPr>
          <p:cNvSpPr txBox="1"/>
          <p:nvPr/>
        </p:nvSpPr>
        <p:spPr>
          <a:xfrm>
            <a:off x="1249064" y="46057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629CFE-1A1C-DCEF-CBCD-359D036FD2B8}"/>
              </a:ext>
            </a:extLst>
          </p:cNvPr>
          <p:cNvSpPr txBox="1"/>
          <p:nvPr/>
        </p:nvSpPr>
        <p:spPr>
          <a:xfrm>
            <a:off x="2313253" y="46241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13B187C-B1DC-C0DD-7FE9-09F069CFFA28}"/>
              </a:ext>
            </a:extLst>
          </p:cNvPr>
          <p:cNvSpPr txBox="1"/>
          <p:nvPr/>
        </p:nvSpPr>
        <p:spPr>
          <a:xfrm>
            <a:off x="2579574" y="533368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BEF4B6-280F-68E4-668C-4C7F1435B4E2}"/>
              </a:ext>
            </a:extLst>
          </p:cNvPr>
          <p:cNvSpPr txBox="1"/>
          <p:nvPr/>
        </p:nvSpPr>
        <p:spPr>
          <a:xfrm>
            <a:off x="3599294" y="53291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11BA445-11B9-DCF2-4A84-33014DAB2863}"/>
              </a:ext>
            </a:extLst>
          </p:cNvPr>
          <p:cNvSpPr txBox="1"/>
          <p:nvPr/>
        </p:nvSpPr>
        <p:spPr>
          <a:xfrm>
            <a:off x="2747240" y="397708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432FF"/>
                </a:solidFill>
              </a:rPr>
              <a:t>Allowed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877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A9D-0AD0-8C88-A314-5F694D6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#3. Use linearizability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1FE16-A0DE-FA41-3A75-594ED50C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233821"/>
          </a:xfrm>
        </p:spPr>
        <p:txBody>
          <a:bodyPr/>
          <a:lstStyle/>
          <a:p>
            <a:r>
              <a:rPr kumimoji="1" lang="en-US" altLang="zh-CN" dirty="0"/>
              <a:t>#3.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Linearizability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"completion-to-issuing" order </a:t>
            </a:r>
          </a:p>
          <a:p>
            <a:pPr lvl="1"/>
            <a:r>
              <a:rPr kumimoji="1" lang="en-US" altLang="zh-CN" dirty="0"/>
              <a:t>All the concurrent execution is equivalent to a serial execution</a:t>
            </a:r>
          </a:p>
          <a:p>
            <a:pPr lvl="1"/>
            <a:r>
              <a:rPr kumimoji="1" lang="en-US" altLang="zh-CN" dirty="0"/>
              <a:t>The order of each op matches "completion-to-issuing"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85693-EF29-2D94-0EDF-9B08AB02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FB14D83-4D1B-FE71-377E-9C2CB853A1E3}"/>
              </a:ext>
            </a:extLst>
          </p:cNvPr>
          <p:cNvCxnSpPr>
            <a:cxnSpLocks/>
          </p:cNvCxnSpPr>
          <p:nvPr/>
        </p:nvCxnSpPr>
        <p:spPr>
          <a:xfrm>
            <a:off x="1569721" y="301283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87E79BA-D030-4207-68EF-63D8D8681BD0}"/>
              </a:ext>
            </a:extLst>
          </p:cNvPr>
          <p:cNvSpPr txBox="1"/>
          <p:nvPr/>
        </p:nvSpPr>
        <p:spPr>
          <a:xfrm>
            <a:off x="1569721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FB21AF-EF57-ECDB-86D4-E87859EB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46" y="2706539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BFE3F5B-0872-CDF0-2B08-0FA6F1692CB0}"/>
              </a:ext>
            </a:extLst>
          </p:cNvPr>
          <p:cNvCxnSpPr>
            <a:cxnSpLocks/>
          </p:cNvCxnSpPr>
          <p:nvPr/>
        </p:nvCxnSpPr>
        <p:spPr>
          <a:xfrm>
            <a:off x="1569721" y="3767353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0DA7FF7-93B0-9369-70C0-0A8FC5F7E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7" y="3453701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99D84E3-9F66-10F1-65A9-7B206F68FFB4}"/>
              </a:ext>
            </a:extLst>
          </p:cNvPr>
          <p:cNvSpPr txBox="1"/>
          <p:nvPr/>
        </p:nvSpPr>
        <p:spPr>
          <a:xfrm>
            <a:off x="324897" y="277434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C6561E-1755-5BF1-130B-9054E417DA20}"/>
              </a:ext>
            </a:extLst>
          </p:cNvPr>
          <p:cNvSpPr txBox="1"/>
          <p:nvPr/>
        </p:nvSpPr>
        <p:spPr>
          <a:xfrm>
            <a:off x="324896" y="354805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415AD97-49E9-3939-9705-7819D7B13CF3}"/>
              </a:ext>
            </a:extLst>
          </p:cNvPr>
          <p:cNvGrpSpPr/>
          <p:nvPr/>
        </p:nvGrpSpPr>
        <p:grpSpPr>
          <a:xfrm>
            <a:off x="2155374" y="2870461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1090D23-ADF9-1A4D-73BC-9919B43B4B6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A251843E-A113-D673-9E56-5E4163FCC67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D90603A3-65BC-4725-F5F0-5743EF4517A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C1F1BE7-9F86-35DB-75D8-C27398AC1364}"/>
              </a:ext>
            </a:extLst>
          </p:cNvPr>
          <p:cNvSpPr txBox="1"/>
          <p:nvPr/>
        </p:nvSpPr>
        <p:spPr>
          <a:xfrm>
            <a:off x="265472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257004-90AB-3B26-070D-A2D328A5E7C3}"/>
              </a:ext>
            </a:extLst>
          </p:cNvPr>
          <p:cNvGrpSpPr/>
          <p:nvPr/>
        </p:nvGrpSpPr>
        <p:grpSpPr>
          <a:xfrm>
            <a:off x="3941924" y="2852193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EF910AD1-3EEB-5024-F52B-B5CA0949AFBF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3D92676F-A812-D09B-1FD6-D2318B76878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ACDFE803-795F-DDF2-FF7E-5FC00BF76DB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B4CA982-C672-0416-9550-4AC4607881B2}"/>
              </a:ext>
            </a:extLst>
          </p:cNvPr>
          <p:cNvSpPr txBox="1"/>
          <p:nvPr/>
        </p:nvSpPr>
        <p:spPr>
          <a:xfrm>
            <a:off x="3631664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87AE8B-6785-3D8A-A55E-A2DA5790C0D1}"/>
              </a:ext>
            </a:extLst>
          </p:cNvPr>
          <p:cNvSpPr txBox="1"/>
          <p:nvPr/>
        </p:nvSpPr>
        <p:spPr>
          <a:xfrm>
            <a:off x="4553347" y="243691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D26654F-452F-CBF9-1421-4889DE080FFB}"/>
              </a:ext>
            </a:extLst>
          </p:cNvPr>
          <p:cNvGrpSpPr/>
          <p:nvPr/>
        </p:nvGrpSpPr>
        <p:grpSpPr>
          <a:xfrm>
            <a:off x="4217317" y="3624975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391DCF57-00BA-3D89-CAAB-AC706B638EC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1EA8DCC8-EF13-ACD2-6D16-EC5BCE2874E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4FF288B-5DF6-53F9-7439-79160B686E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A34D080-8FD6-B285-164E-07D936A59C83}"/>
              </a:ext>
            </a:extLst>
          </p:cNvPr>
          <p:cNvSpPr txBox="1"/>
          <p:nvPr/>
        </p:nvSpPr>
        <p:spPr>
          <a:xfrm>
            <a:off x="3647595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AD2BA1-A965-2440-6E28-964411BC299C}"/>
              </a:ext>
            </a:extLst>
          </p:cNvPr>
          <p:cNvSpPr txBox="1"/>
          <p:nvPr/>
        </p:nvSpPr>
        <p:spPr>
          <a:xfrm>
            <a:off x="4711784" y="325198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D633760-A671-75A6-9C2A-CD36AF8FC7B7}"/>
              </a:ext>
            </a:extLst>
          </p:cNvPr>
          <p:cNvGrpSpPr/>
          <p:nvPr/>
        </p:nvGrpSpPr>
        <p:grpSpPr>
          <a:xfrm>
            <a:off x="5925114" y="3624975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1052DC51-033A-4B35-14FD-F55E7BEAECF7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2B5E003C-845A-99F1-B65F-636D8111779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8B159B4-8F3E-5A16-3753-871B478266B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51FC70B-FEBB-40B2-1DEE-3E6877663280}"/>
              </a:ext>
            </a:extLst>
          </p:cNvPr>
          <p:cNvSpPr txBox="1"/>
          <p:nvPr/>
        </p:nvSpPr>
        <p:spPr>
          <a:xfrm>
            <a:off x="5448886" y="323357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F6D0912-AEA1-42F6-897E-8A99CEAE3710}"/>
              </a:ext>
            </a:extLst>
          </p:cNvPr>
          <p:cNvSpPr txBox="1"/>
          <p:nvPr/>
        </p:nvSpPr>
        <p:spPr>
          <a:xfrm>
            <a:off x="6468606" y="322900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42AA3DA-35E9-5BA0-8E09-ED6D0CAC3A51}"/>
              </a:ext>
            </a:extLst>
          </p:cNvPr>
          <p:cNvSpPr/>
          <p:nvPr/>
        </p:nvSpPr>
        <p:spPr>
          <a:xfrm>
            <a:off x="3941924" y="3949081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3C4FDF4-D490-D044-8178-A41A4905B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37" y="4885185"/>
            <a:ext cx="635000" cy="63500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0E9424BC-D386-3FAC-ECAE-70AFDD2F22D0}"/>
              </a:ext>
            </a:extLst>
          </p:cNvPr>
          <p:cNvGrpSpPr/>
          <p:nvPr/>
        </p:nvGrpSpPr>
        <p:grpSpPr>
          <a:xfrm>
            <a:off x="1831464" y="5030839"/>
            <a:ext cx="1086984" cy="284755"/>
            <a:chOff x="2339752" y="2425452"/>
            <a:chExt cx="1086984" cy="284755"/>
          </a:xfrm>
        </p:grpSpPr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C6421AE4-D6E1-292F-ACB0-1CF27A0351F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8C4429F5-32C2-B703-C186-0D3CFB06566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F4BD9225-334D-1AF9-0FDC-6D659CFE4C3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0CDC7DD-6367-494E-256F-FA918432C516}"/>
              </a:ext>
            </a:extLst>
          </p:cNvPr>
          <p:cNvGrpSpPr/>
          <p:nvPr/>
        </p:nvGrpSpPr>
        <p:grpSpPr>
          <a:xfrm>
            <a:off x="3130333" y="5033278"/>
            <a:ext cx="1086984" cy="284755"/>
            <a:chOff x="2339752" y="2425452"/>
            <a:chExt cx="1086984" cy="284755"/>
          </a:xfrm>
        </p:grpSpPr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D1AF81DA-011A-48A3-B692-3F617C4156E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30F347D4-CD2E-24AF-650B-3B46696B46E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FE840938-AAA4-70A0-EAE7-359BD2F0E0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A2C4C09-25B8-2EB8-633F-679630694E2E}"/>
              </a:ext>
            </a:extLst>
          </p:cNvPr>
          <p:cNvGrpSpPr/>
          <p:nvPr/>
        </p:nvGrpSpPr>
        <p:grpSpPr>
          <a:xfrm>
            <a:off x="4429201" y="5030839"/>
            <a:ext cx="1086984" cy="284755"/>
            <a:chOff x="2339752" y="2425452"/>
            <a:chExt cx="1086984" cy="284755"/>
          </a:xfrm>
        </p:grpSpPr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D2AE4EB6-15FE-97F3-22CC-FABD33E78AC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40AF0898-FA77-A117-380F-24313363739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0DC2C84-FA1A-7228-60AF-F9984E851E0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C2C6676-675A-22E3-D009-5D662A694AD5}"/>
              </a:ext>
            </a:extLst>
          </p:cNvPr>
          <p:cNvGrpSpPr/>
          <p:nvPr/>
        </p:nvGrpSpPr>
        <p:grpSpPr>
          <a:xfrm>
            <a:off x="5941129" y="5030839"/>
            <a:ext cx="1086984" cy="284755"/>
            <a:chOff x="2339752" y="2425452"/>
            <a:chExt cx="1086984" cy="284755"/>
          </a:xfrm>
        </p:grpSpPr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450519E4-98AE-A346-9D90-C1C4C06795B7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0E0B261B-3112-1FD2-D1D4-755379FD0D3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0942C606-8553-4D38-2B4D-5C13382289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D9C8A58A-B8F2-1FDE-FD35-3C800E72F646}"/>
              </a:ext>
            </a:extLst>
          </p:cNvPr>
          <p:cNvSpPr txBox="1"/>
          <p:nvPr/>
        </p:nvSpPr>
        <p:spPr>
          <a:xfrm>
            <a:off x="3941924" y="462851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9F0E87-C4CE-2F93-5496-2B9AB77FE66C}"/>
              </a:ext>
            </a:extLst>
          </p:cNvPr>
          <p:cNvSpPr txBox="1"/>
          <p:nvPr/>
        </p:nvSpPr>
        <p:spPr>
          <a:xfrm>
            <a:off x="4863813" y="463322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9D32F38-FB96-2240-34B0-19BC93D79F43}"/>
              </a:ext>
            </a:extLst>
          </p:cNvPr>
          <p:cNvSpPr txBox="1"/>
          <p:nvPr/>
        </p:nvSpPr>
        <p:spPr>
          <a:xfrm>
            <a:off x="5658900" y="463486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9D77D22-7301-F9D2-D2DC-3A3B64F2DCD2}"/>
              </a:ext>
            </a:extLst>
          </p:cNvPr>
          <p:cNvSpPr txBox="1"/>
          <p:nvPr/>
        </p:nvSpPr>
        <p:spPr>
          <a:xfrm>
            <a:off x="6516470" y="463294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2663D76-530F-1BE7-65C8-88C109D6C9EC}"/>
              </a:ext>
            </a:extLst>
          </p:cNvPr>
          <p:cNvSpPr txBox="1"/>
          <p:nvPr/>
        </p:nvSpPr>
        <p:spPr>
          <a:xfrm>
            <a:off x="1249064" y="460570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E8928C2-29E2-258C-4721-B77DBE6218C6}"/>
              </a:ext>
            </a:extLst>
          </p:cNvPr>
          <p:cNvSpPr txBox="1"/>
          <p:nvPr/>
        </p:nvSpPr>
        <p:spPr>
          <a:xfrm>
            <a:off x="2313253" y="46241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2B48A1B-63D3-2F40-7B99-2E6AE040D819}"/>
              </a:ext>
            </a:extLst>
          </p:cNvPr>
          <p:cNvSpPr txBox="1"/>
          <p:nvPr/>
        </p:nvSpPr>
        <p:spPr>
          <a:xfrm>
            <a:off x="2579574" y="533368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398581B-5764-A367-0327-AA8104A66586}"/>
              </a:ext>
            </a:extLst>
          </p:cNvPr>
          <p:cNvSpPr txBox="1"/>
          <p:nvPr/>
        </p:nvSpPr>
        <p:spPr>
          <a:xfrm>
            <a:off x="3599294" y="532910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D4232BA-9456-E9CE-A474-5F50B822273A}"/>
              </a:ext>
            </a:extLst>
          </p:cNvPr>
          <p:cNvSpPr txBox="1"/>
          <p:nvPr/>
        </p:nvSpPr>
        <p:spPr>
          <a:xfrm>
            <a:off x="2747240" y="397708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432FF"/>
                </a:solidFill>
              </a:rPr>
              <a:t>Allowed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  <p:sp>
        <p:nvSpPr>
          <p:cNvPr id="62" name="乘 61">
            <a:extLst>
              <a:ext uri="{FF2B5EF4-FFF2-40B4-BE49-F238E27FC236}">
                <a16:creationId xmlns:a16="http://schemas.microsoft.com/office/drawing/2014/main" id="{A75B8D23-8660-813C-45C6-DEFAA6AE43C8}"/>
              </a:ext>
            </a:extLst>
          </p:cNvPr>
          <p:cNvSpPr/>
          <p:nvPr/>
        </p:nvSpPr>
        <p:spPr>
          <a:xfrm>
            <a:off x="2544393" y="3918887"/>
            <a:ext cx="2563274" cy="683860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9336B4C-3A80-CB50-1FD7-D016C6887CB1}"/>
              </a:ext>
            </a:extLst>
          </p:cNvPr>
          <p:cNvSpPr/>
          <p:nvPr/>
        </p:nvSpPr>
        <p:spPr>
          <a:xfrm>
            <a:off x="3125182" y="2856277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764ED16-BF4E-2DFB-1E3E-07191B6C749F}"/>
              </a:ext>
            </a:extLst>
          </p:cNvPr>
          <p:cNvSpPr txBox="1"/>
          <p:nvPr/>
        </p:nvSpPr>
        <p:spPr>
          <a:xfrm>
            <a:off x="2426798" y="3215170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Done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3E66443-E065-B3D8-57A6-FFCDDBCAFB7A}"/>
              </a:ext>
            </a:extLst>
          </p:cNvPr>
          <p:cNvSpPr/>
          <p:nvPr/>
        </p:nvSpPr>
        <p:spPr>
          <a:xfrm>
            <a:off x="4069993" y="3602403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E2B394C-2E83-642C-A817-049486955390}"/>
              </a:ext>
            </a:extLst>
          </p:cNvPr>
          <p:cNvSpPr txBox="1"/>
          <p:nvPr/>
        </p:nvSpPr>
        <p:spPr>
          <a:xfrm>
            <a:off x="2654724" y="3564652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Issue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68" name="任意形状 67">
            <a:extLst>
              <a:ext uri="{FF2B5EF4-FFF2-40B4-BE49-F238E27FC236}">
                <a16:creationId xmlns:a16="http://schemas.microsoft.com/office/drawing/2014/main" id="{EA737B49-04E6-59E7-D393-1F888B665733}"/>
              </a:ext>
            </a:extLst>
          </p:cNvPr>
          <p:cNvSpPr/>
          <p:nvPr/>
        </p:nvSpPr>
        <p:spPr>
          <a:xfrm>
            <a:off x="3535680" y="3124200"/>
            <a:ext cx="502920" cy="563880"/>
          </a:xfrm>
          <a:custGeom>
            <a:avLst/>
            <a:gdLst>
              <a:gd name="connsiteX0" fmla="*/ 0 w 502920"/>
              <a:gd name="connsiteY0" fmla="*/ 0 h 563880"/>
              <a:gd name="connsiteX1" fmla="*/ 502920 w 502920"/>
              <a:gd name="connsiteY1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2920" h="563880">
                <a:moveTo>
                  <a:pt x="0" y="0"/>
                </a:moveTo>
                <a:lnTo>
                  <a:pt x="502920" y="563880"/>
                </a:lnTo>
              </a:path>
            </a:pathLst>
          </a:custGeom>
          <a:noFill/>
          <a:ln w="254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7225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D4658-68E5-B960-3DD5-CA4AC8EA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are the differences between 1 &amp; 3?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61176-3AEA-DC2C-BD67-31B93A98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Recall: the following scenario can happen in 3 but not 1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C3554-F684-AE94-7952-67751983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73F892D-1BF0-594D-0E9A-3D702CC6D67D}"/>
              </a:ext>
            </a:extLst>
          </p:cNvPr>
          <p:cNvCxnSpPr>
            <a:cxnSpLocks/>
          </p:cNvCxnSpPr>
          <p:nvPr/>
        </p:nvCxnSpPr>
        <p:spPr>
          <a:xfrm>
            <a:off x="1524001" y="278535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853116E-E72F-6A12-15A9-5B525EEB82F2}"/>
              </a:ext>
            </a:extLst>
          </p:cNvPr>
          <p:cNvSpPr txBox="1"/>
          <p:nvPr/>
        </p:nvSpPr>
        <p:spPr>
          <a:xfrm>
            <a:off x="1524001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CF6A85-BF99-1092-3838-29046E3E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26" y="2479054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DA201FE-0C81-479B-6C44-FA64A2068FFD}"/>
              </a:ext>
            </a:extLst>
          </p:cNvPr>
          <p:cNvCxnSpPr>
            <a:cxnSpLocks/>
          </p:cNvCxnSpPr>
          <p:nvPr/>
        </p:nvCxnSpPr>
        <p:spPr>
          <a:xfrm>
            <a:off x="1524001" y="3539868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D621971-0470-3DA8-D1A5-02454A29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17" y="3226216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D790AB8-6726-8B66-7A22-5F57F078F467}"/>
              </a:ext>
            </a:extLst>
          </p:cNvPr>
          <p:cNvSpPr txBox="1"/>
          <p:nvPr/>
        </p:nvSpPr>
        <p:spPr>
          <a:xfrm>
            <a:off x="279177" y="254685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1E84D3-DBFC-039A-837A-10DFCAE212CF}"/>
              </a:ext>
            </a:extLst>
          </p:cNvPr>
          <p:cNvSpPr txBox="1"/>
          <p:nvPr/>
        </p:nvSpPr>
        <p:spPr>
          <a:xfrm>
            <a:off x="279176" y="3320567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364314E-5AC3-F07B-7DA6-92554E109C1D}"/>
              </a:ext>
            </a:extLst>
          </p:cNvPr>
          <p:cNvGrpSpPr/>
          <p:nvPr/>
        </p:nvGrpSpPr>
        <p:grpSpPr>
          <a:xfrm>
            <a:off x="2109654" y="2642976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1927889C-0B5A-E1AE-42E6-3BDF2B58179E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519267F8-6C2D-B3A2-BCD3-2557A2ED989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C4CD828-E6A1-5CDD-EB52-6AC9D76C2240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BBC8EBE-6B6E-8B4E-9CC6-A4C566426604}"/>
              </a:ext>
            </a:extLst>
          </p:cNvPr>
          <p:cNvSpPr txBox="1"/>
          <p:nvPr/>
        </p:nvSpPr>
        <p:spPr>
          <a:xfrm>
            <a:off x="2609004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E780FB8-47FE-D345-36B8-37B51985E78A}"/>
              </a:ext>
            </a:extLst>
          </p:cNvPr>
          <p:cNvGrpSpPr/>
          <p:nvPr/>
        </p:nvGrpSpPr>
        <p:grpSpPr>
          <a:xfrm>
            <a:off x="3896204" y="2624708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67DDBA71-E62D-B1B6-2402-551E2A42AD6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E0BB3A79-8E8D-8393-E6DF-7A07A418C854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E5B885C9-053A-91EF-353E-706D851111D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5E6DB38-A7D6-EC10-399C-987EC707AFEE}"/>
              </a:ext>
            </a:extLst>
          </p:cNvPr>
          <p:cNvSpPr txBox="1"/>
          <p:nvPr/>
        </p:nvSpPr>
        <p:spPr>
          <a:xfrm>
            <a:off x="3585944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589CD6-ECA5-EA9F-3507-BFC8ACACF888}"/>
              </a:ext>
            </a:extLst>
          </p:cNvPr>
          <p:cNvSpPr txBox="1"/>
          <p:nvPr/>
        </p:nvSpPr>
        <p:spPr>
          <a:xfrm>
            <a:off x="4507627" y="22094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4AB0254-3458-03EF-8DDC-AA0136DF93ED}"/>
              </a:ext>
            </a:extLst>
          </p:cNvPr>
          <p:cNvGrpSpPr/>
          <p:nvPr/>
        </p:nvGrpSpPr>
        <p:grpSpPr>
          <a:xfrm>
            <a:off x="4171597" y="3397490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244D9785-5570-B3E3-71F9-C80FEF54A3C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38FEBB10-0690-D591-55AB-624519929868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293C46B-8E50-E451-AC42-608F195826F9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8C9DEC4-A95D-3709-CE80-E42B4DA7ADA5}"/>
              </a:ext>
            </a:extLst>
          </p:cNvPr>
          <p:cNvSpPr txBox="1"/>
          <p:nvPr/>
        </p:nvSpPr>
        <p:spPr>
          <a:xfrm>
            <a:off x="3601875" y="300609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4B9D670-2018-CB16-B94A-E9A6818E41B9}"/>
              </a:ext>
            </a:extLst>
          </p:cNvPr>
          <p:cNvSpPr txBox="1"/>
          <p:nvPr/>
        </p:nvSpPr>
        <p:spPr>
          <a:xfrm>
            <a:off x="4666064" y="302449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D9BA0C6-D741-37F9-67A9-A1F794D95F2D}"/>
              </a:ext>
            </a:extLst>
          </p:cNvPr>
          <p:cNvGrpSpPr/>
          <p:nvPr/>
        </p:nvGrpSpPr>
        <p:grpSpPr>
          <a:xfrm>
            <a:off x="5879394" y="3397490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209F6655-6CE8-58C4-F9F6-A26A7E84A1E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8E2A40C0-CDDF-D3F5-0DFF-B0773ED3D00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40EC557-B6BB-528A-C948-63A69BD7A7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6F6A503B-9706-F1D3-0578-4FBAD19BB780}"/>
              </a:ext>
            </a:extLst>
          </p:cNvPr>
          <p:cNvSpPr txBox="1"/>
          <p:nvPr/>
        </p:nvSpPr>
        <p:spPr>
          <a:xfrm>
            <a:off x="5403166" y="300609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EADBF8-0BF4-76CF-0572-333F8B42CACF}"/>
              </a:ext>
            </a:extLst>
          </p:cNvPr>
          <p:cNvSpPr txBox="1"/>
          <p:nvPr/>
        </p:nvSpPr>
        <p:spPr>
          <a:xfrm>
            <a:off x="6422886" y="300151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12530EC-AFE3-E9DC-FCCA-C0ABEEFE56E9}"/>
              </a:ext>
            </a:extLst>
          </p:cNvPr>
          <p:cNvSpPr/>
          <p:nvPr/>
        </p:nvSpPr>
        <p:spPr>
          <a:xfrm>
            <a:off x="1888835" y="2627797"/>
            <a:ext cx="360040" cy="381523"/>
          </a:xfrm>
          <a:prstGeom prst="ellipse">
            <a:avLst/>
          </a:prstGeom>
          <a:noFill/>
          <a:ln w="12700">
            <a:solidFill>
              <a:srgbClr val="0432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7150865-4234-7074-3426-7A326180A690}"/>
              </a:ext>
            </a:extLst>
          </p:cNvPr>
          <p:cNvSpPr txBox="1"/>
          <p:nvPr/>
        </p:nvSpPr>
        <p:spPr>
          <a:xfrm>
            <a:off x="1190451" y="2986690"/>
            <a:ext cx="1674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</a:rPr>
              <a:t>Issue time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8452399-C3A5-D43E-1F37-E17E910FD5B5}"/>
              </a:ext>
            </a:extLst>
          </p:cNvPr>
          <p:cNvCxnSpPr>
            <a:cxnSpLocks/>
          </p:cNvCxnSpPr>
          <p:nvPr/>
        </p:nvCxnSpPr>
        <p:spPr>
          <a:xfrm>
            <a:off x="1589252" y="484536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E26FB2DD-5157-5532-0DA0-1D27BEC7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57" y="4557334"/>
            <a:ext cx="635000" cy="63500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D05902E3-351F-D050-756B-C872B90FA272}"/>
              </a:ext>
            </a:extLst>
          </p:cNvPr>
          <p:cNvGrpSpPr/>
          <p:nvPr/>
        </p:nvGrpSpPr>
        <p:grpSpPr>
          <a:xfrm>
            <a:off x="1776184" y="4702988"/>
            <a:ext cx="1086984" cy="284755"/>
            <a:chOff x="2339752" y="2425452"/>
            <a:chExt cx="1086984" cy="284755"/>
          </a:xfrm>
        </p:grpSpPr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74DB633E-2DAA-C820-3B70-B61FB11987C3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45262760-B51F-B25B-B891-63BDC834B5BE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77162A8A-6225-D2C9-137E-0C851D5D655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BA532B9-A400-3040-F203-F0C5352608C9}"/>
              </a:ext>
            </a:extLst>
          </p:cNvPr>
          <p:cNvGrpSpPr/>
          <p:nvPr/>
        </p:nvGrpSpPr>
        <p:grpSpPr>
          <a:xfrm>
            <a:off x="5885849" y="4702988"/>
            <a:ext cx="1086984" cy="284755"/>
            <a:chOff x="2339752" y="2425452"/>
            <a:chExt cx="1086984" cy="284755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9469957D-589F-750F-F921-FFBF139B119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55EC2AEE-7927-6F14-3972-76962369B6B7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595A2F6E-B898-A22B-6F1E-440F0CE5B82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57AC135-55ED-E51C-1C99-47F747DA7CA7}"/>
              </a:ext>
            </a:extLst>
          </p:cNvPr>
          <p:cNvGrpSpPr/>
          <p:nvPr/>
        </p:nvGrpSpPr>
        <p:grpSpPr>
          <a:xfrm>
            <a:off x="2702212" y="4702988"/>
            <a:ext cx="2235495" cy="746800"/>
            <a:chOff x="3875286" y="4495294"/>
            <a:chExt cx="2235495" cy="74680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924C533-B0A7-68C1-3487-50F40E21F491}"/>
                </a:ext>
              </a:extLst>
            </p:cNvPr>
            <p:cNvGrpSpPr/>
            <p:nvPr/>
          </p:nvGrpSpPr>
          <p:grpSpPr>
            <a:xfrm>
              <a:off x="4373921" y="4495294"/>
              <a:ext cx="1086984" cy="284755"/>
              <a:chOff x="2339752" y="2425452"/>
              <a:chExt cx="1086984" cy="284755"/>
            </a:xfrm>
          </p:grpSpPr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8DF02333-051C-9670-8727-360D2A9A6A83}"/>
                  </a:ext>
                </a:extLst>
              </p:cNvPr>
              <p:cNvCxnSpPr/>
              <p:nvPr/>
            </p:nvCxnSpPr>
            <p:spPr>
              <a:xfrm>
                <a:off x="2340928" y="2425452"/>
                <a:ext cx="0" cy="28475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>
                <a:extLst>
                  <a:ext uri="{FF2B5EF4-FFF2-40B4-BE49-F238E27FC236}">
                    <a16:creationId xmlns:a16="http://schemas.microsoft.com/office/drawing/2014/main" id="{F9D1612F-8088-E58E-AAAA-91A559FC87B2}"/>
                  </a:ext>
                </a:extLst>
              </p:cNvPr>
              <p:cNvCxnSpPr/>
              <p:nvPr/>
            </p:nvCxnSpPr>
            <p:spPr>
              <a:xfrm>
                <a:off x="3426736" y="2425452"/>
                <a:ext cx="0" cy="28475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B7776B27-8A17-BAAA-A7E4-5F49C16B0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2569468"/>
                <a:ext cx="108698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ECF2315-A1F9-5DA1-EA45-260218D79A45}"/>
                </a:ext>
              </a:extLst>
            </p:cNvPr>
            <p:cNvSpPr txBox="1"/>
            <p:nvPr/>
          </p:nvSpPr>
          <p:spPr>
            <a:xfrm>
              <a:off x="3875286" y="4854355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Get(Y)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925C0A9-3638-30D8-F34D-9B28F745DD5E}"/>
                </a:ext>
              </a:extLst>
            </p:cNvPr>
            <p:cNvSpPr txBox="1"/>
            <p:nvPr/>
          </p:nvSpPr>
          <p:spPr>
            <a:xfrm>
              <a:off x="4939475" y="4872762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E2C32D5B-08B9-8508-4912-6F29E04671AD}"/>
              </a:ext>
            </a:extLst>
          </p:cNvPr>
          <p:cNvSpPr txBox="1"/>
          <p:nvPr/>
        </p:nvSpPr>
        <p:spPr>
          <a:xfrm>
            <a:off x="5676577" y="506204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2FFA705-F29D-7F88-7334-97CB7D739DEA}"/>
              </a:ext>
            </a:extLst>
          </p:cNvPr>
          <p:cNvSpPr txBox="1"/>
          <p:nvPr/>
        </p:nvSpPr>
        <p:spPr>
          <a:xfrm>
            <a:off x="6696297" y="5057473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4E68D8C-643E-82C8-F603-23C898E4DD30}"/>
              </a:ext>
            </a:extLst>
          </p:cNvPr>
          <p:cNvSpPr txBox="1"/>
          <p:nvPr/>
        </p:nvSpPr>
        <p:spPr>
          <a:xfrm>
            <a:off x="1305973" y="428933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96051BE-33B8-E502-D907-0E50639DDB11}"/>
              </a:ext>
            </a:extLst>
          </p:cNvPr>
          <p:cNvSpPr txBox="1"/>
          <p:nvPr/>
        </p:nvSpPr>
        <p:spPr>
          <a:xfrm>
            <a:off x="2390976" y="428933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C6031B4-43A9-CD8F-5B39-78458B8233F8}"/>
              </a:ext>
            </a:extLst>
          </p:cNvPr>
          <p:cNvGrpSpPr/>
          <p:nvPr/>
        </p:nvGrpSpPr>
        <p:grpSpPr>
          <a:xfrm>
            <a:off x="3982300" y="4289330"/>
            <a:ext cx="2335530" cy="700852"/>
            <a:chOff x="2412160" y="4081636"/>
            <a:chExt cx="2335530" cy="70085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EEF0D8A-FBD7-BB72-0025-6454A2B6263A}"/>
                </a:ext>
              </a:extLst>
            </p:cNvPr>
            <p:cNvGrpSpPr/>
            <p:nvPr/>
          </p:nvGrpSpPr>
          <p:grpSpPr>
            <a:xfrm>
              <a:off x="3075053" y="4497733"/>
              <a:ext cx="1086984" cy="284755"/>
              <a:chOff x="2339752" y="2425452"/>
              <a:chExt cx="1086984" cy="284755"/>
            </a:xfrm>
          </p:grpSpPr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94C8C71C-A4E1-BF52-C83A-D676884904C1}"/>
                  </a:ext>
                </a:extLst>
              </p:cNvPr>
              <p:cNvCxnSpPr/>
              <p:nvPr/>
            </p:nvCxnSpPr>
            <p:spPr>
              <a:xfrm>
                <a:off x="2340928" y="2425452"/>
                <a:ext cx="0" cy="2847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7C9212A6-0C0B-D415-2C0B-76F15228DFFF}"/>
                  </a:ext>
                </a:extLst>
              </p:cNvPr>
              <p:cNvCxnSpPr/>
              <p:nvPr/>
            </p:nvCxnSpPr>
            <p:spPr>
              <a:xfrm>
                <a:off x="3426736" y="2425452"/>
                <a:ext cx="0" cy="2847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63">
                <a:extLst>
                  <a:ext uri="{FF2B5EF4-FFF2-40B4-BE49-F238E27FC236}">
                    <a16:creationId xmlns:a16="http://schemas.microsoft.com/office/drawing/2014/main" id="{C77F9577-58C6-8A6E-50AF-04C1698FC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2569468"/>
                <a:ext cx="10869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C178256-3EA6-B10E-9609-811E4EB969EB}"/>
                </a:ext>
              </a:extLst>
            </p:cNvPr>
            <p:cNvSpPr txBox="1"/>
            <p:nvPr/>
          </p:nvSpPr>
          <p:spPr>
            <a:xfrm>
              <a:off x="2412160" y="4108192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Put(Y,1)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D5F5046-ED42-97DD-CA2D-1FD2A7B7DD2E}"/>
                </a:ext>
              </a:extLst>
            </p:cNvPr>
            <p:cNvSpPr txBox="1"/>
            <p:nvPr/>
          </p:nvSpPr>
          <p:spPr>
            <a:xfrm>
              <a:off x="3576384" y="4081636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Done</a:t>
              </a:r>
              <a:endParaRPr lang="zh-CN" altLang="en-US" dirty="0"/>
            </a:p>
          </p:txBody>
        </p:sp>
      </p:grpSp>
      <p:sp>
        <p:nvSpPr>
          <p:cNvPr id="65" name="下箭头 64">
            <a:extLst>
              <a:ext uri="{FF2B5EF4-FFF2-40B4-BE49-F238E27FC236}">
                <a16:creationId xmlns:a16="http://schemas.microsoft.com/office/drawing/2014/main" id="{B6B644B1-109F-898A-13C9-B9329269044F}"/>
              </a:ext>
            </a:extLst>
          </p:cNvPr>
          <p:cNvSpPr/>
          <p:nvPr/>
        </p:nvSpPr>
        <p:spPr>
          <a:xfrm>
            <a:off x="3874148" y="3846688"/>
            <a:ext cx="926515" cy="246173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08892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D923E-64F9-E4A5-C7EF-E01015D7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 or 3, which to choose?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96340-2505-6BE7-3C74-1D3C7D063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65093"/>
          </a:xfrm>
        </p:spPr>
        <p:txBody>
          <a:bodyPr/>
          <a:lstStyle/>
          <a:p>
            <a:r>
              <a:rPr kumimoji="1" lang="en-US" altLang="zh-CN" dirty="0"/>
              <a:t>In practice, 3 is in favor of 2 </a:t>
            </a:r>
          </a:p>
          <a:p>
            <a:pPr lvl="1"/>
            <a:r>
              <a:rPr kumimoji="1" lang="en-US" altLang="zh-CN" dirty="0"/>
              <a:t>E.g., P0 finishes X. But later P1 cannot sees its effect!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2564F8-E0EC-A644-EC8F-CBBB58A6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9F501CD-C3E1-91A3-0141-2A8EE0DFFB01}"/>
              </a:ext>
            </a:extLst>
          </p:cNvPr>
          <p:cNvCxnSpPr>
            <a:cxnSpLocks/>
          </p:cNvCxnSpPr>
          <p:nvPr/>
        </p:nvCxnSpPr>
        <p:spPr>
          <a:xfrm>
            <a:off x="1569721" y="285736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34B3379-745A-3D63-9CEC-0E8FCEB1C390}"/>
              </a:ext>
            </a:extLst>
          </p:cNvPr>
          <p:cNvSpPr txBox="1"/>
          <p:nvPr/>
        </p:nvSpPr>
        <p:spPr>
          <a:xfrm>
            <a:off x="1569721" y="22814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7A9A14-3E12-0288-6996-F1C8807E4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46" y="2551062"/>
            <a:ext cx="576064" cy="576064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3CDAD3E-8C6D-0050-DA0E-BA5578C16EFE}"/>
              </a:ext>
            </a:extLst>
          </p:cNvPr>
          <p:cNvCxnSpPr>
            <a:cxnSpLocks/>
          </p:cNvCxnSpPr>
          <p:nvPr/>
        </p:nvCxnSpPr>
        <p:spPr>
          <a:xfrm>
            <a:off x="1569721" y="3611876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42163CA-77FB-C3C9-261C-0C4B3683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7" y="3298224"/>
            <a:ext cx="6350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C00D4D8-2F77-842A-A735-1A223BAB9BB5}"/>
              </a:ext>
            </a:extLst>
          </p:cNvPr>
          <p:cNvSpPr txBox="1"/>
          <p:nvPr/>
        </p:nvSpPr>
        <p:spPr>
          <a:xfrm>
            <a:off x="324897" y="261886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332649-A5DA-BC1A-F6DF-AF29DDB7B014}"/>
              </a:ext>
            </a:extLst>
          </p:cNvPr>
          <p:cNvSpPr txBox="1"/>
          <p:nvPr/>
        </p:nvSpPr>
        <p:spPr>
          <a:xfrm>
            <a:off x="324896" y="339257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29E0E9-BFEB-03BA-8B71-AA70E3C71FC0}"/>
              </a:ext>
            </a:extLst>
          </p:cNvPr>
          <p:cNvGrpSpPr/>
          <p:nvPr/>
        </p:nvGrpSpPr>
        <p:grpSpPr>
          <a:xfrm>
            <a:off x="2155374" y="2714984"/>
            <a:ext cx="1086984" cy="284755"/>
            <a:chOff x="2339752" y="2425452"/>
            <a:chExt cx="1086984" cy="284755"/>
          </a:xfrm>
        </p:grpSpPr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6DB38A8B-535A-2594-AF32-3DC7B2CC1DE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F22A1EE2-2350-36B3-3B4D-891B04CF3A1A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7A7D905-45A8-F06F-092F-7E66162B751E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BFC8A2-1AE6-1562-6242-6CC0A67498E0}"/>
              </a:ext>
            </a:extLst>
          </p:cNvPr>
          <p:cNvSpPr txBox="1"/>
          <p:nvPr/>
        </p:nvSpPr>
        <p:spPr>
          <a:xfrm>
            <a:off x="2654724" y="22814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3B3FC7E-794D-63EC-42CB-E418474463C9}"/>
              </a:ext>
            </a:extLst>
          </p:cNvPr>
          <p:cNvGrpSpPr/>
          <p:nvPr/>
        </p:nvGrpSpPr>
        <p:grpSpPr>
          <a:xfrm>
            <a:off x="3941924" y="2696716"/>
            <a:ext cx="1086984" cy="284755"/>
            <a:chOff x="2339752" y="2425452"/>
            <a:chExt cx="1086984" cy="284755"/>
          </a:xfrm>
        </p:grpSpPr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98E4242-D314-3E89-2A03-4107AB12C9D1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BBC38BC1-D225-57EE-1891-DF94CF97AAC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E115889D-E206-DCD8-FFD3-515B423D8F7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971BA33-8E90-F650-174C-A13489E19372}"/>
              </a:ext>
            </a:extLst>
          </p:cNvPr>
          <p:cNvSpPr txBox="1"/>
          <p:nvPr/>
        </p:nvSpPr>
        <p:spPr>
          <a:xfrm>
            <a:off x="3631664" y="22814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C133D9-13F5-E2DB-279E-87FA6D84C116}"/>
              </a:ext>
            </a:extLst>
          </p:cNvPr>
          <p:cNvSpPr txBox="1"/>
          <p:nvPr/>
        </p:nvSpPr>
        <p:spPr>
          <a:xfrm>
            <a:off x="4553347" y="228143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C5A5D64-3703-72ED-4E79-4B377E86F31A}"/>
              </a:ext>
            </a:extLst>
          </p:cNvPr>
          <p:cNvGrpSpPr/>
          <p:nvPr/>
        </p:nvGrpSpPr>
        <p:grpSpPr>
          <a:xfrm>
            <a:off x="4217317" y="3469498"/>
            <a:ext cx="1086984" cy="284755"/>
            <a:chOff x="2339752" y="2425452"/>
            <a:chExt cx="1086984" cy="284755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EE5E3FFD-83A9-4F5D-FA67-8E73D383619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CBEB6C43-D43A-0180-4BC7-B1083321B6F9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F889BBE-5670-2095-8412-1EB4BBBDE873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912D6EF-16D2-196C-E8A8-131F4184324A}"/>
              </a:ext>
            </a:extLst>
          </p:cNvPr>
          <p:cNvSpPr txBox="1"/>
          <p:nvPr/>
        </p:nvSpPr>
        <p:spPr>
          <a:xfrm>
            <a:off x="3647595" y="307810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DFE8CFE-80BC-CF74-9B9F-30F11305F346}"/>
              </a:ext>
            </a:extLst>
          </p:cNvPr>
          <p:cNvSpPr txBox="1"/>
          <p:nvPr/>
        </p:nvSpPr>
        <p:spPr>
          <a:xfrm>
            <a:off x="4711784" y="3096507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6A56831-67E0-57D1-470E-C269275A6769}"/>
              </a:ext>
            </a:extLst>
          </p:cNvPr>
          <p:cNvGrpSpPr/>
          <p:nvPr/>
        </p:nvGrpSpPr>
        <p:grpSpPr>
          <a:xfrm>
            <a:off x="5925114" y="3469498"/>
            <a:ext cx="1086984" cy="284755"/>
            <a:chOff x="2339752" y="2425452"/>
            <a:chExt cx="1086984" cy="284755"/>
          </a:xfrm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196369DF-D851-5EDA-3F6D-59B727BAF300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8C26CE22-647D-C24D-CBF5-392F922132FF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8186EFF4-1CE6-92CA-A8EB-76040A3F73A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2449B343-B0EC-E408-61EC-E8F68004AAB3}"/>
              </a:ext>
            </a:extLst>
          </p:cNvPr>
          <p:cNvSpPr txBox="1"/>
          <p:nvPr/>
        </p:nvSpPr>
        <p:spPr>
          <a:xfrm>
            <a:off x="5448886" y="3078100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F66D448-0BE9-96DE-89AD-ADCFC7EE3846}"/>
              </a:ext>
            </a:extLst>
          </p:cNvPr>
          <p:cNvSpPr txBox="1"/>
          <p:nvPr/>
        </p:nvSpPr>
        <p:spPr>
          <a:xfrm>
            <a:off x="6468606" y="307352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0E9E7C01-1C52-C5A6-9298-425C5C6CB836}"/>
              </a:ext>
            </a:extLst>
          </p:cNvPr>
          <p:cNvSpPr/>
          <p:nvPr/>
        </p:nvSpPr>
        <p:spPr>
          <a:xfrm>
            <a:off x="3941924" y="3793604"/>
            <a:ext cx="926515" cy="504056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0860DDC-DC51-7F4F-A5B7-11D08DCF4023}"/>
              </a:ext>
            </a:extLst>
          </p:cNvPr>
          <p:cNvCxnSpPr>
            <a:cxnSpLocks/>
          </p:cNvCxnSpPr>
          <p:nvPr/>
        </p:nvCxnSpPr>
        <p:spPr>
          <a:xfrm>
            <a:off x="1644532" y="501774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7F324230-467F-D2D4-845A-48AFA784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37" y="4729708"/>
            <a:ext cx="635000" cy="635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9009A281-BAD3-EB80-D2FF-E7EA499BF24E}"/>
              </a:ext>
            </a:extLst>
          </p:cNvPr>
          <p:cNvGrpSpPr/>
          <p:nvPr/>
        </p:nvGrpSpPr>
        <p:grpSpPr>
          <a:xfrm>
            <a:off x="1831464" y="4875362"/>
            <a:ext cx="1086984" cy="284755"/>
            <a:chOff x="2339752" y="2425452"/>
            <a:chExt cx="1086984" cy="284755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535AC741-4D78-B7FF-639D-29863FC97998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C64B8633-3A23-4A19-B663-4E22995F3A9B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013BF1CB-D35A-5449-9B5F-DB0A0559B86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352574A-FBC5-4944-9EEF-05F53DABA0F4}"/>
              </a:ext>
            </a:extLst>
          </p:cNvPr>
          <p:cNvGrpSpPr/>
          <p:nvPr/>
        </p:nvGrpSpPr>
        <p:grpSpPr>
          <a:xfrm>
            <a:off x="3130333" y="4877801"/>
            <a:ext cx="1086984" cy="284755"/>
            <a:chOff x="2339752" y="2425452"/>
            <a:chExt cx="1086984" cy="284755"/>
          </a:xfrm>
        </p:grpSpPr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D030C36-C13B-CFEF-0ED8-CCE381371FD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145C0C0C-EADB-2E39-B63A-0EF0440FBA0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CEC3F6FE-28DB-1659-F661-8046E8AC566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2C0409E-0C3F-D4C9-E3D5-A79B47B023D9}"/>
              </a:ext>
            </a:extLst>
          </p:cNvPr>
          <p:cNvGrpSpPr/>
          <p:nvPr/>
        </p:nvGrpSpPr>
        <p:grpSpPr>
          <a:xfrm>
            <a:off x="4429201" y="4875362"/>
            <a:ext cx="1086984" cy="284755"/>
            <a:chOff x="2339752" y="2425452"/>
            <a:chExt cx="1086984" cy="284755"/>
          </a:xfrm>
        </p:grpSpPr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BAED6DB7-C486-03FE-79C8-E59DDCF1AA6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56371307-FBEB-BF4E-5E4B-02830DABDC2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04EA1389-130C-46FE-0089-E920C4DF715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18C7F91-35C4-E5CA-5CDA-9A143B3084EB}"/>
              </a:ext>
            </a:extLst>
          </p:cNvPr>
          <p:cNvGrpSpPr/>
          <p:nvPr/>
        </p:nvGrpSpPr>
        <p:grpSpPr>
          <a:xfrm>
            <a:off x="5941129" y="4875362"/>
            <a:ext cx="1086984" cy="284755"/>
            <a:chOff x="2339752" y="2425452"/>
            <a:chExt cx="1086984" cy="284755"/>
          </a:xfrm>
        </p:grpSpPr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9EA59E00-1710-DC65-4893-9123F91862D2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110F6453-B760-2694-6EB2-69943D3F95BD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50CA814F-2DF1-3DE2-02D4-B0D354242ADF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3DF88FBF-E087-2A8D-BAF2-8A6CF470CC25}"/>
              </a:ext>
            </a:extLst>
          </p:cNvPr>
          <p:cNvSpPr txBox="1"/>
          <p:nvPr/>
        </p:nvSpPr>
        <p:spPr>
          <a:xfrm>
            <a:off x="3941924" y="447303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E78DB47-CB24-9647-FB5E-A39593CC486C}"/>
              </a:ext>
            </a:extLst>
          </p:cNvPr>
          <p:cNvSpPr txBox="1"/>
          <p:nvPr/>
        </p:nvSpPr>
        <p:spPr>
          <a:xfrm>
            <a:off x="4863813" y="447774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29A6D7A-0728-009A-B0BC-47BE75DDF5D2}"/>
              </a:ext>
            </a:extLst>
          </p:cNvPr>
          <p:cNvSpPr txBox="1"/>
          <p:nvPr/>
        </p:nvSpPr>
        <p:spPr>
          <a:xfrm>
            <a:off x="5658900" y="447938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8BCEBA1-A55A-E126-458D-A944ECA488F2}"/>
              </a:ext>
            </a:extLst>
          </p:cNvPr>
          <p:cNvSpPr txBox="1"/>
          <p:nvPr/>
        </p:nvSpPr>
        <p:spPr>
          <a:xfrm>
            <a:off x="6516470" y="447746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8290E4C-EBFC-8BB0-79A1-4522E35C2238}"/>
              </a:ext>
            </a:extLst>
          </p:cNvPr>
          <p:cNvSpPr txBox="1"/>
          <p:nvPr/>
        </p:nvSpPr>
        <p:spPr>
          <a:xfrm>
            <a:off x="1249064" y="445023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DAF6372-C7FD-0898-D045-8395B9540C72}"/>
              </a:ext>
            </a:extLst>
          </p:cNvPr>
          <p:cNvSpPr txBox="1"/>
          <p:nvPr/>
        </p:nvSpPr>
        <p:spPr>
          <a:xfrm>
            <a:off x="2313253" y="446863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9215309-40CD-7FA5-DEC2-1529E616190B}"/>
              </a:ext>
            </a:extLst>
          </p:cNvPr>
          <p:cNvSpPr txBox="1"/>
          <p:nvPr/>
        </p:nvSpPr>
        <p:spPr>
          <a:xfrm>
            <a:off x="2579574" y="517820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04C7558-6856-6CE7-0389-817B3F732799}"/>
              </a:ext>
            </a:extLst>
          </p:cNvPr>
          <p:cNvSpPr txBox="1"/>
          <p:nvPr/>
        </p:nvSpPr>
        <p:spPr>
          <a:xfrm>
            <a:off x="3599294" y="517362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2FC5D6C-86BB-5FB2-46AD-35BA75EDCCA9}"/>
              </a:ext>
            </a:extLst>
          </p:cNvPr>
          <p:cNvSpPr txBox="1"/>
          <p:nvPr/>
        </p:nvSpPr>
        <p:spPr>
          <a:xfrm>
            <a:off x="2747240" y="382160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432FF"/>
                </a:solidFill>
              </a:rPr>
              <a:t>Allowed</a:t>
            </a:r>
            <a:endParaRPr lang="zh-CN" alt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912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BDDDC3-C3F9-6447-A5CB-9E7220F2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672418"/>
            <a:ext cx="8170167" cy="11350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Implementing </a:t>
            </a:r>
            <a:r>
              <a:rPr kumimoji="1" lang="en-US" altLang="zh-CN" dirty="0"/>
              <a:t>linearizability of KVS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4BEA9-0F83-B64F-9343-8514FF5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8673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41C4B-6150-63E4-9195-7EDB1743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Warmup property of linearizability: The local property </a:t>
            </a:r>
            <a:r>
              <a:rPr kumimoji="1" lang="en-US" altLang="zh-CN" baseline="30000" dirty="0"/>
              <a:t>[1] </a:t>
            </a:r>
            <a:endParaRPr kumimoji="1" lang="zh-CN" altLang="en-US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DE111-1CA2-DA0B-399F-8DBDB36F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225341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If each object’s op is linearizable, then overall system is linearizable </a:t>
            </a:r>
          </a:p>
          <a:p>
            <a:pPr lvl="1"/>
            <a:r>
              <a:rPr kumimoji="1" lang="en" altLang="zh-CN" dirty="0"/>
              <a:t>Our implementation only needs to focus on a single object !</a:t>
            </a:r>
          </a:p>
          <a:p>
            <a:r>
              <a:rPr kumimoji="1" lang="en" altLang="zh-CN" dirty="0"/>
              <a:t>(Very) Simplified &amp; (very) informal proof  (By contradiction) </a:t>
            </a:r>
          </a:p>
          <a:p>
            <a:pPr lvl="1"/>
            <a:r>
              <a:rPr kumimoji="1" lang="en" altLang="zh-CN" dirty="0"/>
              <a:t>Suppose we have two ops on 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, e1 &amp; e2 </a:t>
            </a:r>
          </a:p>
          <a:p>
            <a:pPr lvl="1"/>
            <a:r>
              <a:rPr kumimoji="1" lang="en-US" altLang="zh-CN" dirty="0"/>
              <a:t>If non-linearizable, then we must have e1 &lt; e2 &amp; e2 &lt; e1 </a:t>
            </a:r>
          </a:p>
          <a:p>
            <a:pPr lvl="1"/>
            <a:r>
              <a:rPr kumimoji="1" lang="en-US" altLang="zh-CN" dirty="0"/>
              <a:t>This is impossible: </a:t>
            </a:r>
          </a:p>
          <a:p>
            <a:pPr lvl="2"/>
            <a:r>
              <a:rPr kumimoji="1" lang="en-US" altLang="zh-CN" dirty="0"/>
              <a:t>e1 &lt; e2  means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(e1_ok)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(e2_start)</a:t>
            </a:r>
          </a:p>
          <a:p>
            <a:pPr lvl="2"/>
            <a:r>
              <a:rPr kumimoji="1" lang="en-US" altLang="zh-CN" dirty="0" err="1"/>
              <a:t>real_time</a:t>
            </a:r>
            <a:r>
              <a:rPr kumimoji="1" lang="en-US" altLang="zh-CN" dirty="0"/>
              <a:t>(e2_start)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(e2_ok)</a:t>
            </a:r>
          </a:p>
          <a:p>
            <a:pPr lvl="2"/>
            <a:r>
              <a:rPr kumimoji="1" lang="en-US" altLang="zh-CN" dirty="0"/>
              <a:t>e2 &lt; e1 means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(e2_ok)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(e1_start) </a:t>
            </a:r>
          </a:p>
          <a:p>
            <a:pPr lvl="2"/>
            <a:r>
              <a:rPr kumimoji="1" lang="en-US" altLang="zh-CN" dirty="0"/>
              <a:t>Since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(e1_start) &lt; </a:t>
            </a:r>
            <a:r>
              <a:rPr kumimoji="1" lang="en-US" altLang="zh-CN" dirty="0" err="1"/>
              <a:t>real_time</a:t>
            </a:r>
            <a:r>
              <a:rPr kumimoji="1" lang="en-US" altLang="zh-CN" dirty="0"/>
              <a:t>(e1_ok), contradiction happens </a:t>
            </a:r>
          </a:p>
          <a:p>
            <a:pPr lvl="1"/>
            <a:r>
              <a:rPr kumimoji="1" lang="en" altLang="zh-CN" dirty="0"/>
              <a:t>The concrete proof needs to reason on multiple ops &amp; objects (w/ graph)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AE5BFF-709A-483D-1BD3-7943685A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E106BE-E29F-8B4E-A4A0-DA77000A7ECA}"/>
              </a:ext>
            </a:extLst>
          </p:cNvPr>
          <p:cNvSpPr txBox="1"/>
          <p:nvPr/>
        </p:nvSpPr>
        <p:spPr>
          <a:xfrm>
            <a:off x="-11400" y="5354648"/>
            <a:ext cx="7389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600" dirty="0">
                <a:effectLst/>
                <a:latin typeface="Arial" panose="020B0604020202020204" pitchFamily="34" charset="0"/>
              </a:rPr>
              <a:t>[1] Linearizability: A Correctness Condition for Concurrent Objects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， 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TPLS’90</a:t>
            </a:r>
            <a:r>
              <a:rPr lang="en" altLang="zh-CN" sz="1600" dirty="0">
                <a:effectLst/>
                <a:latin typeface="Arial" panose="020B0604020202020204" pitchFamily="34" charset="0"/>
              </a:rPr>
              <a:t> </a:t>
            </a:r>
            <a:endParaRPr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756155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9BDDDC3-C3F9-6447-A5CB-9E7220F2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699608"/>
            <a:ext cx="7772400" cy="317411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Why locality is important to implement </a:t>
            </a:r>
            <a:r>
              <a:rPr lang="en-US" altLang="zh-CN" dirty="0" err="1"/>
              <a:t>linearzability</a:t>
            </a:r>
            <a:r>
              <a:rPr lang="en-US" altLang="zh-CN" dirty="0"/>
              <a:t>? </a:t>
            </a:r>
            <a:br>
              <a:rPr lang="en-US" altLang="zh-CN" dirty="0"/>
            </a:br>
            <a:br>
              <a:rPr lang="en-US" altLang="zh-CN" b="0" dirty="0"/>
            </a:br>
            <a:r>
              <a:rPr lang="en-US" altLang="zh-CN" b="0" dirty="0"/>
              <a:t>We only need to ensure operations on a single object is </a:t>
            </a:r>
            <a:r>
              <a:rPr lang="en-US" altLang="zh-CN" b="0" dirty="0" err="1"/>
              <a:t>linearzable</a:t>
            </a:r>
            <a:r>
              <a:rPr kumimoji="1" lang="en-US" altLang="zh-CN" b="0" dirty="0"/>
              <a:t>!</a:t>
            </a:r>
            <a:endParaRPr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4BEA9-0F83-B64F-9343-8514FF5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56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0614F-6D5C-AF44-95A5-2EE5FFFC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Read in LSM-Tree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42A55-3E2D-3A4E-83F7-BE815C9D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3C479AE-0944-C840-9EFF-3BEFE4C5EDB8}"/>
              </a:ext>
            </a:extLst>
          </p:cNvPr>
          <p:cNvSpPr txBox="1"/>
          <p:nvPr/>
        </p:nvSpPr>
        <p:spPr>
          <a:xfrm>
            <a:off x="1718569" y="1683517"/>
            <a:ext cx="10781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andara" panose="020E0502030303020204" pitchFamily="34" charset="0"/>
              </a:rPr>
              <a:t>MemTable</a:t>
            </a:r>
            <a:endParaRPr lang="en-US" sz="1350" b="1" dirty="0">
              <a:latin typeface="Candara" panose="020E0502030303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FB008ECC-CEA8-0A42-BCD3-EB0CE03C11AB}"/>
              </a:ext>
            </a:extLst>
          </p:cNvPr>
          <p:cNvSpPr/>
          <p:nvPr/>
        </p:nvSpPr>
        <p:spPr>
          <a:xfrm>
            <a:off x="2817464" y="2164245"/>
            <a:ext cx="1873468" cy="2875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Connector 18">
            <a:extLst>
              <a:ext uri="{FF2B5EF4-FFF2-40B4-BE49-F238E27FC236}">
                <a16:creationId xmlns:a16="http://schemas.microsoft.com/office/drawing/2014/main" id="{5740B484-4986-D74E-B692-D2FAAA785110}"/>
              </a:ext>
            </a:extLst>
          </p:cNvPr>
          <p:cNvCxnSpPr/>
          <p:nvPr/>
        </p:nvCxnSpPr>
        <p:spPr>
          <a:xfrm>
            <a:off x="1151075" y="2556156"/>
            <a:ext cx="71208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>
            <a:extLst>
              <a:ext uri="{FF2B5EF4-FFF2-40B4-BE49-F238E27FC236}">
                <a16:creationId xmlns:a16="http://schemas.microsoft.com/office/drawing/2014/main" id="{E3D1DB9B-A01F-C540-8ACD-28B793CE64B8}"/>
              </a:ext>
            </a:extLst>
          </p:cNvPr>
          <p:cNvSpPr txBox="1"/>
          <p:nvPr/>
        </p:nvSpPr>
        <p:spPr>
          <a:xfrm>
            <a:off x="6501320" y="1638139"/>
            <a:ext cx="71526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dirty="0">
                <a:latin typeface="Candara" panose="020E0502030303020204" pitchFamily="34" charset="0"/>
              </a:rPr>
              <a:t>KV pairs</a:t>
            </a:r>
          </a:p>
        </p:txBody>
      </p: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96280A4-D199-D241-97F1-4EC6A652904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72116" y="1777793"/>
            <a:ext cx="1829204" cy="3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30173C65-B8B5-8B4F-AA79-C21AE0AFEAD1}"/>
              </a:ext>
            </a:extLst>
          </p:cNvPr>
          <p:cNvSpPr txBox="1"/>
          <p:nvPr/>
        </p:nvSpPr>
        <p:spPr>
          <a:xfrm>
            <a:off x="1151076" y="2217634"/>
            <a:ext cx="752129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Memory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5FEE25B7-D22B-2545-BF7B-4CF0C16D91BA}"/>
              </a:ext>
            </a:extLst>
          </p:cNvPr>
          <p:cNvSpPr txBox="1"/>
          <p:nvPr/>
        </p:nvSpPr>
        <p:spPr>
          <a:xfrm>
            <a:off x="1151076" y="2669441"/>
            <a:ext cx="470000" cy="27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15" b="1" dirty="0">
                <a:latin typeface="Candara" panose="020E0502030303020204" pitchFamily="34" charset="0"/>
              </a:rPr>
              <a:t>Disk</a:t>
            </a: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7F201B29-8223-7D46-9330-6E00244FFA69}"/>
              </a:ext>
            </a:extLst>
          </p:cNvPr>
          <p:cNvGrpSpPr/>
          <p:nvPr/>
        </p:nvGrpSpPr>
        <p:grpSpPr>
          <a:xfrm>
            <a:off x="1122444" y="3266260"/>
            <a:ext cx="4526074" cy="1902274"/>
            <a:chOff x="719583" y="3592006"/>
            <a:chExt cx="6705294" cy="2818184"/>
          </a:xfrm>
        </p:grpSpPr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B9124121-4ABE-294E-BED3-24B9A7CE835F}"/>
                </a:ext>
              </a:extLst>
            </p:cNvPr>
            <p:cNvGrpSpPr/>
            <p:nvPr/>
          </p:nvGrpSpPr>
          <p:grpSpPr>
            <a:xfrm>
              <a:off x="722191" y="3592006"/>
              <a:ext cx="4152656" cy="616296"/>
              <a:chOff x="722191" y="3592006"/>
              <a:chExt cx="4152656" cy="616296"/>
            </a:xfrm>
          </p:grpSpPr>
          <p:grpSp>
            <p:nvGrpSpPr>
              <p:cNvPr id="51" name="Group 62">
                <a:extLst>
                  <a:ext uri="{FF2B5EF4-FFF2-40B4-BE49-F238E27FC236}">
                    <a16:creationId xmlns:a16="http://schemas.microsoft.com/office/drawing/2014/main" id="{CFD04BF4-B322-6C49-8113-71199F759FFD}"/>
                  </a:ext>
                </a:extLst>
              </p:cNvPr>
              <p:cNvGrpSpPr/>
              <p:nvPr/>
            </p:nvGrpSpPr>
            <p:grpSpPr>
              <a:xfrm>
                <a:off x="1688949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60" name="Rectangle 71">
                  <a:extLst>
                    <a:ext uri="{FF2B5EF4-FFF2-40B4-BE49-F238E27FC236}">
                      <a16:creationId xmlns:a16="http://schemas.microsoft.com/office/drawing/2014/main" id="{593CE403-1A4C-A44E-88E5-FD6A517660F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61" name="Rectangle 72">
                  <a:extLst>
                    <a:ext uri="{FF2B5EF4-FFF2-40B4-BE49-F238E27FC236}">
                      <a16:creationId xmlns:a16="http://schemas.microsoft.com/office/drawing/2014/main" id="{9D4D5B48-E2B3-974A-9A6E-83312788604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52" name="Group 63">
                <a:extLst>
                  <a:ext uri="{FF2B5EF4-FFF2-40B4-BE49-F238E27FC236}">
                    <a16:creationId xmlns:a16="http://schemas.microsoft.com/office/drawing/2014/main" id="{8803E2A9-A9C8-8D4A-ABE8-CF9F33284F1E}"/>
                  </a:ext>
                </a:extLst>
              </p:cNvPr>
              <p:cNvGrpSpPr/>
              <p:nvPr/>
            </p:nvGrpSpPr>
            <p:grpSpPr>
              <a:xfrm>
                <a:off x="2574594" y="3618060"/>
                <a:ext cx="505901" cy="590242"/>
                <a:chOff x="934212" y="4405091"/>
                <a:chExt cx="505901" cy="590242"/>
              </a:xfrm>
            </p:grpSpPr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5BE9E931-E122-404D-BFD9-357836CD787F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9" name="Rectangle 70">
                  <a:extLst>
                    <a:ext uri="{FF2B5EF4-FFF2-40B4-BE49-F238E27FC236}">
                      <a16:creationId xmlns:a16="http://schemas.microsoft.com/office/drawing/2014/main" id="{11C1C460-0A2F-E84B-B4A8-65F843F3A7C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53" name="TextBox 64">
                <a:extLst>
                  <a:ext uri="{FF2B5EF4-FFF2-40B4-BE49-F238E27FC236}">
                    <a16:creationId xmlns:a16="http://schemas.microsoft.com/office/drawing/2014/main" id="{06F4607E-CE9B-F049-937C-D004A355F761}"/>
                  </a:ext>
                </a:extLst>
              </p:cNvPr>
              <p:cNvSpPr txBox="1"/>
              <p:nvPr/>
            </p:nvSpPr>
            <p:spPr>
              <a:xfrm>
                <a:off x="722191" y="3742359"/>
                <a:ext cx="874409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0</a:t>
                </a:r>
              </a:p>
            </p:txBody>
          </p:sp>
          <p:sp>
            <p:nvSpPr>
              <p:cNvPr id="54" name="TextBox 65">
                <a:extLst>
                  <a:ext uri="{FF2B5EF4-FFF2-40B4-BE49-F238E27FC236}">
                    <a16:creationId xmlns:a16="http://schemas.microsoft.com/office/drawing/2014/main" id="{0751E0DF-65F9-8C4E-A7AB-11C1A0A508D8}"/>
                  </a:ext>
                </a:extLst>
              </p:cNvPr>
              <p:cNvSpPr txBox="1"/>
              <p:nvPr/>
            </p:nvSpPr>
            <p:spPr>
              <a:xfrm>
                <a:off x="3566366" y="3679427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55" name="Group 66">
                <a:extLst>
                  <a:ext uri="{FF2B5EF4-FFF2-40B4-BE49-F238E27FC236}">
                    <a16:creationId xmlns:a16="http://schemas.microsoft.com/office/drawing/2014/main" id="{FA3EBB72-E242-7B4C-90F2-AC63F7E5F238}"/>
                  </a:ext>
                </a:extLst>
              </p:cNvPr>
              <p:cNvGrpSpPr/>
              <p:nvPr/>
            </p:nvGrpSpPr>
            <p:grpSpPr>
              <a:xfrm>
                <a:off x="4368946" y="3592006"/>
                <a:ext cx="505901" cy="590242"/>
                <a:chOff x="934212" y="4405091"/>
                <a:chExt cx="505901" cy="590242"/>
              </a:xfrm>
            </p:grpSpPr>
            <p:sp>
              <p:nvSpPr>
                <p:cNvPr id="56" name="Rectangle 67">
                  <a:extLst>
                    <a:ext uri="{FF2B5EF4-FFF2-40B4-BE49-F238E27FC236}">
                      <a16:creationId xmlns:a16="http://schemas.microsoft.com/office/drawing/2014/main" id="{767FD1E1-4091-4340-89E4-12A2E1048E1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6C194D31-BD46-D942-801E-3EFD42D6A84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9DA23F2E-7240-FD41-BCC2-96F1411D3E8A}"/>
                </a:ext>
              </a:extLst>
            </p:cNvPr>
            <p:cNvSpPr txBox="1"/>
            <p:nvPr/>
          </p:nvSpPr>
          <p:spPr>
            <a:xfrm>
              <a:off x="3566365" y="5230985"/>
              <a:ext cx="503938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dirty="0">
                  <a:latin typeface="Candara" panose="020E0502030303020204" pitchFamily="34" charset="0"/>
                </a:rPr>
                <a:t>…</a:t>
              </a:r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DC2593D3-D33D-1244-A1C3-65B6959740FD}"/>
                </a:ext>
              </a:extLst>
            </p:cNvPr>
            <p:cNvGrpSpPr/>
            <p:nvPr/>
          </p:nvGrpSpPr>
          <p:grpSpPr>
            <a:xfrm>
              <a:off x="719583" y="4507173"/>
              <a:ext cx="5037257" cy="615932"/>
              <a:chOff x="719583" y="4507173"/>
              <a:chExt cx="5037257" cy="615932"/>
            </a:xfrm>
          </p:grpSpPr>
          <p:grpSp>
            <p:nvGrpSpPr>
              <p:cNvPr id="37" name="Group 48">
                <a:extLst>
                  <a:ext uri="{FF2B5EF4-FFF2-40B4-BE49-F238E27FC236}">
                    <a16:creationId xmlns:a16="http://schemas.microsoft.com/office/drawing/2014/main" id="{9E2A2673-3B8E-E048-8AB9-316E9EAEB2A1}"/>
                  </a:ext>
                </a:extLst>
              </p:cNvPr>
              <p:cNvGrpSpPr/>
              <p:nvPr/>
            </p:nvGrpSpPr>
            <p:grpSpPr>
              <a:xfrm>
                <a:off x="168894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D05577EA-0F20-1044-A19D-EA20F9193D26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D6DEFAA0-B593-B845-8F94-5FDDEE026AEF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8" name="Group 49">
                <a:extLst>
                  <a:ext uri="{FF2B5EF4-FFF2-40B4-BE49-F238E27FC236}">
                    <a16:creationId xmlns:a16="http://schemas.microsoft.com/office/drawing/2014/main" id="{9B43CE8D-8B4B-8247-939D-88E94DD3D0B8}"/>
                  </a:ext>
                </a:extLst>
              </p:cNvPr>
              <p:cNvGrpSpPr/>
              <p:nvPr/>
            </p:nvGrpSpPr>
            <p:grpSpPr>
              <a:xfrm>
                <a:off x="2587483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0750AD9B-1F16-564B-AB56-8AAD825559CB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7884C446-0D61-8347-B6E9-AEB47E3F267C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EF8DDD96-D8CF-A646-A942-C47BD062A2B9}"/>
                  </a:ext>
                </a:extLst>
              </p:cNvPr>
              <p:cNvGrpSpPr/>
              <p:nvPr/>
            </p:nvGrpSpPr>
            <p:grpSpPr>
              <a:xfrm>
                <a:off x="3486017" y="4532863"/>
                <a:ext cx="505901" cy="590242"/>
                <a:chOff x="934212" y="4405091"/>
                <a:chExt cx="505901" cy="590242"/>
              </a:xfrm>
            </p:grpSpPr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36E6A6FB-8697-8641-AC93-7887545CEF0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A00F6796-C356-8241-ABF9-128557C87797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0" name="TextBox 51">
                <a:extLst>
                  <a:ext uri="{FF2B5EF4-FFF2-40B4-BE49-F238E27FC236}">
                    <a16:creationId xmlns:a16="http://schemas.microsoft.com/office/drawing/2014/main" id="{689A9521-20DD-9F4C-9FA3-15C92664A394}"/>
                  </a:ext>
                </a:extLst>
              </p:cNvPr>
              <p:cNvSpPr txBox="1"/>
              <p:nvPr/>
            </p:nvSpPr>
            <p:spPr>
              <a:xfrm>
                <a:off x="4465819" y="4543201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sp>
            <p:nvSpPr>
              <p:cNvPr id="41" name="TextBox 52">
                <a:extLst>
                  <a:ext uri="{FF2B5EF4-FFF2-40B4-BE49-F238E27FC236}">
                    <a16:creationId xmlns:a16="http://schemas.microsoft.com/office/drawing/2014/main" id="{67B876D3-E22C-7C46-96DC-A258BEE3120A}"/>
                  </a:ext>
                </a:extLst>
              </p:cNvPr>
              <p:cNvSpPr txBox="1"/>
              <p:nvPr/>
            </p:nvSpPr>
            <p:spPr>
              <a:xfrm>
                <a:off x="719583" y="4689392"/>
                <a:ext cx="843536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>
                    <a:latin typeface="Candara" panose="020E0502030303020204" pitchFamily="34" charset="0"/>
                  </a:rPr>
                  <a:t>1</a:t>
                </a:r>
              </a:p>
            </p:txBody>
          </p:sp>
          <p:grpSp>
            <p:nvGrpSpPr>
              <p:cNvPr id="42" name="Group 53">
                <a:extLst>
                  <a:ext uri="{FF2B5EF4-FFF2-40B4-BE49-F238E27FC236}">
                    <a16:creationId xmlns:a16="http://schemas.microsoft.com/office/drawing/2014/main" id="{71EB96A9-94F8-3B4E-8800-49C47DFA4C76}"/>
                  </a:ext>
                </a:extLst>
              </p:cNvPr>
              <p:cNvGrpSpPr/>
              <p:nvPr/>
            </p:nvGrpSpPr>
            <p:grpSpPr>
              <a:xfrm>
                <a:off x="5250939" y="4507173"/>
                <a:ext cx="505901" cy="590242"/>
                <a:chOff x="934212" y="4405091"/>
                <a:chExt cx="505901" cy="590242"/>
              </a:xfrm>
            </p:grpSpPr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E4560820-1744-D640-935B-9B369EDE35E4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CD7E6BAA-5D59-5747-AC56-1CFA4CAA406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</p:grpSp>
        <p:grpSp>
          <p:nvGrpSpPr>
            <p:cNvPr id="16" name="Group 27">
              <a:extLst>
                <a:ext uri="{FF2B5EF4-FFF2-40B4-BE49-F238E27FC236}">
                  <a16:creationId xmlns:a16="http://schemas.microsoft.com/office/drawing/2014/main" id="{13B0BC8A-8D7A-6A4A-9C0F-85C239044472}"/>
                </a:ext>
              </a:extLst>
            </p:cNvPr>
            <p:cNvGrpSpPr/>
            <p:nvPr/>
          </p:nvGrpSpPr>
          <p:grpSpPr>
            <a:xfrm>
              <a:off x="753449" y="5794258"/>
              <a:ext cx="6671428" cy="615932"/>
              <a:chOff x="719583" y="5794258"/>
              <a:chExt cx="6671428" cy="615932"/>
            </a:xfrm>
          </p:grpSpPr>
          <p:grpSp>
            <p:nvGrpSpPr>
              <p:cNvPr id="17" name="Group 28">
                <a:extLst>
                  <a:ext uri="{FF2B5EF4-FFF2-40B4-BE49-F238E27FC236}">
                    <a16:creationId xmlns:a16="http://schemas.microsoft.com/office/drawing/2014/main" id="{3445B61E-52C6-6745-8789-DA9A381D0294}"/>
                  </a:ext>
                </a:extLst>
              </p:cNvPr>
              <p:cNvGrpSpPr/>
              <p:nvPr/>
            </p:nvGrpSpPr>
            <p:grpSpPr>
              <a:xfrm>
                <a:off x="6885110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35" name="Rectangle 46">
                  <a:extLst>
                    <a:ext uri="{FF2B5EF4-FFF2-40B4-BE49-F238E27FC236}">
                      <a16:creationId xmlns:a16="http://schemas.microsoft.com/office/drawing/2014/main" id="{50D458AC-F1D8-B54F-85B4-82E6C8A7EDED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6" name="Rectangle 47">
                  <a:extLst>
                    <a:ext uri="{FF2B5EF4-FFF2-40B4-BE49-F238E27FC236}">
                      <a16:creationId xmlns:a16="http://schemas.microsoft.com/office/drawing/2014/main" id="{31BA71BC-A899-E94D-9834-CD084957E108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:a16="http://schemas.microsoft.com/office/drawing/2014/main" id="{7917AB8A-99E1-2446-8D0D-82DE86B2034F}"/>
                  </a:ext>
                </a:extLst>
              </p:cNvPr>
              <p:cNvGrpSpPr/>
              <p:nvPr/>
            </p:nvGrpSpPr>
            <p:grpSpPr>
              <a:xfrm>
                <a:off x="1663447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3" name="Rectangle 44">
                  <a:extLst>
                    <a:ext uri="{FF2B5EF4-FFF2-40B4-BE49-F238E27FC236}">
                      <a16:creationId xmlns:a16="http://schemas.microsoft.com/office/drawing/2014/main" id="{25C5F578-2CFB-394F-BD93-CAEBA34FB31A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4" name="Rectangle 45">
                  <a:extLst>
                    <a:ext uri="{FF2B5EF4-FFF2-40B4-BE49-F238E27FC236}">
                      <a16:creationId xmlns:a16="http://schemas.microsoft.com/office/drawing/2014/main" id="{156B97E6-E6B2-964D-B669-E0A8533A8589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C1F68070-D9DB-0B42-B599-483FE4BCE7CC}"/>
                  </a:ext>
                </a:extLst>
              </p:cNvPr>
              <p:cNvGrpSpPr/>
              <p:nvPr/>
            </p:nvGrpSpPr>
            <p:grpSpPr>
              <a:xfrm>
                <a:off x="2561981" y="5794258"/>
                <a:ext cx="505901" cy="590242"/>
                <a:chOff x="934212" y="4405091"/>
                <a:chExt cx="505901" cy="590242"/>
              </a:xfrm>
            </p:grpSpPr>
            <p:sp>
              <p:nvSpPr>
                <p:cNvPr id="31" name="Rectangle 42">
                  <a:extLst>
                    <a:ext uri="{FF2B5EF4-FFF2-40B4-BE49-F238E27FC236}">
                      <a16:creationId xmlns:a16="http://schemas.microsoft.com/office/drawing/2014/main" id="{36002C9F-5807-DA46-B86B-DD4EF32659A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2" name="Rectangle 43">
                  <a:extLst>
                    <a:ext uri="{FF2B5EF4-FFF2-40B4-BE49-F238E27FC236}">
                      <a16:creationId xmlns:a16="http://schemas.microsoft.com/office/drawing/2014/main" id="{220148A9-2CE1-324A-A357-2F1DE36B9F16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253B9B2E-CDC5-304A-BA0C-DE9EF85F7F48}"/>
                  </a:ext>
                </a:extLst>
              </p:cNvPr>
              <p:cNvGrpSpPr/>
              <p:nvPr/>
            </p:nvGrpSpPr>
            <p:grpSpPr>
              <a:xfrm>
                <a:off x="3460515" y="5819948"/>
                <a:ext cx="505901" cy="590242"/>
                <a:chOff x="934212" y="4405091"/>
                <a:chExt cx="505901" cy="590242"/>
              </a:xfrm>
            </p:grpSpPr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E0EF31FB-9C73-EA46-A31C-5455545691D0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C298A648-567B-E14A-9400-29F88ED8DE14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4797CBE4-DABE-2A4A-A616-AE58FA1AB992}"/>
                  </a:ext>
                </a:extLst>
              </p:cNvPr>
              <p:cNvSpPr txBox="1"/>
              <p:nvPr/>
            </p:nvSpPr>
            <p:spPr>
              <a:xfrm>
                <a:off x="6150864" y="5882126"/>
                <a:ext cx="503938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>
                    <a:latin typeface="Candara" panose="020E0502030303020204" pitchFamily="34" charset="0"/>
                  </a:rPr>
                  <a:t>…</a:t>
                </a:r>
              </a:p>
            </p:txBody>
          </p:sp>
          <p:grpSp>
            <p:nvGrpSpPr>
              <p:cNvPr id="22" name="Group 33">
                <a:extLst>
                  <a:ext uri="{FF2B5EF4-FFF2-40B4-BE49-F238E27FC236}">
                    <a16:creationId xmlns:a16="http://schemas.microsoft.com/office/drawing/2014/main" id="{CC3133D9-E278-364E-A00A-FE9561DBFD18}"/>
                  </a:ext>
                </a:extLst>
              </p:cNvPr>
              <p:cNvGrpSpPr/>
              <p:nvPr/>
            </p:nvGrpSpPr>
            <p:grpSpPr>
              <a:xfrm>
                <a:off x="5254081" y="5817253"/>
                <a:ext cx="505901" cy="590242"/>
                <a:chOff x="934212" y="4405091"/>
                <a:chExt cx="505901" cy="590242"/>
              </a:xfrm>
            </p:grpSpPr>
            <p:sp>
              <p:nvSpPr>
                <p:cNvPr id="27" name="Rectangle 38">
                  <a:extLst>
                    <a:ext uri="{FF2B5EF4-FFF2-40B4-BE49-F238E27FC236}">
                      <a16:creationId xmlns:a16="http://schemas.microsoft.com/office/drawing/2014/main" id="{092914EA-C7C9-0646-9466-2F622DD82143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8" name="Rectangle 39">
                  <a:extLst>
                    <a:ext uri="{FF2B5EF4-FFF2-40B4-BE49-F238E27FC236}">
                      <a16:creationId xmlns:a16="http://schemas.microsoft.com/office/drawing/2014/main" id="{58ABEFC2-6485-C442-95FB-459CCF2B4FAB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grpSp>
            <p:nvGrpSpPr>
              <p:cNvPr id="23" name="Group 34">
                <a:extLst>
                  <a:ext uri="{FF2B5EF4-FFF2-40B4-BE49-F238E27FC236}">
                    <a16:creationId xmlns:a16="http://schemas.microsoft.com/office/drawing/2014/main" id="{6BCFCE6E-6873-7943-A35D-36950F04ECEB}"/>
                  </a:ext>
                </a:extLst>
              </p:cNvPr>
              <p:cNvGrpSpPr/>
              <p:nvPr/>
            </p:nvGrpSpPr>
            <p:grpSpPr>
              <a:xfrm>
                <a:off x="4357298" y="5813616"/>
                <a:ext cx="505901" cy="590242"/>
                <a:chOff x="934212" y="4405091"/>
                <a:chExt cx="505901" cy="590242"/>
              </a:xfrm>
            </p:grpSpPr>
            <p:sp>
              <p:nvSpPr>
                <p:cNvPr id="25" name="Rectangle 36">
                  <a:extLst>
                    <a:ext uri="{FF2B5EF4-FFF2-40B4-BE49-F238E27FC236}">
                      <a16:creationId xmlns:a16="http://schemas.microsoft.com/office/drawing/2014/main" id="{CE7A0934-3770-3249-84F2-81714CBE64EE}"/>
                    </a:ext>
                  </a:extLst>
                </p:cNvPr>
                <p:cNvSpPr/>
                <p:nvPr/>
              </p:nvSpPr>
              <p:spPr>
                <a:xfrm>
                  <a:off x="934212" y="4405091"/>
                  <a:ext cx="505901" cy="437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26" name="Rectangle 37">
                  <a:extLst>
                    <a:ext uri="{FF2B5EF4-FFF2-40B4-BE49-F238E27FC236}">
                      <a16:creationId xmlns:a16="http://schemas.microsoft.com/office/drawing/2014/main" id="{206FAC8B-8612-B44D-88BC-5477877F5D7A}"/>
                    </a:ext>
                  </a:extLst>
                </p:cNvPr>
                <p:cNvSpPr/>
                <p:nvPr/>
              </p:nvSpPr>
              <p:spPr>
                <a:xfrm>
                  <a:off x="934212" y="4842933"/>
                  <a:ext cx="505901" cy="152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15">
                    <a:solidFill>
                      <a:sysClr val="windowText" lastClr="000000"/>
                    </a:solidFill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24" name="TextBox 35">
                <a:extLst>
                  <a:ext uri="{FF2B5EF4-FFF2-40B4-BE49-F238E27FC236}">
                    <a16:creationId xmlns:a16="http://schemas.microsoft.com/office/drawing/2014/main" id="{59935FAF-7AF7-B047-9C10-07A27DB19083}"/>
                  </a:ext>
                </a:extLst>
              </p:cNvPr>
              <p:cNvSpPr txBox="1"/>
              <p:nvPr/>
            </p:nvSpPr>
            <p:spPr>
              <a:xfrm>
                <a:off x="719583" y="5882126"/>
                <a:ext cx="864910" cy="413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15" dirty="0" err="1">
                    <a:latin typeface="Candara" panose="020E0502030303020204" pitchFamily="34" charset="0"/>
                  </a:rPr>
                  <a:t>Level</a:t>
                </a:r>
                <a:r>
                  <a:rPr lang="en-US" sz="1215" baseline="-25000" dirty="0" err="1">
                    <a:latin typeface="Candara" panose="020E0502030303020204" pitchFamily="34" charset="0"/>
                  </a:rPr>
                  <a:t>k</a:t>
                </a:r>
                <a:endParaRPr lang="en-US" sz="1215" baseline="-25000" dirty="0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62" name="Group 73">
            <a:extLst>
              <a:ext uri="{FF2B5EF4-FFF2-40B4-BE49-F238E27FC236}">
                <a16:creationId xmlns:a16="http://schemas.microsoft.com/office/drawing/2014/main" id="{B2032550-FFB1-BD45-BC9E-DDBBB9653B7A}"/>
              </a:ext>
            </a:extLst>
          </p:cNvPr>
          <p:cNvGrpSpPr/>
          <p:nvPr/>
        </p:nvGrpSpPr>
        <p:grpSpPr>
          <a:xfrm>
            <a:off x="6121259" y="3821062"/>
            <a:ext cx="970806" cy="1419438"/>
            <a:chOff x="8058493" y="3604842"/>
            <a:chExt cx="1438231" cy="2102871"/>
          </a:xfrm>
        </p:grpSpPr>
        <p:grpSp>
          <p:nvGrpSpPr>
            <p:cNvPr id="63" name="Group 74">
              <a:extLst>
                <a:ext uri="{FF2B5EF4-FFF2-40B4-BE49-F238E27FC236}">
                  <a16:creationId xmlns:a16="http://schemas.microsoft.com/office/drawing/2014/main" id="{A73D2421-84AC-2F42-86F2-07E0DA8120C0}"/>
                </a:ext>
              </a:extLst>
            </p:cNvPr>
            <p:cNvGrpSpPr/>
            <p:nvPr/>
          </p:nvGrpSpPr>
          <p:grpSpPr>
            <a:xfrm>
              <a:off x="8058493" y="4029708"/>
              <a:ext cx="1438231" cy="1678005"/>
              <a:chOff x="934212" y="4405091"/>
              <a:chExt cx="505901" cy="590242"/>
            </a:xfrm>
          </p:grpSpPr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F4D4EE16-5002-5D40-92BF-C9BFA194BAA1}"/>
                  </a:ext>
                </a:extLst>
              </p:cNvPr>
              <p:cNvSpPr/>
              <p:nvPr/>
            </p:nvSpPr>
            <p:spPr>
              <a:xfrm>
                <a:off x="934212" y="4405091"/>
                <a:ext cx="505901" cy="437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KV pairs</a:t>
                </a:r>
              </a:p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(sorted)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9B35FDD3-1096-CC4F-B77B-8336C5E1A2B4}"/>
                  </a:ext>
                </a:extLst>
              </p:cNvPr>
              <p:cNvSpPr/>
              <p:nvPr/>
            </p:nvSpPr>
            <p:spPr>
              <a:xfrm>
                <a:off x="934212" y="4842933"/>
                <a:ext cx="505901" cy="15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15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Metadata</a:t>
                </a:r>
              </a:p>
            </p:txBody>
          </p:sp>
        </p:grpSp>
        <p:sp>
          <p:nvSpPr>
            <p:cNvPr id="64" name="TextBox 75">
              <a:extLst>
                <a:ext uri="{FF2B5EF4-FFF2-40B4-BE49-F238E27FC236}">
                  <a16:creationId xmlns:a16="http://schemas.microsoft.com/office/drawing/2014/main" id="{08554A59-75C2-414D-AC09-4B130D4CE5B6}"/>
                </a:ext>
              </a:extLst>
            </p:cNvPr>
            <p:cNvSpPr txBox="1"/>
            <p:nvPr/>
          </p:nvSpPr>
          <p:spPr>
            <a:xfrm>
              <a:off x="8332806" y="3604842"/>
              <a:ext cx="1048246" cy="413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15" b="1" dirty="0">
                  <a:latin typeface="Candara" panose="020E0502030303020204" pitchFamily="34" charset="0"/>
                </a:rPr>
                <a:t>SSTable</a:t>
              </a:r>
            </a:p>
          </p:txBody>
        </p:sp>
      </p:grpSp>
      <p:cxnSp>
        <p:nvCxnSpPr>
          <p:cNvPr id="68" name="Straight Arrow Connector 85">
            <a:extLst>
              <a:ext uri="{FF2B5EF4-FFF2-40B4-BE49-F238E27FC236}">
                <a16:creationId xmlns:a16="http://schemas.microsoft.com/office/drawing/2014/main" id="{E35F14C8-C12E-E94D-B619-071F009C82D3}"/>
              </a:ext>
            </a:extLst>
          </p:cNvPr>
          <p:cNvCxnSpPr>
            <a:cxnSpLocks/>
          </p:cNvCxnSpPr>
          <p:nvPr/>
        </p:nvCxnSpPr>
        <p:spPr>
          <a:xfrm>
            <a:off x="3764524" y="1923712"/>
            <a:ext cx="0" cy="238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88">
            <a:extLst>
              <a:ext uri="{FF2B5EF4-FFF2-40B4-BE49-F238E27FC236}">
                <a16:creationId xmlns:a16="http://schemas.microsoft.com/office/drawing/2014/main" id="{70C25B73-F4C6-F546-A87F-DBFF2C15F806}"/>
              </a:ext>
            </a:extLst>
          </p:cNvPr>
          <p:cNvSpPr/>
          <p:nvPr/>
        </p:nvSpPr>
        <p:spPr>
          <a:xfrm>
            <a:off x="2813838" y="1632115"/>
            <a:ext cx="1854652" cy="2863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0" name="Rectangle 89">
            <a:extLst>
              <a:ext uri="{FF2B5EF4-FFF2-40B4-BE49-F238E27FC236}">
                <a16:creationId xmlns:a16="http://schemas.microsoft.com/office/drawing/2014/main" id="{AE5B265F-5FAA-D849-924E-C66667ADCBA1}"/>
              </a:ext>
            </a:extLst>
          </p:cNvPr>
          <p:cNvSpPr/>
          <p:nvPr/>
        </p:nvSpPr>
        <p:spPr>
          <a:xfrm>
            <a:off x="2813837" y="1630930"/>
            <a:ext cx="933876" cy="28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5" b="1" dirty="0">
              <a:solidFill>
                <a:sysClr val="windowText" lastClr="000000"/>
              </a:solidFill>
              <a:latin typeface="Candara" panose="020E0502030303020204" pitchFamily="34" charset="0"/>
            </a:endParaRPr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9C0E7AE3-C585-AECA-6CEC-9B7EEB7947A3}"/>
              </a:ext>
            </a:extLst>
          </p:cNvPr>
          <p:cNvSpPr/>
          <p:nvPr/>
        </p:nvSpPr>
        <p:spPr>
          <a:xfrm>
            <a:off x="4990058" y="3232544"/>
            <a:ext cx="3215352" cy="461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BE374B"/>
                </a:solidFill>
                <a:latin typeface="Candara" pitchFamily="34" charset="0"/>
                <a:ea typeface="Verdana" pitchFamily="34" charset="0"/>
                <a:cs typeface="Verdana" pitchFamily="34" charset="0"/>
              </a:rPr>
              <a:t>Search L0 sequentially</a:t>
            </a:r>
            <a:endParaRPr lang="zh-CN" altLang="en-US" sz="2000" dirty="0">
              <a:latin typeface="Candara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D5E546-697D-D106-5414-D51E3D05296B}"/>
              </a:ext>
            </a:extLst>
          </p:cNvPr>
          <p:cNvSpPr/>
          <p:nvPr/>
        </p:nvSpPr>
        <p:spPr>
          <a:xfrm>
            <a:off x="899592" y="3158844"/>
            <a:ext cx="3672408" cy="662218"/>
          </a:xfrm>
          <a:prstGeom prst="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699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9EE35-86DA-1261-C34E-4A545D59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simplest approach: centralized KVS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A3176-FA1F-18FB-04A2-A0E389EF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773467"/>
          </a:xfrm>
        </p:spPr>
        <p:txBody>
          <a:bodyPr/>
          <a:lstStyle/>
          <a:p>
            <a:r>
              <a:rPr kumimoji="1" lang="en-US" altLang="zh-CN" dirty="0"/>
              <a:t>Basic model</a:t>
            </a:r>
          </a:p>
          <a:p>
            <a:pPr lvl="1"/>
            <a:r>
              <a:rPr kumimoji="1" lang="en-US" altLang="zh-CN" dirty="0"/>
              <a:t>There is only one centralized KVS in the system </a:t>
            </a:r>
          </a:p>
          <a:p>
            <a:r>
              <a:rPr kumimoji="1" lang="en-US" altLang="zh-CN" dirty="0"/>
              <a:t>Put:  Send an RPC to the KVS, wait for it to be done </a:t>
            </a:r>
          </a:p>
          <a:p>
            <a:r>
              <a:rPr kumimoji="1" lang="en-US" altLang="zh-CN" dirty="0"/>
              <a:t>Get:  Send an RPC to the KVS to read the result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C4834D-D26C-023B-4685-C156CFAA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14" name="Can 37">
            <a:extLst>
              <a:ext uri="{FF2B5EF4-FFF2-40B4-BE49-F238E27FC236}">
                <a16:creationId xmlns:a16="http://schemas.microsoft.com/office/drawing/2014/main" id="{E48CF2E0-3FA9-3EF2-CBA9-C027A6435118}"/>
              </a:ext>
            </a:extLst>
          </p:cNvPr>
          <p:cNvSpPr/>
          <p:nvPr/>
        </p:nvSpPr>
        <p:spPr>
          <a:xfrm>
            <a:off x="998465" y="4003627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35D3724-2AAE-37C5-E0F9-798E5AB7C61B}"/>
              </a:ext>
            </a:extLst>
          </p:cNvPr>
          <p:cNvCxnSpPr>
            <a:cxnSpLocks/>
          </p:cNvCxnSpPr>
          <p:nvPr/>
        </p:nvCxnSpPr>
        <p:spPr>
          <a:xfrm>
            <a:off x="1565324" y="347146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0986F76-CC97-BC32-ADB5-A2216672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165169"/>
            <a:ext cx="576064" cy="576064"/>
          </a:xfrm>
          <a:prstGeom prst="rect">
            <a:avLst/>
          </a:prstGeom>
        </p:spPr>
      </p:pic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95BAA04-3F40-A4E5-3183-7E885D3F0DD1}"/>
              </a:ext>
            </a:extLst>
          </p:cNvPr>
          <p:cNvCxnSpPr>
            <a:cxnSpLocks/>
          </p:cNvCxnSpPr>
          <p:nvPr/>
        </p:nvCxnSpPr>
        <p:spPr>
          <a:xfrm>
            <a:off x="1565324" y="421036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F751ADA-676F-B099-3E08-5F4DD4F5AEB9}"/>
              </a:ext>
            </a:extLst>
          </p:cNvPr>
          <p:cNvCxnSpPr>
            <a:cxnSpLocks/>
          </p:cNvCxnSpPr>
          <p:nvPr/>
        </p:nvCxnSpPr>
        <p:spPr>
          <a:xfrm>
            <a:off x="1565324" y="4987283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4215D23-0243-E5FB-3CAC-A95DCD80B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673631"/>
            <a:ext cx="635000" cy="635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4759A6D-DBD2-A647-FEE4-B058A05DAFA8}"/>
              </a:ext>
            </a:extLst>
          </p:cNvPr>
          <p:cNvSpPr txBox="1"/>
          <p:nvPr/>
        </p:nvSpPr>
        <p:spPr>
          <a:xfrm>
            <a:off x="320500" y="323297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19044F-4121-F97B-83E0-E813C42CE568}"/>
              </a:ext>
            </a:extLst>
          </p:cNvPr>
          <p:cNvSpPr txBox="1"/>
          <p:nvPr/>
        </p:nvSpPr>
        <p:spPr>
          <a:xfrm>
            <a:off x="320499" y="476798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7F99BE-630C-EB6D-E148-3337C23D7B8C}"/>
              </a:ext>
            </a:extLst>
          </p:cNvPr>
          <p:cNvSpPr txBox="1"/>
          <p:nvPr/>
        </p:nvSpPr>
        <p:spPr>
          <a:xfrm>
            <a:off x="1533035" y="298884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B68E828-8612-EFB9-4165-9950DD13FA94}"/>
              </a:ext>
            </a:extLst>
          </p:cNvPr>
          <p:cNvCxnSpPr>
            <a:cxnSpLocks/>
          </p:cNvCxnSpPr>
          <p:nvPr/>
        </p:nvCxnSpPr>
        <p:spPr>
          <a:xfrm>
            <a:off x="2266691" y="3489737"/>
            <a:ext cx="218766" cy="738893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B302E94-1DC2-F59E-7732-8AF8AE564615}"/>
              </a:ext>
            </a:extLst>
          </p:cNvPr>
          <p:cNvCxnSpPr>
            <a:cxnSpLocks/>
          </p:cNvCxnSpPr>
          <p:nvPr/>
        </p:nvCxnSpPr>
        <p:spPr>
          <a:xfrm flipV="1">
            <a:off x="2484027" y="3471469"/>
            <a:ext cx="220314" cy="7253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633A415-C768-BF5F-15B5-6B9DEABB6CB8}"/>
              </a:ext>
            </a:extLst>
          </p:cNvPr>
          <p:cNvCxnSpPr>
            <a:cxnSpLocks/>
          </p:cNvCxnSpPr>
          <p:nvPr/>
        </p:nvCxnSpPr>
        <p:spPr>
          <a:xfrm flipV="1">
            <a:off x="3596659" y="4189410"/>
            <a:ext cx="217336" cy="795189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078A8622-166D-22CA-B16F-D039C4B46AE2}"/>
              </a:ext>
            </a:extLst>
          </p:cNvPr>
          <p:cNvCxnSpPr>
            <a:cxnSpLocks/>
          </p:cNvCxnSpPr>
          <p:nvPr/>
        </p:nvCxnSpPr>
        <p:spPr>
          <a:xfrm>
            <a:off x="3813995" y="4228630"/>
            <a:ext cx="220314" cy="73770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DB1B94B-3B3D-8E04-4677-860C251F1383}"/>
              </a:ext>
            </a:extLst>
          </p:cNvPr>
          <p:cNvSpPr txBox="1"/>
          <p:nvPr/>
        </p:nvSpPr>
        <p:spPr>
          <a:xfrm>
            <a:off x="3338499" y="5005551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Get(X)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1BC32A5-1166-AE9F-32D4-47830FB29E58}"/>
              </a:ext>
            </a:extLst>
          </p:cNvPr>
          <p:cNvCxnSpPr>
            <a:cxnSpLocks/>
          </p:cNvCxnSpPr>
          <p:nvPr/>
        </p:nvCxnSpPr>
        <p:spPr>
          <a:xfrm>
            <a:off x="4862733" y="3471482"/>
            <a:ext cx="218766" cy="73889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A290C67-B8B2-04FA-4979-52BAC3DE7EC9}"/>
              </a:ext>
            </a:extLst>
          </p:cNvPr>
          <p:cNvSpPr txBox="1"/>
          <p:nvPr/>
        </p:nvSpPr>
        <p:spPr>
          <a:xfrm>
            <a:off x="3986347" y="298789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34" name="乘 33">
            <a:extLst>
              <a:ext uri="{FF2B5EF4-FFF2-40B4-BE49-F238E27FC236}">
                <a16:creationId xmlns:a16="http://schemas.microsoft.com/office/drawing/2014/main" id="{DD08E9C5-BFBA-7DBE-26A5-8BDDE1B31855}"/>
              </a:ext>
            </a:extLst>
          </p:cNvPr>
          <p:cNvSpPr/>
          <p:nvPr/>
        </p:nvSpPr>
        <p:spPr>
          <a:xfrm>
            <a:off x="4722412" y="3494177"/>
            <a:ext cx="499407" cy="702680"/>
          </a:xfrm>
          <a:prstGeom prst="mathMultiply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BB3EA4-C36D-59C8-13B1-122390E80436}"/>
              </a:ext>
            </a:extLst>
          </p:cNvPr>
          <p:cNvSpPr txBox="1"/>
          <p:nvPr/>
        </p:nvSpPr>
        <p:spPr>
          <a:xfrm>
            <a:off x="5332381" y="3374330"/>
            <a:ext cx="291202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It is incorrect to view the put as done if the ack is not received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3871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9C984-DF08-34AF-AA5A-3B1C0DC8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Approaches for replicated KVS: replicated KVS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DC831-2DF6-2367-ABF6-A3D95CBE6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420521"/>
          </a:xfrm>
        </p:spPr>
        <p:txBody>
          <a:bodyPr/>
          <a:lstStyle/>
          <a:p>
            <a:r>
              <a:rPr kumimoji="1" lang="en-US" altLang="zh-CN" dirty="0"/>
              <a:t>Model (More suitable for the chat app)</a:t>
            </a:r>
          </a:p>
          <a:p>
            <a:pPr lvl="1"/>
            <a:r>
              <a:rPr kumimoji="1" lang="en-US" altLang="zh-CN" dirty="0"/>
              <a:t>Each device has a replicated KVS on its local machine</a:t>
            </a:r>
          </a:p>
          <a:p>
            <a:pPr lvl="1"/>
            <a:r>
              <a:rPr kumimoji="1" lang="en-US" altLang="zh-CN" dirty="0"/>
              <a:t>Question: how can the Get/Put being implemented?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74C28-2B2C-F645-6503-EE1D0FFD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13A7B75-30FE-EC7C-82A5-2801D4978364}"/>
              </a:ext>
            </a:extLst>
          </p:cNvPr>
          <p:cNvCxnSpPr>
            <a:cxnSpLocks/>
          </p:cNvCxnSpPr>
          <p:nvPr/>
        </p:nvCxnSpPr>
        <p:spPr>
          <a:xfrm>
            <a:off x="1565324" y="3471469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187DCDE-CA7D-E155-7BE8-61AD9635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49" y="3165169"/>
            <a:ext cx="576064" cy="576064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009F91-E849-C9ED-1D4F-42503AD8567A}"/>
              </a:ext>
            </a:extLst>
          </p:cNvPr>
          <p:cNvCxnSpPr>
            <a:cxnSpLocks/>
          </p:cNvCxnSpPr>
          <p:nvPr/>
        </p:nvCxnSpPr>
        <p:spPr>
          <a:xfrm>
            <a:off x="1565324" y="46113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AA384FA-84C1-B11F-DE34-5734F8EC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0" y="4297660"/>
            <a:ext cx="635000" cy="635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CFF1F1-1A0D-9AEC-931A-2C450671918F}"/>
              </a:ext>
            </a:extLst>
          </p:cNvPr>
          <p:cNvSpPr txBox="1"/>
          <p:nvPr/>
        </p:nvSpPr>
        <p:spPr>
          <a:xfrm>
            <a:off x="320500" y="3232972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C94382-44C5-0384-5681-098187B860C3}"/>
              </a:ext>
            </a:extLst>
          </p:cNvPr>
          <p:cNvSpPr txBox="1"/>
          <p:nvPr/>
        </p:nvSpPr>
        <p:spPr>
          <a:xfrm>
            <a:off x="320499" y="439201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23" name="Can 37">
            <a:extLst>
              <a:ext uri="{FF2B5EF4-FFF2-40B4-BE49-F238E27FC236}">
                <a16:creationId xmlns:a16="http://schemas.microsoft.com/office/drawing/2014/main" id="{DF52E4A2-EDAC-07FE-9EC5-F02B364F96D3}"/>
              </a:ext>
            </a:extLst>
          </p:cNvPr>
          <p:cNvSpPr/>
          <p:nvPr/>
        </p:nvSpPr>
        <p:spPr>
          <a:xfrm>
            <a:off x="1489313" y="32435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Can 37">
            <a:extLst>
              <a:ext uri="{FF2B5EF4-FFF2-40B4-BE49-F238E27FC236}">
                <a16:creationId xmlns:a16="http://schemas.microsoft.com/office/drawing/2014/main" id="{E174F4F0-4D03-7644-5660-1FB992282ABC}"/>
              </a:ext>
            </a:extLst>
          </p:cNvPr>
          <p:cNvSpPr/>
          <p:nvPr/>
        </p:nvSpPr>
        <p:spPr>
          <a:xfrm>
            <a:off x="1489313" y="433851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292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9C984-DF08-34AF-AA5A-3B1C0DC8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Approaches for replicated KVS (more realistic)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DC831-2DF6-2367-ABF6-A3D95CBE6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46455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Put </a:t>
            </a:r>
          </a:p>
          <a:p>
            <a:pPr lvl="1"/>
            <a:r>
              <a:rPr kumimoji="1" lang="en-US" altLang="zh-CN" dirty="0"/>
              <a:t>How many servers need the client send the updates to? </a:t>
            </a:r>
          </a:p>
          <a:p>
            <a:pPr lvl="1"/>
            <a:r>
              <a:rPr kumimoji="1" lang="en-US" altLang="zh-CN" dirty="0"/>
              <a:t>Must a client wait till all servers sent have processed the update? </a:t>
            </a:r>
          </a:p>
          <a:p>
            <a:r>
              <a:rPr kumimoji="1" lang="en-US" altLang="zh-CN" dirty="0"/>
              <a:t>Read</a:t>
            </a:r>
          </a:p>
          <a:p>
            <a:pPr lvl="1"/>
            <a:r>
              <a:rPr kumimoji="1" lang="en-US" altLang="zh-CN" dirty="0"/>
              <a:t>Which server will the read sent to? </a:t>
            </a:r>
          </a:p>
          <a:p>
            <a:pPr lvl="1"/>
            <a:r>
              <a:rPr kumimoji="1" lang="en-US" altLang="zh-CN" dirty="0"/>
              <a:t>Can a server always return its current value? 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74C28-2B2C-F645-6503-EE1D0FFD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13A7B75-30FE-EC7C-82A5-2801D4978364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187DCDE-CA7D-E155-7BE8-61AD9635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009F91-E849-C9ED-1D4F-42503AD8567A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AA384FA-84C1-B11F-DE34-5734F8EC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8CFF1F1-1A0D-9AEC-931A-2C450671918F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C94382-44C5-0384-5681-098187B860C3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23" name="Can 37">
            <a:extLst>
              <a:ext uri="{FF2B5EF4-FFF2-40B4-BE49-F238E27FC236}">
                <a16:creationId xmlns:a16="http://schemas.microsoft.com/office/drawing/2014/main" id="{DF52E4A2-EDAC-07FE-9EC5-F02B364F96D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Can 37">
            <a:extLst>
              <a:ext uri="{FF2B5EF4-FFF2-40B4-BE49-F238E27FC236}">
                <a16:creationId xmlns:a16="http://schemas.microsoft.com/office/drawing/2014/main" id="{E174F4F0-4D03-7644-5660-1FB992282ABC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108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0EF2-284E-9E85-F9C3-3A986A6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 #1. Primary-backup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E74D-0A74-AB2B-36BF-30BDC086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277634"/>
          </a:xfrm>
        </p:spPr>
        <p:txBody>
          <a:bodyPr/>
          <a:lstStyle/>
          <a:p>
            <a:r>
              <a:rPr kumimoji="1" lang="en-US" altLang="zh-CN" dirty="0"/>
              <a:t>For each object, Clients send all reads/writes at a designated machine</a:t>
            </a:r>
          </a:p>
          <a:p>
            <a:r>
              <a:rPr kumimoji="1" lang="en-US" altLang="zh-CN" dirty="0"/>
              <a:t>For writes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Primary forwards writes to all the replicas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M0 executes writes locally (in order)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Respond OK </a:t>
            </a:r>
          </a:p>
          <a:p>
            <a:pPr marL="417150" lvl="1" indent="-3429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658F0-9949-B6D9-D8CE-884553B1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87250F9-34AD-9A9A-B0EC-6D7567E8DB7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A1C0AEB-184A-2011-4848-0CDCFA56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5A43C6-0F09-A09F-34AE-2B48E2D34CA3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7DE9408-19C4-EB9F-60BF-21160826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4CA900-5FE8-EB96-936F-2A67CCAB2CA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3752A6-B1D6-3D5E-4D00-85EED2237E5F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AAF941D-1DF6-EB3F-4F69-CDC964E8265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A7D7011E-F83E-B120-BC94-A7213FBB8AB0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CA5B6-5392-C535-C0B0-7D421D2BB062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64492F-00C0-1DC2-28F5-C199057F0734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423BEE1-1164-A0A9-AA0B-9CF22DB806C1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0FA6464-88A5-51A3-9209-BD3985BF9045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E9F5B9-A282-A51A-C8EF-24E1356FD35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342DA78-15D4-6FCC-10F4-4C80CF08EA19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BB10E4-1DF4-A28A-47BE-0B68AA5EE7E9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4B3EC4-57C4-7B42-06AF-73004023AC96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4FB209-5636-BF90-2750-F312097AE77B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228DB-FF6F-4AA9-74FB-AD6EF9826EDE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53786C2-3811-DCE9-7D08-62150C65A0F4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C0C2C2B-CAE8-3E51-5E16-D981776D3D55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1DA71F-D992-22B3-3B2D-22DC7C302576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6851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4B42-9F2A-C328-F3A2-D2FCED8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does the </a:t>
            </a:r>
            <a:r>
              <a:rPr kumimoji="1" lang="zh-CN" altLang="en-US" dirty="0"/>
              <a:t>「</a:t>
            </a:r>
            <a:r>
              <a:rPr kumimoji="1" lang="en-US" altLang="zh-CN" dirty="0"/>
              <a:t>in order</a:t>
            </a:r>
            <a:r>
              <a:rPr kumimoji="1" lang="zh-CN" altLang="en-US" dirty="0"/>
              <a:t>」</a:t>
            </a:r>
            <a:r>
              <a:rPr kumimoji="1" lang="en-US" altLang="zh-CN" dirty="0"/>
              <a:t> mean?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9DC3D-1FD1-67AB-19EE-D891AE79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6"/>
            <a:ext cx="8229600" cy="203625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Suppose we have two writes send to the primary </a:t>
            </a:r>
          </a:p>
          <a:p>
            <a:pPr lvl="1"/>
            <a:r>
              <a:rPr kumimoji="1" lang="en-US" altLang="zh-CN" dirty="0"/>
              <a:t>Due to network problem, the message may reorder </a:t>
            </a:r>
          </a:p>
          <a:p>
            <a:pPr lvl="1"/>
            <a:r>
              <a:rPr kumimoji="1" lang="en-US" altLang="zh-CN" dirty="0"/>
              <a:t>If the reorder happens, it is possible that two replicas apply the same writes in a different order!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63858-B153-DA9E-6C5D-F99BDF8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E9DB2D-0D6E-452E-500E-09C5F84E5977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9C3367-FC50-E920-F514-3DD23D37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0867DDE-B106-8059-B250-AD47AA74DDAE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4BC8F6F5-8485-ACD3-B15A-2D2EE1D4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450D1C-4755-622A-B613-4E881BAA063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A8264C-F02D-EF37-50FE-62E7546672B7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BE46F717-AC30-C3A7-D7D9-0488548ADE1F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8F09EFF9-4512-013E-2701-4AC797DBE044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D0091A-6A14-BE97-EA3F-F94B2F91F426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450C7A-8797-1771-F6E4-0C1285CFADF2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5EC94C4-727E-96DA-1EAD-6EE62B2F8A9D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D3D8EA-DC3F-A82F-7E68-3DBDDE853447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AA60D0-BA0D-709F-7666-8724BF6BA4E5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2766340" cy="8594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E670B78-DA94-EE77-37CC-64B5D2504F60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B5FED-D5F2-FDCB-475C-BDEDC73CF4D4}"/>
              </a:ext>
            </a:extLst>
          </p:cNvPr>
          <p:cNvSpPr txBox="1"/>
          <p:nvPr/>
        </p:nvSpPr>
        <p:spPr>
          <a:xfrm>
            <a:off x="3059832" y="338620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Write(x,2)</a:t>
            </a:r>
            <a:endParaRPr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63D4627-484F-E2D8-59EC-0A409136ACF1}"/>
              </a:ext>
            </a:extLst>
          </p:cNvPr>
          <p:cNvCxnSpPr/>
          <p:nvPr/>
        </p:nvCxnSpPr>
        <p:spPr>
          <a:xfrm>
            <a:off x="3331923" y="3718820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EBF22B0-95BF-805C-5657-E02FA3D1D721}"/>
              </a:ext>
            </a:extLst>
          </p:cNvPr>
          <p:cNvCxnSpPr>
            <a:cxnSpLocks/>
          </p:cNvCxnSpPr>
          <p:nvPr/>
        </p:nvCxnSpPr>
        <p:spPr>
          <a:xfrm>
            <a:off x="3547947" y="4174689"/>
            <a:ext cx="447989" cy="9016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5C7EDEC-C319-4201-42D8-BCE2DD5A104D}"/>
              </a:ext>
            </a:extLst>
          </p:cNvPr>
          <p:cNvSpPr/>
          <p:nvPr/>
        </p:nvSpPr>
        <p:spPr>
          <a:xfrm>
            <a:off x="4078665" y="494842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2D23E8-A7D7-0AAC-4ADD-2483FF8A2C1D}"/>
              </a:ext>
            </a:extLst>
          </p:cNvPr>
          <p:cNvSpPr/>
          <p:nvPr/>
        </p:nvSpPr>
        <p:spPr>
          <a:xfrm>
            <a:off x="5400092" y="494842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E989E08-F147-B6A3-1F89-F58BE4892422}"/>
              </a:ext>
            </a:extLst>
          </p:cNvPr>
          <p:cNvCxnSpPr>
            <a:cxnSpLocks/>
          </p:cNvCxnSpPr>
          <p:nvPr/>
        </p:nvCxnSpPr>
        <p:spPr>
          <a:xfrm flipV="1">
            <a:off x="4674103" y="4184470"/>
            <a:ext cx="3098957" cy="87196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989F6B9-74B9-D6E7-2293-3DD40521A279}"/>
              </a:ext>
            </a:extLst>
          </p:cNvPr>
          <p:cNvCxnSpPr>
            <a:cxnSpLocks/>
          </p:cNvCxnSpPr>
          <p:nvPr/>
        </p:nvCxnSpPr>
        <p:spPr>
          <a:xfrm flipV="1">
            <a:off x="6012160" y="4169136"/>
            <a:ext cx="653981" cy="90719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0C91976-3A9D-64DB-E46C-57ED2A334B12}"/>
              </a:ext>
            </a:extLst>
          </p:cNvPr>
          <p:cNvSpPr/>
          <p:nvPr/>
        </p:nvSpPr>
        <p:spPr>
          <a:xfrm>
            <a:off x="6764796" y="404270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560807-961A-59E3-7EC8-C9776F4EED22}"/>
              </a:ext>
            </a:extLst>
          </p:cNvPr>
          <p:cNvSpPr/>
          <p:nvPr/>
        </p:nvSpPr>
        <p:spPr>
          <a:xfrm>
            <a:off x="7804494" y="4045006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379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4B42-9F2A-C328-F3A2-D2FCED8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 order updates: Primary must use some seq number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9DC3D-1FD1-67AB-19EE-D891AE79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6"/>
            <a:ext cx="8229600" cy="2269725"/>
          </a:xfrm>
        </p:spPr>
        <p:txBody>
          <a:bodyPr/>
          <a:lstStyle/>
          <a:p>
            <a:r>
              <a:rPr kumimoji="1" lang="en-US" altLang="zh-CN" dirty="0"/>
              <a:t>Seq number: orders of update </a:t>
            </a:r>
          </a:p>
          <a:p>
            <a:pPr lvl="1"/>
            <a:r>
              <a:rPr kumimoji="1" lang="en-US" altLang="zh-CN" dirty="0"/>
              <a:t>Possible implementation: a global counter </a:t>
            </a:r>
          </a:p>
          <a:p>
            <a:pPr lvl="1"/>
            <a:r>
              <a:rPr kumimoji="1" lang="en-US" altLang="zh-CN" dirty="0"/>
              <a:t>Incremented upon receive a write request </a:t>
            </a:r>
          </a:p>
          <a:p>
            <a:r>
              <a:rPr kumimoji="1" lang="en-US" altLang="zh-CN" dirty="0"/>
              <a:t>All replica apply writes in the order of seq number</a:t>
            </a:r>
          </a:p>
          <a:p>
            <a:pPr lvl="1"/>
            <a:r>
              <a:rPr kumimoji="1" lang="en-US" altLang="zh-CN" dirty="0"/>
              <a:t>Delay writes if the previous write has not been finished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63858-B153-DA9E-6C5D-F99BDF8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E9DB2D-0D6E-452E-500E-09C5F84E5977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9C3367-FC50-E920-F514-3DD23D37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0867DDE-B106-8059-B250-AD47AA74DDAE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4BC8F6F5-8485-ACD3-B15A-2D2EE1D4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450D1C-4755-622A-B613-4E881BAA063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A8264C-F02D-EF37-50FE-62E7546672B7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BE46F717-AC30-C3A7-D7D9-0488548ADE1F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8F09EFF9-4512-013E-2701-4AC797DBE044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D0091A-6A14-BE97-EA3F-F94B2F91F426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450C7A-8797-1771-F6E4-0C1285CFADF2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5EC94C4-727E-96DA-1EAD-6EE62B2F8A9D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D3D8EA-DC3F-A82F-7E68-3DBDDE853447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AA60D0-BA0D-709F-7666-8724BF6BA4E5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2766340" cy="8594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E670B78-DA94-EE77-37CC-64B5D2504F60}"/>
              </a:ext>
            </a:extLst>
          </p:cNvPr>
          <p:cNvSpPr txBox="1"/>
          <p:nvPr/>
        </p:nvSpPr>
        <p:spPr>
          <a:xfrm>
            <a:off x="1683309" y="4427956"/>
            <a:ext cx="198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 &lt;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en-US" altLang="zh-CN" dirty="0"/>
              <a:t>, 1&gt;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B5FED-D5F2-FDCB-475C-BDEDC73CF4D4}"/>
              </a:ext>
            </a:extLst>
          </p:cNvPr>
          <p:cNvSpPr txBox="1"/>
          <p:nvPr/>
        </p:nvSpPr>
        <p:spPr>
          <a:xfrm>
            <a:off x="3059832" y="338620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Write(x,2)</a:t>
            </a:r>
            <a:endParaRPr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63D4627-484F-E2D8-59EC-0A409136ACF1}"/>
              </a:ext>
            </a:extLst>
          </p:cNvPr>
          <p:cNvCxnSpPr/>
          <p:nvPr/>
        </p:nvCxnSpPr>
        <p:spPr>
          <a:xfrm>
            <a:off x="3331923" y="3718820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EBF22B0-95BF-805C-5657-E02FA3D1D721}"/>
              </a:ext>
            </a:extLst>
          </p:cNvPr>
          <p:cNvCxnSpPr>
            <a:cxnSpLocks/>
          </p:cNvCxnSpPr>
          <p:nvPr/>
        </p:nvCxnSpPr>
        <p:spPr>
          <a:xfrm>
            <a:off x="3547947" y="4174689"/>
            <a:ext cx="447989" cy="9016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5C7EDEC-C319-4201-42D8-BCE2DD5A104D}"/>
              </a:ext>
            </a:extLst>
          </p:cNvPr>
          <p:cNvSpPr/>
          <p:nvPr/>
        </p:nvSpPr>
        <p:spPr>
          <a:xfrm>
            <a:off x="6141798" y="4968314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2D23E8-A7D7-0AAC-4ADD-2483FF8A2C1D}"/>
              </a:ext>
            </a:extLst>
          </p:cNvPr>
          <p:cNvSpPr/>
          <p:nvPr/>
        </p:nvSpPr>
        <p:spPr>
          <a:xfrm>
            <a:off x="5400092" y="494842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E989E08-F147-B6A3-1F89-F58BE4892422}"/>
              </a:ext>
            </a:extLst>
          </p:cNvPr>
          <p:cNvCxnSpPr>
            <a:cxnSpLocks/>
          </p:cNvCxnSpPr>
          <p:nvPr/>
        </p:nvCxnSpPr>
        <p:spPr>
          <a:xfrm flipV="1">
            <a:off x="6764796" y="4184470"/>
            <a:ext cx="1008264" cy="87065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989F6B9-74B9-D6E7-2293-3DD40521A279}"/>
              </a:ext>
            </a:extLst>
          </p:cNvPr>
          <p:cNvCxnSpPr>
            <a:cxnSpLocks/>
          </p:cNvCxnSpPr>
          <p:nvPr/>
        </p:nvCxnSpPr>
        <p:spPr>
          <a:xfrm flipV="1">
            <a:off x="6023090" y="4169136"/>
            <a:ext cx="643051" cy="8526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0C91976-3A9D-64DB-E46C-57ED2A334B12}"/>
              </a:ext>
            </a:extLst>
          </p:cNvPr>
          <p:cNvSpPr/>
          <p:nvPr/>
        </p:nvSpPr>
        <p:spPr>
          <a:xfrm>
            <a:off x="6764796" y="404270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560807-961A-59E3-7EC8-C9776F4EED22}"/>
              </a:ext>
            </a:extLst>
          </p:cNvPr>
          <p:cNvSpPr/>
          <p:nvPr/>
        </p:nvSpPr>
        <p:spPr>
          <a:xfrm>
            <a:off x="7804494" y="4045006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7BF849-ACAF-29FE-D95E-4A9F44A764E2}"/>
              </a:ext>
            </a:extLst>
          </p:cNvPr>
          <p:cNvSpPr txBox="1"/>
          <p:nvPr/>
        </p:nvSpPr>
        <p:spPr>
          <a:xfrm>
            <a:off x="3674169" y="4228270"/>
            <a:ext cx="198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 &lt;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en-US" altLang="zh-CN" dirty="0"/>
              <a:t>, 1&gt;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A9A4CF-3B6D-4D6B-F86E-599FC354DA56}"/>
              </a:ext>
            </a:extLst>
          </p:cNvPr>
          <p:cNvSpPr txBox="1"/>
          <p:nvPr/>
        </p:nvSpPr>
        <p:spPr>
          <a:xfrm>
            <a:off x="1998297" y="4008808"/>
            <a:ext cx="2814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E28411-32D3-DC42-A6EA-B2AC3ED7DCCD}"/>
              </a:ext>
            </a:extLst>
          </p:cNvPr>
          <p:cNvSpPr txBox="1"/>
          <p:nvPr/>
        </p:nvSpPr>
        <p:spPr>
          <a:xfrm>
            <a:off x="3120911" y="4018815"/>
            <a:ext cx="2814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3FC7C-8ECC-324D-0E29-C0194E570345}"/>
              </a:ext>
            </a:extLst>
          </p:cNvPr>
          <p:cNvSpPr txBox="1"/>
          <p:nvPr/>
        </p:nvSpPr>
        <p:spPr>
          <a:xfrm>
            <a:off x="2417728" y="4866522"/>
            <a:ext cx="26571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7354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4B42-9F2A-C328-F3A2-D2FCED8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where to implement the in-order semantic?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9DC3D-1FD1-67AB-19EE-D891AE79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6"/>
            <a:ext cx="8229600" cy="2269725"/>
          </a:xfrm>
        </p:spPr>
        <p:txBody>
          <a:bodyPr/>
          <a:lstStyle/>
          <a:p>
            <a:r>
              <a:rPr kumimoji="1" lang="en-US" altLang="zh-CN" dirty="0"/>
              <a:t>At the network layer</a:t>
            </a:r>
          </a:p>
          <a:p>
            <a:pPr lvl="1"/>
            <a:r>
              <a:rPr kumimoji="1" lang="en-US" altLang="zh-CN" dirty="0"/>
              <a:t>May rely on the transport (e.g., RPC or TCP/IP) layer to implement </a:t>
            </a:r>
          </a:p>
          <a:p>
            <a:r>
              <a:rPr kumimoji="1" lang="en-US" altLang="zh-CN" dirty="0"/>
              <a:t>But we can also implement it at the application layer </a:t>
            </a:r>
          </a:p>
          <a:p>
            <a:pPr lvl="1"/>
            <a:r>
              <a:rPr kumimoji="1" lang="en-US" altLang="zh-CN" dirty="0"/>
              <a:t>E.g., the primary stores a global counter </a:t>
            </a:r>
          </a:p>
          <a:p>
            <a:pPr lvl="1"/>
            <a:r>
              <a:rPr kumimoji="1" lang="en-US" altLang="zh-CN" dirty="0"/>
              <a:t>Not so hard, and is more flexible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63858-B153-DA9E-6C5D-F99BDF8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3E9DB2D-0D6E-452E-500E-09C5F84E5977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9C3367-FC50-E920-F514-3DD23D37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0867DDE-B106-8059-B250-AD47AA74DDAE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4BC8F6F5-8485-ACD3-B15A-2D2EE1D4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450D1C-4755-622A-B613-4E881BAA063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A8264C-F02D-EF37-50FE-62E7546672B7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BE46F717-AC30-C3A7-D7D9-0488548ADE1F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8F09EFF9-4512-013E-2701-4AC797DBE044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D0091A-6A14-BE97-EA3F-F94B2F91F426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450C7A-8797-1771-F6E4-0C1285CFADF2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5EC94C4-727E-96DA-1EAD-6EE62B2F8A9D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D3D8EA-DC3F-A82F-7E68-3DBDDE853447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EAA60D0-BA0D-709F-7666-8724BF6BA4E5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2766340" cy="8594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E670B78-DA94-EE77-37CC-64B5D2504F60}"/>
              </a:ext>
            </a:extLst>
          </p:cNvPr>
          <p:cNvSpPr txBox="1"/>
          <p:nvPr/>
        </p:nvSpPr>
        <p:spPr>
          <a:xfrm>
            <a:off x="1683309" y="4427956"/>
            <a:ext cx="198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 &lt;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en-US" altLang="zh-CN" dirty="0"/>
              <a:t>, 1&gt;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7B5FED-D5F2-FDCB-475C-BDEDC73CF4D4}"/>
              </a:ext>
            </a:extLst>
          </p:cNvPr>
          <p:cNvSpPr txBox="1"/>
          <p:nvPr/>
        </p:nvSpPr>
        <p:spPr>
          <a:xfrm>
            <a:off x="3059832" y="338620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Write(x,2)</a:t>
            </a:r>
            <a:endParaRPr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63D4627-484F-E2D8-59EC-0A409136ACF1}"/>
              </a:ext>
            </a:extLst>
          </p:cNvPr>
          <p:cNvCxnSpPr/>
          <p:nvPr/>
        </p:nvCxnSpPr>
        <p:spPr>
          <a:xfrm>
            <a:off x="3331923" y="3718820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EBF22B0-95BF-805C-5657-E02FA3D1D721}"/>
              </a:ext>
            </a:extLst>
          </p:cNvPr>
          <p:cNvCxnSpPr>
            <a:cxnSpLocks/>
          </p:cNvCxnSpPr>
          <p:nvPr/>
        </p:nvCxnSpPr>
        <p:spPr>
          <a:xfrm>
            <a:off x="3547947" y="4174689"/>
            <a:ext cx="447989" cy="9016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5C7EDEC-C319-4201-42D8-BCE2DD5A104D}"/>
              </a:ext>
            </a:extLst>
          </p:cNvPr>
          <p:cNvSpPr/>
          <p:nvPr/>
        </p:nvSpPr>
        <p:spPr>
          <a:xfrm>
            <a:off x="6141798" y="4968314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2D23E8-A7D7-0AAC-4ADD-2483FF8A2C1D}"/>
              </a:ext>
            </a:extLst>
          </p:cNvPr>
          <p:cNvSpPr/>
          <p:nvPr/>
        </p:nvSpPr>
        <p:spPr>
          <a:xfrm>
            <a:off x="5400092" y="4948420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E989E08-F147-B6A3-1F89-F58BE4892422}"/>
              </a:ext>
            </a:extLst>
          </p:cNvPr>
          <p:cNvCxnSpPr>
            <a:cxnSpLocks/>
          </p:cNvCxnSpPr>
          <p:nvPr/>
        </p:nvCxnSpPr>
        <p:spPr>
          <a:xfrm flipV="1">
            <a:off x="6764796" y="4184470"/>
            <a:ext cx="1008264" cy="87065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989F6B9-74B9-D6E7-2293-3DD40521A279}"/>
              </a:ext>
            </a:extLst>
          </p:cNvPr>
          <p:cNvCxnSpPr>
            <a:cxnSpLocks/>
          </p:cNvCxnSpPr>
          <p:nvPr/>
        </p:nvCxnSpPr>
        <p:spPr>
          <a:xfrm flipV="1">
            <a:off x="6023090" y="4169136"/>
            <a:ext cx="643051" cy="8526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0C91976-3A9D-64DB-E46C-57ED2A334B12}"/>
              </a:ext>
            </a:extLst>
          </p:cNvPr>
          <p:cNvSpPr/>
          <p:nvPr/>
        </p:nvSpPr>
        <p:spPr>
          <a:xfrm>
            <a:off x="6764796" y="4042701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560807-961A-59E3-7EC8-C9776F4EED22}"/>
              </a:ext>
            </a:extLst>
          </p:cNvPr>
          <p:cNvSpPr/>
          <p:nvPr/>
        </p:nvSpPr>
        <p:spPr>
          <a:xfrm>
            <a:off x="7804494" y="4045006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7BF849-ACAF-29FE-D95E-4A9F44A764E2}"/>
              </a:ext>
            </a:extLst>
          </p:cNvPr>
          <p:cNvSpPr txBox="1"/>
          <p:nvPr/>
        </p:nvSpPr>
        <p:spPr>
          <a:xfrm>
            <a:off x="3674169" y="4228270"/>
            <a:ext cx="198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 &lt;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en-US" altLang="zh-CN" dirty="0"/>
              <a:t>, 1&gt;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A9A4CF-3B6D-4D6B-F86E-599FC354DA56}"/>
              </a:ext>
            </a:extLst>
          </p:cNvPr>
          <p:cNvSpPr txBox="1"/>
          <p:nvPr/>
        </p:nvSpPr>
        <p:spPr>
          <a:xfrm>
            <a:off x="1998297" y="4008808"/>
            <a:ext cx="2814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E28411-32D3-DC42-A6EA-B2AC3ED7DCCD}"/>
              </a:ext>
            </a:extLst>
          </p:cNvPr>
          <p:cNvSpPr txBox="1"/>
          <p:nvPr/>
        </p:nvSpPr>
        <p:spPr>
          <a:xfrm>
            <a:off x="3120911" y="4018815"/>
            <a:ext cx="2814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73FC7C-8ECC-324D-0E29-C0194E570345}"/>
              </a:ext>
            </a:extLst>
          </p:cNvPr>
          <p:cNvSpPr txBox="1"/>
          <p:nvPr/>
        </p:nvSpPr>
        <p:spPr>
          <a:xfrm>
            <a:off x="2417728" y="4866522"/>
            <a:ext cx="26571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9454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0EF2-284E-9E85-F9C3-3A986A6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 #1. Primary-backup model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E74D-0A74-AB2B-36BF-30BDC086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277634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For writes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accent6"/>
                </a:solidFill>
              </a:rPr>
              <a:t>Primary forwards writes to all the replicas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accent6"/>
                </a:solidFill>
              </a:rPr>
              <a:t>M0 executes writes locally (in order)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accent6"/>
                </a:solidFill>
              </a:rPr>
              <a:t>Respond OK </a:t>
            </a:r>
          </a:p>
          <a:p>
            <a:r>
              <a:rPr kumimoji="1" lang="en-US" altLang="zh-CN" dirty="0"/>
              <a:t>Read:  return the local copy of the data of the primary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658F0-9949-B6D9-D8CE-884553B1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87250F9-34AD-9A9A-B0EC-6D7567E8DB7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A1C0AEB-184A-2011-4848-0CDCFA56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5A43C6-0F09-A09F-34AE-2B48E2D34CA3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7DE9408-19C4-EB9F-60BF-21160826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4CA900-5FE8-EB96-936F-2A67CCAB2CA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3752A6-B1D6-3D5E-4D00-85EED2237E5F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AAF941D-1DF6-EB3F-4F69-CDC964E8265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A7D7011E-F83E-B120-BC94-A7213FBB8AB0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CA5B6-5392-C535-C0B0-7D421D2BB062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64492F-00C0-1DC2-28F5-C199057F0734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423BEE1-1164-A0A9-AA0B-9CF22DB806C1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0FA6464-88A5-51A3-9209-BD3985BF9045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E9F5B9-A282-A51A-C8EF-24E1356FD35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342DA78-15D4-6FCC-10F4-4C80CF08EA19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BB10E4-1DF4-A28A-47BE-0B68AA5EE7E9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4B3EC4-57C4-7B42-06AF-73004023AC96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4FB209-5636-BF90-2750-F312097AE77B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228DB-FF6F-4AA9-74FB-AD6EF9826EDE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53786C2-3811-DCE9-7D08-62150C65A0F4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C0C2C2B-CAE8-3E51-5E16-D981776D3D55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1DA71F-D992-22B3-3B2D-22DC7C302576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C18E367-6551-5248-20D5-78E8A2C05131}"/>
              </a:ext>
            </a:extLst>
          </p:cNvPr>
          <p:cNvCxnSpPr/>
          <p:nvPr/>
        </p:nvCxnSpPr>
        <p:spPr>
          <a:xfrm>
            <a:off x="6221330" y="463317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D84C1D3-1AB0-04AD-1B53-6F65ACDA59F3}"/>
              </a:ext>
            </a:extLst>
          </p:cNvPr>
          <p:cNvSpPr txBox="1"/>
          <p:nvPr/>
        </p:nvSpPr>
        <p:spPr>
          <a:xfrm>
            <a:off x="5844550" y="429191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Read(x)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FE1AC9A-AC2E-B6E4-922E-59E04EAAC50D}"/>
              </a:ext>
            </a:extLst>
          </p:cNvPr>
          <p:cNvCxnSpPr>
            <a:cxnSpLocks/>
          </p:cNvCxnSpPr>
          <p:nvPr/>
        </p:nvCxnSpPr>
        <p:spPr>
          <a:xfrm flipV="1">
            <a:off x="7436911" y="4642186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02B748F-612D-064A-4F69-38D48E01F58C}"/>
              </a:ext>
            </a:extLst>
          </p:cNvPr>
          <p:cNvSpPr txBox="1"/>
          <p:nvPr/>
        </p:nvSpPr>
        <p:spPr>
          <a:xfrm>
            <a:off x="7404879" y="4299137"/>
            <a:ext cx="41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2E080C3-E070-E976-5559-4FADFC3BD959}"/>
              </a:ext>
            </a:extLst>
          </p:cNvPr>
          <p:cNvCxnSpPr>
            <a:cxnSpLocks/>
          </p:cNvCxnSpPr>
          <p:nvPr/>
        </p:nvCxnSpPr>
        <p:spPr>
          <a:xfrm>
            <a:off x="6948264" y="4150713"/>
            <a:ext cx="235839" cy="93277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7FAB2BF-BC9C-D04A-F2A6-FB31F3BB591F}"/>
              </a:ext>
            </a:extLst>
          </p:cNvPr>
          <p:cNvCxnSpPr>
            <a:cxnSpLocks/>
          </p:cNvCxnSpPr>
          <p:nvPr/>
        </p:nvCxnSpPr>
        <p:spPr>
          <a:xfrm flipV="1">
            <a:off x="6821394" y="4155576"/>
            <a:ext cx="133609" cy="9008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373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458CC-1F52-FF53-AD8C-70B9FDD1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 of the primary-backup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670FA-5AAE-7423-E39F-90E7EFE3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34111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Performance issues of reads and writes </a:t>
            </a:r>
          </a:p>
          <a:p>
            <a:pPr lvl="1"/>
            <a:r>
              <a:rPr kumimoji="1" lang="en-US" altLang="zh-CN" dirty="0"/>
              <a:t>Read: extra RTT for contacting the primary</a:t>
            </a:r>
          </a:p>
          <a:p>
            <a:pPr lvl="1"/>
            <a:r>
              <a:rPr kumimoji="1" lang="en-US" altLang="zh-CN" dirty="0"/>
              <a:t>Writes: extra RTTs for contacting the primary + backups </a:t>
            </a:r>
          </a:p>
          <a:p>
            <a:pPr lvl="1"/>
            <a:r>
              <a:rPr kumimoji="1" lang="en-US" altLang="zh-CN" dirty="0"/>
              <a:t>Scalability issue: the primary may become the bottleneck! </a:t>
            </a:r>
          </a:p>
          <a:p>
            <a:r>
              <a:rPr kumimoji="1" lang="en-US" altLang="zh-CN" strike="sngStrike" dirty="0"/>
              <a:t>Reliability issue: what if some primary of backups crash? </a:t>
            </a:r>
            <a:r>
              <a:rPr kumimoji="1" lang="en-US" altLang="zh-CN" dirty="0"/>
              <a:t>(Not today)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F3E15F-3C42-E21E-D58B-B3501BC9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851E54A-F9BB-5DE9-D938-28E1AE68CB3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908FCFB-D076-0C79-7F0F-B55A15D3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8552915-4B54-74E8-963C-63A9A8A03278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FDAD3DB-8241-47B3-7586-BDB71A115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A8DE7C-101D-5CE2-61BC-CA2143122BC4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B97D01-9A4A-E472-CFFC-FCB1A78ECACC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8921E4BF-F654-AB33-D7E8-B105E8618C6E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B71453E1-9C6F-C249-F360-1FFA1A3B16CE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996256-BD7F-A069-4F76-56F9203F184D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AA8D70-2412-1660-89A8-6BB0E21B9E75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1A6148B-1045-FB39-B6FA-2E978484553D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7242D21-6E15-420E-55A8-6FBC04A880D2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24E77C-D2EF-76CF-97F9-EB47675BEA6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E7AAF58-29C1-FB00-DB58-86B41CD69B7A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8C6E398-4A32-C6FA-2D5B-5AD83C7D0254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C429F9-A76B-6B96-2C90-01B0C351247B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1AC5C6-7815-401D-8C0E-5DDD63965990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0349C5-EE7A-3BAC-7E10-D9803D86C235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8F4143E-B7B7-A39D-026A-FD8CFCFA2077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22F4980-C9A9-F301-7E16-964BD34C8196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BD97A6-AF67-DE4E-8A06-562F2A429A3F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E83D66E-BCA2-E09A-3C7C-52982553B90A}"/>
              </a:ext>
            </a:extLst>
          </p:cNvPr>
          <p:cNvCxnSpPr/>
          <p:nvPr/>
        </p:nvCxnSpPr>
        <p:spPr>
          <a:xfrm>
            <a:off x="6221330" y="463317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B1E4490-6F55-4C61-9346-2F73BEAD80DE}"/>
              </a:ext>
            </a:extLst>
          </p:cNvPr>
          <p:cNvSpPr txBox="1"/>
          <p:nvPr/>
        </p:nvSpPr>
        <p:spPr>
          <a:xfrm>
            <a:off x="5844550" y="429191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Read(x)</a:t>
            </a:r>
            <a:endParaRPr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6DA8FE1-BC4B-B8C2-D504-ABA4BC88FB20}"/>
              </a:ext>
            </a:extLst>
          </p:cNvPr>
          <p:cNvCxnSpPr>
            <a:cxnSpLocks/>
          </p:cNvCxnSpPr>
          <p:nvPr/>
        </p:nvCxnSpPr>
        <p:spPr>
          <a:xfrm flipV="1">
            <a:off x="7436911" y="4642186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7618A92-58CD-D561-55E5-DEA9A1C8850D}"/>
              </a:ext>
            </a:extLst>
          </p:cNvPr>
          <p:cNvSpPr/>
          <p:nvPr/>
        </p:nvSpPr>
        <p:spPr>
          <a:xfrm>
            <a:off x="683568" y="1489348"/>
            <a:ext cx="4968552" cy="504056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E13FE2-344E-EF5D-A4DE-F5A569580285}"/>
              </a:ext>
            </a:extLst>
          </p:cNvPr>
          <p:cNvSpPr txBox="1"/>
          <p:nvPr/>
        </p:nvSpPr>
        <p:spPr>
          <a:xfrm>
            <a:off x="7404879" y="4299137"/>
            <a:ext cx="41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1BCA9A5-B7CC-67B3-A90D-CE50464E5F1B}"/>
              </a:ext>
            </a:extLst>
          </p:cNvPr>
          <p:cNvCxnSpPr>
            <a:cxnSpLocks/>
          </p:cNvCxnSpPr>
          <p:nvPr/>
        </p:nvCxnSpPr>
        <p:spPr>
          <a:xfrm>
            <a:off x="6948264" y="4150713"/>
            <a:ext cx="235839" cy="93277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A6BBAE7-E5A4-E2F3-3DAB-723A403931E4}"/>
              </a:ext>
            </a:extLst>
          </p:cNvPr>
          <p:cNvCxnSpPr>
            <a:cxnSpLocks/>
          </p:cNvCxnSpPr>
          <p:nvPr/>
        </p:nvCxnSpPr>
        <p:spPr>
          <a:xfrm flipV="1">
            <a:off x="6821394" y="4155576"/>
            <a:ext cx="133609" cy="9008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7026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0EF2-284E-9E85-F9C3-3A986A6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Approach #2. Primary-backup model + Relaxed reads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AE74D-0A74-AB2B-36BF-30BDC086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277634"/>
          </a:xfrm>
        </p:spPr>
        <p:txBody>
          <a:bodyPr/>
          <a:lstStyle/>
          <a:p>
            <a:r>
              <a:rPr kumimoji="1" lang="en-US" altLang="zh-CN" dirty="0"/>
              <a:t>For writes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Primary forwards writes to all the replicas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M0 executes writes locally (in order)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Respond OK </a:t>
            </a:r>
          </a:p>
          <a:p>
            <a:r>
              <a:rPr kumimoji="1" lang="en-US" altLang="zh-CN" dirty="0"/>
              <a:t>Read:  return the local copy of the data </a:t>
            </a:r>
            <a:r>
              <a:rPr kumimoji="1" lang="en-US" altLang="zh-CN" dirty="0">
                <a:solidFill>
                  <a:srgbClr val="C00000"/>
                </a:solidFill>
              </a:rPr>
              <a:t>on any replica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658F0-9949-B6D9-D8CE-884553B1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87250F9-34AD-9A9A-B0EC-6D7567E8DB76}"/>
              </a:ext>
            </a:extLst>
          </p:cNvPr>
          <p:cNvCxnSpPr>
            <a:cxnSpLocks/>
          </p:cNvCxnSpPr>
          <p:nvPr/>
        </p:nvCxnSpPr>
        <p:spPr>
          <a:xfrm>
            <a:off x="1565324" y="417191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A1C0AEB-184A-2011-4848-0CDCFA56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9" y="3865612"/>
            <a:ext cx="576064" cy="57606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05A43C6-0F09-A09F-34AE-2B48E2D34CA3}"/>
              </a:ext>
            </a:extLst>
          </p:cNvPr>
          <p:cNvCxnSpPr>
            <a:cxnSpLocks/>
          </p:cNvCxnSpPr>
          <p:nvPr/>
        </p:nvCxnSpPr>
        <p:spPr>
          <a:xfrm>
            <a:off x="1565324" y="50564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A7DE9408-19C4-EB9F-60BF-21160826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40" y="4742780"/>
            <a:ext cx="635000" cy="635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4CA900-5FE8-EB96-936F-2A67CCAB2CA0}"/>
              </a:ext>
            </a:extLst>
          </p:cNvPr>
          <p:cNvSpPr txBox="1"/>
          <p:nvPr/>
        </p:nvSpPr>
        <p:spPr>
          <a:xfrm>
            <a:off x="320500" y="3933415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3752A6-B1D6-3D5E-4D00-85EED2237E5F}"/>
              </a:ext>
            </a:extLst>
          </p:cNvPr>
          <p:cNvSpPr txBox="1"/>
          <p:nvPr/>
        </p:nvSpPr>
        <p:spPr>
          <a:xfrm>
            <a:off x="320499" y="4837131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sp>
        <p:nvSpPr>
          <p:cNvPr id="11" name="Can 37">
            <a:extLst>
              <a:ext uri="{FF2B5EF4-FFF2-40B4-BE49-F238E27FC236}">
                <a16:creationId xmlns:a16="http://schemas.microsoft.com/office/drawing/2014/main" id="{9AAF941D-1DF6-EB3F-4F69-CDC964E82653}"/>
              </a:ext>
            </a:extLst>
          </p:cNvPr>
          <p:cNvSpPr/>
          <p:nvPr/>
        </p:nvSpPr>
        <p:spPr>
          <a:xfrm>
            <a:off x="1489313" y="3943978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n 37">
            <a:extLst>
              <a:ext uri="{FF2B5EF4-FFF2-40B4-BE49-F238E27FC236}">
                <a16:creationId xmlns:a16="http://schemas.microsoft.com/office/drawing/2014/main" id="{A7D7011E-F83E-B120-BC94-A7213FBB8AB0}"/>
              </a:ext>
            </a:extLst>
          </p:cNvPr>
          <p:cNvSpPr/>
          <p:nvPr/>
        </p:nvSpPr>
        <p:spPr>
          <a:xfrm>
            <a:off x="1489313" y="4783635"/>
            <a:ext cx="413638" cy="413471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CA5B6-5392-C535-C0B0-7D421D2BB062}"/>
              </a:ext>
            </a:extLst>
          </p:cNvPr>
          <p:cNvSpPr/>
          <p:nvPr/>
        </p:nvSpPr>
        <p:spPr>
          <a:xfrm>
            <a:off x="302840" y="3865612"/>
            <a:ext cx="452736" cy="491837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64492F-00C0-1DC2-28F5-C199057F0734}"/>
              </a:ext>
            </a:extLst>
          </p:cNvPr>
          <p:cNvSpPr txBox="1"/>
          <p:nvPr/>
        </p:nvSpPr>
        <p:spPr>
          <a:xfrm>
            <a:off x="251520" y="344157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423BEE1-1164-A0A9-AA0B-9CF22DB806C1}"/>
              </a:ext>
            </a:extLst>
          </p:cNvPr>
          <p:cNvCxnSpPr/>
          <p:nvPr/>
        </p:nvCxnSpPr>
        <p:spPr>
          <a:xfrm>
            <a:off x="2267744" y="3721596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0FA6464-88A5-51A3-9209-BD3985BF9045}"/>
              </a:ext>
            </a:extLst>
          </p:cNvPr>
          <p:cNvSpPr txBox="1"/>
          <p:nvPr/>
        </p:nvSpPr>
        <p:spPr>
          <a:xfrm>
            <a:off x="1890964" y="3380332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Write(x,1)</a:t>
            </a:r>
            <a:endParaRPr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8E9F5B9-A282-A51A-C8EF-24E1356FD354}"/>
              </a:ext>
            </a:extLst>
          </p:cNvPr>
          <p:cNvCxnSpPr>
            <a:cxnSpLocks/>
          </p:cNvCxnSpPr>
          <p:nvPr/>
        </p:nvCxnSpPr>
        <p:spPr>
          <a:xfrm>
            <a:off x="2525740" y="4197027"/>
            <a:ext cx="336478" cy="8247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342DA78-15D4-6FCC-10F4-4C80CF08EA19}"/>
              </a:ext>
            </a:extLst>
          </p:cNvPr>
          <p:cNvCxnSpPr>
            <a:cxnSpLocks/>
          </p:cNvCxnSpPr>
          <p:nvPr/>
        </p:nvCxnSpPr>
        <p:spPr>
          <a:xfrm flipV="1">
            <a:off x="3474719" y="4173053"/>
            <a:ext cx="320773" cy="86606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BB10E4-1DF4-A28A-47BE-0B68AA5EE7E9}"/>
              </a:ext>
            </a:extLst>
          </p:cNvPr>
          <p:cNvSpPr txBox="1"/>
          <p:nvPr/>
        </p:nvSpPr>
        <p:spPr>
          <a:xfrm>
            <a:off x="1683310" y="442795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C4B3EC4-57C4-7B42-06AF-73004023AC96}"/>
              </a:ext>
            </a:extLst>
          </p:cNvPr>
          <p:cNvSpPr txBox="1"/>
          <p:nvPr/>
        </p:nvSpPr>
        <p:spPr>
          <a:xfrm>
            <a:off x="3563978" y="4466383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forward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4FB209-5636-BF90-2750-F312097AE77B}"/>
              </a:ext>
            </a:extLst>
          </p:cNvPr>
          <p:cNvSpPr/>
          <p:nvPr/>
        </p:nvSpPr>
        <p:spPr>
          <a:xfrm>
            <a:off x="3854117" y="4075437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228DB-FF6F-4AA9-74FB-AD6EF9826EDE}"/>
              </a:ext>
            </a:extLst>
          </p:cNvPr>
          <p:cNvSpPr txBox="1"/>
          <p:nvPr/>
        </p:nvSpPr>
        <p:spPr>
          <a:xfrm>
            <a:off x="3203848" y="338037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Write locally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53786C2-3811-DCE9-7D08-62150C65A0F4}"/>
              </a:ext>
            </a:extLst>
          </p:cNvPr>
          <p:cNvCxnSpPr>
            <a:cxnSpLocks/>
          </p:cNvCxnSpPr>
          <p:nvPr/>
        </p:nvCxnSpPr>
        <p:spPr>
          <a:xfrm flipV="1">
            <a:off x="4753510" y="3701412"/>
            <a:ext cx="317259" cy="4733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C0C2C2B-CAE8-3E51-5E16-D981776D3D55}"/>
              </a:ext>
            </a:extLst>
          </p:cNvPr>
          <p:cNvSpPr txBox="1"/>
          <p:nvPr/>
        </p:nvSpPr>
        <p:spPr>
          <a:xfrm>
            <a:off x="4999340" y="3384346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1DA71F-D992-22B3-3B2D-22DC7C302576}"/>
              </a:ext>
            </a:extLst>
          </p:cNvPr>
          <p:cNvSpPr/>
          <p:nvPr/>
        </p:nvSpPr>
        <p:spPr>
          <a:xfrm>
            <a:off x="2885345" y="4981082"/>
            <a:ext cx="540060" cy="216024"/>
          </a:xfrm>
          <a:prstGeom prst="rect">
            <a:avLst/>
          </a:prstGeom>
          <a:solidFill>
            <a:srgbClr val="FFE6FE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216D0CD-B21B-76F3-1BEE-1CEBF36A3069}"/>
              </a:ext>
            </a:extLst>
          </p:cNvPr>
          <p:cNvCxnSpPr/>
          <p:nvPr/>
        </p:nvCxnSpPr>
        <p:spPr>
          <a:xfrm>
            <a:off x="5580969" y="4608998"/>
            <a:ext cx="216024" cy="4503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8F42C29-113F-09F7-077D-A4F886F805C9}"/>
              </a:ext>
            </a:extLst>
          </p:cNvPr>
          <p:cNvSpPr txBox="1"/>
          <p:nvPr/>
        </p:nvSpPr>
        <p:spPr>
          <a:xfrm>
            <a:off x="5204189" y="426773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Read(x)</a:t>
            </a:r>
            <a:endParaRPr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36CFC5F-5474-D2F0-01EC-BF2457DEEA06}"/>
              </a:ext>
            </a:extLst>
          </p:cNvPr>
          <p:cNvCxnSpPr>
            <a:cxnSpLocks/>
          </p:cNvCxnSpPr>
          <p:nvPr/>
        </p:nvCxnSpPr>
        <p:spPr>
          <a:xfrm flipV="1">
            <a:off x="6297969" y="4608998"/>
            <a:ext cx="177730" cy="43011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93D371-4CC0-9FB4-32F3-4323527C46C4}"/>
              </a:ext>
            </a:extLst>
          </p:cNvPr>
          <p:cNvSpPr txBox="1"/>
          <p:nvPr/>
        </p:nvSpPr>
        <p:spPr>
          <a:xfrm>
            <a:off x="6472730" y="4287934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9443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51233</TotalTime>
  <Words>10734</Words>
  <Application>Microsoft Macintosh PowerPoint</Application>
  <PresentationFormat>全屏显示(16:10)</PresentationFormat>
  <Paragraphs>2321</Paragraphs>
  <Slides>148</Slides>
  <Notes>80</Notes>
  <HiddenSlides>47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148</vt:i4>
      </vt:variant>
    </vt:vector>
  </HeadingPairs>
  <TitlesOfParts>
    <vt:vector size="161" baseType="lpstr">
      <vt:lpstr>DengXian</vt:lpstr>
      <vt:lpstr>Osaka</vt:lpstr>
      <vt:lpstr>Arial</vt:lpstr>
      <vt:lpstr>Calibri</vt:lpstr>
      <vt:lpstr>Cambria Math</vt:lpstr>
      <vt:lpstr>Candara</vt:lpstr>
      <vt:lpstr>Comic Sans MS</vt:lpstr>
      <vt:lpstr>Consolas</vt:lpstr>
      <vt:lpstr>Courier</vt:lpstr>
      <vt:lpstr>Courier New</vt:lpstr>
      <vt:lpstr>Eras Medium ITC</vt:lpstr>
      <vt:lpstr>Verdana</vt:lpstr>
      <vt:lpstr>1_Office 主题​​</vt:lpstr>
      <vt:lpstr>Consistency models  </vt:lpstr>
      <vt:lpstr>Review: key-value storage (KVS)</vt:lpstr>
      <vt:lpstr>Review: naïve KVS </vt:lpstr>
      <vt:lpstr>LSM Tree organizes SSTables in a hierarchy </vt:lpstr>
      <vt:lpstr>Hierarchy can speed up old value lookup</vt:lpstr>
      <vt:lpstr>Hierarchy can speed up range query</vt:lpstr>
      <vt:lpstr>Range Query in LSM Tree</vt:lpstr>
      <vt:lpstr>Example: Read in LSM-Tree (Similar to SSTables)</vt:lpstr>
      <vt:lpstr>Example: Read in LSM-Tree</vt:lpstr>
      <vt:lpstr>Example: Read in LSM-Tree</vt:lpstr>
      <vt:lpstr>Example: Read in LSM-Tree</vt:lpstr>
      <vt:lpstr>Example: insert/update in LSM-Tree</vt:lpstr>
      <vt:lpstr>Example: insert/update in LSM-Tree</vt:lpstr>
      <vt:lpstr>What about crash? </vt:lpstr>
      <vt:lpstr>LSM Tree Summary </vt:lpstr>
      <vt:lpstr>LSM Tree Summary </vt:lpstr>
      <vt:lpstr>LSM Tree Summary 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Write stall caused by compaction in LSM Tree</vt:lpstr>
      <vt:lpstr>PowerPoint 演示文稿</vt:lpstr>
      <vt:lpstr>In principle, hard to prevent</vt:lpstr>
      <vt:lpstr>In principle, hard to prevent</vt:lpstr>
      <vt:lpstr>LSM Tree Summary </vt:lpstr>
      <vt:lpstr>Slow lookup for non-existent key</vt:lpstr>
      <vt:lpstr>LSM Tree is a hot research topic today</vt:lpstr>
      <vt:lpstr>PowerPoint 演示文稿</vt:lpstr>
      <vt:lpstr>Review: large-scale websites</vt:lpstr>
      <vt:lpstr>PowerPoint 演示文稿</vt:lpstr>
      <vt:lpstr>Distributed key-value storage </vt:lpstr>
      <vt:lpstr>Summary of this lecture </vt:lpstr>
      <vt:lpstr>Comparison</vt:lpstr>
      <vt:lpstr>How many disk operations for each operations? </vt:lpstr>
      <vt:lpstr>PowerPoint 演示文稿</vt:lpstr>
      <vt:lpstr>Numbers everyone should know (depends on the hardware) </vt:lpstr>
      <vt:lpstr>Performance estimation of the naïve KVS </vt:lpstr>
      <vt:lpstr>Review: A naïve Key-Value Storage (KVS) w/ log file</vt:lpstr>
      <vt:lpstr>Performance estimation of the naïve KVS + Log file</vt:lpstr>
      <vt:lpstr>Review: B+Tree to store the (K,V)s </vt:lpstr>
      <vt:lpstr>Performance estimation of B+Tree-based KVS</vt:lpstr>
      <vt:lpstr>Performance estimation of B+Tree-based KVS</vt:lpstr>
      <vt:lpstr>Review: LSM Trees</vt:lpstr>
      <vt:lpstr>Performance estimation of the LSM (Much harder) </vt:lpstr>
      <vt:lpstr>Building applications on KVS </vt:lpstr>
      <vt:lpstr>Motivating application: Chat APP  </vt:lpstr>
      <vt:lpstr>How is the key-value storage (KVS) deployed? </vt:lpstr>
      <vt:lpstr>How is the key-value storage (KVS) deployed? </vt:lpstr>
      <vt:lpstr>Naïve solution: wait sync for each updates  </vt:lpstr>
      <vt:lpstr>Naïve solution: wait sync for each updates  </vt:lpstr>
      <vt:lpstr>Naïve solution: wait sync for each updates  </vt:lpstr>
      <vt:lpstr>Naïve solution++: sync but not wait</vt:lpstr>
      <vt:lpstr>Question: what can go wrong? </vt:lpstr>
      <vt:lpstr>Question: what can go wrong? </vt:lpstr>
      <vt:lpstr>Question: what can go wrong? (Abstracted version)</vt:lpstr>
      <vt:lpstr>Question: what can go wrong? (Abstracted version)</vt:lpstr>
      <vt:lpstr>Question: what can go wrong? (Abstracted version)</vt:lpstr>
      <vt:lpstr>Question: what can go wrong? (Abstracted version)</vt:lpstr>
      <vt:lpstr>Naïve++ is efficient, but have unexpected behavior </vt:lpstr>
      <vt:lpstr>What is consistency model? </vt:lpstr>
      <vt:lpstr>Consistency Challenges </vt:lpstr>
      <vt:lpstr>Spectrum of Consistency Models </vt:lpstr>
      <vt:lpstr>What is the desired model for the developers/users?</vt:lpstr>
      <vt:lpstr>Example: equivalence to some serial execution  </vt:lpstr>
      <vt:lpstr>Can this concurrent exe. equivalent to some serial exe.? </vt:lpstr>
      <vt:lpstr>Can this concurrent exe. equivalent to some serial exe.? </vt:lpstr>
      <vt:lpstr>Proof: we cannot find an equivalent serial execution</vt:lpstr>
      <vt:lpstr>Proof: we cannot find an equivalent serial execution</vt:lpstr>
      <vt:lpstr>Proof: we cannot find an equivalent serial execution</vt:lpstr>
      <vt:lpstr>Key problem: order mismatches </vt:lpstr>
      <vt:lpstr>Recall: What is the right model? </vt:lpstr>
      <vt:lpstr>How to define the equivalent serial order? </vt:lpstr>
      <vt:lpstr>Try #1. Use strict consistency   </vt:lpstr>
      <vt:lpstr>Try #1. Use strict consistency </vt:lpstr>
      <vt:lpstr>Try #1. Use strict consistency </vt:lpstr>
      <vt:lpstr>Strict consistency: Pros &amp; Cons </vt:lpstr>
      <vt:lpstr>Implementing strict consistency: challenge</vt:lpstr>
      <vt:lpstr>How to define the equivalent serial order? </vt:lpstr>
      <vt:lpstr>Try #2. Use sequential consistency </vt:lpstr>
      <vt:lpstr>Try #3. Use linearizability </vt:lpstr>
      <vt:lpstr>Question: what are the differences between 1 &amp; 3?</vt:lpstr>
      <vt:lpstr>2 or 3, which to choose? </vt:lpstr>
      <vt:lpstr>Implementing linearizability of KVS </vt:lpstr>
      <vt:lpstr>Warmup property of linearizability: The local property [1] </vt:lpstr>
      <vt:lpstr>Why locality is important to implement linearzability?   We only need to ensure operations on a single object is linearzable!</vt:lpstr>
      <vt:lpstr>The simplest approach: centralized KVS </vt:lpstr>
      <vt:lpstr>Approaches for replicated KVS: replicated KVS  </vt:lpstr>
      <vt:lpstr>Approaches for replicated KVS (more realistic) </vt:lpstr>
      <vt:lpstr>Approach #1. Primary-backup model </vt:lpstr>
      <vt:lpstr>What does the 「in order」 mean? </vt:lpstr>
      <vt:lpstr>In order updates: Primary must use some seq number</vt:lpstr>
      <vt:lpstr>Question: where to implement the in-order semantic?</vt:lpstr>
      <vt:lpstr>Approach #1. Primary-backup model </vt:lpstr>
      <vt:lpstr>Drawback of the primary-backup model</vt:lpstr>
      <vt:lpstr>Approach #2. Primary-backup model + Relaxed reads </vt:lpstr>
      <vt:lpstr>Question: Is approach #2 linearizable? </vt:lpstr>
      <vt:lpstr>Left question: is the approach sequential consistent? </vt:lpstr>
      <vt:lpstr>Summary</vt:lpstr>
      <vt:lpstr>Case study:  Distributed shared memory </vt:lpstr>
      <vt:lpstr>A preview of distributing computing </vt:lpstr>
      <vt:lpstr>Multiple threads for better performance</vt:lpstr>
      <vt:lpstr>Example: parallel sum </vt:lpstr>
      <vt:lpstr>Example: parallel sum </vt:lpstr>
      <vt:lpstr>Example: parallel sum </vt:lpstr>
      <vt:lpstr>Problem: single machine is insufficient</vt:lpstr>
      <vt:lpstr>Observation: the cluster has (nearly) unlimited resources</vt:lpstr>
      <vt:lpstr>Idea: global address space across multiple machine?</vt:lpstr>
      <vt:lpstr>Challenge: how can a CPU access remote mem address?</vt:lpstr>
      <vt:lpstr>Challenge: how can a CPU access remote mem address?</vt:lpstr>
      <vt:lpstr>Distributed shared memory </vt:lpstr>
      <vt:lpstr>DSM: distributed shared memory</vt:lpstr>
      <vt:lpstr>Address layout of a thread in DSM </vt:lpstr>
      <vt:lpstr>Using page table to implement DSM</vt:lpstr>
      <vt:lpstr>Using page table to implement DSM (Read)</vt:lpstr>
      <vt:lpstr>Using page table to implement DSM (Read)</vt:lpstr>
      <vt:lpstr>Using page table to implement DSM (Read)</vt:lpstr>
      <vt:lpstr>Using page table to implement DSM (Read)</vt:lpstr>
      <vt:lpstr>Using page table to implement DSM (Read)</vt:lpstr>
      <vt:lpstr>Using page table to implement DSM (Read)</vt:lpstr>
      <vt:lpstr>Using page table to implement DSM (Read)</vt:lpstr>
      <vt:lpstr>The solution essentially caches the remote page locally</vt:lpstr>
      <vt:lpstr>Cache or not cache? It is a trade-off</vt:lpstr>
      <vt:lpstr>What about Write? </vt:lpstr>
      <vt:lpstr>What about Write? </vt:lpstr>
      <vt:lpstr>Write the data back to remote is tricky </vt:lpstr>
      <vt:lpstr>Recap of our simple DSM so far </vt:lpstr>
      <vt:lpstr>Consistency Issue of DSM</vt:lpstr>
      <vt:lpstr>Example: Mutual Exclusion on naïve DSM</vt:lpstr>
      <vt:lpstr>OK case: CPU0 goes first</vt:lpstr>
      <vt:lpstr>OK case: CPU1 goes first</vt:lpstr>
      <vt:lpstr>OK case, may need to handle, but still OK</vt:lpstr>
      <vt:lpstr>Bad case!!!</vt:lpstr>
      <vt:lpstr>Can this happen under linearizability? No</vt:lpstr>
      <vt:lpstr>Implementation: primary-backup model + read copies </vt:lpstr>
      <vt:lpstr>Read copies: read-only replicas for better performance </vt:lpstr>
      <vt:lpstr>Read operations (at node C, the first time) </vt:lpstr>
      <vt:lpstr>Write operations (at node B)</vt:lpstr>
      <vt:lpstr>DSM Invariants</vt:lpstr>
      <vt:lpstr>DSM summary </vt:lpstr>
      <vt:lpstr>Drawback of strong consistency model </vt:lpstr>
      <vt:lpstr>Drawback of strong consistency model </vt:lpstr>
      <vt:lpstr>Drawback of strong consistency model </vt:lpstr>
      <vt:lpstr>Drawback of strong consistency model  </vt:lpstr>
      <vt:lpstr>Summary of DSM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2108</cp:revision>
  <cp:lastPrinted>2020-03-02T13:38:09Z</cp:lastPrinted>
  <dcterms:created xsi:type="dcterms:W3CDTF">2017-11-24T09:35:45Z</dcterms:created>
  <dcterms:modified xsi:type="dcterms:W3CDTF">2023-10-10T07:45:16Z</dcterms:modified>
</cp:coreProperties>
</file>