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54" autoAdjust="0"/>
    <p:restoredTop sz="96291" autoAdjust="0"/>
  </p:normalViewPr>
  <p:slideViewPr>
    <p:cSldViewPr snapToGrid="0" snapToObjects="1">
      <p:cViewPr>
        <p:scale>
          <a:sx n="30" d="100"/>
          <a:sy n="30" d="100"/>
        </p:scale>
        <p:origin x="296" y="144"/>
      </p:cViewPr>
      <p:guideLst>
        <p:guide orient="horz" pos="10368"/>
        <p:guide pos="13824"/>
      </p:guideLst>
    </p:cSldViewPr>
  </p:slideViewPr>
  <p:outlineViewPr>
    <p:cViewPr>
      <p:scale>
        <a:sx n="33" d="100"/>
        <a:sy n="33" d="100"/>
      </p:scale>
      <p:origin x="28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sliu/Documents/UCSD/Courses/CSE222A/Project/poster/Workbook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sliu/Documents/UCSD/Courses/CSE222A/Project/poster/Workbook1.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sliu/Documents/UCSD/Courses/CSE222A/Project/poster/Work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H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16</a:t>
            </a:r>
            <a:r>
              <a:rPr lang="zh-CN"/>
              <a:t> </a:t>
            </a:r>
            <a:r>
              <a:rPr lang="en-US"/>
              <a:t>hosts</a:t>
            </a:r>
          </a:p>
        </c:rich>
      </c:tx>
      <c:layout>
        <c:manualLayout>
          <c:xMode val="edge"/>
          <c:yMode val="edge"/>
          <c:x val="0.42769227003793"/>
          <c:y val="0.0338550885151746"/>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086992433518842"/>
          <c:y val="0.100269615719867"/>
          <c:w val="0.888886692807124"/>
          <c:h val="0.842151429958285"/>
        </c:manualLayout>
      </c:layout>
      <c:lineChart>
        <c:grouping val="standard"/>
        <c:varyColors val="0"/>
        <c:ser>
          <c:idx val="0"/>
          <c:order val="0"/>
          <c:tx>
            <c:strRef>
              <c:f>Sheet1!$F$2</c:f>
              <c:strCache>
                <c:ptCount val="1"/>
                <c:pt idx="0">
                  <c:v>l2_learning</c:v>
                </c:pt>
              </c:strCache>
            </c:strRef>
          </c:tx>
          <c:spPr>
            <a:ln w="38100" cap="flat" cmpd="dbl" algn="ctr">
              <a:solidFill>
                <a:schemeClr val="accent1"/>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Sheet1!$G$1:$I$1</c:f>
              <c:strCache>
                <c:ptCount val="3"/>
                <c:pt idx="0">
                  <c:v>69KB</c:v>
                </c:pt>
                <c:pt idx="1">
                  <c:v>2.1MB</c:v>
                </c:pt>
                <c:pt idx="2">
                  <c:v>5.7MB</c:v>
                </c:pt>
              </c:strCache>
            </c:strRef>
          </c:cat>
          <c:val>
            <c:numRef>
              <c:f>Sheet1!$G$2:$I$2</c:f>
              <c:numCache>
                <c:formatCode>General</c:formatCode>
                <c:ptCount val="3"/>
                <c:pt idx="0">
                  <c:v>20.0</c:v>
                </c:pt>
                <c:pt idx="1">
                  <c:v>67.0</c:v>
                </c:pt>
                <c:pt idx="2">
                  <c:v>175.0</c:v>
                </c:pt>
              </c:numCache>
            </c:numRef>
          </c:val>
          <c:smooth val="0"/>
        </c:ser>
        <c:ser>
          <c:idx val="1"/>
          <c:order val="1"/>
          <c:tx>
            <c:strRef>
              <c:f>Sheet1!$F$3</c:f>
              <c:strCache>
                <c:ptCount val="1"/>
                <c:pt idx="0">
                  <c:v>l2_pairs</c:v>
                </c:pt>
              </c:strCache>
            </c:strRef>
          </c:tx>
          <c:spPr>
            <a:ln w="38100" cap="flat" cmpd="dbl" algn="ctr">
              <a:solidFill>
                <a:schemeClr val="accent2"/>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Sheet1!$G$1:$I$1</c:f>
              <c:strCache>
                <c:ptCount val="3"/>
                <c:pt idx="0">
                  <c:v>69KB</c:v>
                </c:pt>
                <c:pt idx="1">
                  <c:v>2.1MB</c:v>
                </c:pt>
                <c:pt idx="2">
                  <c:v>5.7MB</c:v>
                </c:pt>
              </c:strCache>
            </c:strRef>
          </c:cat>
          <c:val>
            <c:numRef>
              <c:f>Sheet1!$G$3:$I$3</c:f>
              <c:numCache>
                <c:formatCode>General</c:formatCode>
                <c:ptCount val="3"/>
                <c:pt idx="0">
                  <c:v>5.6</c:v>
                </c:pt>
                <c:pt idx="1">
                  <c:v>40.0</c:v>
                </c:pt>
                <c:pt idx="2">
                  <c:v>204.0</c:v>
                </c:pt>
              </c:numCache>
            </c:numRef>
          </c:val>
          <c:smooth val="0"/>
        </c:ser>
        <c:ser>
          <c:idx val="2"/>
          <c:order val="2"/>
          <c:tx>
            <c:strRef>
              <c:f>Sheet1!$F$4</c:f>
              <c:strCache>
                <c:ptCount val="1"/>
                <c:pt idx="0">
                  <c:v>l2_multi</c:v>
                </c:pt>
              </c:strCache>
            </c:strRef>
          </c:tx>
          <c:spPr>
            <a:ln w="38100" cap="flat" cmpd="dbl" algn="ctr">
              <a:solidFill>
                <a:schemeClr val="accent3"/>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Sheet1!$G$1:$I$1</c:f>
              <c:strCache>
                <c:ptCount val="3"/>
                <c:pt idx="0">
                  <c:v>69KB</c:v>
                </c:pt>
                <c:pt idx="1">
                  <c:v>2.1MB</c:v>
                </c:pt>
                <c:pt idx="2">
                  <c:v>5.7MB</c:v>
                </c:pt>
              </c:strCache>
            </c:strRef>
          </c:cat>
          <c:val>
            <c:numRef>
              <c:f>Sheet1!$G$4:$I$4</c:f>
              <c:numCache>
                <c:formatCode>General</c:formatCode>
                <c:ptCount val="3"/>
                <c:pt idx="0">
                  <c:v>25.5</c:v>
                </c:pt>
                <c:pt idx="1">
                  <c:v>70.0</c:v>
                </c:pt>
                <c:pt idx="2">
                  <c:v>180.0</c:v>
                </c:pt>
              </c:numCache>
            </c:numRef>
          </c:val>
          <c:smooth val="0"/>
        </c:ser>
        <c:ser>
          <c:idx val="3"/>
          <c:order val="3"/>
          <c:tx>
            <c:strRef>
              <c:f>Sheet1!$F$5</c:f>
              <c:strCache>
                <c:ptCount val="1"/>
                <c:pt idx="0">
                  <c:v>Nomal</c:v>
                </c:pt>
              </c:strCache>
            </c:strRef>
          </c:tx>
          <c:spPr>
            <a:ln w="38100" cap="flat" cmpd="dbl" algn="ctr">
              <a:solidFill>
                <a:schemeClr val="accent4"/>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Sheet1!$G$1:$I$1</c:f>
              <c:strCache>
                <c:ptCount val="3"/>
                <c:pt idx="0">
                  <c:v>69KB</c:v>
                </c:pt>
                <c:pt idx="1">
                  <c:v>2.1MB</c:v>
                </c:pt>
                <c:pt idx="2">
                  <c:v>5.7MB</c:v>
                </c:pt>
              </c:strCache>
            </c:strRef>
          </c:cat>
          <c:val>
            <c:numRef>
              <c:f>Sheet1!$G$5:$I$5</c:f>
              <c:numCache>
                <c:formatCode>General</c:formatCode>
                <c:ptCount val="3"/>
                <c:pt idx="0">
                  <c:v>13.1</c:v>
                </c:pt>
                <c:pt idx="1">
                  <c:v>140.0</c:v>
                </c:pt>
                <c:pt idx="2">
                  <c:v>300.0</c:v>
                </c:pt>
              </c:numCache>
            </c:numRef>
          </c:val>
          <c:smooth val="0"/>
        </c:ser>
        <c:dLbls>
          <c:dLblPos val="ctr"/>
          <c:showLegendKey val="0"/>
          <c:showVal val="1"/>
          <c:showCatName val="0"/>
          <c:showSerName val="0"/>
          <c:showPercent val="0"/>
          <c:showBubbleSize val="0"/>
        </c:dLbls>
        <c:smooth val="0"/>
        <c:axId val="-2105307520"/>
        <c:axId val="-2135821040"/>
      </c:lineChart>
      <c:catAx>
        <c:axId val="-2105307520"/>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5821040"/>
        <c:crosses val="autoZero"/>
        <c:auto val="1"/>
        <c:lblAlgn val="ctr"/>
        <c:lblOffset val="100"/>
        <c:noMultiLvlLbl val="0"/>
      </c:catAx>
      <c:valAx>
        <c:axId val="-2135821040"/>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3075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H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4</a:t>
            </a:r>
            <a:r>
              <a:rPr lang="zh-CN"/>
              <a:t> </a:t>
            </a:r>
            <a:r>
              <a:rPr lang="en-US"/>
              <a:t>hosts</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0596364829396325"/>
          <c:y val="0.0698611111111111"/>
          <c:w val="0.904252405949256"/>
          <c:h val="0.852411370974876"/>
        </c:manualLayout>
      </c:layout>
      <c:lineChart>
        <c:grouping val="standard"/>
        <c:varyColors val="0"/>
        <c:ser>
          <c:idx val="0"/>
          <c:order val="0"/>
          <c:tx>
            <c:strRef>
              <c:f>Sheet1!$K$2</c:f>
              <c:strCache>
                <c:ptCount val="1"/>
                <c:pt idx="0">
                  <c:v>l2_learning</c:v>
                </c:pt>
              </c:strCache>
            </c:strRef>
          </c:tx>
          <c:spPr>
            <a:ln w="38100" cap="flat" cmpd="dbl" algn="ctr">
              <a:solidFill>
                <a:schemeClr val="accent1"/>
              </a:solidFill>
              <a:miter lim="800000"/>
            </a:ln>
            <a:effectLst/>
          </c:spPr>
          <c:marker>
            <c:symbol val="none"/>
          </c:marker>
          <c:cat>
            <c:strRef>
              <c:f>Sheet1!$L$1:$N$1</c:f>
              <c:strCache>
                <c:ptCount val="3"/>
                <c:pt idx="0">
                  <c:v>11KB</c:v>
                </c:pt>
                <c:pt idx="1">
                  <c:v>34KB</c:v>
                </c:pt>
                <c:pt idx="2">
                  <c:v>69KB</c:v>
                </c:pt>
              </c:strCache>
            </c:strRef>
          </c:cat>
          <c:val>
            <c:numRef>
              <c:f>Sheet1!$L$2:$N$2</c:f>
              <c:numCache>
                <c:formatCode>General</c:formatCode>
                <c:ptCount val="3"/>
                <c:pt idx="0">
                  <c:v>0.22</c:v>
                </c:pt>
                <c:pt idx="1">
                  <c:v>2.4</c:v>
                </c:pt>
                <c:pt idx="2">
                  <c:v>9.0</c:v>
                </c:pt>
              </c:numCache>
            </c:numRef>
          </c:val>
          <c:smooth val="0"/>
        </c:ser>
        <c:ser>
          <c:idx val="1"/>
          <c:order val="1"/>
          <c:tx>
            <c:strRef>
              <c:f>Sheet1!$K$3</c:f>
              <c:strCache>
                <c:ptCount val="1"/>
                <c:pt idx="0">
                  <c:v>l2_pairs</c:v>
                </c:pt>
              </c:strCache>
            </c:strRef>
          </c:tx>
          <c:spPr>
            <a:ln w="38100" cap="flat" cmpd="dbl" algn="ctr">
              <a:solidFill>
                <a:schemeClr val="accent2"/>
              </a:solidFill>
              <a:miter lim="800000"/>
            </a:ln>
            <a:effectLst/>
          </c:spPr>
          <c:marker>
            <c:symbol val="none"/>
          </c:marker>
          <c:cat>
            <c:strRef>
              <c:f>Sheet1!$L$1:$N$1</c:f>
              <c:strCache>
                <c:ptCount val="3"/>
                <c:pt idx="0">
                  <c:v>11KB</c:v>
                </c:pt>
                <c:pt idx="1">
                  <c:v>34KB</c:v>
                </c:pt>
                <c:pt idx="2">
                  <c:v>69KB</c:v>
                </c:pt>
              </c:strCache>
            </c:strRef>
          </c:cat>
          <c:val>
            <c:numRef>
              <c:f>Sheet1!$L$3:$N$3</c:f>
              <c:numCache>
                <c:formatCode>General</c:formatCode>
                <c:ptCount val="3"/>
                <c:pt idx="0">
                  <c:v>0.2</c:v>
                </c:pt>
                <c:pt idx="1">
                  <c:v>1.5</c:v>
                </c:pt>
                <c:pt idx="2">
                  <c:v>7.5</c:v>
                </c:pt>
              </c:numCache>
            </c:numRef>
          </c:val>
          <c:smooth val="0"/>
        </c:ser>
        <c:ser>
          <c:idx val="2"/>
          <c:order val="2"/>
          <c:tx>
            <c:strRef>
              <c:f>Sheet1!$K$4</c:f>
              <c:strCache>
                <c:ptCount val="1"/>
                <c:pt idx="0">
                  <c:v>l2_multi</c:v>
                </c:pt>
              </c:strCache>
            </c:strRef>
          </c:tx>
          <c:spPr>
            <a:ln w="38100" cap="flat" cmpd="dbl" algn="ctr">
              <a:solidFill>
                <a:schemeClr val="accent3"/>
              </a:solidFill>
              <a:miter lim="800000"/>
            </a:ln>
            <a:effectLst/>
          </c:spPr>
          <c:marker>
            <c:symbol val="none"/>
          </c:marker>
          <c:cat>
            <c:strRef>
              <c:f>Sheet1!$L$1:$N$1</c:f>
              <c:strCache>
                <c:ptCount val="3"/>
                <c:pt idx="0">
                  <c:v>11KB</c:v>
                </c:pt>
                <c:pt idx="1">
                  <c:v>34KB</c:v>
                </c:pt>
                <c:pt idx="2">
                  <c:v>69KB</c:v>
                </c:pt>
              </c:strCache>
            </c:strRef>
          </c:cat>
          <c:val>
            <c:numRef>
              <c:f>Sheet1!$L$4:$N$4</c:f>
              <c:numCache>
                <c:formatCode>General</c:formatCode>
                <c:ptCount val="3"/>
                <c:pt idx="0">
                  <c:v>0.18</c:v>
                </c:pt>
                <c:pt idx="1">
                  <c:v>2.0</c:v>
                </c:pt>
                <c:pt idx="2">
                  <c:v>8.0</c:v>
                </c:pt>
              </c:numCache>
            </c:numRef>
          </c:val>
          <c:smooth val="0"/>
        </c:ser>
        <c:ser>
          <c:idx val="3"/>
          <c:order val="3"/>
          <c:tx>
            <c:strRef>
              <c:f>Sheet1!$K$5</c:f>
              <c:strCache>
                <c:ptCount val="1"/>
                <c:pt idx="0">
                  <c:v>Normal</c:v>
                </c:pt>
              </c:strCache>
            </c:strRef>
          </c:tx>
          <c:spPr>
            <a:ln w="38100" cap="flat" cmpd="dbl" algn="ctr">
              <a:solidFill>
                <a:schemeClr val="accent4"/>
              </a:solidFill>
              <a:miter lim="800000"/>
            </a:ln>
            <a:effectLst/>
          </c:spPr>
          <c:marker>
            <c:symbol val="none"/>
          </c:marker>
          <c:cat>
            <c:strRef>
              <c:f>Sheet1!$L$1:$N$1</c:f>
              <c:strCache>
                <c:ptCount val="3"/>
                <c:pt idx="0">
                  <c:v>11KB</c:v>
                </c:pt>
                <c:pt idx="1">
                  <c:v>34KB</c:v>
                </c:pt>
                <c:pt idx="2">
                  <c:v>69KB</c:v>
                </c:pt>
              </c:strCache>
            </c:strRef>
          </c:cat>
          <c:val>
            <c:numRef>
              <c:f>Sheet1!$L$5:$N$5</c:f>
              <c:numCache>
                <c:formatCode>General</c:formatCode>
                <c:ptCount val="3"/>
                <c:pt idx="0">
                  <c:v>0.25</c:v>
                </c:pt>
                <c:pt idx="1">
                  <c:v>2.1</c:v>
                </c:pt>
                <c:pt idx="2">
                  <c:v>10.0</c:v>
                </c:pt>
              </c:numCache>
            </c:numRef>
          </c:val>
          <c:smooth val="0"/>
        </c:ser>
        <c:dLbls>
          <c:showLegendKey val="0"/>
          <c:showVal val="0"/>
          <c:showCatName val="0"/>
          <c:showSerName val="0"/>
          <c:showPercent val="0"/>
          <c:showBubbleSize val="0"/>
        </c:dLbls>
        <c:smooth val="0"/>
        <c:axId val="-2139987536"/>
        <c:axId val="-2147469984"/>
      </c:lineChart>
      <c:catAx>
        <c:axId val="-2139987536"/>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7469984"/>
        <c:crosses val="autoZero"/>
        <c:auto val="1"/>
        <c:lblAlgn val="ctr"/>
        <c:lblOffset val="100"/>
        <c:noMultiLvlLbl val="0"/>
      </c:catAx>
      <c:valAx>
        <c:axId val="-2147469984"/>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99875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H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Different</a:t>
            </a:r>
            <a:r>
              <a:rPr lang="zh-CN" altLang="en-US"/>
              <a:t> </a:t>
            </a:r>
            <a:r>
              <a:rPr lang="en-US" altLang="zh-CN"/>
              <a:t>SDN</a:t>
            </a:r>
            <a:r>
              <a:rPr lang="zh-CN" altLang="en-US"/>
              <a:t> </a:t>
            </a:r>
            <a:r>
              <a:rPr lang="en-US" altLang="zh-CN"/>
              <a:t>Strategy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Sheet1!$A$1:$C$1</c:f>
              <c:strCache>
                <c:ptCount val="3"/>
                <c:pt idx="0">
                  <c:v>l2_pairs</c:v>
                </c:pt>
                <c:pt idx="1">
                  <c:v>l2_multi</c:v>
                </c:pt>
                <c:pt idx="2">
                  <c:v>l2_learning</c:v>
                </c:pt>
              </c:strCache>
            </c:strRef>
          </c:cat>
          <c:val>
            <c:numRef>
              <c:f>Sheet1!$A$2:$C$2</c:f>
              <c:numCache>
                <c:formatCode>General</c:formatCode>
                <c:ptCount val="3"/>
                <c:pt idx="0">
                  <c:v>204.0</c:v>
                </c:pt>
                <c:pt idx="1">
                  <c:v>180.0</c:v>
                </c:pt>
                <c:pt idx="2">
                  <c:v>300.0</c:v>
                </c:pt>
              </c:numCache>
            </c:numRef>
          </c:val>
        </c:ser>
        <c:dLbls>
          <c:showLegendKey val="0"/>
          <c:showVal val="0"/>
          <c:showCatName val="0"/>
          <c:showSerName val="0"/>
          <c:showPercent val="0"/>
          <c:showBubbleSize val="0"/>
        </c:dLbls>
        <c:gapWidth val="219"/>
        <c:overlap val="-27"/>
        <c:axId val="-2141513152"/>
        <c:axId val="-2146403488"/>
      </c:barChart>
      <c:catAx>
        <c:axId val="-2141513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403488"/>
        <c:crosses val="autoZero"/>
        <c:auto val="1"/>
        <c:lblAlgn val="ctr"/>
        <c:lblOffset val="100"/>
        <c:noMultiLvlLbl val="0"/>
      </c:catAx>
      <c:valAx>
        <c:axId val="-214640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1513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8C3B9-C8C7-FF4B-A89F-C8ECF40039BD}" type="datetimeFigureOut">
              <a:rPr lang="en-US" smtClean="0"/>
              <a:pPr/>
              <a:t>12/4/15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AEA38A-8C29-7D4A-B56A-051903F12A0B}" type="slidenum">
              <a:rPr lang="en-US" smtClean="0"/>
              <a:pPr/>
              <a:t>‹#›</a:t>
            </a:fld>
            <a:endParaRPr lang="en-US" dirty="0"/>
          </a:p>
        </p:txBody>
      </p:sp>
    </p:spTree>
    <p:extLst>
      <p:ext uri="{BB962C8B-B14F-4D97-AF65-F5344CB8AC3E}">
        <p14:creationId xmlns:p14="http://schemas.microsoft.com/office/powerpoint/2010/main" val="2123240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EA38A-8C29-7D4A-B56A-051903F12A0B}" type="slidenum">
              <a:rPr lang="en-US" smtClean="0"/>
              <a:pPr/>
              <a:t>1</a:t>
            </a:fld>
            <a:endParaRPr lang="en-US" dirty="0"/>
          </a:p>
        </p:txBody>
      </p:sp>
    </p:spTree>
    <p:extLst>
      <p:ext uri="{BB962C8B-B14F-4D97-AF65-F5344CB8AC3E}">
        <p14:creationId xmlns:p14="http://schemas.microsoft.com/office/powerpoint/2010/main" val="133010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7EB2E-A371-994C-A83F-1C5C49F53A45}" type="datetimeFigureOut">
              <a:rPr lang="en-US" smtClean="0"/>
              <a:pPr/>
              <a:t>12/4/15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85BE7E-F192-A14B-A171-176A5FC3E20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B7EB2E-A371-994C-A83F-1C5C49F53A45}" type="datetimeFigureOut">
              <a:rPr lang="en-US" smtClean="0"/>
              <a:pPr/>
              <a:t>12/4/15</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985BE7E-F192-A14B-A171-176A5FC3E20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chart" Target="../charts/chart1.xml"/><Relationship Id="rId9" Type="http://schemas.openxmlformats.org/officeDocument/2006/relationships/chart" Target="../charts/chart2.xml"/><Relationship Id="rId10"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90373" y="4160623"/>
            <a:ext cx="13128325" cy="914400"/>
          </a:xfrm>
          <a:prstGeom prst="rect">
            <a:avLst/>
          </a:prstGeom>
          <a:solidFill>
            <a:schemeClr val="tx2">
              <a:lumMod val="60000"/>
              <a:lumOff val="40000"/>
            </a:schemeClr>
          </a:solidFill>
        </p:spPr>
        <p:txBody>
          <a:bodyPr wrap="none" lIns="127000" tIns="127000" rIns="127000" bIns="127000" rtlCol="0">
            <a:normAutofit fontScale="92500" lnSpcReduction="20000"/>
          </a:bodyPr>
          <a:lstStyle/>
          <a:p>
            <a:pPr algn="ctr"/>
            <a:r>
              <a:rPr lang="en-US" altLang="zh-CN" sz="5600" dirty="0" smtClean="0">
                <a:solidFill>
                  <a:schemeClr val="bg1"/>
                </a:solidFill>
                <a:latin typeface="Franklin Gothic Medium"/>
                <a:cs typeface="Franklin Gothic Medium"/>
              </a:rPr>
              <a:t>Problem</a:t>
            </a:r>
            <a:endParaRPr lang="en-US" sz="5600" dirty="0">
              <a:solidFill>
                <a:schemeClr val="bg1"/>
              </a:solidFill>
              <a:latin typeface="Franklin Gothic Medium"/>
              <a:cs typeface="Franklin Gothic Medium"/>
            </a:endParaRPr>
          </a:p>
        </p:txBody>
      </p:sp>
      <p:sp>
        <p:nvSpPr>
          <p:cNvPr id="18" name="TextBox 17"/>
          <p:cNvSpPr txBox="1"/>
          <p:nvPr/>
        </p:nvSpPr>
        <p:spPr>
          <a:xfrm>
            <a:off x="990372" y="5286683"/>
            <a:ext cx="13128325" cy="6186309"/>
          </a:xfrm>
          <a:prstGeom prst="rect">
            <a:avLst/>
          </a:prstGeom>
          <a:noFill/>
        </p:spPr>
        <p:txBody>
          <a:bodyPr wrap="square" rtlCol="0">
            <a:spAutoFit/>
          </a:bodyPr>
          <a:lstStyle/>
          <a:p>
            <a:r>
              <a:rPr lang="en-US" altLang="zh-CN" sz="4400" dirty="0" smtClean="0"/>
              <a:t>B</a:t>
            </a:r>
            <a:r>
              <a:rPr lang="en-US" sz="4400" dirty="0" smtClean="0"/>
              <a:t>ecause </a:t>
            </a:r>
            <a:r>
              <a:rPr lang="en-US" sz="4400" dirty="0"/>
              <a:t>of congestion from Hadoop application services and other applications sharing the network, also some improper bandwidth distribution for mappers and reducers, Hadoop applications cannot fully take use of the network and distributed systems</a:t>
            </a:r>
            <a:r>
              <a:rPr lang="en-US" sz="4400" dirty="0" smtClean="0"/>
              <a:t>.</a:t>
            </a:r>
            <a:r>
              <a:rPr lang="zh-CN" altLang="en-US" sz="4400" dirty="0" smtClean="0"/>
              <a:t> </a:t>
            </a:r>
            <a:r>
              <a:rPr lang="en-US" altLang="zh-CN" sz="4400" dirty="0" smtClean="0"/>
              <a:t>More</a:t>
            </a:r>
            <a:r>
              <a:rPr lang="zh-CN" altLang="en-US" sz="4400" dirty="0" smtClean="0"/>
              <a:t> </a:t>
            </a:r>
            <a:r>
              <a:rPr lang="en-US" altLang="zh-CN" sz="4400" dirty="0" smtClean="0"/>
              <a:t>networking</a:t>
            </a:r>
            <a:r>
              <a:rPr lang="zh-CN" altLang="en-US" sz="4400" dirty="0" smtClean="0"/>
              <a:t> </a:t>
            </a:r>
            <a:r>
              <a:rPr lang="en-US" altLang="zh-CN" sz="4400" dirty="0" smtClean="0"/>
              <a:t>problems</a:t>
            </a:r>
            <a:r>
              <a:rPr lang="zh-CN" altLang="en-US" sz="4400" dirty="0" smtClean="0"/>
              <a:t> </a:t>
            </a:r>
            <a:r>
              <a:rPr lang="en-US" altLang="zh-CN" sz="4400" dirty="0" smtClean="0"/>
              <a:t>are</a:t>
            </a:r>
            <a:r>
              <a:rPr lang="zh-CN" altLang="en-US" sz="4400" dirty="0" smtClean="0"/>
              <a:t> </a:t>
            </a:r>
            <a:r>
              <a:rPr lang="en-US" altLang="zh-CN" sz="4400" dirty="0" smtClean="0"/>
              <a:t>caused</a:t>
            </a:r>
            <a:r>
              <a:rPr lang="zh-CN" altLang="en-US" sz="4400" dirty="0" smtClean="0"/>
              <a:t> </a:t>
            </a:r>
            <a:r>
              <a:rPr lang="en-US" altLang="zh-CN" sz="4400" dirty="0" smtClean="0"/>
              <a:t>by</a:t>
            </a:r>
            <a:r>
              <a:rPr lang="zh-CN" altLang="en-US" sz="4400" dirty="0" smtClean="0"/>
              <a:t> </a:t>
            </a:r>
            <a:r>
              <a:rPr lang="en-US" altLang="zh-CN" sz="4400" dirty="0" smtClean="0"/>
              <a:t>properties</a:t>
            </a:r>
            <a:r>
              <a:rPr lang="zh-CN" altLang="en-US" sz="4400" dirty="0" smtClean="0"/>
              <a:t> </a:t>
            </a:r>
            <a:r>
              <a:rPr lang="en-US" altLang="zh-CN" sz="4400" dirty="0" smtClean="0"/>
              <a:t>of</a:t>
            </a:r>
            <a:r>
              <a:rPr lang="zh-CN" altLang="en-US" sz="4400" dirty="0" smtClean="0"/>
              <a:t> </a:t>
            </a:r>
            <a:r>
              <a:rPr lang="en-US" altLang="zh-CN" sz="4400" dirty="0" smtClean="0"/>
              <a:t>Hadoop:</a:t>
            </a:r>
            <a:endParaRPr lang="zh-CN" altLang="en-US" sz="4400" dirty="0" smtClean="0"/>
          </a:p>
          <a:p>
            <a:pPr marL="571500" indent="-571500">
              <a:buFont typeface="Arial" charset="0"/>
              <a:buChar char="•"/>
            </a:pPr>
            <a:r>
              <a:rPr lang="en-US" altLang="zh-CN" sz="4400" dirty="0" smtClean="0"/>
              <a:t>After</a:t>
            </a:r>
            <a:r>
              <a:rPr lang="zh-CN" altLang="en-US" sz="4400" dirty="0" smtClean="0"/>
              <a:t> </a:t>
            </a:r>
            <a:r>
              <a:rPr lang="en-US" altLang="zh-CN" sz="4400" dirty="0" smtClean="0"/>
              <a:t>a</a:t>
            </a:r>
            <a:r>
              <a:rPr lang="zh-CN" altLang="en-US" sz="4400" dirty="0" smtClean="0"/>
              <a:t> </a:t>
            </a:r>
            <a:r>
              <a:rPr lang="en-US" altLang="zh-CN" sz="4400" dirty="0" smtClean="0"/>
              <a:t>period</a:t>
            </a:r>
            <a:r>
              <a:rPr lang="zh-CN" altLang="en-US" sz="4400" dirty="0" smtClean="0"/>
              <a:t> </a:t>
            </a:r>
            <a:r>
              <a:rPr lang="en-US" altLang="zh-CN" sz="4400" dirty="0" smtClean="0"/>
              <a:t>of</a:t>
            </a:r>
            <a:r>
              <a:rPr lang="zh-CN" altLang="en-US" sz="4400" dirty="0" smtClean="0"/>
              <a:t> </a:t>
            </a:r>
            <a:r>
              <a:rPr lang="en-US" altLang="zh-CN" sz="4400" dirty="0" smtClean="0"/>
              <a:t>map</a:t>
            </a:r>
            <a:r>
              <a:rPr lang="zh-CN" altLang="en-US" sz="4400" dirty="0" smtClean="0"/>
              <a:t> </a:t>
            </a:r>
            <a:r>
              <a:rPr lang="en-US" altLang="zh-CN" sz="4400" dirty="0" smtClean="0"/>
              <a:t>tasks,</a:t>
            </a:r>
            <a:r>
              <a:rPr lang="zh-CN" altLang="en-US" sz="4400" dirty="0" smtClean="0"/>
              <a:t> </a:t>
            </a:r>
            <a:r>
              <a:rPr lang="en-US" altLang="zh-CN" sz="4400" dirty="0" smtClean="0"/>
              <a:t>the</a:t>
            </a:r>
            <a:r>
              <a:rPr lang="zh-CN" altLang="en-US" sz="4400" dirty="0"/>
              <a:t> </a:t>
            </a:r>
            <a:r>
              <a:rPr lang="en-US" altLang="zh-CN" sz="4400" dirty="0" smtClean="0"/>
              <a:t>reduce</a:t>
            </a:r>
            <a:r>
              <a:rPr lang="zh-CN" altLang="en-US" sz="4400" dirty="0" smtClean="0"/>
              <a:t> </a:t>
            </a:r>
            <a:r>
              <a:rPr lang="en-US" altLang="zh-CN" sz="4400" dirty="0" smtClean="0"/>
              <a:t>tasks</a:t>
            </a:r>
            <a:r>
              <a:rPr lang="zh-CN" altLang="en-US" sz="4400" dirty="0" smtClean="0"/>
              <a:t> </a:t>
            </a:r>
            <a:r>
              <a:rPr lang="en-US" altLang="zh-CN" sz="4400" dirty="0" smtClean="0"/>
              <a:t>start;</a:t>
            </a:r>
            <a:endParaRPr lang="zh-CN" altLang="en-US" sz="4400" dirty="0" smtClean="0"/>
          </a:p>
          <a:p>
            <a:pPr marL="571500" indent="-571500">
              <a:buFont typeface="Arial" charset="0"/>
              <a:buChar char="•"/>
            </a:pPr>
            <a:r>
              <a:rPr lang="en-US" altLang="zh-CN" sz="4400" dirty="0" smtClean="0"/>
              <a:t>The</a:t>
            </a:r>
            <a:r>
              <a:rPr lang="zh-CN" altLang="en-US" sz="4400" dirty="0" smtClean="0"/>
              <a:t> </a:t>
            </a:r>
            <a:r>
              <a:rPr lang="en-US" altLang="zh-CN" sz="4400" dirty="0" smtClean="0"/>
              <a:t>tasks</a:t>
            </a:r>
            <a:r>
              <a:rPr lang="zh-CN" altLang="en-US" sz="4400" dirty="0" smtClean="0"/>
              <a:t> </a:t>
            </a:r>
            <a:r>
              <a:rPr lang="en-US" altLang="zh-CN" sz="4400" dirty="0" smtClean="0"/>
              <a:t>distribution</a:t>
            </a:r>
            <a:r>
              <a:rPr lang="zh-CN" altLang="en-US" sz="4400" dirty="0" smtClean="0"/>
              <a:t> </a:t>
            </a:r>
            <a:r>
              <a:rPr lang="en-US" altLang="zh-CN" sz="4400" dirty="0" smtClean="0"/>
              <a:t>of</a:t>
            </a:r>
            <a:r>
              <a:rPr lang="zh-CN" altLang="en-US" sz="4400" dirty="0" smtClean="0"/>
              <a:t> </a:t>
            </a:r>
            <a:r>
              <a:rPr lang="en-US" altLang="zh-CN" sz="4400" dirty="0" smtClean="0"/>
              <a:t>Hadoop</a:t>
            </a:r>
            <a:r>
              <a:rPr lang="zh-CN" altLang="en-US" sz="4400" dirty="0" smtClean="0"/>
              <a:t> </a:t>
            </a:r>
            <a:r>
              <a:rPr lang="en-US" altLang="zh-CN" sz="4400" dirty="0" smtClean="0"/>
              <a:t>according</a:t>
            </a:r>
            <a:r>
              <a:rPr lang="zh-CN" altLang="en-US" sz="4400" dirty="0" smtClean="0"/>
              <a:t> </a:t>
            </a:r>
            <a:r>
              <a:rPr lang="en-US" altLang="zh-CN" sz="4400" dirty="0" smtClean="0"/>
              <a:t>to</a:t>
            </a:r>
            <a:r>
              <a:rPr lang="zh-CN" altLang="en-US" sz="4400" dirty="0" smtClean="0"/>
              <a:t> </a:t>
            </a:r>
            <a:r>
              <a:rPr lang="en-US" altLang="zh-CN" sz="4400" dirty="0" smtClean="0"/>
              <a:t>the</a:t>
            </a:r>
            <a:r>
              <a:rPr lang="zh-CN" altLang="en-US" sz="4400" dirty="0" smtClean="0"/>
              <a:t> </a:t>
            </a:r>
            <a:r>
              <a:rPr lang="en-US" altLang="zh-CN" sz="4400" dirty="0" smtClean="0"/>
              <a:t>number</a:t>
            </a:r>
            <a:r>
              <a:rPr lang="zh-CN" altLang="en-US" sz="4400" dirty="0" smtClean="0"/>
              <a:t> </a:t>
            </a:r>
            <a:r>
              <a:rPr lang="en-US" altLang="zh-CN" sz="4400" dirty="0" smtClean="0"/>
              <a:t>of</a:t>
            </a:r>
            <a:r>
              <a:rPr lang="zh-CN" altLang="en-US" sz="4400" dirty="0" smtClean="0"/>
              <a:t> </a:t>
            </a:r>
            <a:r>
              <a:rPr lang="en-US" altLang="zh-CN" sz="4400" dirty="0" smtClean="0"/>
              <a:t>mappers</a:t>
            </a:r>
            <a:r>
              <a:rPr lang="zh-CN" altLang="en-US" sz="4400" dirty="0" smtClean="0"/>
              <a:t> </a:t>
            </a:r>
            <a:r>
              <a:rPr lang="en-US" altLang="zh-CN" sz="4400" dirty="0" smtClean="0"/>
              <a:t>and</a:t>
            </a:r>
            <a:r>
              <a:rPr lang="zh-CN" altLang="en-US" sz="4400" dirty="0" smtClean="0"/>
              <a:t> </a:t>
            </a:r>
            <a:r>
              <a:rPr lang="en-US" altLang="zh-CN" sz="4400" dirty="0" smtClean="0"/>
              <a:t>reducers.</a:t>
            </a:r>
            <a:endParaRPr lang="en-US" sz="4400" dirty="0"/>
          </a:p>
        </p:txBody>
      </p:sp>
      <p:pic>
        <p:nvPicPr>
          <p:cNvPr id="17" name="Picture 16" descr="cselogo.pdf"/>
          <p:cNvPicPr>
            <a:picLocks noChangeAspect="1"/>
          </p:cNvPicPr>
          <p:nvPr/>
        </p:nvPicPr>
        <p:blipFill>
          <a:blip r:embed="rId3"/>
          <a:stretch>
            <a:fillRect/>
          </a:stretch>
        </p:blipFill>
        <p:spPr>
          <a:xfrm>
            <a:off x="2759507" y="788992"/>
            <a:ext cx="2891395" cy="2217169"/>
          </a:xfrm>
          <a:prstGeom prst="rect">
            <a:avLst/>
          </a:prstGeom>
        </p:spPr>
      </p:pic>
      <p:sp>
        <p:nvSpPr>
          <p:cNvPr id="5" name="TextBox 4"/>
          <p:cNvSpPr txBox="1"/>
          <p:nvPr/>
        </p:nvSpPr>
        <p:spPr>
          <a:xfrm>
            <a:off x="6501104" y="640028"/>
            <a:ext cx="31772479" cy="2062103"/>
          </a:xfrm>
          <a:prstGeom prst="rect">
            <a:avLst/>
          </a:prstGeom>
          <a:noFill/>
        </p:spPr>
        <p:txBody>
          <a:bodyPr wrap="square" rtlCol="0">
            <a:spAutoFit/>
          </a:bodyPr>
          <a:lstStyle/>
          <a:p>
            <a:r>
              <a:rPr lang="en-US" sz="12800" b="1" dirty="0"/>
              <a:t>Traffic Optimization for Hadoop Based on SDN </a:t>
            </a:r>
            <a:endParaRPr lang="en-US" sz="12800" dirty="0">
              <a:effectLst/>
            </a:endParaRPr>
          </a:p>
        </p:txBody>
      </p:sp>
      <p:sp>
        <p:nvSpPr>
          <p:cNvPr id="6" name="TextBox 5"/>
          <p:cNvSpPr txBox="1"/>
          <p:nvPr/>
        </p:nvSpPr>
        <p:spPr>
          <a:xfrm>
            <a:off x="2972453" y="2857854"/>
            <a:ext cx="37623302" cy="1015663"/>
          </a:xfrm>
          <a:prstGeom prst="rect">
            <a:avLst/>
          </a:prstGeom>
          <a:noFill/>
        </p:spPr>
        <p:txBody>
          <a:bodyPr wrap="square" rtlCol="0">
            <a:spAutoFit/>
          </a:bodyPr>
          <a:lstStyle/>
          <a:p>
            <a:pPr algn="ctr"/>
            <a:r>
              <a:rPr lang="en-US" sz="6000" dirty="0" smtClean="0">
                <a:latin typeface="Franklin Gothic Book"/>
                <a:cs typeface="Franklin Gothic Book"/>
              </a:rPr>
              <a:t>Siyuan Liu, </a:t>
            </a:r>
            <a:r>
              <a:rPr lang="en-US" sz="6000" dirty="0" err="1" smtClean="0">
                <a:latin typeface="Franklin Gothic Book"/>
                <a:cs typeface="Franklin Gothic Book"/>
              </a:rPr>
              <a:t>Jiaxu</a:t>
            </a:r>
            <a:r>
              <a:rPr lang="en-US" sz="6000" dirty="0" smtClean="0">
                <a:latin typeface="Franklin Gothic Book"/>
                <a:cs typeface="Franklin Gothic Book"/>
              </a:rPr>
              <a:t> Zhu, </a:t>
            </a:r>
            <a:r>
              <a:rPr lang="en-US" sz="6000" dirty="0" err="1" smtClean="0">
                <a:latin typeface="Franklin Gothic Book"/>
                <a:cs typeface="Franklin Gothic Book"/>
              </a:rPr>
              <a:t>Xinyi</a:t>
            </a:r>
            <a:r>
              <a:rPr lang="en-US" sz="6000" dirty="0" smtClean="0">
                <a:latin typeface="Franklin Gothic Book"/>
                <a:cs typeface="Franklin Gothic Book"/>
              </a:rPr>
              <a:t> Wang</a:t>
            </a:r>
            <a:endParaRPr lang="en-US" sz="6000" dirty="0">
              <a:latin typeface="Franklin Gothic Book"/>
              <a:cs typeface="Franklin Gothic Book"/>
            </a:endParaRPr>
          </a:p>
        </p:txBody>
      </p:sp>
      <p:sp>
        <p:nvSpPr>
          <p:cNvPr id="35" name="TextBox 34"/>
          <p:cNvSpPr txBox="1"/>
          <p:nvPr/>
        </p:nvSpPr>
        <p:spPr>
          <a:xfrm>
            <a:off x="15265129" y="16975182"/>
            <a:ext cx="13128324" cy="914400"/>
          </a:xfrm>
          <a:prstGeom prst="rect">
            <a:avLst/>
          </a:prstGeom>
          <a:solidFill>
            <a:schemeClr val="tx2">
              <a:lumMod val="60000"/>
              <a:lumOff val="40000"/>
            </a:schemeClr>
          </a:solidFill>
        </p:spPr>
        <p:txBody>
          <a:bodyPr wrap="none" lIns="127000" tIns="127000" rIns="127000" bIns="127000" rtlCol="0">
            <a:normAutofit fontScale="92500" lnSpcReduction="20000"/>
          </a:bodyPr>
          <a:lstStyle/>
          <a:p>
            <a:pPr algn="ctr"/>
            <a:r>
              <a:rPr lang="en-US" altLang="zh-CN" sz="5600" dirty="0" smtClean="0">
                <a:solidFill>
                  <a:schemeClr val="bg1"/>
                </a:solidFill>
                <a:latin typeface="Franklin Gothic Medium"/>
                <a:cs typeface="Franklin Gothic Medium"/>
              </a:rPr>
              <a:t>Implementation</a:t>
            </a:r>
            <a:endParaRPr lang="en-US" sz="5600" dirty="0">
              <a:solidFill>
                <a:schemeClr val="bg1"/>
              </a:solidFill>
              <a:latin typeface="Franklin Gothic Medium"/>
              <a:cs typeface="Franklin Gothic Medium"/>
            </a:endParaRPr>
          </a:p>
        </p:txBody>
      </p:sp>
      <p:sp>
        <p:nvSpPr>
          <p:cNvPr id="40" name="TextBox 39"/>
          <p:cNvSpPr txBox="1"/>
          <p:nvPr/>
        </p:nvSpPr>
        <p:spPr>
          <a:xfrm>
            <a:off x="15265129" y="18101242"/>
            <a:ext cx="13128325" cy="5986254"/>
          </a:xfrm>
          <a:prstGeom prst="rect">
            <a:avLst/>
          </a:prstGeom>
          <a:noFill/>
        </p:spPr>
        <p:txBody>
          <a:bodyPr wrap="square" rtlCol="0">
            <a:spAutoFit/>
          </a:bodyPr>
          <a:lstStyle/>
          <a:p>
            <a:pPr marL="571500" indent="-571500">
              <a:spcAft>
                <a:spcPts val="1800"/>
              </a:spcAft>
              <a:buFont typeface="Arial" charset="0"/>
              <a:buChar char="•"/>
            </a:pPr>
            <a:r>
              <a:rPr lang="en-US" sz="4400" dirty="0" smtClean="0">
                <a:latin typeface="Franklin Gothic Book"/>
                <a:cs typeface="Franklin Gothic Book"/>
              </a:rPr>
              <a:t>Set</a:t>
            </a:r>
            <a:r>
              <a:rPr lang="zh-CN" altLang="en-US" sz="4400" dirty="0" smtClean="0">
                <a:latin typeface="Franklin Gothic Book"/>
                <a:cs typeface="Franklin Gothic Book"/>
              </a:rPr>
              <a:t> </a:t>
            </a:r>
            <a:r>
              <a:rPr lang="en-US" sz="4400" dirty="0" smtClean="0">
                <a:latin typeface="Franklin Gothic Book"/>
                <a:cs typeface="Franklin Gothic Book"/>
              </a:rPr>
              <a:t>up </a:t>
            </a:r>
            <a:r>
              <a:rPr lang="en-US" sz="4400" dirty="0" smtClean="0">
                <a:latin typeface="Franklin Gothic Book"/>
                <a:cs typeface="Franklin Gothic Book"/>
              </a:rPr>
              <a:t>Hadoop cluster using </a:t>
            </a:r>
            <a:r>
              <a:rPr lang="en-US" sz="4400" b="1" dirty="0" smtClean="0">
                <a:solidFill>
                  <a:schemeClr val="accent6">
                    <a:lumMod val="75000"/>
                  </a:schemeClr>
                </a:solidFill>
                <a:latin typeface="Franklin Gothic Book"/>
                <a:cs typeface="Franklin Gothic Book"/>
              </a:rPr>
              <a:t>Vagrant</a:t>
            </a:r>
          </a:p>
          <a:p>
            <a:pPr>
              <a:spcAft>
                <a:spcPts val="1800"/>
              </a:spcAft>
            </a:pPr>
            <a:r>
              <a:rPr lang="en-US" sz="4400" dirty="0">
                <a:latin typeface="Franklin Gothic Book"/>
                <a:cs typeface="Franklin Gothic Book"/>
              </a:rPr>
              <a:t> </a:t>
            </a:r>
            <a:r>
              <a:rPr lang="en-US" sz="4400" dirty="0" smtClean="0">
                <a:latin typeface="Franklin Gothic Book"/>
                <a:cs typeface="Franklin Gothic Book"/>
              </a:rPr>
              <a:t>   - </a:t>
            </a:r>
            <a:r>
              <a:rPr lang="en-US" sz="4400" dirty="0"/>
              <a:t>Set up virtual machines using </a:t>
            </a:r>
            <a:r>
              <a:rPr lang="en-US" sz="4400" dirty="0" smtClean="0"/>
              <a:t>Vagrant</a:t>
            </a:r>
            <a:r>
              <a:rPr lang="en-US" sz="4400" dirty="0"/>
              <a:t>.</a:t>
            </a:r>
            <a:endParaRPr lang="en-US" sz="4400" dirty="0" smtClean="0"/>
          </a:p>
          <a:p>
            <a:pPr>
              <a:spcAft>
                <a:spcPts val="1800"/>
              </a:spcAft>
            </a:pPr>
            <a:r>
              <a:rPr lang="en-US" sz="4400" dirty="0">
                <a:latin typeface="Franklin Gothic Book"/>
                <a:cs typeface="Franklin Gothic Book"/>
              </a:rPr>
              <a:t> </a:t>
            </a:r>
            <a:r>
              <a:rPr lang="en-US" sz="4400" dirty="0" smtClean="0">
                <a:latin typeface="Franklin Gothic Book"/>
                <a:cs typeface="Franklin Gothic Book"/>
              </a:rPr>
              <a:t>   - </a:t>
            </a:r>
            <a:r>
              <a:rPr lang="en-US" sz="4400" dirty="0"/>
              <a:t>Deploy Hadoop using </a:t>
            </a:r>
            <a:r>
              <a:rPr lang="en-US" sz="4400" dirty="0" err="1"/>
              <a:t>Cloudera</a:t>
            </a:r>
            <a:r>
              <a:rPr lang="en-US" sz="4400" dirty="0"/>
              <a:t> </a:t>
            </a:r>
            <a:r>
              <a:rPr lang="en-US" sz="4400" dirty="0" smtClean="0"/>
              <a:t>Manager.</a:t>
            </a:r>
            <a:endParaRPr lang="en-US" sz="4400" dirty="0">
              <a:latin typeface="Franklin Gothic Book"/>
              <a:cs typeface="Franklin Gothic Book"/>
            </a:endParaRPr>
          </a:p>
          <a:p>
            <a:pPr marL="571500" indent="-571500">
              <a:spcAft>
                <a:spcPts val="1800"/>
              </a:spcAft>
              <a:buFont typeface="Arial" charset="0"/>
              <a:buChar char="•"/>
            </a:pPr>
            <a:r>
              <a:rPr lang="en-US" sz="4400" dirty="0" smtClean="0">
                <a:latin typeface="Franklin Gothic Book"/>
                <a:cs typeface="Franklin Gothic Book"/>
              </a:rPr>
              <a:t>Replace general switches in the network with </a:t>
            </a:r>
            <a:r>
              <a:rPr lang="en-US" sz="4400" b="1" dirty="0" smtClean="0">
                <a:solidFill>
                  <a:schemeClr val="accent6">
                    <a:lumMod val="75000"/>
                  </a:schemeClr>
                </a:solidFill>
                <a:latin typeface="Franklin Gothic Book"/>
                <a:cs typeface="Franklin Gothic Book"/>
              </a:rPr>
              <a:t>Open </a:t>
            </a:r>
            <a:r>
              <a:rPr lang="en-US" sz="4400" b="1" dirty="0" err="1" smtClean="0">
                <a:solidFill>
                  <a:schemeClr val="accent6">
                    <a:lumMod val="75000"/>
                  </a:schemeClr>
                </a:solidFill>
                <a:latin typeface="Franklin Gothic Book"/>
                <a:cs typeface="Franklin Gothic Book"/>
              </a:rPr>
              <a:t>vSwitch</a:t>
            </a:r>
            <a:endParaRPr lang="en-US" sz="4400" b="1" dirty="0" smtClean="0">
              <a:solidFill>
                <a:schemeClr val="accent6">
                  <a:lumMod val="75000"/>
                </a:schemeClr>
              </a:solidFill>
              <a:latin typeface="Franklin Gothic Book"/>
              <a:cs typeface="Franklin Gothic Book"/>
            </a:endParaRPr>
          </a:p>
          <a:p>
            <a:pPr marL="571500" indent="-571500">
              <a:spcAft>
                <a:spcPts val="1800"/>
              </a:spcAft>
              <a:buFont typeface="Arial" charset="0"/>
              <a:buChar char="•"/>
            </a:pPr>
            <a:r>
              <a:rPr lang="en-US" sz="4400" dirty="0" smtClean="0">
                <a:latin typeface="Franklin Gothic Book"/>
                <a:cs typeface="Franklin Gothic Book"/>
              </a:rPr>
              <a:t>Build network topology using </a:t>
            </a:r>
            <a:r>
              <a:rPr lang="en-US" sz="4400" b="1" dirty="0" err="1" smtClean="0">
                <a:solidFill>
                  <a:schemeClr val="accent6">
                    <a:lumMod val="75000"/>
                  </a:schemeClr>
                </a:solidFill>
                <a:latin typeface="Franklin Gothic Book"/>
                <a:cs typeface="Franklin Gothic Book"/>
              </a:rPr>
              <a:t>Mininet</a:t>
            </a:r>
            <a:endParaRPr lang="en-US" sz="4400" dirty="0" smtClean="0">
              <a:latin typeface="Franklin Gothic Book"/>
              <a:cs typeface="Franklin Gothic Book"/>
            </a:endParaRPr>
          </a:p>
          <a:p>
            <a:pPr marL="571500" indent="-571500">
              <a:spcAft>
                <a:spcPts val="1800"/>
              </a:spcAft>
              <a:buFont typeface="Arial" charset="0"/>
              <a:buChar char="•"/>
            </a:pPr>
            <a:r>
              <a:rPr lang="en-US" sz="4400" dirty="0" smtClean="0">
                <a:latin typeface="Franklin Gothic Book"/>
                <a:cs typeface="Franklin Gothic Book"/>
              </a:rPr>
              <a:t>Build SDN control system with </a:t>
            </a:r>
            <a:r>
              <a:rPr lang="en-US" altLang="zh-CN" sz="4400" b="1" dirty="0" smtClean="0">
                <a:solidFill>
                  <a:schemeClr val="accent6">
                    <a:lumMod val="75000"/>
                  </a:schemeClr>
                </a:solidFill>
                <a:latin typeface="Franklin Gothic Book"/>
                <a:cs typeface="Franklin Gothic Book"/>
              </a:rPr>
              <a:t>POX</a:t>
            </a:r>
            <a:endParaRPr lang="en-US" sz="4400" b="1" dirty="0" smtClean="0">
              <a:solidFill>
                <a:schemeClr val="accent6">
                  <a:lumMod val="75000"/>
                </a:schemeClr>
              </a:solidFill>
              <a:latin typeface="Franklin Gothic Book"/>
              <a:cs typeface="Franklin Gothic Book"/>
            </a:endParaRPr>
          </a:p>
        </p:txBody>
      </p:sp>
      <p:sp>
        <p:nvSpPr>
          <p:cNvPr id="58" name="TextBox 57"/>
          <p:cNvSpPr txBox="1"/>
          <p:nvPr/>
        </p:nvSpPr>
        <p:spPr>
          <a:xfrm>
            <a:off x="15304145" y="25349492"/>
            <a:ext cx="13128325" cy="3031599"/>
          </a:xfrm>
          <a:prstGeom prst="rect">
            <a:avLst/>
          </a:prstGeom>
          <a:noFill/>
        </p:spPr>
        <p:txBody>
          <a:bodyPr wrap="square" rtlCol="0">
            <a:spAutoFit/>
          </a:bodyPr>
          <a:lstStyle/>
          <a:p>
            <a:pPr marL="571500" indent="-571500">
              <a:spcAft>
                <a:spcPts val="1800"/>
              </a:spcAft>
              <a:buFont typeface="Arial" charset="0"/>
              <a:buChar char="•"/>
              <a:tabLst>
                <a:tab pos="1185863" algn="l"/>
              </a:tabLst>
            </a:pPr>
            <a:r>
              <a:rPr lang="en-US" sz="4400" dirty="0" smtClean="0">
                <a:latin typeface="Franklin Gothic Medium"/>
                <a:cs typeface="Franklin Gothic Medium"/>
              </a:rPr>
              <a:t>Question</a:t>
            </a:r>
            <a:r>
              <a:rPr lang="en-US" sz="4400" dirty="0">
                <a:latin typeface="Franklin Gothic Medium"/>
                <a:cs typeface="Franklin Gothic Medium"/>
              </a:rPr>
              <a:t>:</a:t>
            </a:r>
            <a:r>
              <a:rPr lang="en-US" sz="4400" dirty="0">
                <a:latin typeface="Franklin Gothic Book"/>
                <a:cs typeface="Franklin Gothic Book"/>
              </a:rPr>
              <a:t> </a:t>
            </a:r>
            <a:r>
              <a:rPr lang="en-US" sz="4400" dirty="0" smtClean="0">
                <a:latin typeface="Franklin Gothic Book"/>
                <a:cs typeface="Franklin Gothic Book"/>
              </a:rPr>
              <a:t>Whether or not </a:t>
            </a:r>
            <a:r>
              <a:rPr lang="en-US" sz="4400" dirty="0"/>
              <a:t>the performance of </a:t>
            </a:r>
            <a:r>
              <a:rPr lang="en-US" sz="4400" dirty="0" smtClean="0"/>
              <a:t>Hadoop is improved </a:t>
            </a:r>
            <a:r>
              <a:rPr lang="en-US" sz="4400" dirty="0"/>
              <a:t>with </a:t>
            </a:r>
            <a:r>
              <a:rPr lang="en-US" sz="4400" dirty="0" smtClean="0"/>
              <a:t>SDN?</a:t>
            </a:r>
            <a:endParaRPr lang="en-US" sz="4400" dirty="0" smtClean="0">
              <a:latin typeface="Franklin Gothic Book"/>
              <a:cs typeface="Franklin Gothic Book"/>
            </a:endParaRPr>
          </a:p>
          <a:p>
            <a:pPr marL="465138" indent="-465138">
              <a:spcAft>
                <a:spcPts val="1800"/>
              </a:spcAft>
              <a:tabLst>
                <a:tab pos="1185863" algn="l"/>
              </a:tabLst>
            </a:pPr>
            <a:r>
              <a:rPr lang="en-US" sz="4400" dirty="0">
                <a:latin typeface="Franklin Gothic Book"/>
                <a:cs typeface="Franklin Gothic Book"/>
              </a:rPr>
              <a:t>	- </a:t>
            </a:r>
            <a:r>
              <a:rPr lang="en-US" sz="4400" b="1" dirty="0" smtClean="0">
                <a:latin typeface="Franklin Gothic Book"/>
                <a:cs typeface="Franklin Gothic Book"/>
              </a:rPr>
              <a:t>Experiment</a:t>
            </a:r>
            <a:r>
              <a:rPr lang="en-US" sz="4400" dirty="0" smtClean="0">
                <a:latin typeface="Franklin Gothic Book"/>
                <a:cs typeface="Franklin Gothic Book"/>
              </a:rPr>
              <a:t>: </a:t>
            </a:r>
            <a:r>
              <a:rPr lang="en-US" sz="4400" dirty="0" smtClean="0">
                <a:latin typeface="Franklin Gothic Book"/>
                <a:cs typeface="Franklin Gothic Book"/>
              </a:rPr>
              <a:t>Hado</a:t>
            </a:r>
            <a:r>
              <a:rPr lang="en-US" altLang="zh-CN" sz="4400" dirty="0" smtClean="0">
                <a:latin typeface="Franklin Gothic Book"/>
                <a:cs typeface="Franklin Gothic Book"/>
              </a:rPr>
              <a:t>op</a:t>
            </a:r>
            <a:r>
              <a:rPr lang="en-US" sz="4400" dirty="0" smtClean="0">
                <a:latin typeface="Franklin Gothic Book"/>
                <a:cs typeface="Franklin Gothic Book"/>
              </a:rPr>
              <a:t>  </a:t>
            </a:r>
            <a:r>
              <a:rPr lang="en-US" sz="4400" dirty="0" smtClean="0">
                <a:latin typeface="Franklin Gothic Book"/>
                <a:cs typeface="Franklin Gothic Book"/>
              </a:rPr>
              <a:t>job completion time of general  </a:t>
            </a:r>
            <a:r>
              <a:rPr lang="en-US" altLang="zh-CN" sz="4400" dirty="0" smtClean="0">
                <a:latin typeface="Franklin Gothic Book"/>
                <a:cs typeface="Franklin Gothic Book"/>
              </a:rPr>
              <a:t>network</a:t>
            </a:r>
            <a:r>
              <a:rPr lang="zh-CN" altLang="en-US" sz="4400" dirty="0" smtClean="0">
                <a:latin typeface="Franklin Gothic Book"/>
                <a:cs typeface="Franklin Gothic Book"/>
              </a:rPr>
              <a:t> </a:t>
            </a:r>
            <a:r>
              <a:rPr lang="en-US" altLang="zh-CN" sz="4400" dirty="0" smtClean="0">
                <a:latin typeface="Franklin Gothic Book"/>
                <a:cs typeface="Franklin Gothic Book"/>
              </a:rPr>
              <a:t>and</a:t>
            </a:r>
            <a:r>
              <a:rPr lang="zh-CN" altLang="en-US" sz="4400" dirty="0" smtClean="0">
                <a:latin typeface="Franklin Gothic Book"/>
                <a:cs typeface="Franklin Gothic Book"/>
              </a:rPr>
              <a:t> </a:t>
            </a:r>
            <a:r>
              <a:rPr lang="en-US" altLang="zh-CN" sz="4400" dirty="0" smtClean="0">
                <a:latin typeface="Franklin Gothic Book"/>
                <a:cs typeface="Franklin Gothic Book"/>
              </a:rPr>
              <a:t>SDN</a:t>
            </a:r>
            <a:r>
              <a:rPr lang="zh-CN" altLang="en-US" sz="4400" dirty="0" smtClean="0">
                <a:latin typeface="Franklin Gothic Book"/>
                <a:cs typeface="Franklin Gothic Book"/>
              </a:rPr>
              <a:t> </a:t>
            </a:r>
            <a:endParaRPr lang="en-US" sz="4400" dirty="0" smtClean="0">
              <a:latin typeface="Franklin Gothic Book"/>
              <a:cs typeface="Franklin Gothic Book"/>
            </a:endParaRPr>
          </a:p>
        </p:txBody>
      </p:sp>
      <p:sp>
        <p:nvSpPr>
          <p:cNvPr id="62" name="TextBox 61"/>
          <p:cNvSpPr txBox="1"/>
          <p:nvPr/>
        </p:nvSpPr>
        <p:spPr>
          <a:xfrm>
            <a:off x="15265129" y="24261294"/>
            <a:ext cx="13128324" cy="914400"/>
          </a:xfrm>
          <a:prstGeom prst="rect">
            <a:avLst/>
          </a:prstGeom>
          <a:solidFill>
            <a:schemeClr val="tx2">
              <a:lumMod val="60000"/>
              <a:lumOff val="40000"/>
            </a:schemeClr>
          </a:solidFill>
        </p:spPr>
        <p:txBody>
          <a:bodyPr wrap="none" lIns="127000" tIns="127000" rIns="127000" bIns="127000" rtlCol="0">
            <a:normAutofit fontScale="92500" lnSpcReduction="20000"/>
          </a:bodyPr>
          <a:lstStyle/>
          <a:p>
            <a:pPr algn="ctr"/>
            <a:r>
              <a:rPr lang="en-US" altLang="zh-CN" sz="5600" dirty="0" smtClean="0">
                <a:solidFill>
                  <a:schemeClr val="bg1"/>
                </a:solidFill>
                <a:latin typeface="Franklin Gothic Medium"/>
                <a:cs typeface="Franklin Gothic Medium"/>
              </a:rPr>
              <a:t>Experiment</a:t>
            </a:r>
            <a:endParaRPr lang="en-US" sz="5600" dirty="0">
              <a:solidFill>
                <a:schemeClr val="bg1"/>
              </a:solidFill>
              <a:latin typeface="Franklin Gothic Medium"/>
              <a:cs typeface="Franklin Gothic Medium"/>
            </a:endParaRPr>
          </a:p>
        </p:txBody>
      </p:sp>
      <p:grpSp>
        <p:nvGrpSpPr>
          <p:cNvPr id="31" name="Group 30"/>
          <p:cNvGrpSpPr/>
          <p:nvPr/>
        </p:nvGrpSpPr>
        <p:grpSpPr>
          <a:xfrm>
            <a:off x="990370" y="12142199"/>
            <a:ext cx="13128327" cy="4482405"/>
            <a:chOff x="1173586" y="16052800"/>
            <a:chExt cx="13128327" cy="4482405"/>
          </a:xfrm>
        </p:grpSpPr>
        <p:grpSp>
          <p:nvGrpSpPr>
            <p:cNvPr id="32" name="Group 31"/>
            <p:cNvGrpSpPr/>
            <p:nvPr/>
          </p:nvGrpSpPr>
          <p:grpSpPr>
            <a:xfrm>
              <a:off x="1173587" y="16052800"/>
              <a:ext cx="13128326" cy="2055535"/>
              <a:chOff x="1130148" y="16052800"/>
              <a:chExt cx="13128326" cy="2055535"/>
            </a:xfrm>
          </p:grpSpPr>
          <p:sp>
            <p:nvSpPr>
              <p:cNvPr id="44" name="TextBox 43"/>
              <p:cNvSpPr txBox="1"/>
              <p:nvPr/>
            </p:nvSpPr>
            <p:spPr>
              <a:xfrm>
                <a:off x="1130148" y="16052800"/>
                <a:ext cx="13128324" cy="914400"/>
              </a:xfrm>
              <a:prstGeom prst="rect">
                <a:avLst/>
              </a:prstGeom>
              <a:solidFill>
                <a:schemeClr val="tx2">
                  <a:lumMod val="60000"/>
                  <a:lumOff val="40000"/>
                </a:schemeClr>
              </a:solidFill>
            </p:spPr>
            <p:txBody>
              <a:bodyPr wrap="none" lIns="127000" tIns="127000" rIns="127000" bIns="127000" rtlCol="0">
                <a:normAutofit fontScale="92500" lnSpcReduction="20000"/>
              </a:bodyPr>
              <a:lstStyle/>
              <a:p>
                <a:pPr algn="ctr"/>
                <a:r>
                  <a:rPr lang="en-US" altLang="zh-CN" sz="5600" dirty="0" smtClean="0">
                    <a:solidFill>
                      <a:schemeClr val="bg1"/>
                    </a:solidFill>
                    <a:latin typeface="Franklin Gothic Medium"/>
                    <a:cs typeface="Franklin Gothic Medium"/>
                  </a:rPr>
                  <a:t>Goal</a:t>
                </a:r>
                <a:endParaRPr lang="en-US" sz="5600" dirty="0">
                  <a:solidFill>
                    <a:schemeClr val="bg1"/>
                  </a:solidFill>
                  <a:latin typeface="Franklin Gothic Medium"/>
                  <a:cs typeface="Franklin Gothic Medium"/>
                </a:endParaRPr>
              </a:p>
            </p:txBody>
          </p:sp>
          <p:sp>
            <p:nvSpPr>
              <p:cNvPr id="45" name="TextBox 44"/>
              <p:cNvSpPr txBox="1"/>
              <p:nvPr/>
            </p:nvSpPr>
            <p:spPr>
              <a:xfrm>
                <a:off x="1130149" y="17338894"/>
                <a:ext cx="13128325" cy="769441"/>
              </a:xfrm>
              <a:prstGeom prst="rect">
                <a:avLst/>
              </a:prstGeom>
              <a:noFill/>
            </p:spPr>
            <p:txBody>
              <a:bodyPr wrap="square" rtlCol="0">
                <a:spAutoFit/>
              </a:bodyPr>
              <a:lstStyle/>
              <a:p>
                <a:pPr marL="465138" indent="-465138">
                  <a:spcAft>
                    <a:spcPts val="1800"/>
                  </a:spcAft>
                  <a:tabLst>
                    <a:tab pos="1185863" algn="l"/>
                  </a:tabLst>
                </a:pPr>
                <a:endParaRPr lang="en-US" sz="4400" dirty="0" smtClean="0">
                  <a:latin typeface="Franklin Gothic Book"/>
                  <a:cs typeface="Franklin Gothic Book"/>
                </a:endParaRPr>
              </a:p>
            </p:txBody>
          </p:sp>
        </p:grpSp>
        <p:sp>
          <p:nvSpPr>
            <p:cNvPr id="34" name="TextBox 33"/>
            <p:cNvSpPr txBox="1"/>
            <p:nvPr/>
          </p:nvSpPr>
          <p:spPr>
            <a:xfrm>
              <a:off x="1173586" y="17057330"/>
              <a:ext cx="13128325" cy="3477875"/>
            </a:xfrm>
            <a:prstGeom prst="rect">
              <a:avLst/>
            </a:prstGeom>
            <a:noFill/>
          </p:spPr>
          <p:txBody>
            <a:bodyPr wrap="square" rtlCol="0">
              <a:spAutoFit/>
            </a:bodyPr>
            <a:lstStyle/>
            <a:p>
              <a:pPr marL="571500" indent="-571500">
                <a:buFont typeface="Arial" charset="0"/>
                <a:buChar char="•"/>
              </a:pPr>
              <a:r>
                <a:rPr lang="en-US" altLang="zh-CN" sz="4400" dirty="0" smtClean="0"/>
                <a:t>D</a:t>
              </a:r>
              <a:r>
                <a:rPr lang="en-US" sz="4400" dirty="0" smtClean="0"/>
                <a:t>esign and implement a traffic optimization system </a:t>
              </a:r>
              <a:r>
                <a:rPr lang="en-US" sz="4400" dirty="0"/>
                <a:t>based on SDN</a:t>
              </a:r>
              <a:r>
                <a:rPr lang="en-US" sz="4400" dirty="0" smtClean="0"/>
                <a:t> for improving performance of Hadoop applications. </a:t>
              </a:r>
              <a:endParaRPr lang="zh-CN" altLang="en-US" sz="4400" dirty="0" smtClean="0"/>
            </a:p>
            <a:p>
              <a:pPr marL="571500" indent="-571500">
                <a:buFont typeface="Arial" charset="0"/>
                <a:buChar char="•"/>
              </a:pPr>
              <a:r>
                <a:rPr lang="en-US" altLang="zh-CN" sz="4400" dirty="0" smtClean="0"/>
                <a:t>B</a:t>
              </a:r>
              <a:r>
                <a:rPr lang="en-US" sz="4400" dirty="0" smtClean="0"/>
                <a:t>uild an SDN </a:t>
              </a:r>
              <a:r>
                <a:rPr lang="en-US" altLang="zh-CN" sz="4400" dirty="0" smtClean="0"/>
                <a:t>control</a:t>
              </a:r>
              <a:r>
                <a:rPr lang="zh-CN" altLang="en-US" sz="4400" dirty="0" smtClean="0"/>
                <a:t> </a:t>
              </a:r>
              <a:r>
                <a:rPr lang="en-US" sz="4400" dirty="0" smtClean="0"/>
                <a:t>system independently</a:t>
              </a:r>
              <a:r>
                <a:rPr lang="en-US" altLang="zh-CN" sz="4400" dirty="0" smtClean="0"/>
                <a:t>.</a:t>
              </a:r>
              <a:r>
                <a:rPr lang="zh-CN" altLang="en-US" sz="4400" dirty="0" smtClean="0"/>
                <a:t> </a:t>
              </a:r>
              <a:r>
                <a:rPr lang="en-US" sz="4400" dirty="0" smtClean="0"/>
                <a:t>The SDN system will not influence how the Hadoop works</a:t>
              </a:r>
              <a:r>
                <a:rPr lang="en-US" altLang="zh-CN" sz="4400" dirty="0" smtClean="0"/>
                <a:t>.</a:t>
              </a:r>
              <a:endParaRPr lang="en-US" sz="4400" dirty="0" smtClean="0"/>
            </a:p>
          </p:txBody>
        </p:sp>
      </p:grpSp>
      <p:grpSp>
        <p:nvGrpSpPr>
          <p:cNvPr id="4" name="Group 3"/>
          <p:cNvGrpSpPr/>
          <p:nvPr/>
        </p:nvGrpSpPr>
        <p:grpSpPr>
          <a:xfrm>
            <a:off x="990370" y="16975182"/>
            <a:ext cx="13128325" cy="8284176"/>
            <a:chOff x="1151863" y="18352477"/>
            <a:chExt cx="13128325" cy="8284176"/>
          </a:xfrm>
        </p:grpSpPr>
        <p:sp>
          <p:nvSpPr>
            <p:cNvPr id="49" name="TextBox 48"/>
            <p:cNvSpPr txBox="1"/>
            <p:nvPr/>
          </p:nvSpPr>
          <p:spPr>
            <a:xfrm>
              <a:off x="1151863" y="18352477"/>
              <a:ext cx="13128325" cy="914400"/>
            </a:xfrm>
            <a:prstGeom prst="rect">
              <a:avLst/>
            </a:prstGeom>
            <a:solidFill>
              <a:schemeClr val="tx2">
                <a:lumMod val="60000"/>
                <a:lumOff val="40000"/>
              </a:schemeClr>
            </a:solidFill>
          </p:spPr>
          <p:txBody>
            <a:bodyPr wrap="none" lIns="127000" tIns="127000" rIns="127000" bIns="127000" rtlCol="0">
              <a:normAutofit fontScale="92500" lnSpcReduction="20000"/>
            </a:bodyPr>
            <a:lstStyle/>
            <a:p>
              <a:pPr algn="ctr"/>
              <a:r>
                <a:rPr lang="en-US" altLang="zh-CN" sz="5600" dirty="0" smtClean="0">
                  <a:solidFill>
                    <a:schemeClr val="bg1"/>
                  </a:solidFill>
                  <a:latin typeface="Franklin Gothic Medium"/>
                  <a:cs typeface="Franklin Gothic Medium"/>
                </a:rPr>
                <a:t>Design</a:t>
              </a:r>
              <a:endParaRPr lang="en-US" sz="5600" dirty="0">
                <a:solidFill>
                  <a:schemeClr val="bg1"/>
                </a:solidFill>
                <a:latin typeface="Franklin Gothic Medium"/>
                <a:cs typeface="Franklin Gothic Medium"/>
              </a:endParaRPr>
            </a:p>
          </p:txBody>
        </p:sp>
        <p:sp>
          <p:nvSpPr>
            <p:cNvPr id="50" name="TextBox 49"/>
            <p:cNvSpPr txBox="1"/>
            <p:nvPr/>
          </p:nvSpPr>
          <p:spPr>
            <a:xfrm>
              <a:off x="1151863" y="19511626"/>
              <a:ext cx="13128325" cy="7125027"/>
            </a:xfrm>
            <a:prstGeom prst="rect">
              <a:avLst/>
            </a:prstGeom>
            <a:noFill/>
          </p:spPr>
          <p:txBody>
            <a:bodyPr wrap="square" rtlCol="0">
              <a:spAutoFit/>
            </a:bodyPr>
            <a:lstStyle/>
            <a:p>
              <a:pPr marL="571500" indent="-571500">
                <a:spcAft>
                  <a:spcPts val="1800"/>
                </a:spcAft>
                <a:buFont typeface="Arial" charset="0"/>
                <a:buChar char="•"/>
              </a:pPr>
              <a:r>
                <a:rPr lang="en-US" altLang="zh-CN" sz="4400" dirty="0" smtClean="0"/>
                <a:t>P</a:t>
              </a:r>
              <a:r>
                <a:rPr lang="en-US" sz="4400" dirty="0" smtClean="0"/>
                <a:t>rototype</a:t>
              </a:r>
              <a:r>
                <a:rPr lang="en-US" altLang="zh-CN" sz="4400" dirty="0" smtClean="0"/>
                <a:t>:</a:t>
              </a:r>
              <a:endParaRPr lang="zh-CN" altLang="en-US" sz="4400" dirty="0"/>
            </a:p>
            <a:p>
              <a:pPr>
                <a:spcAft>
                  <a:spcPts val="1800"/>
                </a:spcAft>
              </a:pPr>
              <a:r>
                <a:rPr lang="zh-CN" altLang="en-US" sz="4400" dirty="0" smtClean="0"/>
                <a:t>     </a:t>
              </a:r>
              <a:r>
                <a:rPr lang="en-US" altLang="zh-CN" sz="4400" dirty="0" smtClean="0"/>
                <a:t>-</a:t>
              </a:r>
              <a:r>
                <a:rPr lang="zh-CN" altLang="en-US" sz="4400" dirty="0" smtClean="0"/>
                <a:t> </a:t>
              </a:r>
              <a:r>
                <a:rPr lang="en-US" altLang="zh-CN" sz="4400" dirty="0" smtClean="0"/>
                <a:t>Hadoop</a:t>
              </a:r>
              <a:r>
                <a:rPr lang="zh-CN" altLang="en-US" sz="4400" dirty="0" smtClean="0"/>
                <a:t> </a:t>
              </a:r>
              <a:r>
                <a:rPr lang="en-US" altLang="zh-CN" sz="4400" dirty="0" smtClean="0"/>
                <a:t>Cluster</a:t>
              </a:r>
              <a:r>
                <a:rPr lang="zh-CN" altLang="en-US" sz="4400" dirty="0" smtClean="0"/>
                <a:t> </a:t>
              </a:r>
              <a:r>
                <a:rPr lang="en-US" altLang="zh-CN" sz="4400" dirty="0" smtClean="0"/>
                <a:t>Nodes</a:t>
              </a:r>
              <a:endParaRPr lang="zh-CN" altLang="en-US" sz="4400" dirty="0" smtClean="0"/>
            </a:p>
            <a:p>
              <a:pPr>
                <a:spcAft>
                  <a:spcPts val="1800"/>
                </a:spcAft>
              </a:pPr>
              <a:r>
                <a:rPr lang="zh-CN" altLang="en-US" sz="4400" dirty="0" smtClean="0"/>
                <a:t>     </a:t>
              </a:r>
              <a:r>
                <a:rPr lang="en-US" altLang="zh-CN" sz="4400" dirty="0" smtClean="0"/>
                <a:t>-</a:t>
              </a:r>
              <a:r>
                <a:rPr lang="zh-CN" altLang="en-US" sz="4400" dirty="0" smtClean="0"/>
                <a:t> </a:t>
              </a:r>
              <a:r>
                <a:rPr lang="en-US" altLang="zh-CN" sz="4400" dirty="0" smtClean="0"/>
                <a:t>Open</a:t>
              </a:r>
              <a:r>
                <a:rPr lang="zh-CN" altLang="en-US" sz="4400" dirty="0" smtClean="0"/>
                <a:t> </a:t>
              </a:r>
              <a:r>
                <a:rPr lang="en-US" altLang="zh-CN" sz="4400" dirty="0" smtClean="0"/>
                <a:t>Source</a:t>
              </a:r>
              <a:r>
                <a:rPr lang="zh-CN" altLang="en-US" sz="4400" dirty="0" smtClean="0"/>
                <a:t> </a:t>
              </a:r>
              <a:r>
                <a:rPr lang="en-US" altLang="zh-CN" sz="4400" dirty="0" smtClean="0"/>
                <a:t>Switches</a:t>
              </a:r>
              <a:endParaRPr lang="zh-CN" altLang="en-US" sz="4400" dirty="0" smtClean="0"/>
            </a:p>
            <a:p>
              <a:pPr>
                <a:spcAft>
                  <a:spcPts val="1800"/>
                </a:spcAft>
              </a:pPr>
              <a:r>
                <a:rPr lang="zh-CN" altLang="en-US" sz="4400" dirty="0" smtClean="0"/>
                <a:t>     </a:t>
              </a:r>
              <a:r>
                <a:rPr lang="en-US" altLang="zh-CN" sz="4400" dirty="0" smtClean="0"/>
                <a:t>-</a:t>
              </a:r>
              <a:r>
                <a:rPr lang="zh-CN" altLang="en-US" sz="4400" dirty="0" smtClean="0"/>
                <a:t> </a:t>
              </a:r>
              <a:r>
                <a:rPr lang="en-US" altLang="zh-CN" sz="4400" dirty="0" smtClean="0"/>
                <a:t>SDN</a:t>
              </a:r>
              <a:r>
                <a:rPr lang="zh-CN" altLang="en-US" sz="4400" dirty="0" smtClean="0"/>
                <a:t> </a:t>
              </a:r>
              <a:r>
                <a:rPr lang="en-US" altLang="zh-CN" sz="4400" dirty="0" smtClean="0"/>
                <a:t>controller</a:t>
              </a:r>
              <a:r>
                <a:rPr lang="zh-CN" altLang="en-US" sz="4400" dirty="0" smtClean="0"/>
                <a:t> </a:t>
              </a:r>
              <a:r>
                <a:rPr lang="en-US" altLang="zh-CN" sz="4400" dirty="0" smtClean="0"/>
                <a:t>based</a:t>
              </a:r>
              <a:r>
                <a:rPr lang="zh-CN" altLang="en-US" sz="4400" dirty="0" smtClean="0"/>
                <a:t> </a:t>
              </a:r>
              <a:r>
                <a:rPr lang="en-US" altLang="zh-CN" sz="4400" dirty="0" smtClean="0"/>
                <a:t>on</a:t>
              </a:r>
              <a:r>
                <a:rPr lang="zh-CN" altLang="en-US" sz="4400" dirty="0" smtClean="0"/>
                <a:t> </a:t>
              </a:r>
              <a:r>
                <a:rPr lang="en-US" altLang="zh-CN" sz="4400" dirty="0" err="1" smtClean="0"/>
                <a:t>OpenFlow</a:t>
              </a:r>
              <a:endParaRPr lang="zh-CN" altLang="en-US" sz="4400" dirty="0"/>
            </a:p>
            <a:p>
              <a:pPr marL="571500" indent="-571500">
                <a:spcAft>
                  <a:spcPts val="1800"/>
                </a:spcAft>
                <a:buFont typeface="Arial" charset="0"/>
                <a:buChar char="•"/>
              </a:pPr>
              <a:r>
                <a:rPr lang="en-US" altLang="zh-CN" sz="4400" dirty="0" smtClean="0">
                  <a:latin typeface="Franklin Gothic Book"/>
                  <a:cs typeface="Franklin Gothic Book"/>
                </a:rPr>
                <a:t>System</a:t>
              </a:r>
              <a:r>
                <a:rPr lang="zh-CN" altLang="en-US" sz="4400" dirty="0" smtClean="0">
                  <a:latin typeface="Franklin Gothic Book"/>
                  <a:cs typeface="Franklin Gothic Book"/>
                </a:rPr>
                <a:t> </a:t>
              </a:r>
              <a:r>
                <a:rPr lang="en-US" altLang="zh-CN" sz="4400" dirty="0" smtClean="0">
                  <a:latin typeface="Franklin Gothic Book"/>
                  <a:cs typeface="Franklin Gothic Book"/>
                </a:rPr>
                <a:t>Process:</a:t>
              </a:r>
              <a:r>
                <a:rPr lang="zh-CN" altLang="en-US" sz="4400" dirty="0" smtClean="0">
                  <a:latin typeface="Franklin Gothic Book"/>
                  <a:cs typeface="Franklin Gothic Book"/>
                </a:rPr>
                <a:t> </a:t>
              </a:r>
              <a:endParaRPr lang="zh-CN" altLang="en-US" sz="4400" dirty="0">
                <a:latin typeface="Franklin Gothic Book"/>
                <a:cs typeface="Franklin Gothic Book"/>
              </a:endParaRPr>
            </a:p>
            <a:p>
              <a:pPr>
                <a:spcAft>
                  <a:spcPts val="1800"/>
                </a:spcAft>
              </a:pPr>
              <a:r>
                <a:rPr lang="zh-CN" altLang="en-US" sz="4400" dirty="0" smtClean="0">
                  <a:latin typeface="Franklin Gothic Book"/>
                  <a:cs typeface="Franklin Gothic Book"/>
                </a:rPr>
                <a:t>    </a:t>
              </a:r>
              <a:r>
                <a:rPr lang="en-US" altLang="zh-CN" sz="4400" dirty="0" smtClean="0">
                  <a:latin typeface="Franklin Gothic Book"/>
                  <a:cs typeface="Franklin Gothic Book"/>
                </a:rPr>
                <a:t>-</a:t>
              </a:r>
              <a:r>
                <a:rPr lang="zh-CN" altLang="en-US" sz="4400" dirty="0" smtClean="0">
                  <a:latin typeface="Franklin Gothic Book"/>
                  <a:cs typeface="Franklin Gothic Book"/>
                </a:rPr>
                <a:t> </a:t>
              </a:r>
              <a:r>
                <a:rPr lang="en-US" altLang="zh-CN" sz="4400" dirty="0" smtClean="0">
                  <a:latin typeface="Franklin Gothic Book"/>
                  <a:cs typeface="Franklin Gothic Book"/>
                </a:rPr>
                <a:t>Hadoop</a:t>
              </a:r>
              <a:r>
                <a:rPr lang="zh-CN" altLang="en-US" sz="4400" dirty="0" smtClean="0">
                  <a:latin typeface="Franklin Gothic Book"/>
                  <a:cs typeface="Franklin Gothic Book"/>
                </a:rPr>
                <a:t> </a:t>
              </a:r>
              <a:r>
                <a:rPr lang="en-US" altLang="zh-CN" sz="4400" dirty="0" smtClean="0">
                  <a:latin typeface="Franklin Gothic Book"/>
                  <a:cs typeface="Franklin Gothic Book"/>
                </a:rPr>
                <a:t>runs</a:t>
              </a:r>
              <a:r>
                <a:rPr lang="zh-CN" altLang="en-US" sz="4400" dirty="0" smtClean="0">
                  <a:latin typeface="Franklin Gothic Book"/>
                  <a:cs typeface="Franklin Gothic Book"/>
                </a:rPr>
                <a:t> </a:t>
              </a:r>
              <a:r>
                <a:rPr lang="en-US" altLang="zh-CN" sz="4400" dirty="0" smtClean="0">
                  <a:latin typeface="Franklin Gothic Book"/>
                  <a:cs typeface="Franklin Gothic Book"/>
                </a:rPr>
                <a:t>on</a:t>
              </a:r>
              <a:r>
                <a:rPr lang="zh-CN" altLang="en-US" sz="4400" dirty="0" smtClean="0">
                  <a:latin typeface="Franklin Gothic Book"/>
                  <a:cs typeface="Franklin Gothic Book"/>
                </a:rPr>
                <a:t> </a:t>
              </a:r>
              <a:r>
                <a:rPr lang="en-US" altLang="zh-CN" sz="4400" dirty="0" smtClean="0">
                  <a:latin typeface="Franklin Gothic Book"/>
                  <a:cs typeface="Franklin Gothic Book"/>
                </a:rPr>
                <a:t>a</a:t>
              </a:r>
              <a:r>
                <a:rPr lang="zh-CN" altLang="en-US" sz="4400" dirty="0" smtClean="0">
                  <a:latin typeface="Franklin Gothic Book"/>
                  <a:cs typeface="Franklin Gothic Book"/>
                </a:rPr>
                <a:t> </a:t>
              </a:r>
              <a:r>
                <a:rPr lang="en-US" altLang="zh-CN" sz="4400" dirty="0" smtClean="0">
                  <a:latin typeface="Franklin Gothic Book"/>
                  <a:cs typeface="Franklin Gothic Book"/>
                </a:rPr>
                <a:t>network</a:t>
              </a:r>
              <a:r>
                <a:rPr lang="zh-CN" altLang="en-US" sz="4400" dirty="0" smtClean="0">
                  <a:latin typeface="Franklin Gothic Book"/>
                  <a:cs typeface="Franklin Gothic Book"/>
                </a:rPr>
                <a:t> </a:t>
              </a:r>
              <a:r>
                <a:rPr lang="en-US" altLang="zh-CN" sz="4400" dirty="0" smtClean="0">
                  <a:latin typeface="Franklin Gothic Book"/>
                  <a:cs typeface="Franklin Gothic Book"/>
                </a:rPr>
                <a:t>with</a:t>
              </a:r>
              <a:r>
                <a:rPr lang="zh-CN" altLang="en-US" sz="4400" dirty="0" smtClean="0">
                  <a:latin typeface="Franklin Gothic Book"/>
                  <a:cs typeface="Franklin Gothic Book"/>
                </a:rPr>
                <a:t> </a:t>
              </a:r>
              <a:r>
                <a:rPr lang="en-US" altLang="zh-CN" sz="4400" dirty="0" smtClean="0">
                  <a:latin typeface="Franklin Gothic Book"/>
                  <a:cs typeface="Franklin Gothic Book"/>
                </a:rPr>
                <a:t>Fat</a:t>
              </a:r>
              <a:r>
                <a:rPr lang="zh-CN" altLang="en-US" sz="4400" dirty="0" smtClean="0">
                  <a:latin typeface="Franklin Gothic Book"/>
                  <a:cs typeface="Franklin Gothic Book"/>
                </a:rPr>
                <a:t> </a:t>
              </a:r>
              <a:r>
                <a:rPr lang="en-US" altLang="zh-CN" sz="4400" dirty="0" smtClean="0">
                  <a:latin typeface="Franklin Gothic Book"/>
                  <a:cs typeface="Franklin Gothic Book"/>
                </a:rPr>
                <a:t>Tree</a:t>
              </a:r>
              <a:r>
                <a:rPr lang="zh-CN" altLang="en-US" sz="4400" dirty="0" smtClean="0">
                  <a:latin typeface="Franklin Gothic Book"/>
                  <a:cs typeface="Franklin Gothic Book"/>
                </a:rPr>
                <a:t> </a:t>
              </a:r>
              <a:r>
                <a:rPr lang="en-US" altLang="zh-CN" sz="4400" dirty="0" smtClean="0">
                  <a:latin typeface="Franklin Gothic Book"/>
                  <a:cs typeface="Franklin Gothic Book"/>
                </a:rPr>
                <a:t>topology.</a:t>
              </a:r>
              <a:endParaRPr lang="zh-CN" altLang="en-US" sz="4400" dirty="0">
                <a:latin typeface="Franklin Gothic Book"/>
                <a:cs typeface="Franklin Gothic Book"/>
              </a:endParaRPr>
            </a:p>
            <a:p>
              <a:pPr>
                <a:spcAft>
                  <a:spcPts val="1800"/>
                </a:spcAft>
              </a:pPr>
              <a:r>
                <a:rPr lang="zh-CN" altLang="en-US" sz="4400" dirty="0" smtClean="0">
                  <a:latin typeface="Franklin Gothic Book"/>
                  <a:cs typeface="Franklin Gothic Book"/>
                </a:rPr>
                <a:t>    </a:t>
              </a:r>
              <a:r>
                <a:rPr lang="en-US" altLang="zh-CN" sz="4400" dirty="0" smtClean="0">
                  <a:latin typeface="Franklin Gothic Book"/>
                  <a:cs typeface="Franklin Gothic Book"/>
                </a:rPr>
                <a:t>-</a:t>
              </a:r>
              <a:r>
                <a:rPr lang="zh-CN" altLang="en-US" sz="4400" dirty="0" smtClean="0">
                  <a:latin typeface="Franklin Gothic Book"/>
                  <a:cs typeface="Franklin Gothic Book"/>
                </a:rPr>
                <a:t> </a:t>
              </a:r>
              <a:r>
                <a:rPr lang="en-US" altLang="zh-CN" sz="4400" dirty="0" smtClean="0">
                  <a:latin typeface="Franklin Gothic Book"/>
                  <a:cs typeface="Franklin Gothic Book"/>
                </a:rPr>
                <a:t>SDN</a:t>
              </a:r>
              <a:r>
                <a:rPr lang="zh-CN" altLang="en-US" sz="4400" dirty="0" smtClean="0">
                  <a:latin typeface="Franklin Gothic Book"/>
                  <a:cs typeface="Franklin Gothic Book"/>
                </a:rPr>
                <a:t> </a:t>
              </a:r>
              <a:r>
                <a:rPr lang="en-US" altLang="zh-CN" sz="4400" dirty="0" smtClean="0">
                  <a:latin typeface="Franklin Gothic Book"/>
                  <a:cs typeface="Franklin Gothic Book"/>
                </a:rPr>
                <a:t>controller</a:t>
              </a:r>
              <a:r>
                <a:rPr lang="zh-CN" altLang="en-US" sz="4400" dirty="0" smtClean="0">
                  <a:latin typeface="Franklin Gothic Book"/>
                  <a:cs typeface="Franklin Gothic Book"/>
                </a:rPr>
                <a:t> </a:t>
              </a:r>
              <a:r>
                <a:rPr lang="en-US" altLang="zh-CN" sz="4400" dirty="0" smtClean="0">
                  <a:latin typeface="Franklin Gothic Book"/>
                  <a:cs typeface="Franklin Gothic Book"/>
                </a:rPr>
                <a:t>collects</a:t>
              </a:r>
              <a:r>
                <a:rPr lang="zh-CN" altLang="en-US" sz="4400" dirty="0" smtClean="0">
                  <a:latin typeface="Franklin Gothic Book"/>
                  <a:cs typeface="Franklin Gothic Book"/>
                </a:rPr>
                <a:t> </a:t>
              </a:r>
              <a:r>
                <a:rPr lang="en-US" altLang="zh-CN" sz="4400" dirty="0" smtClean="0">
                  <a:latin typeface="Franklin Gothic Book"/>
                  <a:cs typeface="Franklin Gothic Book"/>
                </a:rPr>
                <a:t>information</a:t>
              </a:r>
              <a:r>
                <a:rPr lang="zh-CN" altLang="en-US" sz="4400" dirty="0" smtClean="0">
                  <a:latin typeface="Franklin Gothic Book"/>
                  <a:cs typeface="Franklin Gothic Book"/>
                </a:rPr>
                <a:t> </a:t>
              </a:r>
              <a:r>
                <a:rPr lang="en-US" altLang="zh-CN" sz="4400" dirty="0" smtClean="0">
                  <a:latin typeface="Franklin Gothic Book"/>
                  <a:cs typeface="Franklin Gothic Book"/>
                </a:rPr>
                <a:t>and</a:t>
              </a:r>
              <a:r>
                <a:rPr lang="zh-CN" altLang="en-US" sz="4400" dirty="0" smtClean="0">
                  <a:latin typeface="Franklin Gothic Book"/>
                  <a:cs typeface="Franklin Gothic Book"/>
                </a:rPr>
                <a:t> </a:t>
              </a:r>
              <a:r>
                <a:rPr lang="en-US" altLang="zh-CN" sz="4400" dirty="0" smtClean="0">
                  <a:latin typeface="Franklin Gothic Book"/>
                  <a:cs typeface="Franklin Gothic Book"/>
                </a:rPr>
                <a:t>executes</a:t>
              </a:r>
              <a:r>
                <a:rPr lang="zh-CN" altLang="en-US" sz="4400" dirty="0" smtClean="0">
                  <a:latin typeface="Franklin Gothic Book"/>
                  <a:cs typeface="Franklin Gothic Book"/>
                </a:rPr>
                <a:t> </a:t>
              </a:r>
            </a:p>
            <a:p>
              <a:pPr>
                <a:spcAft>
                  <a:spcPts val="1800"/>
                </a:spcAft>
              </a:pPr>
              <a:r>
                <a:rPr lang="zh-CN" altLang="en-US" sz="4400" dirty="0">
                  <a:latin typeface="Franklin Gothic Book"/>
                  <a:cs typeface="Franklin Gothic Book"/>
                </a:rPr>
                <a:t> </a:t>
              </a:r>
              <a:r>
                <a:rPr lang="zh-CN" altLang="en-US" sz="4400" dirty="0" smtClean="0">
                  <a:latin typeface="Franklin Gothic Book"/>
                  <a:cs typeface="Franklin Gothic Book"/>
                </a:rPr>
                <a:t>     </a:t>
              </a:r>
              <a:r>
                <a:rPr lang="en-US" altLang="zh-CN" sz="4400" dirty="0" smtClean="0">
                  <a:latin typeface="Franklin Gothic Book"/>
                  <a:cs typeface="Franklin Gothic Book"/>
                </a:rPr>
                <a:t>routing</a:t>
              </a:r>
              <a:r>
                <a:rPr lang="zh-CN" altLang="en-US" sz="4400" dirty="0" smtClean="0">
                  <a:latin typeface="Franklin Gothic Book"/>
                  <a:cs typeface="Franklin Gothic Book"/>
                </a:rPr>
                <a:t> </a:t>
              </a:r>
              <a:r>
                <a:rPr lang="en-US" altLang="zh-CN" sz="4400" dirty="0" smtClean="0">
                  <a:latin typeface="Franklin Gothic Book"/>
                  <a:cs typeface="Franklin Gothic Book"/>
                </a:rPr>
                <a:t>computation</a:t>
              </a:r>
              <a:r>
                <a:rPr lang="zh-CN" altLang="en-US" sz="4400" dirty="0" smtClean="0">
                  <a:latin typeface="Franklin Gothic Book"/>
                  <a:cs typeface="Franklin Gothic Book"/>
                </a:rPr>
                <a:t> </a:t>
              </a:r>
              <a:r>
                <a:rPr lang="en-US" altLang="zh-CN" sz="4400" dirty="0" smtClean="0">
                  <a:latin typeface="Franklin Gothic Book"/>
                  <a:cs typeface="Franklin Gothic Book"/>
                </a:rPr>
                <a:t>and</a:t>
              </a:r>
              <a:r>
                <a:rPr lang="zh-CN" altLang="en-US" sz="4400" dirty="0" smtClean="0">
                  <a:latin typeface="Franklin Gothic Book"/>
                  <a:cs typeface="Franklin Gothic Book"/>
                </a:rPr>
                <a:t> </a:t>
              </a:r>
              <a:r>
                <a:rPr lang="en-US" altLang="zh-CN" sz="4400" dirty="0" smtClean="0">
                  <a:latin typeface="Franklin Gothic Book"/>
                  <a:cs typeface="Franklin Gothic Book"/>
                </a:rPr>
                <a:t>flow</a:t>
              </a:r>
              <a:r>
                <a:rPr lang="zh-CN" altLang="en-US" sz="4400" dirty="0" smtClean="0">
                  <a:latin typeface="Franklin Gothic Book"/>
                  <a:cs typeface="Franklin Gothic Book"/>
                </a:rPr>
                <a:t> </a:t>
              </a:r>
              <a:r>
                <a:rPr lang="en-US" altLang="zh-CN" sz="4400" dirty="0" smtClean="0">
                  <a:latin typeface="Franklin Gothic Book"/>
                  <a:cs typeface="Franklin Gothic Book"/>
                </a:rPr>
                <a:t>scheduling.</a:t>
              </a:r>
              <a:endParaRPr lang="zh-CN" altLang="en-US" sz="4400" dirty="0">
                <a:latin typeface="Franklin Gothic Book"/>
                <a:cs typeface="Franklin Gothic Book"/>
              </a:endParaRPr>
            </a:p>
          </p:txBody>
        </p:sp>
      </p:grpSp>
      <p:sp>
        <p:nvSpPr>
          <p:cNvPr id="61" name="TextBox 60"/>
          <p:cNvSpPr txBox="1"/>
          <p:nvPr/>
        </p:nvSpPr>
        <p:spPr>
          <a:xfrm>
            <a:off x="29649571" y="24182976"/>
            <a:ext cx="13128325" cy="769441"/>
          </a:xfrm>
          <a:prstGeom prst="rect">
            <a:avLst/>
          </a:prstGeom>
          <a:noFill/>
        </p:spPr>
        <p:txBody>
          <a:bodyPr wrap="square" rtlCol="0">
            <a:spAutoFit/>
          </a:bodyPr>
          <a:lstStyle/>
          <a:p>
            <a:pPr marL="465138" indent="-465138">
              <a:spcAft>
                <a:spcPts val="1800"/>
              </a:spcAft>
              <a:tabLst>
                <a:tab pos="1185863" algn="l"/>
              </a:tabLst>
            </a:pPr>
            <a:endParaRPr lang="en-US" sz="4400" dirty="0">
              <a:latin typeface="Franklin Gothic Book"/>
              <a:cs typeface="Franklin Gothic Book"/>
            </a:endParaRPr>
          </a:p>
        </p:txBody>
      </p:sp>
      <p:sp>
        <p:nvSpPr>
          <p:cNvPr id="64" name="TextBox 63"/>
          <p:cNvSpPr txBox="1"/>
          <p:nvPr/>
        </p:nvSpPr>
        <p:spPr>
          <a:xfrm>
            <a:off x="29657263" y="24261294"/>
            <a:ext cx="13128324" cy="914400"/>
          </a:xfrm>
          <a:prstGeom prst="rect">
            <a:avLst/>
          </a:prstGeom>
          <a:solidFill>
            <a:schemeClr val="tx2">
              <a:lumMod val="60000"/>
              <a:lumOff val="40000"/>
            </a:schemeClr>
          </a:solidFill>
        </p:spPr>
        <p:txBody>
          <a:bodyPr wrap="none" lIns="127000" tIns="127000" rIns="127000" bIns="127000" rtlCol="0">
            <a:normAutofit fontScale="92500" lnSpcReduction="20000"/>
          </a:bodyPr>
          <a:lstStyle/>
          <a:p>
            <a:pPr algn="ctr"/>
            <a:r>
              <a:rPr lang="en-US" altLang="zh-CN" sz="5600" dirty="0" smtClean="0">
                <a:solidFill>
                  <a:schemeClr val="bg1"/>
                </a:solidFill>
                <a:latin typeface="Franklin Gothic Medium"/>
                <a:cs typeface="Franklin Gothic Medium"/>
              </a:rPr>
              <a:t>Future</a:t>
            </a:r>
            <a:endParaRPr lang="en-US" sz="5600" dirty="0" smtClean="0">
              <a:solidFill>
                <a:schemeClr val="bg1"/>
              </a:solidFill>
              <a:latin typeface="Franklin Gothic Medium"/>
              <a:cs typeface="Franklin Gothic Medium"/>
            </a:endParaRPr>
          </a:p>
        </p:txBody>
      </p:sp>
      <p:sp>
        <p:nvSpPr>
          <p:cNvPr id="65" name="TextBox 64"/>
          <p:cNvSpPr txBox="1"/>
          <p:nvPr/>
        </p:nvSpPr>
        <p:spPr>
          <a:xfrm>
            <a:off x="29657262" y="25349492"/>
            <a:ext cx="13128325" cy="6663363"/>
          </a:xfrm>
          <a:prstGeom prst="rect">
            <a:avLst/>
          </a:prstGeom>
          <a:noFill/>
        </p:spPr>
        <p:txBody>
          <a:bodyPr wrap="square" rtlCol="0">
            <a:spAutoFit/>
          </a:bodyPr>
          <a:lstStyle/>
          <a:p>
            <a:pPr marL="571500" indent="-571500">
              <a:spcAft>
                <a:spcPts val="1800"/>
              </a:spcAft>
              <a:buFont typeface="Arial" charset="0"/>
              <a:buChar char="•"/>
            </a:pPr>
            <a:r>
              <a:rPr lang="en-US" altLang="zh-CN" sz="4400" dirty="0" smtClean="0">
                <a:latin typeface="Franklin Gothic Book"/>
                <a:cs typeface="Franklin Gothic Book"/>
              </a:rPr>
              <a:t>Make</a:t>
            </a:r>
            <a:r>
              <a:rPr lang="zh-CN" altLang="en-US" sz="4400" dirty="0" smtClean="0">
                <a:latin typeface="Franklin Gothic Book"/>
                <a:cs typeface="Franklin Gothic Book"/>
              </a:rPr>
              <a:t> </a:t>
            </a:r>
            <a:r>
              <a:rPr lang="en-US" altLang="zh-CN" sz="4400" dirty="0" smtClean="0">
                <a:latin typeface="Franklin Gothic Book"/>
                <a:cs typeface="Franklin Gothic Book"/>
              </a:rPr>
              <a:t>experiments</a:t>
            </a:r>
            <a:r>
              <a:rPr lang="zh-CN" altLang="en-US" sz="4400" dirty="0" smtClean="0">
                <a:latin typeface="Franklin Gothic Book"/>
                <a:cs typeface="Franklin Gothic Book"/>
              </a:rPr>
              <a:t> </a:t>
            </a:r>
            <a:r>
              <a:rPr lang="en-US" altLang="zh-CN" sz="4400" dirty="0" smtClean="0">
                <a:latin typeface="Franklin Gothic Book"/>
                <a:cs typeface="Franklin Gothic Book"/>
              </a:rPr>
              <a:t>for</a:t>
            </a:r>
            <a:r>
              <a:rPr lang="zh-CN" altLang="en-US" sz="4400" dirty="0" smtClean="0">
                <a:latin typeface="Franklin Gothic Book"/>
                <a:cs typeface="Franklin Gothic Book"/>
              </a:rPr>
              <a:t> </a:t>
            </a:r>
            <a:r>
              <a:rPr lang="en-US" altLang="zh-CN" sz="4400" dirty="0" smtClean="0">
                <a:latin typeface="Franklin Gothic Book"/>
                <a:cs typeface="Franklin Gothic Book"/>
              </a:rPr>
              <a:t>more</a:t>
            </a:r>
            <a:r>
              <a:rPr lang="zh-CN" altLang="en-US" sz="4400" dirty="0" smtClean="0">
                <a:latin typeface="Franklin Gothic Book"/>
                <a:cs typeface="Franklin Gothic Book"/>
              </a:rPr>
              <a:t> </a:t>
            </a:r>
            <a:r>
              <a:rPr lang="en-US" altLang="zh-CN" sz="4400" dirty="0" smtClean="0">
                <a:latin typeface="Franklin Gothic Book"/>
                <a:cs typeface="Franklin Gothic Book"/>
              </a:rPr>
              <a:t>optimal</a:t>
            </a:r>
            <a:r>
              <a:rPr lang="zh-CN" altLang="en-US" sz="4400" dirty="0" smtClean="0">
                <a:latin typeface="Franklin Gothic Book"/>
                <a:cs typeface="Franklin Gothic Book"/>
              </a:rPr>
              <a:t> </a:t>
            </a:r>
            <a:r>
              <a:rPr lang="en-US" altLang="zh-CN" sz="4400" dirty="0" smtClean="0">
                <a:latin typeface="Franklin Gothic Book"/>
                <a:cs typeface="Franklin Gothic Book"/>
              </a:rPr>
              <a:t>SDN</a:t>
            </a:r>
            <a:r>
              <a:rPr lang="zh-CN" altLang="en-US" sz="4400" dirty="0" smtClean="0">
                <a:latin typeface="Franklin Gothic Book"/>
                <a:cs typeface="Franklin Gothic Book"/>
              </a:rPr>
              <a:t> </a:t>
            </a:r>
            <a:r>
              <a:rPr lang="en-US" altLang="zh-CN" sz="4400" dirty="0" smtClean="0">
                <a:latin typeface="Franklin Gothic Book"/>
                <a:cs typeface="Franklin Gothic Book"/>
              </a:rPr>
              <a:t>details</a:t>
            </a:r>
            <a:endParaRPr lang="zh-CN" altLang="en-US" sz="4400" dirty="0" smtClean="0">
              <a:latin typeface="Franklin Gothic Book"/>
              <a:cs typeface="Franklin Gothic Book"/>
            </a:endParaRPr>
          </a:p>
          <a:p>
            <a:pPr>
              <a:spcAft>
                <a:spcPts val="1800"/>
              </a:spcAft>
            </a:pPr>
            <a:r>
              <a:rPr lang="zh-CN" altLang="en-US" sz="4400" dirty="0">
                <a:latin typeface="Franklin Gothic Book"/>
                <a:cs typeface="Franklin Gothic Book"/>
              </a:rPr>
              <a:t> </a:t>
            </a:r>
            <a:r>
              <a:rPr lang="zh-CN" altLang="en-US" sz="4400" dirty="0" smtClean="0">
                <a:latin typeface="Franklin Gothic Book"/>
                <a:cs typeface="Franklin Gothic Book"/>
              </a:rPr>
              <a:t>   </a:t>
            </a:r>
            <a:r>
              <a:rPr lang="en-US" altLang="zh-CN" sz="4400" dirty="0" smtClean="0">
                <a:latin typeface="Franklin Gothic Book"/>
                <a:cs typeface="Franklin Gothic Book"/>
              </a:rPr>
              <a:t>-</a:t>
            </a:r>
            <a:r>
              <a:rPr lang="zh-CN" altLang="en-US" sz="4400" dirty="0" smtClean="0">
                <a:latin typeface="Franklin Gothic Book"/>
                <a:cs typeface="Franklin Gothic Book"/>
              </a:rPr>
              <a:t> </a:t>
            </a:r>
            <a:r>
              <a:rPr lang="en-US" altLang="zh-CN" sz="4400" dirty="0" smtClean="0">
                <a:latin typeface="Franklin Gothic Book"/>
                <a:cs typeface="Franklin Gothic Book"/>
              </a:rPr>
              <a:t>fully</a:t>
            </a:r>
            <a:r>
              <a:rPr lang="zh-CN" altLang="en-US" sz="4400" dirty="0" smtClean="0">
                <a:latin typeface="Franklin Gothic Book"/>
                <a:cs typeface="Franklin Gothic Book"/>
              </a:rPr>
              <a:t> </a:t>
            </a:r>
            <a:r>
              <a:rPr lang="en-US" altLang="zh-CN" sz="4400" dirty="0" smtClean="0">
                <a:latin typeface="Franklin Gothic Book"/>
                <a:cs typeface="Franklin Gothic Book"/>
              </a:rPr>
              <a:t>take</a:t>
            </a:r>
            <a:r>
              <a:rPr lang="zh-CN" altLang="en-US" sz="4400" dirty="0" smtClean="0">
                <a:latin typeface="Franklin Gothic Book"/>
                <a:cs typeface="Franklin Gothic Book"/>
              </a:rPr>
              <a:t> </a:t>
            </a:r>
            <a:r>
              <a:rPr lang="en-US" altLang="zh-CN" sz="4400" dirty="0" smtClean="0">
                <a:latin typeface="Franklin Gothic Book"/>
                <a:cs typeface="Franklin Gothic Book"/>
              </a:rPr>
              <a:t>use</a:t>
            </a:r>
            <a:r>
              <a:rPr lang="zh-CN" altLang="en-US" sz="4400" dirty="0" smtClean="0">
                <a:latin typeface="Franklin Gothic Book"/>
                <a:cs typeface="Franklin Gothic Book"/>
              </a:rPr>
              <a:t> </a:t>
            </a:r>
            <a:r>
              <a:rPr lang="en-US" altLang="zh-CN" sz="4400" dirty="0" smtClean="0">
                <a:latin typeface="Franklin Gothic Book"/>
                <a:cs typeface="Franklin Gothic Book"/>
              </a:rPr>
              <a:t>of</a:t>
            </a:r>
            <a:r>
              <a:rPr lang="zh-CN" altLang="en-US" sz="4400" dirty="0" smtClean="0">
                <a:latin typeface="Franklin Gothic Book"/>
                <a:cs typeface="Franklin Gothic Book"/>
              </a:rPr>
              <a:t> </a:t>
            </a:r>
            <a:r>
              <a:rPr lang="en-US" altLang="zh-CN" sz="4400" dirty="0" smtClean="0">
                <a:latin typeface="Franklin Gothic Book"/>
                <a:cs typeface="Franklin Gothic Book"/>
              </a:rPr>
              <a:t>information</a:t>
            </a:r>
            <a:r>
              <a:rPr lang="zh-CN" altLang="en-US" sz="4400" dirty="0" smtClean="0">
                <a:latin typeface="Franklin Gothic Book"/>
                <a:cs typeface="Franklin Gothic Book"/>
              </a:rPr>
              <a:t> </a:t>
            </a:r>
            <a:r>
              <a:rPr lang="en-US" altLang="zh-CN" sz="4400" dirty="0" smtClean="0">
                <a:latin typeface="Franklin Gothic Book"/>
                <a:cs typeface="Franklin Gothic Book"/>
              </a:rPr>
              <a:t>collected</a:t>
            </a:r>
            <a:r>
              <a:rPr lang="zh-CN" altLang="en-US" sz="4400" dirty="0" smtClean="0">
                <a:latin typeface="Franklin Gothic Book"/>
                <a:cs typeface="Franklin Gothic Book"/>
              </a:rPr>
              <a:t> </a:t>
            </a:r>
          </a:p>
          <a:p>
            <a:pPr marL="571500" indent="-571500">
              <a:spcAft>
                <a:spcPts val="1800"/>
              </a:spcAft>
              <a:buFont typeface="Arial" charset="0"/>
              <a:buChar char="•"/>
            </a:pPr>
            <a:r>
              <a:rPr lang="en-US" altLang="zh-CN" sz="4400" dirty="0" smtClean="0">
                <a:latin typeface="Franklin Gothic Book"/>
                <a:cs typeface="Franklin Gothic Book"/>
              </a:rPr>
              <a:t>Implement</a:t>
            </a:r>
            <a:r>
              <a:rPr lang="zh-CN" altLang="en-US" sz="4400" dirty="0" smtClean="0">
                <a:latin typeface="Franklin Gothic Book"/>
                <a:cs typeface="Franklin Gothic Book"/>
              </a:rPr>
              <a:t> </a:t>
            </a:r>
            <a:r>
              <a:rPr lang="en-US" altLang="zh-CN" sz="4400" dirty="0" smtClean="0">
                <a:latin typeface="Franklin Gothic Book"/>
                <a:cs typeface="Franklin Gothic Book"/>
              </a:rPr>
              <a:t>a</a:t>
            </a:r>
            <a:r>
              <a:rPr lang="zh-CN" altLang="en-US" sz="4400" dirty="0" smtClean="0">
                <a:latin typeface="Franklin Gothic Book"/>
                <a:cs typeface="Franklin Gothic Book"/>
              </a:rPr>
              <a:t> </a:t>
            </a:r>
            <a:r>
              <a:rPr lang="en-US" altLang="zh-CN" sz="4400" dirty="0" smtClean="0">
                <a:latin typeface="Franklin Gothic Book"/>
                <a:cs typeface="Franklin Gothic Book"/>
              </a:rPr>
              <a:t>integral</a:t>
            </a:r>
            <a:r>
              <a:rPr lang="zh-CN" altLang="en-US" sz="4400" dirty="0" smtClean="0">
                <a:latin typeface="Franklin Gothic Book"/>
                <a:cs typeface="Franklin Gothic Book"/>
              </a:rPr>
              <a:t> </a:t>
            </a:r>
            <a:r>
              <a:rPr lang="en-US" altLang="zh-CN" sz="4400" dirty="0" smtClean="0">
                <a:latin typeface="Franklin Gothic Book"/>
                <a:cs typeface="Franklin Gothic Book"/>
              </a:rPr>
              <a:t>SDN</a:t>
            </a:r>
            <a:r>
              <a:rPr lang="zh-CN" altLang="en-US" sz="4400" dirty="0" smtClean="0">
                <a:latin typeface="Franklin Gothic Book"/>
                <a:cs typeface="Franklin Gothic Book"/>
              </a:rPr>
              <a:t> </a:t>
            </a:r>
            <a:r>
              <a:rPr lang="en-US" altLang="zh-CN" sz="4400" dirty="0" smtClean="0">
                <a:latin typeface="Franklin Gothic Book"/>
                <a:cs typeface="Franklin Gothic Book"/>
              </a:rPr>
              <a:t>system</a:t>
            </a:r>
            <a:r>
              <a:rPr lang="zh-CN" altLang="en-US" sz="4400" dirty="0" smtClean="0">
                <a:latin typeface="Franklin Gothic Book"/>
                <a:cs typeface="Franklin Gothic Book"/>
              </a:rPr>
              <a:t> </a:t>
            </a:r>
            <a:r>
              <a:rPr lang="en-US" altLang="zh-CN" sz="4400" dirty="0" smtClean="0">
                <a:latin typeface="Franklin Gothic Book"/>
                <a:cs typeface="Franklin Gothic Book"/>
              </a:rPr>
              <a:t>for</a:t>
            </a:r>
            <a:r>
              <a:rPr lang="zh-CN" altLang="en-US" sz="4400" dirty="0" smtClean="0">
                <a:latin typeface="Franklin Gothic Book"/>
                <a:cs typeface="Franklin Gothic Book"/>
              </a:rPr>
              <a:t> </a:t>
            </a:r>
            <a:r>
              <a:rPr lang="en-US" altLang="zh-CN" sz="4400" dirty="0" smtClean="0">
                <a:latin typeface="Franklin Gothic Book"/>
                <a:cs typeface="Franklin Gothic Book"/>
              </a:rPr>
              <a:t>Hadoop</a:t>
            </a:r>
            <a:r>
              <a:rPr lang="zh-CN" altLang="en-US" sz="4400" dirty="0" smtClean="0">
                <a:latin typeface="Franklin Gothic Book"/>
                <a:cs typeface="Franklin Gothic Book"/>
              </a:rPr>
              <a:t> </a:t>
            </a:r>
            <a:r>
              <a:rPr lang="en-US" altLang="zh-CN" sz="4400" dirty="0" smtClean="0">
                <a:latin typeface="Franklin Gothic Book"/>
                <a:cs typeface="Franklin Gothic Book"/>
              </a:rPr>
              <a:t>and</a:t>
            </a:r>
            <a:r>
              <a:rPr lang="zh-CN" altLang="en-US" sz="4400" dirty="0" smtClean="0">
                <a:latin typeface="Franklin Gothic Book"/>
                <a:cs typeface="Franklin Gothic Book"/>
              </a:rPr>
              <a:t> </a:t>
            </a:r>
            <a:r>
              <a:rPr lang="en-US" altLang="zh-CN" sz="4400" dirty="0" smtClean="0">
                <a:latin typeface="Franklin Gothic Book"/>
                <a:cs typeface="Franklin Gothic Book"/>
              </a:rPr>
              <a:t>other</a:t>
            </a:r>
            <a:r>
              <a:rPr lang="zh-CN" altLang="en-US" sz="4400" dirty="0" smtClean="0">
                <a:latin typeface="Franklin Gothic Book"/>
                <a:cs typeface="Franklin Gothic Book"/>
              </a:rPr>
              <a:t> </a:t>
            </a:r>
            <a:r>
              <a:rPr lang="en-US" altLang="zh-CN" sz="4400" dirty="0" smtClean="0">
                <a:latin typeface="Franklin Gothic Book"/>
                <a:cs typeface="Franklin Gothic Book"/>
              </a:rPr>
              <a:t>computing</a:t>
            </a:r>
            <a:r>
              <a:rPr lang="zh-CN" altLang="en-US" sz="4400" dirty="0" smtClean="0">
                <a:latin typeface="Franklin Gothic Book"/>
                <a:cs typeface="Franklin Gothic Book"/>
              </a:rPr>
              <a:t> </a:t>
            </a:r>
            <a:r>
              <a:rPr lang="en-US" altLang="zh-CN" sz="4400" dirty="0" smtClean="0">
                <a:latin typeface="Franklin Gothic Book"/>
                <a:cs typeface="Franklin Gothic Book"/>
              </a:rPr>
              <a:t>application.</a:t>
            </a:r>
            <a:endParaRPr lang="zh-CN" altLang="en-US" sz="4400" dirty="0" smtClean="0">
              <a:latin typeface="Franklin Gothic Book"/>
              <a:cs typeface="Franklin Gothic Book"/>
            </a:endParaRPr>
          </a:p>
          <a:p>
            <a:pPr marL="571500" indent="-571500">
              <a:spcAft>
                <a:spcPts val="1800"/>
              </a:spcAft>
              <a:buFont typeface="Arial" charset="0"/>
              <a:buChar char="•"/>
            </a:pPr>
            <a:r>
              <a:rPr lang="en-US" altLang="zh-CN" sz="4400" dirty="0" smtClean="0">
                <a:latin typeface="Franklin Gothic Book"/>
                <a:cs typeface="Franklin Gothic Book"/>
              </a:rPr>
              <a:t>Move</a:t>
            </a:r>
            <a:r>
              <a:rPr lang="zh-CN" altLang="en-US" sz="4400" dirty="0" smtClean="0">
                <a:latin typeface="Franklin Gothic Book"/>
                <a:cs typeface="Franklin Gothic Book"/>
              </a:rPr>
              <a:t> </a:t>
            </a:r>
            <a:r>
              <a:rPr lang="en-US" altLang="zh-CN" sz="4400" dirty="0" smtClean="0">
                <a:latin typeface="Franklin Gothic Book"/>
                <a:cs typeface="Franklin Gothic Book"/>
              </a:rPr>
              <a:t>to</a:t>
            </a:r>
            <a:r>
              <a:rPr lang="zh-CN" altLang="en-US" sz="4400" dirty="0" smtClean="0">
                <a:latin typeface="Franklin Gothic Book"/>
                <a:cs typeface="Franklin Gothic Book"/>
              </a:rPr>
              <a:t> </a:t>
            </a:r>
            <a:r>
              <a:rPr lang="en-US" altLang="zh-CN" sz="4400" dirty="0" smtClean="0">
                <a:latin typeface="Franklin Gothic Book"/>
                <a:cs typeface="Franklin Gothic Book"/>
              </a:rPr>
              <a:t>real</a:t>
            </a:r>
            <a:r>
              <a:rPr lang="zh-CN" altLang="en-US" sz="4400" dirty="0" smtClean="0">
                <a:latin typeface="Franklin Gothic Book"/>
                <a:cs typeface="Franklin Gothic Book"/>
              </a:rPr>
              <a:t> </a:t>
            </a:r>
            <a:r>
              <a:rPr lang="en-US" altLang="zh-CN" sz="4400" dirty="0" smtClean="0">
                <a:latin typeface="Franklin Gothic Book"/>
                <a:cs typeface="Franklin Gothic Book"/>
              </a:rPr>
              <a:t>machines:</a:t>
            </a:r>
            <a:r>
              <a:rPr lang="zh-CN" altLang="en-US" sz="4400" dirty="0" smtClean="0">
                <a:latin typeface="Franklin Gothic Book"/>
                <a:cs typeface="Franklin Gothic Book"/>
              </a:rPr>
              <a:t> </a:t>
            </a:r>
            <a:r>
              <a:rPr lang="en-US" altLang="zh-CN" sz="4400" dirty="0" smtClean="0">
                <a:latin typeface="Franklin Gothic Book"/>
                <a:cs typeface="Franklin Gothic Book"/>
              </a:rPr>
              <a:t>wired</a:t>
            </a:r>
            <a:r>
              <a:rPr lang="zh-CN" altLang="en-US" sz="4400" dirty="0" smtClean="0">
                <a:latin typeface="Franklin Gothic Book"/>
                <a:cs typeface="Franklin Gothic Book"/>
              </a:rPr>
              <a:t> </a:t>
            </a:r>
            <a:r>
              <a:rPr lang="en-US" altLang="zh-CN" sz="4400" dirty="0" smtClean="0">
                <a:latin typeface="Franklin Gothic Book"/>
                <a:cs typeface="Franklin Gothic Book"/>
              </a:rPr>
              <a:t>machines</a:t>
            </a:r>
            <a:r>
              <a:rPr lang="zh-CN" altLang="en-US" sz="4400" dirty="0" smtClean="0">
                <a:latin typeface="Franklin Gothic Book"/>
                <a:cs typeface="Franklin Gothic Book"/>
              </a:rPr>
              <a:t> </a:t>
            </a:r>
            <a:r>
              <a:rPr lang="en-US" altLang="zh-CN" sz="4400" dirty="0" smtClean="0">
                <a:latin typeface="Franklin Gothic Book"/>
                <a:cs typeface="Franklin Gothic Book"/>
              </a:rPr>
              <a:t>and</a:t>
            </a:r>
            <a:r>
              <a:rPr lang="zh-CN" altLang="en-US" sz="4400" dirty="0" smtClean="0">
                <a:latin typeface="Franklin Gothic Book"/>
                <a:cs typeface="Franklin Gothic Book"/>
              </a:rPr>
              <a:t> </a:t>
            </a:r>
            <a:r>
              <a:rPr lang="en-US" altLang="zh-CN" sz="4400" dirty="0" smtClean="0">
                <a:latin typeface="Franklin Gothic Book"/>
                <a:cs typeface="Franklin Gothic Book"/>
              </a:rPr>
              <a:t>large</a:t>
            </a:r>
            <a:r>
              <a:rPr lang="zh-CN" altLang="en-US" sz="4400" dirty="0" smtClean="0">
                <a:latin typeface="Franklin Gothic Book"/>
                <a:cs typeface="Franklin Gothic Book"/>
              </a:rPr>
              <a:t> </a:t>
            </a:r>
            <a:r>
              <a:rPr lang="en-US" altLang="zh-CN" sz="4400" dirty="0" smtClean="0">
                <a:latin typeface="Franklin Gothic Book"/>
                <a:cs typeface="Franklin Gothic Book"/>
              </a:rPr>
              <a:t>scaled</a:t>
            </a:r>
            <a:r>
              <a:rPr lang="zh-CN" altLang="en-US" sz="4400" dirty="0" smtClean="0">
                <a:latin typeface="Franklin Gothic Book"/>
                <a:cs typeface="Franklin Gothic Book"/>
              </a:rPr>
              <a:t> </a:t>
            </a:r>
            <a:r>
              <a:rPr lang="en-US" altLang="zh-CN" sz="4400" dirty="0" smtClean="0">
                <a:latin typeface="Franklin Gothic Book"/>
                <a:cs typeface="Franklin Gothic Book"/>
              </a:rPr>
              <a:t>network</a:t>
            </a:r>
            <a:endParaRPr lang="zh-CN" altLang="en-US" sz="4400" dirty="0">
              <a:latin typeface="Franklin Gothic Book"/>
              <a:cs typeface="Franklin Gothic Book"/>
            </a:endParaRPr>
          </a:p>
          <a:p>
            <a:pPr>
              <a:spcAft>
                <a:spcPts val="1800"/>
              </a:spcAft>
            </a:pPr>
            <a:r>
              <a:rPr lang="zh-CN" altLang="en-US" sz="4400" dirty="0" smtClean="0">
                <a:latin typeface="Franklin Gothic Book"/>
                <a:cs typeface="Franklin Gothic Book"/>
              </a:rPr>
              <a:t>    </a:t>
            </a:r>
            <a:r>
              <a:rPr lang="en-US" altLang="zh-CN" sz="4400" dirty="0" smtClean="0">
                <a:latin typeface="Franklin Gothic Book"/>
                <a:cs typeface="Franklin Gothic Book"/>
              </a:rPr>
              <a:t>-</a:t>
            </a:r>
            <a:r>
              <a:rPr lang="zh-CN" altLang="en-US" sz="4400" dirty="0">
                <a:latin typeface="Franklin Gothic Book"/>
                <a:cs typeface="Franklin Gothic Book"/>
              </a:rPr>
              <a:t> </a:t>
            </a:r>
            <a:r>
              <a:rPr lang="en-US" altLang="zh-CN" sz="4400" dirty="0" smtClean="0">
                <a:latin typeface="Franklin Gothic Book"/>
                <a:cs typeface="Franklin Gothic Book"/>
              </a:rPr>
              <a:t>deploy</a:t>
            </a:r>
            <a:r>
              <a:rPr lang="zh-CN" altLang="en-US" sz="4400" dirty="0" smtClean="0">
                <a:latin typeface="Franklin Gothic Book"/>
                <a:cs typeface="Franklin Gothic Book"/>
              </a:rPr>
              <a:t> </a:t>
            </a:r>
            <a:r>
              <a:rPr lang="en-US" altLang="zh-CN" sz="4400" dirty="0" smtClean="0">
                <a:latin typeface="Franklin Gothic Book"/>
                <a:cs typeface="Franklin Gothic Book"/>
              </a:rPr>
              <a:t>SDN</a:t>
            </a:r>
            <a:r>
              <a:rPr lang="zh-CN" altLang="en-US" sz="4400" dirty="0" smtClean="0">
                <a:latin typeface="Franklin Gothic Book"/>
                <a:cs typeface="Franklin Gothic Book"/>
              </a:rPr>
              <a:t> </a:t>
            </a:r>
            <a:r>
              <a:rPr lang="en-US" altLang="zh-CN" sz="4400" dirty="0" smtClean="0">
                <a:latin typeface="Franklin Gothic Book"/>
                <a:cs typeface="Franklin Gothic Book"/>
              </a:rPr>
              <a:t>system</a:t>
            </a:r>
            <a:r>
              <a:rPr lang="zh-CN" altLang="en-US" sz="4400" dirty="0" smtClean="0">
                <a:latin typeface="Franklin Gothic Book"/>
                <a:cs typeface="Franklin Gothic Book"/>
              </a:rPr>
              <a:t> </a:t>
            </a:r>
            <a:r>
              <a:rPr lang="en-US" altLang="zh-CN" sz="4400" dirty="0" smtClean="0">
                <a:latin typeface="Franklin Gothic Book"/>
                <a:cs typeface="Franklin Gothic Book"/>
              </a:rPr>
              <a:t>on</a:t>
            </a:r>
            <a:r>
              <a:rPr lang="zh-CN" altLang="en-US" sz="4400" dirty="0" smtClean="0">
                <a:latin typeface="Franklin Gothic Book"/>
                <a:cs typeface="Franklin Gothic Book"/>
              </a:rPr>
              <a:t> </a:t>
            </a:r>
            <a:r>
              <a:rPr lang="en-US" altLang="zh-CN" sz="4400" dirty="0" smtClean="0">
                <a:latin typeface="Franklin Gothic Book"/>
                <a:cs typeface="Franklin Gothic Book"/>
              </a:rPr>
              <a:t>real</a:t>
            </a:r>
            <a:r>
              <a:rPr lang="zh-CN" altLang="en-US" sz="4400" dirty="0" smtClean="0">
                <a:latin typeface="Franklin Gothic Book"/>
                <a:cs typeface="Franklin Gothic Book"/>
              </a:rPr>
              <a:t> </a:t>
            </a:r>
            <a:r>
              <a:rPr lang="en-US" altLang="zh-CN" sz="4400" dirty="0" smtClean="0">
                <a:latin typeface="Franklin Gothic Book"/>
                <a:cs typeface="Franklin Gothic Book"/>
              </a:rPr>
              <a:t>network</a:t>
            </a:r>
            <a:r>
              <a:rPr lang="zh-CN" altLang="en-US" sz="4400" dirty="0" smtClean="0">
                <a:latin typeface="Franklin Gothic Book"/>
                <a:cs typeface="Franklin Gothic Book"/>
              </a:rPr>
              <a:t> </a:t>
            </a:r>
            <a:r>
              <a:rPr lang="en-US" altLang="zh-CN" sz="4400" dirty="0" smtClean="0">
                <a:latin typeface="Franklin Gothic Book"/>
                <a:cs typeface="Franklin Gothic Book"/>
              </a:rPr>
              <a:t>clusters</a:t>
            </a:r>
            <a:endParaRPr lang="zh-CN" altLang="en-US" sz="4400" dirty="0" smtClean="0">
              <a:latin typeface="Franklin Gothic Book"/>
              <a:cs typeface="Franklin Gothic Book"/>
            </a:endParaRPr>
          </a:p>
          <a:p>
            <a:pPr>
              <a:spcAft>
                <a:spcPts val="1800"/>
              </a:spcAft>
            </a:pPr>
            <a:r>
              <a:rPr lang="zh-CN" altLang="en-US" sz="4400" dirty="0">
                <a:latin typeface="Franklin Gothic Book"/>
                <a:cs typeface="Franklin Gothic Book"/>
              </a:rPr>
              <a:t> </a:t>
            </a:r>
            <a:r>
              <a:rPr lang="zh-CN" altLang="en-US" sz="4400" dirty="0" smtClean="0">
                <a:latin typeface="Franklin Gothic Book"/>
                <a:cs typeface="Franklin Gothic Book"/>
              </a:rPr>
              <a:t>   </a:t>
            </a:r>
            <a:r>
              <a:rPr lang="en-US" altLang="zh-CN" sz="4400" dirty="0" smtClean="0">
                <a:latin typeface="Franklin Gothic Book"/>
                <a:cs typeface="Franklin Gothic Book"/>
              </a:rPr>
              <a:t>-</a:t>
            </a:r>
            <a:r>
              <a:rPr lang="zh-CN" altLang="en-US" sz="4400" dirty="0" smtClean="0">
                <a:latin typeface="Franklin Gothic Book"/>
                <a:cs typeface="Franklin Gothic Book"/>
              </a:rPr>
              <a:t> </a:t>
            </a:r>
            <a:r>
              <a:rPr lang="en-US" altLang="zh-CN" sz="4400" dirty="0" smtClean="0">
                <a:latin typeface="Franklin Gothic Book"/>
                <a:cs typeface="Franklin Gothic Book"/>
              </a:rPr>
              <a:t>try</a:t>
            </a:r>
            <a:r>
              <a:rPr lang="zh-CN" altLang="en-US" sz="4400" dirty="0" smtClean="0">
                <a:latin typeface="Franklin Gothic Book"/>
                <a:cs typeface="Franklin Gothic Book"/>
              </a:rPr>
              <a:t> </a:t>
            </a:r>
            <a:r>
              <a:rPr lang="en-US" altLang="zh-CN" sz="4400" dirty="0" smtClean="0">
                <a:latin typeface="Franklin Gothic Book"/>
                <a:cs typeface="Franklin Gothic Book"/>
              </a:rPr>
              <a:t>to</a:t>
            </a:r>
            <a:r>
              <a:rPr lang="zh-CN" altLang="en-US" sz="4400" dirty="0" smtClean="0">
                <a:latin typeface="Franklin Gothic Book"/>
                <a:cs typeface="Franklin Gothic Book"/>
              </a:rPr>
              <a:t> </a:t>
            </a:r>
            <a:r>
              <a:rPr lang="en-US" altLang="zh-CN" sz="4400" dirty="0" smtClean="0">
                <a:latin typeface="Franklin Gothic Book"/>
                <a:cs typeface="Franklin Gothic Book"/>
              </a:rPr>
              <a:t>make</a:t>
            </a:r>
            <a:r>
              <a:rPr lang="zh-CN" altLang="en-US" sz="4400" dirty="0" smtClean="0">
                <a:latin typeface="Franklin Gothic Book"/>
                <a:cs typeface="Franklin Gothic Book"/>
              </a:rPr>
              <a:t> </a:t>
            </a:r>
            <a:r>
              <a:rPr lang="en-US" altLang="zh-CN" sz="4400" dirty="0" smtClean="0">
                <a:latin typeface="Franklin Gothic Book"/>
                <a:cs typeface="Franklin Gothic Book"/>
              </a:rPr>
              <a:t>the</a:t>
            </a:r>
            <a:r>
              <a:rPr lang="zh-CN" altLang="en-US" sz="4400" dirty="0" smtClean="0">
                <a:latin typeface="Franklin Gothic Book"/>
                <a:cs typeface="Franklin Gothic Book"/>
              </a:rPr>
              <a:t> </a:t>
            </a:r>
            <a:r>
              <a:rPr lang="en-US" altLang="zh-CN" sz="4400" dirty="0" smtClean="0">
                <a:latin typeface="Franklin Gothic Book"/>
                <a:cs typeface="Franklin Gothic Book"/>
              </a:rPr>
              <a:t>SDN</a:t>
            </a:r>
            <a:r>
              <a:rPr lang="zh-CN" altLang="en-US" sz="4400" dirty="0" smtClean="0">
                <a:latin typeface="Franklin Gothic Book"/>
                <a:cs typeface="Franklin Gothic Book"/>
              </a:rPr>
              <a:t> </a:t>
            </a:r>
            <a:r>
              <a:rPr lang="en-US" altLang="zh-CN" sz="4400" dirty="0" smtClean="0">
                <a:latin typeface="Franklin Gothic Book"/>
                <a:cs typeface="Franklin Gothic Book"/>
              </a:rPr>
              <a:t>system</a:t>
            </a:r>
            <a:r>
              <a:rPr lang="zh-CN" altLang="en-US" sz="4400" dirty="0" smtClean="0">
                <a:latin typeface="Franklin Gothic Book"/>
                <a:cs typeface="Franklin Gothic Book"/>
              </a:rPr>
              <a:t> </a:t>
            </a:r>
            <a:r>
              <a:rPr lang="en-US" altLang="zh-CN" sz="4400" dirty="0" smtClean="0">
                <a:latin typeface="Franklin Gothic Book"/>
                <a:cs typeface="Franklin Gothic Book"/>
              </a:rPr>
              <a:t>work</a:t>
            </a:r>
            <a:r>
              <a:rPr lang="zh-CN" altLang="en-US" sz="4400" dirty="0" smtClean="0">
                <a:latin typeface="Franklin Gothic Book"/>
                <a:cs typeface="Franklin Gothic Book"/>
              </a:rPr>
              <a:t> </a:t>
            </a:r>
            <a:r>
              <a:rPr lang="en-US" altLang="zh-CN" sz="4400" dirty="0" smtClean="0">
                <a:latin typeface="Franklin Gothic Book"/>
                <a:cs typeface="Franklin Gothic Book"/>
              </a:rPr>
              <a:t>on</a:t>
            </a:r>
            <a:r>
              <a:rPr lang="zh-CN" altLang="en-US" sz="4400" dirty="0" smtClean="0">
                <a:latin typeface="Franklin Gothic Book"/>
                <a:cs typeface="Franklin Gothic Book"/>
              </a:rPr>
              <a:t> </a:t>
            </a:r>
            <a:r>
              <a:rPr lang="en-US" altLang="zh-CN" sz="4400" dirty="0" smtClean="0">
                <a:latin typeface="Franklin Gothic Book"/>
                <a:cs typeface="Franklin Gothic Book"/>
              </a:rPr>
              <a:t>data</a:t>
            </a:r>
            <a:r>
              <a:rPr lang="zh-CN" altLang="en-US" sz="4400" dirty="0" smtClean="0">
                <a:latin typeface="Franklin Gothic Book"/>
                <a:cs typeface="Franklin Gothic Book"/>
              </a:rPr>
              <a:t> </a:t>
            </a:r>
            <a:r>
              <a:rPr lang="en-US" altLang="zh-CN" sz="4400" dirty="0" smtClean="0">
                <a:latin typeface="Franklin Gothic Book"/>
                <a:cs typeface="Franklin Gothic Book"/>
              </a:rPr>
              <a:t>centers</a:t>
            </a:r>
            <a:endParaRPr lang="zh-CN" altLang="en-US" sz="4400" dirty="0" smtClean="0">
              <a:latin typeface="Franklin Gothic Book"/>
              <a:cs typeface="Franklin Gothic Book"/>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9987" y="4165279"/>
            <a:ext cx="14532903" cy="1192384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1348" y="25540032"/>
            <a:ext cx="12206368" cy="391081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0082" y="30073762"/>
            <a:ext cx="3770243" cy="188512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1885" y="30073762"/>
            <a:ext cx="4330700" cy="1879600"/>
          </a:xfrm>
          <a:prstGeom prst="rect">
            <a:avLst/>
          </a:prstGeom>
        </p:spPr>
      </p:pic>
      <p:sp>
        <p:nvSpPr>
          <p:cNvPr id="33" name="TextBox 32"/>
          <p:cNvSpPr txBox="1"/>
          <p:nvPr/>
        </p:nvSpPr>
        <p:spPr>
          <a:xfrm>
            <a:off x="15312275" y="28785722"/>
            <a:ext cx="13128325" cy="3262432"/>
          </a:xfrm>
          <a:prstGeom prst="rect">
            <a:avLst/>
          </a:prstGeom>
          <a:noFill/>
        </p:spPr>
        <p:txBody>
          <a:bodyPr wrap="square" rtlCol="0">
            <a:spAutoFit/>
          </a:bodyPr>
          <a:lstStyle/>
          <a:p>
            <a:pPr marL="571500" indent="-571500">
              <a:spcAft>
                <a:spcPts val="1800"/>
              </a:spcAft>
              <a:buFont typeface="Arial" charset="0"/>
              <a:buChar char="•"/>
              <a:tabLst>
                <a:tab pos="1185863" algn="l"/>
              </a:tabLst>
            </a:pPr>
            <a:r>
              <a:rPr lang="en-US" sz="4400" b="1" dirty="0" smtClean="0">
                <a:latin typeface="Franklin Gothic Book"/>
                <a:cs typeface="Franklin Gothic Book"/>
              </a:rPr>
              <a:t>Question</a:t>
            </a:r>
            <a:r>
              <a:rPr lang="en-US" sz="4400" dirty="0" smtClean="0">
                <a:latin typeface="Franklin Gothic Book"/>
                <a:cs typeface="Franklin Gothic Book"/>
              </a:rPr>
              <a:t>: Whether or not the </a:t>
            </a:r>
            <a:r>
              <a:rPr lang="en-US" sz="4400" dirty="0"/>
              <a:t>the performance of </a:t>
            </a:r>
            <a:r>
              <a:rPr lang="en-US" sz="4400" dirty="0" smtClean="0"/>
              <a:t>many kinds of Hadoop applications </a:t>
            </a:r>
            <a:r>
              <a:rPr lang="en-US" sz="4400" dirty="0"/>
              <a:t>is </a:t>
            </a:r>
            <a:r>
              <a:rPr lang="en-US" sz="4400" dirty="0" smtClean="0"/>
              <a:t>improved?</a:t>
            </a:r>
          </a:p>
          <a:p>
            <a:pPr>
              <a:spcAft>
                <a:spcPts val="1800"/>
              </a:spcAft>
              <a:tabLst>
                <a:tab pos="1185863" algn="l"/>
              </a:tabLst>
            </a:pPr>
            <a:r>
              <a:rPr lang="en-US" sz="4400" dirty="0" smtClean="0">
                <a:latin typeface="Franklin Gothic Book"/>
                <a:cs typeface="Franklin Gothic Book"/>
              </a:rPr>
              <a:t>    - </a:t>
            </a:r>
            <a:r>
              <a:rPr lang="en-US" sz="4400" b="1" dirty="0" smtClean="0">
                <a:latin typeface="Franklin Gothic Book"/>
                <a:cs typeface="Franklin Gothic Book"/>
              </a:rPr>
              <a:t>Experiment</a:t>
            </a:r>
            <a:r>
              <a:rPr lang="en-US" sz="4400" dirty="0" smtClean="0">
                <a:latin typeface="Franklin Gothic Book"/>
                <a:cs typeface="Franklin Gothic Book"/>
              </a:rPr>
              <a:t>: </a:t>
            </a:r>
            <a:r>
              <a:rPr lang="en-US" sz="4400" dirty="0">
                <a:latin typeface="Franklin Gothic Book"/>
                <a:cs typeface="Franklin Gothic Book"/>
              </a:rPr>
              <a:t>Hadoop job completion time </a:t>
            </a:r>
            <a:r>
              <a:rPr lang="en-US" sz="4400" dirty="0" smtClean="0">
                <a:latin typeface="Franklin Gothic Book"/>
                <a:cs typeface="Franklin Gothic Book"/>
              </a:rPr>
              <a:t>of a sort </a:t>
            </a:r>
          </a:p>
          <a:p>
            <a:pPr>
              <a:spcAft>
                <a:spcPts val="1800"/>
              </a:spcAft>
              <a:tabLst>
                <a:tab pos="1185863" algn="l"/>
              </a:tabLst>
            </a:pPr>
            <a:r>
              <a:rPr lang="en-US" sz="4400" dirty="0">
                <a:latin typeface="Franklin Gothic Book"/>
                <a:cs typeface="Franklin Gothic Book"/>
              </a:rPr>
              <a:t> </a:t>
            </a:r>
            <a:r>
              <a:rPr lang="en-US" sz="4400" dirty="0" smtClean="0">
                <a:latin typeface="Franklin Gothic Book"/>
                <a:cs typeface="Franklin Gothic Book"/>
              </a:rPr>
              <a:t>     of Hadoop Benchmarks.</a:t>
            </a:r>
          </a:p>
        </p:txBody>
      </p:sp>
      <p:sp>
        <p:nvSpPr>
          <p:cNvPr id="36" name="TextBox 35"/>
          <p:cNvSpPr txBox="1"/>
          <p:nvPr/>
        </p:nvSpPr>
        <p:spPr>
          <a:xfrm>
            <a:off x="29930684" y="11656402"/>
            <a:ext cx="13128325" cy="4170372"/>
          </a:xfrm>
          <a:prstGeom prst="rect">
            <a:avLst/>
          </a:prstGeom>
          <a:noFill/>
        </p:spPr>
        <p:txBody>
          <a:bodyPr wrap="square" rtlCol="0">
            <a:spAutoFit/>
          </a:bodyPr>
          <a:lstStyle/>
          <a:p>
            <a:pPr marL="571500" indent="-571500">
              <a:spcAft>
                <a:spcPts val="1800"/>
              </a:spcAft>
              <a:buFont typeface="Arial" charset="0"/>
              <a:buChar char="•"/>
              <a:tabLst>
                <a:tab pos="1185863" algn="l"/>
              </a:tabLst>
            </a:pPr>
            <a:r>
              <a:rPr lang="en-US" sz="4400" b="1" dirty="0" smtClean="0">
                <a:latin typeface="Franklin Gothic Book"/>
                <a:cs typeface="Franklin Gothic Book"/>
              </a:rPr>
              <a:t>Question: </a:t>
            </a:r>
            <a:r>
              <a:rPr lang="en-US" sz="4400" dirty="0" smtClean="0">
                <a:latin typeface="Franklin Gothic Book"/>
                <a:cs typeface="Franklin Gothic Book"/>
              </a:rPr>
              <a:t>What optimal SDN strategy details truly improve the performance of Hadoop?</a:t>
            </a:r>
          </a:p>
          <a:p>
            <a:pPr>
              <a:spcAft>
                <a:spcPts val="1800"/>
              </a:spcAft>
              <a:tabLst>
                <a:tab pos="1185863" algn="l"/>
              </a:tabLst>
            </a:pPr>
            <a:r>
              <a:rPr lang="en-US" sz="4400" dirty="0" smtClean="0">
                <a:latin typeface="Franklin Gothic Book"/>
                <a:cs typeface="Franklin Gothic Book"/>
              </a:rPr>
              <a:t>    - Experiment: </a:t>
            </a:r>
            <a:r>
              <a:rPr lang="en-US" sz="4400" dirty="0">
                <a:latin typeface="Franklin Gothic Book"/>
                <a:cs typeface="Franklin Gothic Book"/>
              </a:rPr>
              <a:t>Hadoop job completion time of </a:t>
            </a:r>
            <a:endParaRPr lang="en-US" sz="4400" dirty="0" smtClean="0">
              <a:latin typeface="Franklin Gothic Book"/>
              <a:cs typeface="Franklin Gothic Book"/>
            </a:endParaRPr>
          </a:p>
          <a:p>
            <a:pPr>
              <a:spcAft>
                <a:spcPts val="1800"/>
              </a:spcAft>
              <a:tabLst>
                <a:tab pos="1185863" algn="l"/>
              </a:tabLst>
            </a:pPr>
            <a:r>
              <a:rPr lang="en-US" sz="4400" dirty="0">
                <a:latin typeface="Franklin Gothic Book"/>
                <a:cs typeface="Franklin Gothic Book"/>
              </a:rPr>
              <a:t> </a:t>
            </a:r>
            <a:r>
              <a:rPr lang="en-US" sz="4400" dirty="0" smtClean="0">
                <a:latin typeface="Franklin Gothic Book"/>
                <a:cs typeface="Franklin Gothic Book"/>
              </a:rPr>
              <a:t>     different SDN strategy adjustment.</a:t>
            </a:r>
            <a:endParaRPr lang="en-US" sz="4400" dirty="0">
              <a:latin typeface="Franklin Gothic Book"/>
              <a:cs typeface="Franklin Gothic Book"/>
            </a:endParaRPr>
          </a:p>
          <a:p>
            <a:pPr marL="571500" indent="-571500">
              <a:spcAft>
                <a:spcPts val="1800"/>
              </a:spcAft>
              <a:buFont typeface="Arial" charset="0"/>
              <a:buChar char="•"/>
              <a:tabLst>
                <a:tab pos="1185863" algn="l"/>
              </a:tabLst>
            </a:pPr>
            <a:endParaRPr lang="en-US" sz="4400" dirty="0">
              <a:latin typeface="Franklin Gothic Book"/>
              <a:cs typeface="Franklin Gothic Book"/>
            </a:endParaRPr>
          </a:p>
        </p:txBody>
      </p:sp>
      <p:graphicFrame>
        <p:nvGraphicFramePr>
          <p:cNvPr id="28" name="Chart 27"/>
          <p:cNvGraphicFramePr>
            <a:graphicFrameLocks/>
          </p:cNvGraphicFramePr>
          <p:nvPr>
            <p:extLst>
              <p:ext uri="{D42A27DB-BD31-4B8C-83A1-F6EECF244321}">
                <p14:modId xmlns:p14="http://schemas.microsoft.com/office/powerpoint/2010/main" val="748420996"/>
              </p:ext>
            </p:extLst>
          </p:nvPr>
        </p:nvGraphicFramePr>
        <p:xfrm>
          <a:off x="36023973" y="14991877"/>
          <a:ext cx="6945765" cy="852287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0" name="Chart 29"/>
          <p:cNvGraphicFramePr>
            <a:graphicFrameLocks/>
          </p:cNvGraphicFramePr>
          <p:nvPr>
            <p:extLst>
              <p:ext uri="{D42A27DB-BD31-4B8C-83A1-F6EECF244321}">
                <p14:modId xmlns:p14="http://schemas.microsoft.com/office/powerpoint/2010/main" val="346354396"/>
              </p:ext>
            </p:extLst>
          </p:nvPr>
        </p:nvGraphicFramePr>
        <p:xfrm>
          <a:off x="29539887" y="15227577"/>
          <a:ext cx="6573356" cy="844455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7" name="Chart 36"/>
          <p:cNvGraphicFramePr>
            <a:graphicFrameLocks/>
          </p:cNvGraphicFramePr>
          <p:nvPr>
            <p:extLst>
              <p:ext uri="{D42A27DB-BD31-4B8C-83A1-F6EECF244321}">
                <p14:modId xmlns:p14="http://schemas.microsoft.com/office/powerpoint/2010/main" val="1269779790"/>
              </p:ext>
            </p:extLst>
          </p:nvPr>
        </p:nvGraphicFramePr>
        <p:xfrm>
          <a:off x="30428158" y="3859174"/>
          <a:ext cx="10972800" cy="6689066"/>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13651</TotalTime>
  <Words>364</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Franklin Gothic Book</vt:lpstr>
      <vt:lpstr>Franklin Gothic Medium</vt:lpstr>
      <vt:lpstr>宋体</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Rasmussen</dc:creator>
  <cp:lastModifiedBy>Siyuan Liu</cp:lastModifiedBy>
  <cp:revision>254</cp:revision>
  <cp:lastPrinted>2015-03-30T22:37:07Z</cp:lastPrinted>
  <dcterms:created xsi:type="dcterms:W3CDTF">2013-02-11T19:46:35Z</dcterms:created>
  <dcterms:modified xsi:type="dcterms:W3CDTF">2015-12-04T11:51:31Z</dcterms:modified>
</cp:coreProperties>
</file>