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7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471" autoAdjust="0"/>
  </p:normalViewPr>
  <p:slideViewPr>
    <p:cSldViewPr>
      <p:cViewPr varScale="1">
        <p:scale>
          <a:sx n="70" d="100"/>
          <a:sy n="70" d="100"/>
        </p:scale>
        <p:origin x="52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9FD8D-5375-45EE-98AB-E1B9C6F4B60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48C5E-BE0B-4CF3-804F-4DBA70205F8F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Institutional Learning Outcomes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0C12F65-2799-4F9E-9EFA-0BA53B974C23}" type="parTrans" cxnId="{A45A3AAE-D3D5-4D68-A802-02E0CF6EA1E5}">
      <dgm:prSet/>
      <dgm:spPr/>
      <dgm:t>
        <a:bodyPr/>
        <a:lstStyle/>
        <a:p>
          <a:endParaRPr lang="en-US"/>
        </a:p>
      </dgm:t>
    </dgm:pt>
    <dgm:pt modelId="{578AAACE-960A-4865-A513-4F538A86BF54}" type="sibTrans" cxnId="{A45A3AAE-D3D5-4D68-A802-02E0CF6EA1E5}">
      <dgm:prSet/>
      <dgm:spPr/>
      <dgm:t>
        <a:bodyPr/>
        <a:lstStyle/>
        <a:p>
          <a:endParaRPr lang="en-US"/>
        </a:p>
      </dgm:t>
    </dgm:pt>
    <dgm:pt modelId="{09A81977-1934-475D-A6DF-72C346007275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Program Learning Outcomes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6F87AF2C-B54C-41D3-84C9-9142AECCE66F}" type="parTrans" cxnId="{8165E5BD-5B20-4DED-8135-EDCC88CD199C}">
      <dgm:prSet/>
      <dgm:spPr/>
      <dgm:t>
        <a:bodyPr/>
        <a:lstStyle/>
        <a:p>
          <a:endParaRPr lang="en-US"/>
        </a:p>
      </dgm:t>
    </dgm:pt>
    <dgm:pt modelId="{3B18E443-E33E-43CE-BF8F-0E962273F8B4}" type="sibTrans" cxnId="{8165E5BD-5B20-4DED-8135-EDCC88CD199C}">
      <dgm:prSet/>
      <dgm:spPr/>
      <dgm:t>
        <a:bodyPr/>
        <a:lstStyle/>
        <a:p>
          <a:endParaRPr lang="en-US"/>
        </a:p>
      </dgm:t>
    </dgm:pt>
    <dgm:pt modelId="{179F5E12-39D5-46E1-B5E6-1ABF29F524AA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Course Learning Outcomes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D5EC1DE-F7CD-44EC-B7BB-8C67E9D4549F}" type="parTrans" cxnId="{0F8E9B41-2EC9-4A62-A613-ED3337922AEE}">
      <dgm:prSet/>
      <dgm:spPr/>
      <dgm:t>
        <a:bodyPr/>
        <a:lstStyle/>
        <a:p>
          <a:endParaRPr lang="en-US"/>
        </a:p>
      </dgm:t>
    </dgm:pt>
    <dgm:pt modelId="{5610A8C0-775B-4731-A96E-1ABB1F628866}" type="sibTrans" cxnId="{0F8E9B41-2EC9-4A62-A613-ED3337922AEE}">
      <dgm:prSet/>
      <dgm:spPr/>
      <dgm:t>
        <a:bodyPr/>
        <a:lstStyle/>
        <a:p>
          <a:endParaRPr lang="en-US"/>
        </a:p>
      </dgm:t>
    </dgm:pt>
    <dgm:pt modelId="{B3C3D9D9-B518-422B-83F3-CDBAFAEA9CFA}" type="pres">
      <dgm:prSet presAssocID="{4F69FD8D-5375-45EE-98AB-E1B9C6F4B60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20AB036-1DCA-471D-A484-64EBFAFEDAFB}" type="pres">
      <dgm:prSet presAssocID="{6CA48C5E-BE0B-4CF3-804F-4DBA70205F8F}" presName="Accent1" presStyleCnt="0"/>
      <dgm:spPr/>
    </dgm:pt>
    <dgm:pt modelId="{65C9B695-EC18-411E-8440-331363B23729}" type="pres">
      <dgm:prSet presAssocID="{6CA48C5E-BE0B-4CF3-804F-4DBA70205F8F}" presName="Accent" presStyleLbl="node1" presStyleIdx="0" presStyleCnt="3"/>
      <dgm:spPr/>
    </dgm:pt>
    <dgm:pt modelId="{055DED27-B2B4-4F85-A8F6-EB6A71DAF522}" type="pres">
      <dgm:prSet presAssocID="{6CA48C5E-BE0B-4CF3-804F-4DBA70205F8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8EC39-7F1A-46E8-BF77-294DDCC664E6}" type="pres">
      <dgm:prSet presAssocID="{09A81977-1934-475D-A6DF-72C346007275}" presName="Accent2" presStyleCnt="0"/>
      <dgm:spPr/>
    </dgm:pt>
    <dgm:pt modelId="{A6D326DA-DFAE-4BFB-9E15-5C8B2A66C53D}" type="pres">
      <dgm:prSet presAssocID="{09A81977-1934-475D-A6DF-72C346007275}" presName="Accent" presStyleLbl="node1" presStyleIdx="1" presStyleCnt="3"/>
      <dgm:spPr/>
    </dgm:pt>
    <dgm:pt modelId="{078D2885-34D3-4A14-B8A7-D1A013E79734}" type="pres">
      <dgm:prSet presAssocID="{09A81977-1934-475D-A6DF-72C34600727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1522C-2ECD-47B2-B990-53D60650DE06}" type="pres">
      <dgm:prSet presAssocID="{179F5E12-39D5-46E1-B5E6-1ABF29F524AA}" presName="Accent3" presStyleCnt="0"/>
      <dgm:spPr/>
    </dgm:pt>
    <dgm:pt modelId="{281A30F2-D695-4EC3-A1E3-3616B5BBC8A1}" type="pres">
      <dgm:prSet presAssocID="{179F5E12-39D5-46E1-B5E6-1ABF29F524AA}" presName="Accent" presStyleLbl="node1" presStyleIdx="2" presStyleCnt="3"/>
      <dgm:spPr/>
    </dgm:pt>
    <dgm:pt modelId="{DB0326D1-CFF2-4EC1-98D1-B4AA5443F310}" type="pres">
      <dgm:prSet presAssocID="{179F5E12-39D5-46E1-B5E6-1ABF29F524A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9967BD-9E90-4C61-82AD-548FB42F9632}" type="presOf" srcId="{4F69FD8D-5375-45EE-98AB-E1B9C6F4B601}" destId="{B3C3D9D9-B518-422B-83F3-CDBAFAEA9CFA}" srcOrd="0" destOrd="0" presId="urn:microsoft.com/office/officeart/2009/layout/CircleArrowProcess"/>
    <dgm:cxn modelId="{8165E5BD-5B20-4DED-8135-EDCC88CD199C}" srcId="{4F69FD8D-5375-45EE-98AB-E1B9C6F4B601}" destId="{09A81977-1934-475D-A6DF-72C346007275}" srcOrd="1" destOrd="0" parTransId="{6F87AF2C-B54C-41D3-84C9-9142AECCE66F}" sibTransId="{3B18E443-E33E-43CE-BF8F-0E962273F8B4}"/>
    <dgm:cxn modelId="{A45A3AAE-D3D5-4D68-A802-02E0CF6EA1E5}" srcId="{4F69FD8D-5375-45EE-98AB-E1B9C6F4B601}" destId="{6CA48C5E-BE0B-4CF3-804F-4DBA70205F8F}" srcOrd="0" destOrd="0" parTransId="{90C12F65-2799-4F9E-9EFA-0BA53B974C23}" sibTransId="{578AAACE-960A-4865-A513-4F538A86BF54}"/>
    <dgm:cxn modelId="{3D28AA32-B220-4302-BB10-F7BDBBCB7F1C}" type="presOf" srcId="{6CA48C5E-BE0B-4CF3-804F-4DBA70205F8F}" destId="{055DED27-B2B4-4F85-A8F6-EB6A71DAF522}" srcOrd="0" destOrd="0" presId="urn:microsoft.com/office/officeart/2009/layout/CircleArrowProcess"/>
    <dgm:cxn modelId="{1026086D-6627-4BFF-9504-A5BE595BD574}" type="presOf" srcId="{09A81977-1934-475D-A6DF-72C346007275}" destId="{078D2885-34D3-4A14-B8A7-D1A013E79734}" srcOrd="0" destOrd="0" presId="urn:microsoft.com/office/officeart/2009/layout/CircleArrowProcess"/>
    <dgm:cxn modelId="{0F8E9B41-2EC9-4A62-A613-ED3337922AEE}" srcId="{4F69FD8D-5375-45EE-98AB-E1B9C6F4B601}" destId="{179F5E12-39D5-46E1-B5E6-1ABF29F524AA}" srcOrd="2" destOrd="0" parTransId="{5D5EC1DE-F7CD-44EC-B7BB-8C67E9D4549F}" sibTransId="{5610A8C0-775B-4731-A96E-1ABB1F628866}"/>
    <dgm:cxn modelId="{D1ED610A-7329-4F5D-AF09-7068B6AC5701}" type="presOf" srcId="{179F5E12-39D5-46E1-B5E6-1ABF29F524AA}" destId="{DB0326D1-CFF2-4EC1-98D1-B4AA5443F310}" srcOrd="0" destOrd="0" presId="urn:microsoft.com/office/officeart/2009/layout/CircleArrowProcess"/>
    <dgm:cxn modelId="{45ED3A09-A3CE-4512-8D95-2120F58B0003}" type="presParOf" srcId="{B3C3D9D9-B518-422B-83F3-CDBAFAEA9CFA}" destId="{620AB036-1DCA-471D-A484-64EBFAFEDAFB}" srcOrd="0" destOrd="0" presId="urn:microsoft.com/office/officeart/2009/layout/CircleArrowProcess"/>
    <dgm:cxn modelId="{BB65B9F6-5CEB-45AB-B12A-813F7E64D15E}" type="presParOf" srcId="{620AB036-1DCA-471D-A484-64EBFAFEDAFB}" destId="{65C9B695-EC18-411E-8440-331363B23729}" srcOrd="0" destOrd="0" presId="urn:microsoft.com/office/officeart/2009/layout/CircleArrowProcess"/>
    <dgm:cxn modelId="{8B8A4F82-CF96-4F54-8428-358929B4BA40}" type="presParOf" srcId="{B3C3D9D9-B518-422B-83F3-CDBAFAEA9CFA}" destId="{055DED27-B2B4-4F85-A8F6-EB6A71DAF522}" srcOrd="1" destOrd="0" presId="urn:microsoft.com/office/officeart/2009/layout/CircleArrowProcess"/>
    <dgm:cxn modelId="{3ADC9872-8005-4439-947E-358D93162ED5}" type="presParOf" srcId="{B3C3D9D9-B518-422B-83F3-CDBAFAEA9CFA}" destId="{C938EC39-7F1A-46E8-BF77-294DDCC664E6}" srcOrd="2" destOrd="0" presId="urn:microsoft.com/office/officeart/2009/layout/CircleArrowProcess"/>
    <dgm:cxn modelId="{F0AAE22B-10A7-4861-AC53-99F5C58FCAB2}" type="presParOf" srcId="{C938EC39-7F1A-46E8-BF77-294DDCC664E6}" destId="{A6D326DA-DFAE-4BFB-9E15-5C8B2A66C53D}" srcOrd="0" destOrd="0" presId="urn:microsoft.com/office/officeart/2009/layout/CircleArrowProcess"/>
    <dgm:cxn modelId="{F58A4C72-E6CD-4AE9-90A9-55B4FE519ECF}" type="presParOf" srcId="{B3C3D9D9-B518-422B-83F3-CDBAFAEA9CFA}" destId="{078D2885-34D3-4A14-B8A7-D1A013E79734}" srcOrd="3" destOrd="0" presId="urn:microsoft.com/office/officeart/2009/layout/CircleArrowProcess"/>
    <dgm:cxn modelId="{17533001-612E-456D-B935-13D523F68407}" type="presParOf" srcId="{B3C3D9D9-B518-422B-83F3-CDBAFAEA9CFA}" destId="{2691522C-2ECD-47B2-B990-53D60650DE06}" srcOrd="4" destOrd="0" presId="urn:microsoft.com/office/officeart/2009/layout/CircleArrowProcess"/>
    <dgm:cxn modelId="{4F859813-6AFA-44C1-B7C0-F0DC711BDDE7}" type="presParOf" srcId="{2691522C-2ECD-47B2-B990-53D60650DE06}" destId="{281A30F2-D695-4EC3-A1E3-3616B5BBC8A1}" srcOrd="0" destOrd="0" presId="urn:microsoft.com/office/officeart/2009/layout/CircleArrowProcess"/>
    <dgm:cxn modelId="{0E903C21-F937-4C3A-920E-7FED93F92B2C}" type="presParOf" srcId="{B3C3D9D9-B518-422B-83F3-CDBAFAEA9CFA}" destId="{DB0326D1-CFF2-4EC1-98D1-B4AA5443F31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DBDB4-0FDE-4159-98AB-2726BE17502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FBEB4-B8E6-4B8A-82F8-7228CADAD15D}">
      <dgm:prSet phldrT="[Text]"/>
      <dgm:spPr/>
      <dgm:t>
        <a:bodyPr/>
        <a:lstStyle/>
        <a:p>
          <a:r>
            <a:rPr lang="en-US" dirty="0" smtClean="0"/>
            <a:t>By the end of the assignment/course, students will be able to….</a:t>
          </a:r>
          <a:endParaRPr lang="en-US" dirty="0"/>
        </a:p>
      </dgm:t>
    </dgm:pt>
    <dgm:pt modelId="{9CF183C0-6B5A-4819-9D8A-A47716C97F57}" type="parTrans" cxnId="{61649282-0F24-4FBB-9A8B-3BDC7B2251C4}">
      <dgm:prSet/>
      <dgm:spPr/>
      <dgm:t>
        <a:bodyPr/>
        <a:lstStyle/>
        <a:p>
          <a:endParaRPr lang="en-US"/>
        </a:p>
      </dgm:t>
    </dgm:pt>
    <dgm:pt modelId="{E45DD16C-29CE-42EC-BCE9-907DAF311F1E}" type="sibTrans" cxnId="{61649282-0F24-4FBB-9A8B-3BDC7B2251C4}">
      <dgm:prSet/>
      <dgm:spPr/>
      <dgm:t>
        <a:bodyPr/>
        <a:lstStyle/>
        <a:p>
          <a:endParaRPr lang="en-US"/>
        </a:p>
      </dgm:t>
    </dgm:pt>
    <dgm:pt modelId="{92DB82BC-1EAC-44B9-A7DF-5ADB135219D2}">
      <dgm:prSet phldrT="[Text]"/>
      <dgm:spPr/>
      <dgm:t>
        <a:bodyPr/>
        <a:lstStyle/>
        <a:p>
          <a:r>
            <a:rPr lang="en-US" dirty="0" smtClean="0"/>
            <a:t>Insert a Measurable </a:t>
          </a:r>
          <a:r>
            <a:rPr lang="en-US" b="1" dirty="0" smtClean="0"/>
            <a:t>Action Verb…</a:t>
          </a:r>
          <a:endParaRPr lang="en-US" dirty="0"/>
        </a:p>
      </dgm:t>
    </dgm:pt>
    <dgm:pt modelId="{5E9259AB-A0FE-41DE-B3ED-7627366EFB3A}" type="parTrans" cxnId="{65E7BDA1-A25A-4523-8043-E69299E01C36}">
      <dgm:prSet/>
      <dgm:spPr/>
      <dgm:t>
        <a:bodyPr/>
        <a:lstStyle/>
        <a:p>
          <a:endParaRPr lang="en-US"/>
        </a:p>
      </dgm:t>
    </dgm:pt>
    <dgm:pt modelId="{52CC2632-6F30-4AFC-8F97-F9BE7143BC56}" type="sibTrans" cxnId="{65E7BDA1-A25A-4523-8043-E69299E01C36}">
      <dgm:prSet/>
      <dgm:spPr/>
      <dgm:t>
        <a:bodyPr/>
        <a:lstStyle/>
        <a:p>
          <a:endParaRPr lang="en-US"/>
        </a:p>
      </dgm:t>
    </dgm:pt>
    <dgm:pt modelId="{B50E686E-EFF9-4097-9D8B-89D3E3AAF5CB}">
      <dgm:prSet phldrT="[Text]"/>
      <dgm:spPr/>
      <dgm:t>
        <a:bodyPr/>
        <a:lstStyle/>
        <a:p>
          <a:r>
            <a:rPr lang="en-US" dirty="0" smtClean="0"/>
            <a:t>Insert </a:t>
          </a:r>
          <a:r>
            <a:rPr lang="en-US" b="1" dirty="0" smtClean="0"/>
            <a:t>Skill, Knowledge, Value, Attitude, or Ability.</a:t>
          </a:r>
          <a:endParaRPr lang="en-US" dirty="0"/>
        </a:p>
      </dgm:t>
    </dgm:pt>
    <dgm:pt modelId="{7900620D-E712-496F-9879-C3B25B6E4498}" type="parTrans" cxnId="{EAFCCEFA-CA3B-441A-B059-63157A44A375}">
      <dgm:prSet/>
      <dgm:spPr/>
      <dgm:t>
        <a:bodyPr/>
        <a:lstStyle/>
        <a:p>
          <a:endParaRPr lang="en-US"/>
        </a:p>
      </dgm:t>
    </dgm:pt>
    <dgm:pt modelId="{FDBF3EC2-0318-417D-8A8C-DA09B7A0A77B}" type="sibTrans" cxnId="{EAFCCEFA-CA3B-441A-B059-63157A44A375}">
      <dgm:prSet/>
      <dgm:spPr/>
      <dgm:t>
        <a:bodyPr/>
        <a:lstStyle/>
        <a:p>
          <a:endParaRPr lang="en-US"/>
        </a:p>
      </dgm:t>
    </dgm:pt>
    <dgm:pt modelId="{BFF5EBDB-3967-41BF-83D6-8E277433157C}" type="pres">
      <dgm:prSet presAssocID="{339DBDB4-0FDE-4159-98AB-2726BE1750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5F2DD6-9974-49B8-9319-1C3E3EF1AABC}" type="pres">
      <dgm:prSet presAssocID="{339DBDB4-0FDE-4159-98AB-2726BE175021}" presName="dummyMaxCanvas" presStyleCnt="0">
        <dgm:presLayoutVars/>
      </dgm:prSet>
      <dgm:spPr/>
    </dgm:pt>
    <dgm:pt modelId="{527FF9A6-587A-494E-A1BF-4E7307A32E34}" type="pres">
      <dgm:prSet presAssocID="{339DBDB4-0FDE-4159-98AB-2726BE1750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EFD88-7A6A-4078-BDA6-319BEEE9B60D}" type="pres">
      <dgm:prSet presAssocID="{339DBDB4-0FDE-4159-98AB-2726BE1750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931F9-1B47-4344-8704-875222623FAD}" type="pres">
      <dgm:prSet presAssocID="{339DBDB4-0FDE-4159-98AB-2726BE1750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D5492-D48E-429A-AA2C-D20DD1195B40}" type="pres">
      <dgm:prSet presAssocID="{339DBDB4-0FDE-4159-98AB-2726BE1750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D0609-CDCF-44A5-B6C3-1C58C51250BB}" type="pres">
      <dgm:prSet presAssocID="{339DBDB4-0FDE-4159-98AB-2726BE1750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D8847-3696-432D-BED6-AB075453D7B3}" type="pres">
      <dgm:prSet presAssocID="{339DBDB4-0FDE-4159-98AB-2726BE1750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BAF35-E0D6-4CFE-8DCB-C74C662C1E5A}" type="pres">
      <dgm:prSet presAssocID="{339DBDB4-0FDE-4159-98AB-2726BE1750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9533D-E746-44E9-B327-3245BB86F352}" type="pres">
      <dgm:prSet presAssocID="{339DBDB4-0FDE-4159-98AB-2726BE1750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CD6345-2BF4-4B92-8417-55AC8C744B80}" type="presOf" srcId="{92DB82BC-1EAC-44B9-A7DF-5ADB135219D2}" destId="{BB1EFD88-7A6A-4078-BDA6-319BEEE9B60D}" srcOrd="0" destOrd="0" presId="urn:microsoft.com/office/officeart/2005/8/layout/vProcess5"/>
    <dgm:cxn modelId="{A2455134-E0C8-4C6D-BD4F-303464BE01B9}" type="presOf" srcId="{92DB82BC-1EAC-44B9-A7DF-5ADB135219D2}" destId="{045BAF35-E0D6-4CFE-8DCB-C74C662C1E5A}" srcOrd="1" destOrd="0" presId="urn:microsoft.com/office/officeart/2005/8/layout/vProcess5"/>
    <dgm:cxn modelId="{D571F8A5-539E-45F4-8FD4-3C780E38506E}" type="presOf" srcId="{826FBEB4-B8E6-4B8A-82F8-7228CADAD15D}" destId="{926D8847-3696-432D-BED6-AB075453D7B3}" srcOrd="1" destOrd="0" presId="urn:microsoft.com/office/officeart/2005/8/layout/vProcess5"/>
    <dgm:cxn modelId="{E76477D3-4794-44AB-B9EF-429E767772D9}" type="presOf" srcId="{E45DD16C-29CE-42EC-BCE9-907DAF311F1E}" destId="{A7ED5492-D48E-429A-AA2C-D20DD1195B40}" srcOrd="0" destOrd="0" presId="urn:microsoft.com/office/officeart/2005/8/layout/vProcess5"/>
    <dgm:cxn modelId="{1E6ADEDD-DE9E-44B5-8E2C-5AB98B38B121}" type="presOf" srcId="{826FBEB4-B8E6-4B8A-82F8-7228CADAD15D}" destId="{527FF9A6-587A-494E-A1BF-4E7307A32E34}" srcOrd="0" destOrd="0" presId="urn:microsoft.com/office/officeart/2005/8/layout/vProcess5"/>
    <dgm:cxn modelId="{61649282-0F24-4FBB-9A8B-3BDC7B2251C4}" srcId="{339DBDB4-0FDE-4159-98AB-2726BE175021}" destId="{826FBEB4-B8E6-4B8A-82F8-7228CADAD15D}" srcOrd="0" destOrd="0" parTransId="{9CF183C0-6B5A-4819-9D8A-A47716C97F57}" sibTransId="{E45DD16C-29CE-42EC-BCE9-907DAF311F1E}"/>
    <dgm:cxn modelId="{367F30CA-D675-4FE8-9D43-945F35834627}" type="presOf" srcId="{339DBDB4-0FDE-4159-98AB-2726BE175021}" destId="{BFF5EBDB-3967-41BF-83D6-8E277433157C}" srcOrd="0" destOrd="0" presId="urn:microsoft.com/office/officeart/2005/8/layout/vProcess5"/>
    <dgm:cxn modelId="{1336A541-546C-4932-81AA-1B9CECEEECC9}" type="presOf" srcId="{B50E686E-EFF9-4097-9D8B-89D3E3AAF5CB}" destId="{F4E9533D-E746-44E9-B327-3245BB86F352}" srcOrd="1" destOrd="0" presId="urn:microsoft.com/office/officeart/2005/8/layout/vProcess5"/>
    <dgm:cxn modelId="{0D53F832-5483-4D1C-BD75-DB3CC6E1149C}" type="presOf" srcId="{52CC2632-6F30-4AFC-8F97-F9BE7143BC56}" destId="{845D0609-CDCF-44A5-B6C3-1C58C51250BB}" srcOrd="0" destOrd="0" presId="urn:microsoft.com/office/officeart/2005/8/layout/vProcess5"/>
    <dgm:cxn modelId="{EE3F80B8-8CCE-4957-8E9E-F4CD2288FD3A}" type="presOf" srcId="{B50E686E-EFF9-4097-9D8B-89D3E3AAF5CB}" destId="{C1C931F9-1B47-4344-8704-875222623FAD}" srcOrd="0" destOrd="0" presId="urn:microsoft.com/office/officeart/2005/8/layout/vProcess5"/>
    <dgm:cxn modelId="{EAFCCEFA-CA3B-441A-B059-63157A44A375}" srcId="{339DBDB4-0FDE-4159-98AB-2726BE175021}" destId="{B50E686E-EFF9-4097-9D8B-89D3E3AAF5CB}" srcOrd="2" destOrd="0" parTransId="{7900620D-E712-496F-9879-C3B25B6E4498}" sibTransId="{FDBF3EC2-0318-417D-8A8C-DA09B7A0A77B}"/>
    <dgm:cxn modelId="{65E7BDA1-A25A-4523-8043-E69299E01C36}" srcId="{339DBDB4-0FDE-4159-98AB-2726BE175021}" destId="{92DB82BC-1EAC-44B9-A7DF-5ADB135219D2}" srcOrd="1" destOrd="0" parTransId="{5E9259AB-A0FE-41DE-B3ED-7627366EFB3A}" sibTransId="{52CC2632-6F30-4AFC-8F97-F9BE7143BC56}"/>
    <dgm:cxn modelId="{8A4A3119-1132-4F75-96DF-DBD13614D23A}" type="presParOf" srcId="{BFF5EBDB-3967-41BF-83D6-8E277433157C}" destId="{F85F2DD6-9974-49B8-9319-1C3E3EF1AABC}" srcOrd="0" destOrd="0" presId="urn:microsoft.com/office/officeart/2005/8/layout/vProcess5"/>
    <dgm:cxn modelId="{26675E0C-47AC-431C-A393-B79DEE68078F}" type="presParOf" srcId="{BFF5EBDB-3967-41BF-83D6-8E277433157C}" destId="{527FF9A6-587A-494E-A1BF-4E7307A32E34}" srcOrd="1" destOrd="0" presId="urn:microsoft.com/office/officeart/2005/8/layout/vProcess5"/>
    <dgm:cxn modelId="{064ED1DE-9AC4-4AFC-AD7B-183E8DD985F5}" type="presParOf" srcId="{BFF5EBDB-3967-41BF-83D6-8E277433157C}" destId="{BB1EFD88-7A6A-4078-BDA6-319BEEE9B60D}" srcOrd="2" destOrd="0" presId="urn:microsoft.com/office/officeart/2005/8/layout/vProcess5"/>
    <dgm:cxn modelId="{A9004491-8E07-4F9D-A985-27D8576E4E03}" type="presParOf" srcId="{BFF5EBDB-3967-41BF-83D6-8E277433157C}" destId="{C1C931F9-1B47-4344-8704-875222623FAD}" srcOrd="3" destOrd="0" presId="urn:microsoft.com/office/officeart/2005/8/layout/vProcess5"/>
    <dgm:cxn modelId="{08F652F9-AFDC-4E66-ADE1-DA0A7D851D4D}" type="presParOf" srcId="{BFF5EBDB-3967-41BF-83D6-8E277433157C}" destId="{A7ED5492-D48E-429A-AA2C-D20DD1195B40}" srcOrd="4" destOrd="0" presId="urn:microsoft.com/office/officeart/2005/8/layout/vProcess5"/>
    <dgm:cxn modelId="{C29CAAA7-69DC-4F39-A6FD-51C44F54D9A2}" type="presParOf" srcId="{BFF5EBDB-3967-41BF-83D6-8E277433157C}" destId="{845D0609-CDCF-44A5-B6C3-1C58C51250BB}" srcOrd="5" destOrd="0" presId="urn:microsoft.com/office/officeart/2005/8/layout/vProcess5"/>
    <dgm:cxn modelId="{FFCB716D-8CE9-45BA-A10D-B91F43898CE8}" type="presParOf" srcId="{BFF5EBDB-3967-41BF-83D6-8E277433157C}" destId="{926D8847-3696-432D-BED6-AB075453D7B3}" srcOrd="6" destOrd="0" presId="urn:microsoft.com/office/officeart/2005/8/layout/vProcess5"/>
    <dgm:cxn modelId="{CD626F6C-D981-445A-B7E4-23FD8DD80922}" type="presParOf" srcId="{BFF5EBDB-3967-41BF-83D6-8E277433157C}" destId="{045BAF35-E0D6-4CFE-8DCB-C74C662C1E5A}" srcOrd="7" destOrd="0" presId="urn:microsoft.com/office/officeart/2005/8/layout/vProcess5"/>
    <dgm:cxn modelId="{6CBE8459-4496-4312-9602-2E879999CE72}" type="presParOf" srcId="{BFF5EBDB-3967-41BF-83D6-8E277433157C}" destId="{F4E9533D-E746-44E9-B327-3245BB86F3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66A730-6367-4256-9754-24B68006280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97A4DED-033A-4B71-B984-18B50B3B4982}">
      <dgm:prSet phldrT="[Text]"/>
      <dgm:spPr/>
      <dgm:t>
        <a:bodyPr/>
        <a:lstStyle/>
        <a:p>
          <a:r>
            <a:rPr lang="en-US" dirty="0" smtClean="0"/>
            <a:t>Rescript your Outcomes and Review with Faculty</a:t>
          </a:r>
          <a:endParaRPr lang="en-US" dirty="0"/>
        </a:p>
      </dgm:t>
    </dgm:pt>
    <dgm:pt modelId="{8E2ECF45-FE57-405B-894D-E546B75B1BE4}" type="parTrans" cxnId="{CC5AD838-62AA-4B2E-96AF-7953D69D587B}">
      <dgm:prSet/>
      <dgm:spPr/>
      <dgm:t>
        <a:bodyPr/>
        <a:lstStyle/>
        <a:p>
          <a:endParaRPr lang="en-US"/>
        </a:p>
      </dgm:t>
    </dgm:pt>
    <dgm:pt modelId="{0FCA4676-AE28-46CF-A022-8D086BF75499}" type="sibTrans" cxnId="{CC5AD838-62AA-4B2E-96AF-7953D69D587B}">
      <dgm:prSet/>
      <dgm:spPr/>
      <dgm:t>
        <a:bodyPr/>
        <a:lstStyle/>
        <a:p>
          <a:endParaRPr lang="en-US"/>
        </a:p>
      </dgm:t>
    </dgm:pt>
    <dgm:pt modelId="{DCC8BF47-32AB-4D30-92D6-93855A700ACE}">
      <dgm:prSet phldrT="[Text]"/>
      <dgm:spPr/>
      <dgm:t>
        <a:bodyPr/>
        <a:lstStyle/>
        <a:p>
          <a:r>
            <a:rPr lang="en-US" dirty="0" smtClean="0"/>
            <a:t>Have your Outcomes Approved by Academic Affairs</a:t>
          </a:r>
          <a:endParaRPr lang="en-US" dirty="0"/>
        </a:p>
      </dgm:t>
    </dgm:pt>
    <dgm:pt modelId="{3796B5C9-164C-4217-9E92-D2B73370F265}" type="parTrans" cxnId="{F77B7B09-6903-42E0-ACAA-EAB06426029B}">
      <dgm:prSet/>
      <dgm:spPr/>
      <dgm:t>
        <a:bodyPr/>
        <a:lstStyle/>
        <a:p>
          <a:endParaRPr lang="en-US"/>
        </a:p>
      </dgm:t>
    </dgm:pt>
    <dgm:pt modelId="{201D72A9-4A30-452F-A37B-4547BC69ED31}" type="sibTrans" cxnId="{F77B7B09-6903-42E0-ACAA-EAB06426029B}">
      <dgm:prSet/>
      <dgm:spPr/>
      <dgm:t>
        <a:bodyPr/>
        <a:lstStyle/>
        <a:p>
          <a:endParaRPr lang="en-US"/>
        </a:p>
      </dgm:t>
    </dgm:pt>
    <dgm:pt modelId="{F53D8192-A125-48A4-9790-CA7C166992F7}">
      <dgm:prSet phldrT="[Text]"/>
      <dgm:spPr/>
      <dgm:t>
        <a:bodyPr/>
        <a:lstStyle/>
        <a:p>
          <a:r>
            <a:rPr lang="en-US" dirty="0" smtClean="0"/>
            <a:t>Publish Outcomes</a:t>
          </a:r>
          <a:endParaRPr lang="en-US" dirty="0"/>
        </a:p>
      </dgm:t>
    </dgm:pt>
    <dgm:pt modelId="{4529447D-9498-47A4-8FA1-43585D749586}" type="parTrans" cxnId="{6820C5F2-EEAC-48C3-8CD1-B28C6934518F}">
      <dgm:prSet/>
      <dgm:spPr/>
      <dgm:t>
        <a:bodyPr/>
        <a:lstStyle/>
        <a:p>
          <a:endParaRPr lang="en-US"/>
        </a:p>
      </dgm:t>
    </dgm:pt>
    <dgm:pt modelId="{288DA533-96F8-4D13-B19F-5A732EC6B5B8}" type="sibTrans" cxnId="{6820C5F2-EEAC-48C3-8CD1-B28C6934518F}">
      <dgm:prSet/>
      <dgm:spPr/>
      <dgm:t>
        <a:bodyPr/>
        <a:lstStyle/>
        <a:p>
          <a:endParaRPr lang="en-US"/>
        </a:p>
      </dgm:t>
    </dgm:pt>
    <dgm:pt modelId="{15CA996A-2788-45CF-9890-F1A3AB0BC6C2}" type="pres">
      <dgm:prSet presAssocID="{6B66A730-6367-4256-9754-24B680062807}" presName="CompostProcess" presStyleCnt="0">
        <dgm:presLayoutVars>
          <dgm:dir/>
          <dgm:resizeHandles val="exact"/>
        </dgm:presLayoutVars>
      </dgm:prSet>
      <dgm:spPr/>
    </dgm:pt>
    <dgm:pt modelId="{71EA4F83-2E35-4302-BEB7-9562ACBD13F5}" type="pres">
      <dgm:prSet presAssocID="{6B66A730-6367-4256-9754-24B680062807}" presName="arrow" presStyleLbl="bgShp" presStyleIdx="0" presStyleCnt="1"/>
      <dgm:spPr/>
    </dgm:pt>
    <dgm:pt modelId="{B8966E11-31AC-4668-A674-1875D35CFA60}" type="pres">
      <dgm:prSet presAssocID="{6B66A730-6367-4256-9754-24B680062807}" presName="linearProcess" presStyleCnt="0"/>
      <dgm:spPr/>
    </dgm:pt>
    <dgm:pt modelId="{329720F4-F2E5-4D19-A51C-38D9D2A6911B}" type="pres">
      <dgm:prSet presAssocID="{797A4DED-033A-4B71-B984-18B50B3B498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36D21-99D9-4B9C-BB48-CD6A8BAAFD12}" type="pres">
      <dgm:prSet presAssocID="{0FCA4676-AE28-46CF-A022-8D086BF75499}" presName="sibTrans" presStyleCnt="0"/>
      <dgm:spPr/>
    </dgm:pt>
    <dgm:pt modelId="{69BD6F9D-AB80-41C9-A2AD-3EC45F52E111}" type="pres">
      <dgm:prSet presAssocID="{DCC8BF47-32AB-4D30-92D6-93855A700AC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F5FAB-CBA1-4ABB-B013-4CDD8B702550}" type="pres">
      <dgm:prSet presAssocID="{201D72A9-4A30-452F-A37B-4547BC69ED31}" presName="sibTrans" presStyleCnt="0"/>
      <dgm:spPr/>
    </dgm:pt>
    <dgm:pt modelId="{F97F3180-9EF3-4679-BD6F-E8806265F545}" type="pres">
      <dgm:prSet presAssocID="{F53D8192-A125-48A4-9790-CA7C166992F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26E076-CB62-4394-9AF9-BAC662962376}" type="presOf" srcId="{DCC8BF47-32AB-4D30-92D6-93855A700ACE}" destId="{69BD6F9D-AB80-41C9-A2AD-3EC45F52E111}" srcOrd="0" destOrd="0" presId="urn:microsoft.com/office/officeart/2005/8/layout/hProcess9"/>
    <dgm:cxn modelId="{C3C3238D-9634-4CB9-8366-139ED09227EB}" type="presOf" srcId="{F53D8192-A125-48A4-9790-CA7C166992F7}" destId="{F97F3180-9EF3-4679-BD6F-E8806265F545}" srcOrd="0" destOrd="0" presId="urn:microsoft.com/office/officeart/2005/8/layout/hProcess9"/>
    <dgm:cxn modelId="{F77B7B09-6903-42E0-ACAA-EAB06426029B}" srcId="{6B66A730-6367-4256-9754-24B680062807}" destId="{DCC8BF47-32AB-4D30-92D6-93855A700ACE}" srcOrd="1" destOrd="0" parTransId="{3796B5C9-164C-4217-9E92-D2B73370F265}" sibTransId="{201D72A9-4A30-452F-A37B-4547BC69ED31}"/>
    <dgm:cxn modelId="{E027C0FA-4F3B-4B5B-87F6-3508E132F17B}" type="presOf" srcId="{6B66A730-6367-4256-9754-24B680062807}" destId="{15CA996A-2788-45CF-9890-F1A3AB0BC6C2}" srcOrd="0" destOrd="0" presId="urn:microsoft.com/office/officeart/2005/8/layout/hProcess9"/>
    <dgm:cxn modelId="{6820C5F2-EEAC-48C3-8CD1-B28C6934518F}" srcId="{6B66A730-6367-4256-9754-24B680062807}" destId="{F53D8192-A125-48A4-9790-CA7C166992F7}" srcOrd="2" destOrd="0" parTransId="{4529447D-9498-47A4-8FA1-43585D749586}" sibTransId="{288DA533-96F8-4D13-B19F-5A732EC6B5B8}"/>
    <dgm:cxn modelId="{C09E8097-E1EE-480D-A764-6CF310C1079B}" type="presOf" srcId="{797A4DED-033A-4B71-B984-18B50B3B4982}" destId="{329720F4-F2E5-4D19-A51C-38D9D2A6911B}" srcOrd="0" destOrd="0" presId="urn:microsoft.com/office/officeart/2005/8/layout/hProcess9"/>
    <dgm:cxn modelId="{CC5AD838-62AA-4B2E-96AF-7953D69D587B}" srcId="{6B66A730-6367-4256-9754-24B680062807}" destId="{797A4DED-033A-4B71-B984-18B50B3B4982}" srcOrd="0" destOrd="0" parTransId="{8E2ECF45-FE57-405B-894D-E546B75B1BE4}" sibTransId="{0FCA4676-AE28-46CF-A022-8D086BF75499}"/>
    <dgm:cxn modelId="{5398C7B0-41A0-404D-AC2A-6D7963C43D5D}" type="presParOf" srcId="{15CA996A-2788-45CF-9890-F1A3AB0BC6C2}" destId="{71EA4F83-2E35-4302-BEB7-9562ACBD13F5}" srcOrd="0" destOrd="0" presId="urn:microsoft.com/office/officeart/2005/8/layout/hProcess9"/>
    <dgm:cxn modelId="{52E908A4-6C27-4062-B7CE-A6B6DA217F2F}" type="presParOf" srcId="{15CA996A-2788-45CF-9890-F1A3AB0BC6C2}" destId="{B8966E11-31AC-4668-A674-1875D35CFA60}" srcOrd="1" destOrd="0" presId="urn:microsoft.com/office/officeart/2005/8/layout/hProcess9"/>
    <dgm:cxn modelId="{ADDF43AC-F153-4049-9191-B0655C0F18FE}" type="presParOf" srcId="{B8966E11-31AC-4668-A674-1875D35CFA60}" destId="{329720F4-F2E5-4D19-A51C-38D9D2A6911B}" srcOrd="0" destOrd="0" presId="urn:microsoft.com/office/officeart/2005/8/layout/hProcess9"/>
    <dgm:cxn modelId="{14A7A902-7A48-4B49-8359-C80F186D5B62}" type="presParOf" srcId="{B8966E11-31AC-4668-A674-1875D35CFA60}" destId="{E3836D21-99D9-4B9C-BB48-CD6A8BAAFD12}" srcOrd="1" destOrd="0" presId="urn:microsoft.com/office/officeart/2005/8/layout/hProcess9"/>
    <dgm:cxn modelId="{4C2073C5-B1AC-4E82-8E08-229E12A82A22}" type="presParOf" srcId="{B8966E11-31AC-4668-A674-1875D35CFA60}" destId="{69BD6F9D-AB80-41C9-A2AD-3EC45F52E111}" srcOrd="2" destOrd="0" presId="urn:microsoft.com/office/officeart/2005/8/layout/hProcess9"/>
    <dgm:cxn modelId="{F55C7E42-B6AE-432A-975C-6E8D6DB92489}" type="presParOf" srcId="{B8966E11-31AC-4668-A674-1875D35CFA60}" destId="{29EF5FAB-CBA1-4ABB-B013-4CDD8B702550}" srcOrd="3" destOrd="0" presId="urn:microsoft.com/office/officeart/2005/8/layout/hProcess9"/>
    <dgm:cxn modelId="{1D1F01E1-252C-4262-B191-61C6953B58E0}" type="presParOf" srcId="{B8966E11-31AC-4668-A674-1875D35CFA60}" destId="{F97F3180-9EF3-4679-BD6F-E8806265F5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9B695-EC18-411E-8440-331363B23729}">
      <dsp:nvSpPr>
        <dsp:cNvPr id="0" name=""/>
        <dsp:cNvSpPr/>
      </dsp:nvSpPr>
      <dsp:spPr>
        <a:xfrm>
          <a:off x="3253617" y="0"/>
          <a:ext cx="3452757" cy="345328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DED27-B2B4-4F85-A8F6-EB6A71DAF522}">
      <dsp:nvSpPr>
        <dsp:cNvPr id="0" name=""/>
        <dsp:cNvSpPr/>
      </dsp:nvSpPr>
      <dsp:spPr>
        <a:xfrm>
          <a:off x="4016789" y="1246739"/>
          <a:ext cx="1918630" cy="95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1">
                  <a:lumMod val="75000"/>
                </a:schemeClr>
              </a:solidFill>
            </a:rPr>
            <a:t>Institutional Learning Outcomes</a:t>
          </a:r>
          <a:endParaRPr lang="en-US" sz="22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16789" y="1246739"/>
        <a:ext cx="1918630" cy="959085"/>
      </dsp:txXfrm>
    </dsp:sp>
    <dsp:sp modelId="{A6D326DA-DFAE-4BFB-9E15-5C8B2A66C53D}">
      <dsp:nvSpPr>
        <dsp:cNvPr id="0" name=""/>
        <dsp:cNvSpPr/>
      </dsp:nvSpPr>
      <dsp:spPr>
        <a:xfrm>
          <a:off x="2294625" y="1984166"/>
          <a:ext cx="3452757" cy="345328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D2885-34D3-4A14-B8A7-D1A013E79734}">
      <dsp:nvSpPr>
        <dsp:cNvPr id="0" name=""/>
        <dsp:cNvSpPr/>
      </dsp:nvSpPr>
      <dsp:spPr>
        <a:xfrm>
          <a:off x="3061689" y="3242384"/>
          <a:ext cx="1918630" cy="95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1">
                  <a:lumMod val="75000"/>
                </a:schemeClr>
              </a:solidFill>
            </a:rPr>
            <a:t>Program Learning Outcomes</a:t>
          </a:r>
          <a:endParaRPr lang="en-US" sz="22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061689" y="3242384"/>
        <a:ext cx="1918630" cy="959085"/>
      </dsp:txXfrm>
    </dsp:sp>
    <dsp:sp modelId="{281A30F2-D695-4EC3-A1E3-3616B5BBC8A1}">
      <dsp:nvSpPr>
        <dsp:cNvPr id="0" name=""/>
        <dsp:cNvSpPr/>
      </dsp:nvSpPr>
      <dsp:spPr>
        <a:xfrm>
          <a:off x="3499362" y="4205773"/>
          <a:ext cx="2966453" cy="296764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326D1-CFF2-4EC1-98D1-B4AA5443F310}">
      <dsp:nvSpPr>
        <dsp:cNvPr id="0" name=""/>
        <dsp:cNvSpPr/>
      </dsp:nvSpPr>
      <dsp:spPr>
        <a:xfrm>
          <a:off x="4021328" y="5240897"/>
          <a:ext cx="1918630" cy="95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1">
                  <a:lumMod val="75000"/>
                </a:schemeClr>
              </a:solidFill>
            </a:rPr>
            <a:t>Course Learning Outcomes</a:t>
          </a:r>
          <a:endParaRPr lang="en-US" sz="22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21328" y="5240897"/>
        <a:ext cx="1918630" cy="959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FF9A6-587A-494E-A1BF-4E7307A32E34}">
      <dsp:nvSpPr>
        <dsp:cNvPr id="0" name=""/>
        <dsp:cNvSpPr/>
      </dsp:nvSpPr>
      <dsp:spPr>
        <a:xfrm>
          <a:off x="0" y="0"/>
          <a:ext cx="6995160" cy="1080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By the end of the assignment/course, students will be able to….</a:t>
          </a:r>
          <a:endParaRPr lang="en-US" sz="2800" kern="1200" dirty="0"/>
        </a:p>
      </dsp:txBody>
      <dsp:txXfrm>
        <a:off x="31636" y="31636"/>
        <a:ext cx="5829610" cy="1016863"/>
      </dsp:txXfrm>
    </dsp:sp>
    <dsp:sp modelId="{BB1EFD88-7A6A-4078-BDA6-319BEEE9B60D}">
      <dsp:nvSpPr>
        <dsp:cNvPr id="0" name=""/>
        <dsp:cNvSpPr/>
      </dsp:nvSpPr>
      <dsp:spPr>
        <a:xfrm>
          <a:off x="617219" y="1260157"/>
          <a:ext cx="6995160" cy="1080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Insert a Measurable </a:t>
          </a:r>
          <a:r>
            <a:rPr lang="en-US" sz="2800" b="1" kern="1200" dirty="0" smtClean="0"/>
            <a:t>Action Verb…</a:t>
          </a:r>
          <a:endParaRPr lang="en-US" sz="2800" kern="1200" dirty="0"/>
        </a:p>
      </dsp:txBody>
      <dsp:txXfrm>
        <a:off x="648855" y="1291793"/>
        <a:ext cx="5612580" cy="1016863"/>
      </dsp:txXfrm>
    </dsp:sp>
    <dsp:sp modelId="{C1C931F9-1B47-4344-8704-875222623FAD}">
      <dsp:nvSpPr>
        <dsp:cNvPr id="0" name=""/>
        <dsp:cNvSpPr/>
      </dsp:nvSpPr>
      <dsp:spPr>
        <a:xfrm>
          <a:off x="1234439" y="2520314"/>
          <a:ext cx="6995160" cy="1080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Insert </a:t>
          </a:r>
          <a:r>
            <a:rPr lang="en-US" sz="2800" b="1" kern="1200" dirty="0" smtClean="0"/>
            <a:t>Skill, Knowledge, Value, Attitude, or Ability.</a:t>
          </a:r>
          <a:endParaRPr lang="en-US" sz="2800" kern="1200" dirty="0"/>
        </a:p>
      </dsp:txBody>
      <dsp:txXfrm>
        <a:off x="1266075" y="2551950"/>
        <a:ext cx="5612580" cy="1016863"/>
      </dsp:txXfrm>
    </dsp:sp>
    <dsp:sp modelId="{A7ED5492-D48E-429A-AA2C-D20DD1195B40}">
      <dsp:nvSpPr>
        <dsp:cNvPr id="0" name=""/>
        <dsp:cNvSpPr/>
      </dsp:nvSpPr>
      <dsp:spPr>
        <a:xfrm>
          <a:off x="6293072" y="819102"/>
          <a:ext cx="702087" cy="7020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51042" y="819102"/>
        <a:ext cx="386147" cy="528320"/>
      </dsp:txXfrm>
    </dsp:sp>
    <dsp:sp modelId="{845D0609-CDCF-44A5-B6C3-1C58C51250BB}">
      <dsp:nvSpPr>
        <dsp:cNvPr id="0" name=""/>
        <dsp:cNvSpPr/>
      </dsp:nvSpPr>
      <dsp:spPr>
        <a:xfrm>
          <a:off x="6910292" y="2072058"/>
          <a:ext cx="702087" cy="7020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068262" y="2072058"/>
        <a:ext cx="386147" cy="528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A4F83-2E35-4302-BEB7-9562ACBD13F5}">
      <dsp:nvSpPr>
        <dsp:cNvPr id="0" name=""/>
        <dsp:cNvSpPr/>
      </dsp:nvSpPr>
      <dsp:spPr>
        <a:xfrm>
          <a:off x="666935" y="0"/>
          <a:ext cx="7558608" cy="47189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20F4-F2E5-4D19-A51C-38D9D2A6911B}">
      <dsp:nvSpPr>
        <dsp:cNvPr id="0" name=""/>
        <dsp:cNvSpPr/>
      </dsp:nvSpPr>
      <dsp:spPr>
        <a:xfrm>
          <a:off x="9552" y="1415691"/>
          <a:ext cx="2862267" cy="1887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Rescript your Outcomes and Review with Faculty</a:t>
          </a:r>
          <a:endParaRPr lang="en-US" sz="2600" kern="1200" dirty="0"/>
        </a:p>
      </dsp:txBody>
      <dsp:txXfrm>
        <a:off x="101696" y="1507835"/>
        <a:ext cx="2677979" cy="1703300"/>
      </dsp:txXfrm>
    </dsp:sp>
    <dsp:sp modelId="{69BD6F9D-AB80-41C9-A2AD-3EC45F52E111}">
      <dsp:nvSpPr>
        <dsp:cNvPr id="0" name=""/>
        <dsp:cNvSpPr/>
      </dsp:nvSpPr>
      <dsp:spPr>
        <a:xfrm>
          <a:off x="3015106" y="1415691"/>
          <a:ext cx="2862267" cy="1887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Have your Outcomes Approved by Academic Affairs</a:t>
          </a:r>
          <a:endParaRPr lang="en-US" sz="2600" kern="1200" dirty="0"/>
        </a:p>
      </dsp:txBody>
      <dsp:txXfrm>
        <a:off x="3107250" y="1507835"/>
        <a:ext cx="2677979" cy="1703300"/>
      </dsp:txXfrm>
    </dsp:sp>
    <dsp:sp modelId="{F97F3180-9EF3-4679-BD6F-E8806265F545}">
      <dsp:nvSpPr>
        <dsp:cNvPr id="0" name=""/>
        <dsp:cNvSpPr/>
      </dsp:nvSpPr>
      <dsp:spPr>
        <a:xfrm>
          <a:off x="6020660" y="1415691"/>
          <a:ext cx="2862267" cy="1887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Publish Outcomes</a:t>
          </a:r>
          <a:endParaRPr lang="en-US" sz="2600" kern="1200" dirty="0"/>
        </a:p>
      </dsp:txBody>
      <dsp:txXfrm>
        <a:off x="6112804" y="1507835"/>
        <a:ext cx="2677979" cy="170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ps.uark.edu/learning-objectives-before-and-after-example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coe.rbhs.rutgers.edu/forms/pdf/EffectiveUseofLearningObjectives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eachthought.com/critical-thinking/5-alternatives-to-blooms-taxonomy/" TargetMode="External"/><Relationship Id="rId4" Type="http://schemas.openxmlformats.org/officeDocument/2006/relationships/hyperlink" Target="https://www.arjonline.org/papers/arjel/v2-i1/14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 notes: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Goals: Larger aim of the course or program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critical thinking or other).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Objectives: Objectives state what the instructor will provide and what will be done to achieve the broader goals.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Outcomes: describe what students will specifically do in the course. Outcomes are the most important feature because they are used to guide assessment.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64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AMY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Group of people modify and approve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 to Academic Affairs in consent agenda for review and essentially approval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SLO’s go into an updated master Syllabus and program outcomes go into Catalog, program’s website or wherever else appropriate.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Update all syllabi if PLO’s are included.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Course or Program Outcomes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"/>
              </a:rPr>
              <a:t>Lisa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"/>
              </a:rPr>
              <a:t>https://goodwin.blackboard.com/ultra/courses/_12839_1/cl/outline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*Lisa </a:t>
            </a:r>
          </a:p>
          <a:p>
            <a:r>
              <a:rPr lang="en-US" dirty="0" smtClean="0"/>
              <a:t>Within Blackboard, Syllabus</a:t>
            </a:r>
            <a:r>
              <a:rPr lang="en-US" baseline="0" dirty="0" smtClean="0"/>
              <a:t> has course outcomes and that within the week, there are weekly outcomes. </a:t>
            </a:r>
          </a:p>
          <a:p>
            <a:r>
              <a:rPr lang="en-US" baseline="0" dirty="0" smtClean="0"/>
              <a:t>Sometimes weekly outcome and course outcome is the same. </a:t>
            </a:r>
          </a:p>
          <a:p>
            <a:r>
              <a:rPr lang="en-US" baseline="0" dirty="0" smtClean="0"/>
              <a:t>Explain: This is how it’s supposed to be. You’re supposed to have at the ILO</a:t>
            </a:r>
            <a:r>
              <a:rPr lang="en-US" baseline="0" dirty="0" smtClean="0">
                <a:sym typeface="Wingdings" panose="05000000000000000000" pitchFamily="2" charset="2"/>
              </a:rPr>
              <a:t> Program Learning Outcome Course Outcome Weekly Outcome (5-6 outcomes, customized to the week)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Look at course outcomes and align with the weekly outcome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Pick a student learning outcome to align it to.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ILO’s in courses—maybe in the 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5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9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Amy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Amy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**Courses could fall</a:t>
            </a:r>
            <a:r>
              <a:rPr lang="en-US" b="1" baseline="0" dirty="0" smtClean="0"/>
              <a:t> under two buckets: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Core course that falls under an academic program.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May not have a map if elective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*Amy</a:t>
            </a:r>
          </a:p>
          <a:p>
            <a:r>
              <a:rPr lang="en-US" dirty="0" smtClean="0"/>
              <a:t>- Every course/ department does revisions </a:t>
            </a:r>
            <a:r>
              <a:rPr lang="en-US" baseline="0" dirty="0" smtClean="0"/>
              <a:t>differently. Every course does differently things. Don’t want to stifle anybody, just don’t want to step on anyone’s foot.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 smarter, not harder to save some work.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bullet—instructors should identify assessment opportunities in their course and discuss with their supervisor.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5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https://tips.uark.edu/learning-objectives-before-and-after-examples/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https://tips.uark.edu/learning-objectives-before-and-after-examples/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*Amy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3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*Amy</a:t>
            </a:r>
          </a:p>
          <a:p>
            <a:r>
              <a:rPr lang="en-US" dirty="0" smtClean="0"/>
              <a:t>Pros: Widel</a:t>
            </a:r>
            <a:r>
              <a:rPr lang="en-US" baseline="0" dirty="0" smtClean="0"/>
              <a:t>y accepted in Higher Ed . Other resource: </a:t>
            </a:r>
            <a:r>
              <a:rPr lang="en-US" dirty="0" smtClean="0">
                <a:hlinkClick r:id="rId3"/>
              </a:rPr>
              <a:t>http://ccoe.rbhs.rutgers.edu/forms/pdf/EffectiveUseofLearningObjectives.pdf</a:t>
            </a:r>
            <a:endParaRPr lang="en-US" baseline="0" dirty="0" smtClean="0"/>
          </a:p>
          <a:p>
            <a:r>
              <a:rPr lang="en-US" baseline="0" dirty="0" smtClean="0"/>
              <a:t>Con: written in 1956. </a:t>
            </a:r>
            <a:r>
              <a:rPr lang="en-US" dirty="0" smtClean="0">
                <a:hlinkClick r:id="rId4"/>
              </a:rPr>
              <a:t>https://www.arjonline.org/papers/arjel/v2-i1/14.pdf</a:t>
            </a:r>
            <a:r>
              <a:rPr lang="en-US" dirty="0" smtClean="0"/>
              <a:t>; </a:t>
            </a:r>
            <a:r>
              <a:rPr lang="en-US" dirty="0" smtClean="0">
                <a:hlinkClick r:id="rId5"/>
              </a:rPr>
              <a:t>https://www.teachthought.com/critical-thinking/5-alternatives-to-blooms-taxonomy/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39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88825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229" y="2276872"/>
            <a:ext cx="10969943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51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coe.rbhs.rutgers.edu/forms/pdf/EffectiveUseofLearningObjectives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teachthought.com/critical-thinking/blooms-digital-taxonomy-verbs-21st-century-students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nzagula@goodwin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6022404" y="0"/>
            <a:ext cx="4176464" cy="4293096"/>
          </a:xfrm>
          <a:prstGeom prst="round2SameRect">
            <a:avLst>
              <a:gd name="adj1" fmla="val 14350"/>
              <a:gd name="adj2" fmla="val 0"/>
            </a:avLst>
          </a:prstGeom>
          <a:solidFill>
            <a:schemeClr val="accent6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67338" y="2240826"/>
            <a:ext cx="3324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latin typeface="Bahnschrift Light" panose="020B0502040204020203" pitchFamily="34" charset="0"/>
                <a:cs typeface="Calibri" panose="020F0502020204030204" pitchFamily="34" charset="0"/>
              </a:rPr>
              <a:t>Partnership between Academic Affairs,</a:t>
            </a:r>
          </a:p>
          <a:p>
            <a:pPr algn="ctr">
              <a:defRPr/>
            </a:pPr>
            <a:r>
              <a:rPr lang="en-US" altLang="ko-KR" sz="1400" b="1" dirty="0" smtClean="0">
                <a:latin typeface="Bahnschrift Light" panose="020B0502040204020203" pitchFamily="34" charset="0"/>
                <a:cs typeface="Calibri" panose="020F0502020204030204" pitchFamily="34" charset="0"/>
              </a:rPr>
              <a:t>Office </a:t>
            </a:r>
            <a:r>
              <a:rPr lang="en-US" altLang="ko-KR" sz="1400" b="1" dirty="0">
                <a:latin typeface="Bahnschrift Light" panose="020B0502040204020203" pitchFamily="34" charset="0"/>
                <a:cs typeface="Calibri" panose="020F0502020204030204" pitchFamily="34" charset="0"/>
              </a:rPr>
              <a:t>of Institutional </a:t>
            </a:r>
            <a:r>
              <a:rPr lang="en-US" altLang="ko-KR" sz="1400" b="1" dirty="0" smtClean="0">
                <a:latin typeface="Bahnschrift Light" panose="020B0502040204020203" pitchFamily="34" charset="0"/>
                <a:cs typeface="Calibri" panose="020F0502020204030204" pitchFamily="34" charset="0"/>
              </a:rPr>
              <a:t>Effectiveness, and   </a:t>
            </a:r>
            <a:endParaRPr lang="en-US" altLang="ko-KR" sz="1400" b="1" dirty="0"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ko-KR" sz="1400" b="1" dirty="0">
                <a:latin typeface="Bahnschrift Light" panose="020B0502040204020203" pitchFamily="34" charset="0"/>
                <a:cs typeface="Calibri" panose="020F0502020204030204" pitchFamily="34" charset="0"/>
              </a:rPr>
              <a:t>Online Studies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897493" y="232622"/>
            <a:ext cx="46085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What are you Navigating Towards</a:t>
            </a:r>
            <a:r>
              <a:rPr lang="en-US" sz="2800" b="1" dirty="0" smtClean="0"/>
              <a:t>?</a:t>
            </a:r>
            <a:endParaRPr lang="en-US" i="1" dirty="0"/>
          </a:p>
          <a:p>
            <a:pPr algn="ctr">
              <a:spcBef>
                <a:spcPts val="1200"/>
              </a:spcBef>
            </a:pPr>
            <a:r>
              <a:rPr lang="en-US" altLang="ko-KR" sz="2400" b="1" dirty="0">
                <a:latin typeface="Bahnschrift Light" panose="020B0502040204020203" pitchFamily="34" charset="0"/>
                <a:ea typeface="맑은 고딕" pitchFamily="50" charset="-127"/>
                <a:cs typeface="Calibri" panose="020F0502020204030204" pitchFamily="34" charset="0"/>
              </a:rPr>
              <a:t>Program Outcomes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522412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526460" y="2002531"/>
            <a:ext cx="3168352" cy="144016"/>
            <a:chOff x="899592" y="1359873"/>
            <a:chExt cx="3168352" cy="144016"/>
          </a:xfrm>
        </p:grpSpPr>
        <p:sp>
          <p:nvSpPr>
            <p:cNvPr id="3" name="Rectangle 2"/>
            <p:cNvSpPr/>
            <p:nvPr/>
          </p:nvSpPr>
          <p:spPr>
            <a:xfrm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771800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>
              <a:off x="899592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OTA Student Handbook | Goodwin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36" y="3122702"/>
            <a:ext cx="1536105" cy="5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How do you know?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Student Learning Outcomes: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912812" y="2276872"/>
            <a:ext cx="9430072" cy="3600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Usually, we have student learning outcomes in our courses because they are required and because we are asked to write them. 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Sometimes, they aren’t given a second thought. 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However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student learning outcomes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define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your course. </a:t>
            </a:r>
          </a:p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You can use student learning outcomes as a tool to determine whether or not students are learning in your classroom. </a:t>
            </a:r>
          </a:p>
        </p:txBody>
      </p:sp>
    </p:spTree>
    <p:extLst>
      <p:ext uri="{BB962C8B-B14F-4D97-AF65-F5344CB8AC3E}">
        <p14:creationId xmlns:p14="http://schemas.microsoft.com/office/powerpoint/2010/main" val="37165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Activity: What is a effective versus an </a:t>
            </a:r>
            <a:r>
              <a:rPr lang="en-US" dirty="0" smtClean="0">
                <a:solidFill>
                  <a:schemeClr val="tx1"/>
                </a:solidFill>
              </a:rPr>
              <a:t>ineffective </a:t>
            </a:r>
            <a:r>
              <a:rPr lang="en-US" dirty="0">
                <a:solidFill>
                  <a:schemeClr val="tx1"/>
                </a:solidFill>
              </a:rPr>
              <a:t>outcome?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295400"/>
            <a:ext cx="9296400" cy="44195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Let’s do a Pre-Test!</a:t>
            </a:r>
          </a:p>
          <a:p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Live Poll!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Let’s see if we can identify the difference between measurable and non-measurable outcomes.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tx1"/>
                </a:solidFill>
              </a:rPr>
              <a:t>    Effective </a:t>
            </a:r>
            <a:r>
              <a:rPr lang="en-US" sz="2600" dirty="0">
                <a:solidFill>
                  <a:schemeClr val="tx1"/>
                </a:solidFill>
              </a:rPr>
              <a:t>vs. Ineffectual Program Outcomes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63" t="1664" r="1788" b="1538"/>
          <a:stretch/>
        </p:blipFill>
        <p:spPr>
          <a:xfrm>
            <a:off x="2638028" y="1086292"/>
            <a:ext cx="6912768" cy="5256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3932" y="6374328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Credit: Illinois Center for  Innovation in Teaching &amp; Learning </a:t>
            </a:r>
          </a:p>
        </p:txBody>
      </p:sp>
    </p:spTree>
    <p:extLst>
      <p:ext uri="{BB962C8B-B14F-4D97-AF65-F5344CB8AC3E}">
        <p14:creationId xmlns:p14="http://schemas.microsoft.com/office/powerpoint/2010/main" val="33748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   Examples </a:t>
            </a:r>
            <a:r>
              <a:rPr lang="en-US" sz="2400" dirty="0">
                <a:solidFill>
                  <a:schemeClr val="tx1"/>
                </a:solidFill>
              </a:rPr>
              <a:t>of Measurable vs. Ineffectual Program Outcomes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754239132"/>
              </p:ext>
            </p:extLst>
          </p:nvPr>
        </p:nvGraphicFramePr>
        <p:xfrm>
          <a:off x="1845940" y="1412776"/>
          <a:ext cx="8363272" cy="439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81636">
                  <a:extLst>
                    <a:ext uri="{9D8B030D-6E8A-4147-A177-3AD203B41FA5}">
                      <a16:colId xmlns:a16="http://schemas.microsoft.com/office/drawing/2014/main" val="3594154387"/>
                    </a:ext>
                  </a:extLst>
                </a:gridCol>
                <a:gridCol w="4181636">
                  <a:extLst>
                    <a:ext uri="{9D8B030D-6E8A-4147-A177-3AD203B41FA5}">
                      <a16:colId xmlns:a16="http://schemas.microsoft.com/office/drawing/2014/main" val="416638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Ineffective</a:t>
                      </a:r>
                      <a:r>
                        <a:rPr lang="en-US" baseline="0" dirty="0" smtClean="0"/>
                        <a:t> Outcomes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Outcomes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2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Students</a:t>
                      </a:r>
                      <a:r>
                        <a:rPr lang="en-US" baseline="0" dirty="0" smtClean="0"/>
                        <a:t> will understand history   and policy related to cooking and serving dinner.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1. Students will </a:t>
                      </a:r>
                      <a:r>
                        <a:rPr lang="en-US" b="1" dirty="0" smtClean="0"/>
                        <a:t>describe the history  </a:t>
                      </a:r>
                      <a:r>
                        <a:rPr lang="en-US" dirty="0" smtClean="0"/>
                        <a:t>of policy</a:t>
                      </a:r>
                      <a:r>
                        <a:rPr lang="en-US" baseline="0" dirty="0" smtClean="0"/>
                        <a:t> related to cooking and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serving dinner.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Become familiar with the </a:t>
                      </a:r>
                    </a:p>
                    <a:p>
                      <a:r>
                        <a:rPr lang="en-US" dirty="0" smtClean="0"/>
                        <a:t>elements of baking cookies.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 </a:t>
                      </a:r>
                      <a:r>
                        <a:rPr lang="en-US" b="1" dirty="0" smtClean="0"/>
                        <a:t>Identify</a:t>
                      </a:r>
                      <a:r>
                        <a:rPr lang="en-US" baseline="0" dirty="0" smtClean="0"/>
                        <a:t> the steps needed to bake a cookie. 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Complete the assignment</a:t>
                      </a:r>
                      <a:r>
                        <a:rPr lang="en-US" baseline="0" dirty="0" smtClean="0"/>
                        <a:t> on cakes.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b="1" dirty="0" smtClean="0"/>
                        <a:t>Bake</a:t>
                      </a:r>
                      <a:r>
                        <a:rPr lang="en-US" dirty="0" smtClean="0"/>
                        <a:t> a</a:t>
                      </a:r>
                      <a:r>
                        <a:rPr lang="en-US" baseline="0" dirty="0" smtClean="0"/>
                        <a:t> cake to meet their </a:t>
                      </a:r>
                    </a:p>
                    <a:p>
                      <a:r>
                        <a:rPr lang="en-US" baseline="0" dirty="0" smtClean="0"/>
                        <a:t>client’s expectations. 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9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Explain the benefits of various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     diets.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US" b="1" dirty="0" smtClean="0"/>
                        <a:t>Determine </a:t>
                      </a:r>
                      <a:r>
                        <a:rPr lang="en-US" b="0" dirty="0" smtClean="0"/>
                        <a:t>the most appropriate  diet for an</a:t>
                      </a:r>
                      <a:r>
                        <a:rPr lang="en-US" b="0" baseline="0" dirty="0" smtClean="0"/>
                        <a:t> individual based off of </a:t>
                      </a:r>
                    </a:p>
                    <a:p>
                      <a:r>
                        <a:rPr lang="en-US" b="0" baseline="0" dirty="0" smtClean="0"/>
                        <a:t>their preferences and health </a:t>
                      </a:r>
                      <a:r>
                        <a:rPr lang="en-US" b="0" baseline="0" dirty="0" err="1" smtClean="0"/>
                        <a:t>determ</a:t>
                      </a:r>
                      <a:r>
                        <a:rPr lang="en-US" b="0" baseline="0" dirty="0" smtClean="0"/>
                        <a:t>-</a:t>
                      </a:r>
                    </a:p>
                    <a:p>
                      <a:r>
                        <a:rPr lang="en-US" b="0" baseline="0" dirty="0" err="1" smtClean="0"/>
                        <a:t>inents</a:t>
                      </a:r>
                      <a:r>
                        <a:rPr lang="en-US" b="0" baseline="0" dirty="0" smtClean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Formulate a recipe</a:t>
                      </a:r>
                      <a:r>
                        <a:rPr lang="en-US" baseline="0" dirty="0" smtClean="0"/>
                        <a:t> from above.</a:t>
                      </a:r>
                      <a:endParaRPr 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US" b="1" dirty="0" smtClean="0"/>
                        <a:t>Develop</a:t>
                      </a:r>
                      <a:r>
                        <a:rPr lang="en-US" dirty="0" smtClean="0"/>
                        <a:t> an original recipe for</a:t>
                      </a:r>
                      <a:r>
                        <a:rPr lang="en-US" baseline="0" dirty="0" smtClean="0"/>
                        <a:t> a </a:t>
                      </a:r>
                    </a:p>
                    <a:p>
                      <a:r>
                        <a:rPr lang="en-US" baseline="0" dirty="0" smtClean="0"/>
                        <a:t>cookie, cake, and a dinner.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0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How to Write Quality Learning Outcomes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0"/>
            <p:extLst/>
          </p:nvPr>
        </p:nvGraphicFramePr>
        <p:xfrm>
          <a:off x="1979612" y="1844824"/>
          <a:ext cx="82296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04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How to Pick Your Action Verbs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487" t="3423" r="3257" b="8832"/>
          <a:stretch/>
        </p:blipFill>
        <p:spPr>
          <a:xfrm>
            <a:off x="760412" y="1180360"/>
            <a:ext cx="9675812" cy="4949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412" y="6223954"/>
            <a:ext cx="903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University of New Mexico also has a great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handout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33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Writing </a:t>
            </a:r>
            <a:r>
              <a:rPr lang="en-US" dirty="0">
                <a:solidFill>
                  <a:schemeClr val="tx1"/>
                </a:solidFill>
              </a:rPr>
              <a:t>Outcomes for Online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2057400"/>
            <a:ext cx="3733800" cy="218884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Arizona State University Bloom’s Digital Taxonomy</a:t>
            </a:r>
            <a:r>
              <a:rPr lang="en-US" sz="2400" dirty="0"/>
              <a:t> </a:t>
            </a:r>
            <a:r>
              <a:rPr lang="en-US" sz="2400" dirty="0" smtClean="0"/>
              <a:t>has </a:t>
            </a:r>
            <a:r>
              <a:rPr lang="en-US" sz="2400" dirty="0"/>
              <a:t>a great </a:t>
            </a:r>
            <a:r>
              <a:rPr lang="en-US" sz="2400" dirty="0" smtClean="0"/>
              <a:t> resource </a:t>
            </a:r>
            <a:r>
              <a:rPr lang="en-US" sz="2400" dirty="0"/>
              <a:t>for online </a:t>
            </a:r>
            <a:r>
              <a:rPr lang="en-US" sz="2400" dirty="0" smtClean="0"/>
              <a:t>courses </a:t>
            </a:r>
            <a:r>
              <a:rPr lang="en-US" sz="2400" dirty="0"/>
              <a:t>and </a:t>
            </a:r>
            <a:r>
              <a:rPr lang="en-US" sz="2400" dirty="0" smtClean="0"/>
              <a:t>programs</a:t>
            </a:r>
            <a:r>
              <a:rPr lang="en-US" sz="2400" dirty="0"/>
              <a:t>!</a:t>
            </a:r>
          </a:p>
          <a:p>
            <a:endParaRPr lang="en-US" dirty="0"/>
          </a:p>
        </p:txBody>
      </p:sp>
      <p:pic>
        <p:nvPicPr>
          <p:cNvPr id="1026" name="Picture 2" descr="Integrating Technology with Bloom's Taxonomy - Teach Onl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" b="2011"/>
          <a:stretch/>
        </p:blipFill>
        <p:spPr bwMode="auto">
          <a:xfrm>
            <a:off x="4265612" y="1115862"/>
            <a:ext cx="586490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How </a:t>
            </a:r>
            <a:r>
              <a:rPr lang="en-US" dirty="0">
                <a:solidFill>
                  <a:schemeClr val="tx1"/>
                </a:solidFill>
              </a:rPr>
              <a:t>to Update Outcomes at Goodwin University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/>
          </p:nvPr>
        </p:nvGraphicFramePr>
        <p:xfrm>
          <a:off x="1648172" y="1340768"/>
          <a:ext cx="8892480" cy="4718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Goodwin University - SmartCatalo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87" y="1700809"/>
            <a:ext cx="2222450" cy="74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OL 525 Special Topics in Leadership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7" y="1196753"/>
            <a:ext cx="7783011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-72839"/>
            <a:ext cx="9144000" cy="70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Outcomes for this Workshop 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0200"/>
            <a:ext cx="5472608" cy="47244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Participants will: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 smtClean="0">
                <a:solidFill>
                  <a:schemeClr val="accent4">
                    <a:lumMod val="50000"/>
                  </a:schemeClr>
                </a:solidFill>
              </a:rPr>
              <a:t>Identify what constitutes a </a:t>
            </a: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measurable </a:t>
            </a:r>
            <a:r>
              <a:rPr lang="en-US" sz="8000" dirty="0" smtClean="0">
                <a:solidFill>
                  <a:schemeClr val="accent4">
                    <a:lumMod val="50000"/>
                  </a:schemeClr>
                </a:solidFill>
              </a:rPr>
              <a:t>outcome.</a:t>
            </a:r>
            <a:endParaRPr lang="en-US" sz="80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Write or revise student learning </a:t>
            </a:r>
            <a:r>
              <a:rPr lang="en-US" sz="8000" dirty="0" smtClean="0">
                <a:solidFill>
                  <a:schemeClr val="accent4">
                    <a:lumMod val="50000"/>
                  </a:schemeClr>
                </a:solidFill>
              </a:rPr>
              <a:t>outcomes,  </a:t>
            </a: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so that they are measurable.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Identify a key assignment in their course </a:t>
            </a:r>
            <a:r>
              <a:rPr lang="en-US" sz="8000" dirty="0" smtClean="0">
                <a:solidFill>
                  <a:schemeClr val="accent4">
                    <a:lumMod val="50000"/>
                  </a:schemeClr>
                </a:solidFill>
              </a:rPr>
              <a:t>for assessment</a:t>
            </a: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Create their own rubric to measure </a:t>
            </a:r>
            <a:r>
              <a:rPr lang="en-US" sz="8000" dirty="0" smtClean="0">
                <a:solidFill>
                  <a:schemeClr val="accent4">
                    <a:lumMod val="50000"/>
                  </a:schemeClr>
                </a:solidFill>
              </a:rPr>
              <a:t>learning outcomes</a:t>
            </a: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Gather assessment data.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Explain whether the assessment data is       relevant.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Create a plan to improve assessment </a:t>
            </a:r>
            <a:r>
              <a:rPr lang="en-US" sz="8000" dirty="0" smtClean="0">
                <a:solidFill>
                  <a:schemeClr val="accent4">
                    <a:lumMod val="50000"/>
                  </a:schemeClr>
                </a:solidFill>
              </a:rPr>
              <a:t>results </a:t>
            </a: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through easy and measurable steps.</a:t>
            </a:r>
          </a:p>
          <a:p>
            <a:endParaRPr lang="en-US" dirty="0"/>
          </a:p>
        </p:txBody>
      </p:sp>
      <p:pic>
        <p:nvPicPr>
          <p:cNvPr id="1026" name="Picture 2" descr="Never mind the teaching, where's the learning? | Times Higher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6" r="14699" b="2555"/>
          <a:stretch/>
        </p:blipFill>
        <p:spPr bwMode="auto">
          <a:xfrm>
            <a:off x="7232828" y="1086292"/>
            <a:ext cx="3456384" cy="57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Example Weekly Assessment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204865"/>
            <a:ext cx="9144000" cy="21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Student Learning Outcome </a:t>
            </a:r>
            <a:r>
              <a:rPr lang="en-US" sz="28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447800"/>
            <a:ext cx="8229600" cy="46064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Homework: Student Learning Outcomes Activity: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79412" y="2057400"/>
            <a:ext cx="11582400" cy="534657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>
                <a:solidFill>
                  <a:schemeClr val="accent4">
                    <a:lumMod val="50000"/>
                  </a:schemeClr>
                </a:solidFill>
              </a:rPr>
              <a:t>First, look at your existing student learning outcomes. Are they measurable?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smtClean="0">
                <a:solidFill>
                  <a:schemeClr val="accent4">
                    <a:lumMod val="50000"/>
                  </a:schemeClr>
                </a:solidFill>
              </a:rPr>
              <a:t>Do </a:t>
            </a:r>
            <a:r>
              <a:rPr lang="en-US" sz="2500" dirty="0">
                <a:solidFill>
                  <a:schemeClr val="accent4">
                    <a:lumMod val="50000"/>
                  </a:schemeClr>
                </a:solidFill>
              </a:rPr>
              <a:t>the student learning outcomes tie into your course learning </a:t>
            </a:r>
            <a:r>
              <a:rPr lang="en-US" sz="2500" dirty="0" smtClean="0">
                <a:solidFill>
                  <a:schemeClr val="accent4">
                    <a:lumMod val="50000"/>
                  </a:schemeClr>
                </a:solidFill>
              </a:rPr>
              <a:t>outcomes?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smtClean="0">
                <a:solidFill>
                  <a:schemeClr val="accent4">
                    <a:lumMod val="50000"/>
                  </a:schemeClr>
                </a:solidFill>
              </a:rPr>
              <a:t>Are </a:t>
            </a:r>
            <a:r>
              <a:rPr lang="en-US" sz="2500" dirty="0">
                <a:solidFill>
                  <a:schemeClr val="accent4">
                    <a:lumMod val="50000"/>
                  </a:schemeClr>
                </a:solidFill>
              </a:rPr>
              <a:t>your any of your student learning outcomes tied with the Institutional       </a:t>
            </a:r>
            <a:r>
              <a:rPr lang="en-US" sz="2500" dirty="0" smtClean="0">
                <a:solidFill>
                  <a:schemeClr val="accent4">
                    <a:lumMod val="50000"/>
                  </a:schemeClr>
                </a:solidFill>
              </a:rPr>
              <a:t>Learning </a:t>
            </a:r>
            <a:r>
              <a:rPr lang="en-US" sz="2500" dirty="0">
                <a:solidFill>
                  <a:schemeClr val="accent4">
                    <a:lumMod val="50000"/>
                  </a:schemeClr>
                </a:solidFill>
              </a:rPr>
              <a:t>Outcomes (Communication, Information Literacy, &amp; Lifelong Learning)?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2500" dirty="0" smtClean="0">
                <a:solidFill>
                  <a:schemeClr val="accent4">
                    <a:lumMod val="50000"/>
                  </a:schemeClr>
                </a:solidFill>
              </a:rPr>
              <a:t>Now</a:t>
            </a:r>
            <a:r>
              <a:rPr lang="en-US" sz="2500" dirty="0">
                <a:solidFill>
                  <a:schemeClr val="accent4">
                    <a:lumMod val="50000"/>
                  </a:schemeClr>
                </a:solidFill>
              </a:rPr>
              <a:t>, let’s look at one of your key assignments.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2500" dirty="0" smtClean="0">
                <a:solidFill>
                  <a:schemeClr val="accent4">
                    <a:lumMod val="50000"/>
                  </a:schemeClr>
                </a:solidFill>
              </a:rPr>
              <a:t>Does </a:t>
            </a:r>
            <a:r>
              <a:rPr lang="en-US" sz="2500" dirty="0">
                <a:solidFill>
                  <a:schemeClr val="accent4">
                    <a:lumMod val="50000"/>
                  </a:schemeClr>
                </a:solidFill>
              </a:rPr>
              <a:t>the key assignment have anything to do with the student learning outcomes?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2500" dirty="0" smtClean="0">
                <a:solidFill>
                  <a:schemeClr val="accent4">
                    <a:lumMod val="50000"/>
                  </a:schemeClr>
                </a:solidFill>
              </a:rPr>
              <a:t>How </a:t>
            </a:r>
            <a:r>
              <a:rPr lang="en-US" sz="2500" dirty="0">
                <a:solidFill>
                  <a:schemeClr val="accent4">
                    <a:lumMod val="50000"/>
                  </a:schemeClr>
                </a:solidFill>
              </a:rPr>
              <a:t>many program outcomes are not assessed in the key assignments?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9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Homework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38200"/>
            <a:ext cx="11811000" cy="603799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Revisit a weekly student learning outcome in your Blackboard Shell.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Review the student learning outcome and rewrite it.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Make sure that  the outcome aligns with the course outcomes.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Make sure that it has some connection with the program learning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outcomes and institutional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learning outcomes. 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What’s coming up: You will submit your revised student learning outcome before the next workshop so that we can provide feedback.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Submit your student learning outcome to the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nzagula@goodwin.edu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The subject should be Homework: Assessment Spectacular.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Next workshop: We will create a rubric to measure the assessment we are creating. </a:t>
            </a:r>
          </a:p>
        </p:txBody>
      </p:sp>
    </p:spTree>
    <p:extLst>
      <p:ext uri="{BB962C8B-B14F-4D97-AF65-F5344CB8AC3E}">
        <p14:creationId xmlns:p14="http://schemas.microsoft.com/office/powerpoint/2010/main" val="190827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612" y="2192411"/>
            <a:ext cx="12114213" cy="2769263"/>
          </a:xfrm>
          <a:prstGeom prst="rect">
            <a:avLst/>
          </a:prstGeom>
          <a:solidFill>
            <a:srgbClr val="89693F"/>
          </a:solidFill>
          <a:ln>
            <a:solidFill>
              <a:srgbClr val="F7E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213" y="278387"/>
            <a:ext cx="9324528" cy="452179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We’ve got your back!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19782" y="980783"/>
            <a:ext cx="2801230" cy="1047279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Questions about </a:t>
            </a:r>
          </a:p>
          <a:p>
            <a:pPr algn="l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Assessment Methods and Process?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680878" y="2842300"/>
            <a:ext cx="2297172" cy="163906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Questions about Assessment using Blackboard </a:t>
            </a: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20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Taskstream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?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3933" y="5078823"/>
            <a:ext cx="2297173" cy="16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Questions about a Faculty’s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Perspective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Assessment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</p:txBody>
      </p:sp>
      <p:pic>
        <p:nvPicPr>
          <p:cNvPr id="1026" name="Picture 2" descr="https://www.goodwin.edu/files/images/directory/zagula-natal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56" y="1007984"/>
            <a:ext cx="8096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29261" y="933235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Natalia Zagula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Learning Assessment Coordinator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Institutional Effectiveness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860-727-6795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NZagula@goodwin.edu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https://www.goodwin.edu/faculty-profiles/wp-content/uploads/upme/1568384073_Post-Pic-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5" t="1" r="18203" b="5741"/>
          <a:stretch/>
        </p:blipFill>
        <p:spPr bwMode="auto">
          <a:xfrm>
            <a:off x="4448314" y="5129291"/>
            <a:ext cx="906674" cy="115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00288" y="5092598"/>
            <a:ext cx="5214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Amy Beauchemin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Chair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of Academic Affairs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Associate Professor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School of Applied Liberal Arts &amp; Social Sciences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860-913-2127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ABeauchemin@goodwin.edu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182" y="2401900"/>
            <a:ext cx="901171" cy="11507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18348" y="2401900"/>
            <a:ext cx="5699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Lisa Manley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Director of Online Studies &amp; CTE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860-913-2078</a:t>
            </a:r>
            <a:b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1600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LManley@goodwin.edu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8" name="Picture 14" descr="https://www.goodwin.edu/files/images/directory/kenyon-willia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54" y="3720242"/>
            <a:ext cx="8096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506859" y="3681787"/>
            <a:ext cx="48377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William Kenyon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Instructional Tech and Data Support Developer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860-913-2225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WKenyon@goodwin.edu</a:t>
            </a:r>
          </a:p>
        </p:txBody>
      </p:sp>
    </p:spTree>
    <p:extLst>
      <p:ext uri="{BB962C8B-B14F-4D97-AF65-F5344CB8AC3E}">
        <p14:creationId xmlns:p14="http://schemas.microsoft.com/office/powerpoint/2010/main" val="359012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0012" y="685800"/>
            <a:ext cx="8783969" cy="102076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sz="3600" dirty="0">
                <a:solidFill>
                  <a:srgbClr val="663300"/>
                </a:solidFill>
              </a:rPr>
              <a:t>What is academic assessment? </a:t>
            </a:r>
            <a:r>
              <a:rPr lang="en-US" dirty="0"/>
              <a:t/>
            </a:r>
            <a:br>
              <a:rPr lang="en-US" dirty="0"/>
            </a:b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Assessment is the process of collecting information about a </a:t>
            </a:r>
            <a:r>
              <a:rPr lang="en-US" sz="1800" i="1" dirty="0" smtClean="0">
                <a:solidFill>
                  <a:schemeClr val="bg1">
                    <a:lumMod val="75000"/>
                  </a:schemeClr>
                </a:solidFill>
              </a:rPr>
              <a:t>program 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or course’s performance. Data is used to make decisions </a:t>
            </a:r>
            <a:r>
              <a:rPr lang="en-US" sz="1800" i="1" dirty="0" smtClean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improve the program. </a:t>
            </a:r>
            <a:r>
              <a:rPr lang="en-US" sz="1800" i="1" dirty="0"/>
              <a:t/>
            </a:r>
            <a:br>
              <a:rPr lang="en-US" sz="1800" i="1" dirty="0"/>
            </a:br>
            <a:endParaRPr lang="en-US" sz="1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1988840"/>
            <a:ext cx="6553499" cy="4248472"/>
          </a:xfrm>
        </p:spPr>
        <p:txBody>
          <a:bodyPr>
            <a:noAutofit/>
          </a:bodyPr>
          <a:lstStyle/>
          <a:p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Plan: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Create a plan for collecting information about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how students are learning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(e.g.,  identify a key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assignment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).</a:t>
            </a: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Implement: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Collect information about  student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performance on achieving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an outcome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using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a key assignment.</a:t>
            </a:r>
          </a:p>
          <a:p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Assess: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Reflect on the collected assessment data. Where are students performing well and not so well? </a:t>
            </a: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Revise (“Closing the loop”):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Make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changes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to your program to improve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student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learning. </a:t>
            </a:r>
          </a:p>
        </p:txBody>
      </p:sp>
      <p:pic>
        <p:nvPicPr>
          <p:cNvPr id="1026" name="Picture 2" descr="Continuous Improvement Pr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40" y="1706562"/>
            <a:ext cx="4082859" cy="40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1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4412" y="5938"/>
            <a:ext cx="7772400" cy="1470025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Assessment is like a Doctor’s 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Check Up. </a:t>
            </a:r>
          </a:p>
        </p:txBody>
      </p:sp>
      <p:pic>
        <p:nvPicPr>
          <p:cNvPr id="3074" name="Picture 2" descr="You Already Paid for It—Schedule Your Check-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1628800"/>
            <a:ext cx="71437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6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130426"/>
            <a:ext cx="4393704" cy="144259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Everything is Connected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82712989"/>
              </p:ext>
            </p:extLst>
          </p:nvPr>
        </p:nvGraphicFramePr>
        <p:xfrm>
          <a:off x="2566020" y="-317526"/>
          <a:ext cx="9001000" cy="717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93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 What </a:t>
            </a:r>
            <a:r>
              <a:rPr lang="en-US" sz="2800" dirty="0">
                <a:solidFill>
                  <a:schemeClr val="tx1"/>
                </a:solidFill>
              </a:rPr>
              <a:t>will students learn at Goodwin University?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676400"/>
            <a:ext cx="111252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sz="3100" i="1" dirty="0" smtClean="0">
                <a:solidFill>
                  <a:schemeClr val="accent4">
                    <a:lumMod val="50000"/>
                  </a:schemeClr>
                </a:solidFill>
              </a:rPr>
              <a:t>At </a:t>
            </a:r>
            <a:r>
              <a:rPr lang="en-US" sz="3100" i="1" dirty="0">
                <a:solidFill>
                  <a:schemeClr val="accent4">
                    <a:lumMod val="50000"/>
                  </a:schemeClr>
                </a:solidFill>
              </a:rPr>
              <a:t>Goodwin University, we believe that every student who </a:t>
            </a:r>
            <a:r>
              <a:rPr lang="en-US" sz="3100" i="1" dirty="0" smtClean="0">
                <a:solidFill>
                  <a:schemeClr val="accent4">
                    <a:lumMod val="50000"/>
                  </a:schemeClr>
                </a:solidFill>
              </a:rPr>
              <a:t>graduates should </a:t>
            </a:r>
            <a:r>
              <a:rPr lang="en-US" sz="3100" i="1" dirty="0">
                <a:solidFill>
                  <a:schemeClr val="accent4">
                    <a:lumMod val="50000"/>
                  </a:schemeClr>
                </a:solidFill>
              </a:rPr>
              <a:t>possess certain abilities regardless of their academic program. </a:t>
            </a:r>
            <a:endParaRPr lang="en-US" sz="3100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3100" i="1" dirty="0" smtClean="0">
                <a:solidFill>
                  <a:schemeClr val="accent4">
                    <a:lumMod val="50000"/>
                  </a:schemeClr>
                </a:solidFill>
              </a:rPr>
              <a:t>We </a:t>
            </a:r>
            <a:r>
              <a:rPr lang="en-US" sz="3100" i="1" dirty="0">
                <a:solidFill>
                  <a:schemeClr val="accent4">
                    <a:lumMod val="50000"/>
                  </a:schemeClr>
                </a:solidFill>
              </a:rPr>
              <a:t>call these core abilities Institutional </a:t>
            </a:r>
            <a:r>
              <a:rPr lang="en-US" sz="3100" i="1" dirty="0" smtClean="0">
                <a:solidFill>
                  <a:schemeClr val="accent4">
                    <a:lumMod val="50000"/>
                  </a:schemeClr>
                </a:solidFill>
              </a:rPr>
              <a:t>Outcomes:</a:t>
            </a:r>
            <a:endParaRPr lang="en-US" sz="3100" i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b="1" dirty="0" smtClean="0"/>
              <a:t>Communication: </a:t>
            </a:r>
            <a:r>
              <a:rPr lang="en-US" sz="3100" dirty="0" smtClean="0"/>
              <a:t>Students </a:t>
            </a:r>
            <a:r>
              <a:rPr lang="en-US" sz="3100" dirty="0"/>
              <a:t>will be able to effectively express and </a:t>
            </a:r>
            <a:r>
              <a:rPr lang="en-US" sz="3100" dirty="0" smtClean="0"/>
              <a:t>exchange </a:t>
            </a:r>
            <a:r>
              <a:rPr lang="en-US" sz="3100" dirty="0"/>
              <a:t>ideas through various modes of communication including written, oral, and digital.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b="1" dirty="0" smtClean="0"/>
              <a:t>Information Literacy: </a:t>
            </a:r>
            <a:r>
              <a:rPr lang="en-US" sz="3100" dirty="0" smtClean="0"/>
              <a:t>Students </a:t>
            </a:r>
            <a:r>
              <a:rPr lang="en-US" sz="3100" dirty="0"/>
              <a:t>will be able to identify relevant information, evaluate alternatives, synthesize findings, and apply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b="1" dirty="0" smtClean="0"/>
              <a:t>Career Readiness: </a:t>
            </a:r>
            <a:r>
              <a:rPr lang="en-US" sz="3100" dirty="0" smtClean="0"/>
              <a:t>Students </a:t>
            </a:r>
            <a:r>
              <a:rPr lang="en-US" sz="3100" dirty="0"/>
              <a:t>will be able to apply their knowledge, skills, and abilities in their chosen field of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Assessment Process at Goodwin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86292"/>
            <a:ext cx="11582400" cy="2158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One of the most powerful tools that we use in terms of holding ourselves accountable with student learning outcomes and  assessment is the curriculum map. Program Directors create these  maps. 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Here is an example of what a simplified map looks like: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99794"/>
              </p:ext>
            </p:extLst>
          </p:nvPr>
        </p:nvGraphicFramePr>
        <p:xfrm>
          <a:off x="836612" y="2996952"/>
          <a:ext cx="9524999" cy="3113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220">
                  <a:extLst>
                    <a:ext uri="{9D8B030D-6E8A-4147-A177-3AD203B41FA5}">
                      <a16:colId xmlns:a16="http://schemas.microsoft.com/office/drawing/2014/main" val="1823870333"/>
                    </a:ext>
                  </a:extLst>
                </a:gridCol>
                <a:gridCol w="3535771">
                  <a:extLst>
                    <a:ext uri="{9D8B030D-6E8A-4147-A177-3AD203B41FA5}">
                      <a16:colId xmlns:a16="http://schemas.microsoft.com/office/drawing/2014/main" val="3162947672"/>
                    </a:ext>
                  </a:extLst>
                </a:gridCol>
                <a:gridCol w="3819008">
                  <a:extLst>
                    <a:ext uri="{9D8B030D-6E8A-4147-A177-3AD203B41FA5}">
                      <a16:colId xmlns:a16="http://schemas.microsoft.com/office/drawing/2014/main" val="3229312486"/>
                    </a:ext>
                  </a:extLst>
                </a:gridCol>
              </a:tblGrid>
              <a:tr h="3564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Core Courses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Outcomes from Curriculum Map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Key Assignment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2530451"/>
                  </a:ext>
                </a:extLst>
              </a:tr>
              <a:tr h="3564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Basket Weaving 101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Paper: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Basket Weaving Basics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935809"/>
                  </a:ext>
                </a:extLst>
              </a:tr>
              <a:tr h="356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Basket Weaving 110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Paper: History of Basket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Weaving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6807276"/>
                  </a:ext>
                </a:extLst>
              </a:tr>
              <a:tr h="356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Basket Weaving 210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1,3,5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Presentation: Ethics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of Selling Baskets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859612"/>
                  </a:ext>
                </a:extLst>
              </a:tr>
              <a:tr h="480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Basket Weaving 250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1,2,5,6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Group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Project: What makes an effective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basket? 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072330"/>
                  </a:ext>
                </a:extLst>
              </a:tr>
              <a:tr h="356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Basket Weaving 300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1,3,5 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Weave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a Basket Pattern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049093"/>
                  </a:ext>
                </a:extLst>
              </a:tr>
              <a:tr h="356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Basket Weaving 310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, 3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Weave Your Own Basket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330679"/>
                  </a:ext>
                </a:extLst>
              </a:tr>
              <a:tr h="480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Basket Weaving 400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2, 7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Weave Your Own Basket with original       pattern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and unorthodox materials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0406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596" y="365982"/>
            <a:ext cx="7776864" cy="1020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Assessment Process at Goodwin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University as of 2020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343" y="2822405"/>
            <a:ext cx="3313277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Instructors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5812" y="3420172"/>
            <a:ext cx="3411776" cy="3352801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Instructors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should identify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assessment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opportunities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in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their course and discuss with their supervisor.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Instructors are encouraged to collect assessment data within their course.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Instructors are encouraged to discuss and evaluate       potential changes with      their supervisor within their course.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5108" y="2879830"/>
            <a:ext cx="3313277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Program Directors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076" y="3482153"/>
            <a:ext cx="3699808" cy="3352801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 October, program directors submit a plan to assess 2-3   outcomes.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Data is collected about         student achievement of the   outcomes.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Program directors reflect on   the results of their assessment in a report due to the Office  of Institutional Effectiveness in August. 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428" y="1581988"/>
            <a:ext cx="10363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The Office of Institutional Effectiveness enforces and consults on assessment.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The members on University Committee on Assessment (UCA) provide advice  on updating the process of assessment on campus. </a:t>
            </a:r>
          </a:p>
        </p:txBody>
      </p:sp>
    </p:spTree>
    <p:extLst>
      <p:ext uri="{BB962C8B-B14F-4D97-AF65-F5344CB8AC3E}">
        <p14:creationId xmlns:p14="http://schemas.microsoft.com/office/powerpoint/2010/main" val="64119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What </a:t>
            </a:r>
            <a:r>
              <a:rPr lang="en-US" sz="3600" dirty="0">
                <a:solidFill>
                  <a:schemeClr val="tx1"/>
                </a:solidFill>
              </a:rPr>
              <a:t>is your Program?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271238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Is much like asking….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 descr="New Perspectives | Profil Management Limi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17" y="1916833"/>
            <a:ext cx="44862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3ED47D4D0D95459E68241BA123CC2A" ma:contentTypeVersion="15" ma:contentTypeDescription="Create a new document." ma:contentTypeScope="" ma:versionID="91af79dd294f61ffea94c741ef85e86e">
  <xsd:schema xmlns:xsd="http://www.w3.org/2001/XMLSchema" xmlns:xs="http://www.w3.org/2001/XMLSchema" xmlns:p="http://schemas.microsoft.com/office/2006/metadata/properties" xmlns:ns1="http://schemas.microsoft.com/sharepoint/v3" xmlns:ns2="412d7b45-e211-4c3c-bc5a-7ca00020a7a9" xmlns:ns3="25ea4c92-68aa-41a6-90bc-9004da3bf76f" targetNamespace="http://schemas.microsoft.com/office/2006/metadata/properties" ma:root="true" ma:fieldsID="2c2dcac735d3b4e41940fc814c91710f" ns1:_="" ns2:_="" ns3:_="">
    <xsd:import namespace="http://schemas.microsoft.com/sharepoint/v3"/>
    <xsd:import namespace="412d7b45-e211-4c3c-bc5a-7ca00020a7a9"/>
    <xsd:import namespace="25ea4c92-68aa-41a6-90bc-9004da3bf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d7b45-e211-4c3c-bc5a-7ca00020a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8618eac-38f4-4b6c-91cd-f4933afba5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4c92-68aa-41a6-90bc-9004da3bf76f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01be5043-dfd9-482d-a11d-6f2fe66496cb}" ma:internalName="TaxCatchAll" ma:showField="CatchAllData" ma:web="25ea4c92-68aa-41a6-90bc-9004da3bf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12d7b45-e211-4c3c-bc5a-7ca00020a7a9">
      <Terms xmlns="http://schemas.microsoft.com/office/infopath/2007/PartnerControls"/>
    </lcf76f155ced4ddcb4097134ff3c332f>
    <TaxCatchAll xmlns="25ea4c92-68aa-41a6-90bc-9004da3bf76f" xsi:nil="true"/>
  </documentManagement>
</p:properties>
</file>

<file path=customXml/itemProps1.xml><?xml version="1.0" encoding="utf-8"?>
<ds:datastoreItem xmlns:ds="http://schemas.openxmlformats.org/officeDocument/2006/customXml" ds:itemID="{D7FD449E-C435-41B6-B91D-C5675583C67A}"/>
</file>

<file path=customXml/itemProps2.xml><?xml version="1.0" encoding="utf-8"?>
<ds:datastoreItem xmlns:ds="http://schemas.openxmlformats.org/officeDocument/2006/customXml" ds:itemID="{8C0155BF-F0DC-4FB1-BEAD-666719C637AF}"/>
</file>

<file path=customXml/itemProps3.xml><?xml version="1.0" encoding="utf-8"?>
<ds:datastoreItem xmlns:ds="http://schemas.openxmlformats.org/officeDocument/2006/customXml" ds:itemID="{C328E54F-31FF-4FAE-825F-B1C0C1CCE0C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1631</Words>
  <Application>Microsoft Office PowerPoint</Application>
  <PresentationFormat>Custom</PresentationFormat>
  <Paragraphs>205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맑은 고딕</vt:lpstr>
      <vt:lpstr>Arial</vt:lpstr>
      <vt:lpstr>Bahnschrift Light</vt:lpstr>
      <vt:lpstr>Calibri</vt:lpstr>
      <vt:lpstr>Consolas</vt:lpstr>
      <vt:lpstr>Corbel</vt:lpstr>
      <vt:lpstr>HY중고딕</vt:lpstr>
      <vt:lpstr>Wingdings</vt:lpstr>
      <vt:lpstr>Chalkboard 16x9</vt:lpstr>
      <vt:lpstr>PowerPoint Presentation</vt:lpstr>
      <vt:lpstr> Outcomes for this Workshop Series</vt:lpstr>
      <vt:lpstr>What is academic assessment?  Assessment is the process of collecting information about a program or course’s performance. Data is used to make decisions to improve the program.  </vt:lpstr>
      <vt:lpstr>Assessment is like a Doctor’s  Check Up. </vt:lpstr>
      <vt:lpstr>Everything is Connected</vt:lpstr>
      <vt:lpstr> What will students learn at Goodwin University? </vt:lpstr>
      <vt:lpstr> Assessment Process at Goodwin University</vt:lpstr>
      <vt:lpstr>Assessment Process at Goodwin  University as of 2020</vt:lpstr>
      <vt:lpstr> What is your Program? </vt:lpstr>
      <vt:lpstr>  How do you know? </vt:lpstr>
      <vt:lpstr>Activity: What is a effective versus an ineffective outcome? </vt:lpstr>
      <vt:lpstr>    Effective vs. Ineffectual Program Outcomes</vt:lpstr>
      <vt:lpstr>   Examples of Measurable vs. Ineffectual Program Outcomes</vt:lpstr>
      <vt:lpstr>How to Write Quality Learning Outcomes</vt:lpstr>
      <vt:lpstr>  How to Pick Your Action Verbs</vt:lpstr>
      <vt:lpstr>  Writing Outcomes for Online Courses</vt:lpstr>
      <vt:lpstr>  How to Update Outcomes at Goodwin University </vt:lpstr>
      <vt:lpstr> Example: OL 525 Special Topics in Leadership</vt:lpstr>
      <vt:lpstr>PowerPoint Presentation</vt:lpstr>
      <vt:lpstr> Example Weekly Assessment </vt:lpstr>
      <vt:lpstr>  Student Learning Outcome Activity</vt:lpstr>
      <vt:lpstr>  Homework </vt:lpstr>
      <vt:lpstr>We’ve got your back! </vt:lpstr>
    </vt:vector>
  </TitlesOfParts>
  <Company>Goodwin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Natalia Zagula</dc:creator>
  <cp:lastModifiedBy>Natalia Zagula</cp:lastModifiedBy>
  <cp:revision>25</cp:revision>
  <dcterms:created xsi:type="dcterms:W3CDTF">2020-07-06T12:33:37Z</dcterms:created>
  <dcterms:modified xsi:type="dcterms:W3CDTF">2020-07-09T14:54:42Z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0x010100103ED47D4D0D95459E68241BA123CC2A</vt:lpwstr>
  </property>
</Properties>
</file>