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70" r:id="rId2"/>
    <p:sldId id="272" r:id="rId3"/>
    <p:sldId id="292" r:id="rId4"/>
    <p:sldId id="273" r:id="rId5"/>
    <p:sldId id="274" r:id="rId6"/>
    <p:sldId id="275" r:id="rId7"/>
    <p:sldId id="276" r:id="rId8"/>
    <p:sldId id="277" r:id="rId9"/>
    <p:sldId id="293" r:id="rId10"/>
    <p:sldId id="280" r:id="rId11"/>
    <p:sldId id="281" r:id="rId12"/>
    <p:sldId id="282" r:id="rId13"/>
    <p:sldId id="283" r:id="rId14"/>
    <p:sldId id="291" r:id="rId15"/>
    <p:sldId id="294" r:id="rId16"/>
    <p:sldId id="278" r:id="rId17"/>
    <p:sldId id="279" r:id="rId18"/>
    <p:sldId id="287" r:id="rId19"/>
    <p:sldId id="288" r:id="rId20"/>
    <p:sldId id="289" r:id="rId21"/>
    <p:sldId id="290" r:id="rId22"/>
    <p:sldId id="271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090" autoAdjust="0"/>
  </p:normalViewPr>
  <p:slideViewPr>
    <p:cSldViewPr>
      <p:cViewPr varScale="1">
        <p:scale>
          <a:sx n="71" d="100"/>
          <a:sy n="71" d="100"/>
        </p:scale>
        <p:origin x="1218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DBDB4-0FDE-4159-98AB-2726BE17502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6FBEB4-B8E6-4B8A-82F8-7228CADAD15D}">
      <dgm:prSet phldrT="[Text]"/>
      <dgm:spPr/>
      <dgm:t>
        <a:bodyPr/>
        <a:lstStyle/>
        <a:p>
          <a:r>
            <a:rPr lang="en-US" dirty="0" smtClean="0"/>
            <a:t>By the end of the assignment/program, students will be able to….</a:t>
          </a:r>
          <a:endParaRPr lang="en-US" dirty="0"/>
        </a:p>
      </dgm:t>
    </dgm:pt>
    <dgm:pt modelId="{9CF183C0-6B5A-4819-9D8A-A47716C97F57}" type="parTrans" cxnId="{61649282-0F24-4FBB-9A8B-3BDC7B2251C4}">
      <dgm:prSet/>
      <dgm:spPr/>
      <dgm:t>
        <a:bodyPr/>
        <a:lstStyle/>
        <a:p>
          <a:endParaRPr lang="en-US"/>
        </a:p>
      </dgm:t>
    </dgm:pt>
    <dgm:pt modelId="{E45DD16C-29CE-42EC-BCE9-907DAF311F1E}" type="sibTrans" cxnId="{61649282-0F24-4FBB-9A8B-3BDC7B2251C4}">
      <dgm:prSet/>
      <dgm:spPr/>
      <dgm:t>
        <a:bodyPr/>
        <a:lstStyle/>
        <a:p>
          <a:endParaRPr lang="en-US"/>
        </a:p>
      </dgm:t>
    </dgm:pt>
    <dgm:pt modelId="{92DB82BC-1EAC-44B9-A7DF-5ADB135219D2}">
      <dgm:prSet phldrT="[Text]"/>
      <dgm:spPr/>
      <dgm:t>
        <a:bodyPr/>
        <a:lstStyle/>
        <a:p>
          <a:r>
            <a:rPr lang="en-US" dirty="0" smtClean="0"/>
            <a:t>Insert </a:t>
          </a:r>
          <a:r>
            <a:rPr lang="en-US" b="1" dirty="0" smtClean="0"/>
            <a:t>Action Verb…</a:t>
          </a:r>
          <a:endParaRPr lang="en-US" dirty="0"/>
        </a:p>
      </dgm:t>
    </dgm:pt>
    <dgm:pt modelId="{5E9259AB-A0FE-41DE-B3ED-7627366EFB3A}" type="parTrans" cxnId="{65E7BDA1-A25A-4523-8043-E69299E01C36}">
      <dgm:prSet/>
      <dgm:spPr/>
      <dgm:t>
        <a:bodyPr/>
        <a:lstStyle/>
        <a:p>
          <a:endParaRPr lang="en-US"/>
        </a:p>
      </dgm:t>
    </dgm:pt>
    <dgm:pt modelId="{52CC2632-6F30-4AFC-8F97-F9BE7143BC56}" type="sibTrans" cxnId="{65E7BDA1-A25A-4523-8043-E69299E01C36}">
      <dgm:prSet/>
      <dgm:spPr/>
      <dgm:t>
        <a:bodyPr/>
        <a:lstStyle/>
        <a:p>
          <a:endParaRPr lang="en-US"/>
        </a:p>
      </dgm:t>
    </dgm:pt>
    <dgm:pt modelId="{B50E686E-EFF9-4097-9D8B-89D3E3AAF5CB}">
      <dgm:prSet phldrT="[Text]"/>
      <dgm:spPr/>
      <dgm:t>
        <a:bodyPr/>
        <a:lstStyle/>
        <a:p>
          <a:r>
            <a:rPr lang="en-US" dirty="0" smtClean="0"/>
            <a:t>Insert </a:t>
          </a:r>
          <a:r>
            <a:rPr lang="en-US" b="1" dirty="0" smtClean="0"/>
            <a:t>Skill, Knowledge, Value, Attitude, or Ability.</a:t>
          </a:r>
          <a:endParaRPr lang="en-US" dirty="0"/>
        </a:p>
      </dgm:t>
    </dgm:pt>
    <dgm:pt modelId="{7900620D-E712-496F-9879-C3B25B6E4498}" type="parTrans" cxnId="{EAFCCEFA-CA3B-441A-B059-63157A44A375}">
      <dgm:prSet/>
      <dgm:spPr/>
      <dgm:t>
        <a:bodyPr/>
        <a:lstStyle/>
        <a:p>
          <a:endParaRPr lang="en-US"/>
        </a:p>
      </dgm:t>
    </dgm:pt>
    <dgm:pt modelId="{FDBF3EC2-0318-417D-8A8C-DA09B7A0A77B}" type="sibTrans" cxnId="{EAFCCEFA-CA3B-441A-B059-63157A44A375}">
      <dgm:prSet/>
      <dgm:spPr/>
      <dgm:t>
        <a:bodyPr/>
        <a:lstStyle/>
        <a:p>
          <a:endParaRPr lang="en-US"/>
        </a:p>
      </dgm:t>
    </dgm:pt>
    <dgm:pt modelId="{BFF5EBDB-3967-41BF-83D6-8E277433157C}" type="pres">
      <dgm:prSet presAssocID="{339DBDB4-0FDE-4159-98AB-2726BE17502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5F2DD6-9974-49B8-9319-1C3E3EF1AABC}" type="pres">
      <dgm:prSet presAssocID="{339DBDB4-0FDE-4159-98AB-2726BE175021}" presName="dummyMaxCanvas" presStyleCnt="0">
        <dgm:presLayoutVars/>
      </dgm:prSet>
      <dgm:spPr/>
    </dgm:pt>
    <dgm:pt modelId="{527FF9A6-587A-494E-A1BF-4E7307A32E34}" type="pres">
      <dgm:prSet presAssocID="{339DBDB4-0FDE-4159-98AB-2726BE17502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EFD88-7A6A-4078-BDA6-319BEEE9B60D}" type="pres">
      <dgm:prSet presAssocID="{339DBDB4-0FDE-4159-98AB-2726BE17502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931F9-1B47-4344-8704-875222623FAD}" type="pres">
      <dgm:prSet presAssocID="{339DBDB4-0FDE-4159-98AB-2726BE17502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D5492-D48E-429A-AA2C-D20DD1195B40}" type="pres">
      <dgm:prSet presAssocID="{339DBDB4-0FDE-4159-98AB-2726BE17502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D0609-CDCF-44A5-B6C3-1C58C51250BB}" type="pres">
      <dgm:prSet presAssocID="{339DBDB4-0FDE-4159-98AB-2726BE17502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D8847-3696-432D-BED6-AB075453D7B3}" type="pres">
      <dgm:prSet presAssocID="{339DBDB4-0FDE-4159-98AB-2726BE17502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BAF35-E0D6-4CFE-8DCB-C74C662C1E5A}" type="pres">
      <dgm:prSet presAssocID="{339DBDB4-0FDE-4159-98AB-2726BE17502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9533D-E746-44E9-B327-3245BB86F352}" type="pres">
      <dgm:prSet presAssocID="{339DBDB4-0FDE-4159-98AB-2726BE17502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CD6345-2BF4-4B92-8417-55AC8C744B80}" type="presOf" srcId="{92DB82BC-1EAC-44B9-A7DF-5ADB135219D2}" destId="{BB1EFD88-7A6A-4078-BDA6-319BEEE9B60D}" srcOrd="0" destOrd="0" presId="urn:microsoft.com/office/officeart/2005/8/layout/vProcess5"/>
    <dgm:cxn modelId="{A2455134-E0C8-4C6D-BD4F-303464BE01B9}" type="presOf" srcId="{92DB82BC-1EAC-44B9-A7DF-5ADB135219D2}" destId="{045BAF35-E0D6-4CFE-8DCB-C74C662C1E5A}" srcOrd="1" destOrd="0" presId="urn:microsoft.com/office/officeart/2005/8/layout/vProcess5"/>
    <dgm:cxn modelId="{D571F8A5-539E-45F4-8FD4-3C780E38506E}" type="presOf" srcId="{826FBEB4-B8E6-4B8A-82F8-7228CADAD15D}" destId="{926D8847-3696-432D-BED6-AB075453D7B3}" srcOrd="1" destOrd="0" presId="urn:microsoft.com/office/officeart/2005/8/layout/vProcess5"/>
    <dgm:cxn modelId="{E76477D3-4794-44AB-B9EF-429E767772D9}" type="presOf" srcId="{E45DD16C-29CE-42EC-BCE9-907DAF311F1E}" destId="{A7ED5492-D48E-429A-AA2C-D20DD1195B40}" srcOrd="0" destOrd="0" presId="urn:microsoft.com/office/officeart/2005/8/layout/vProcess5"/>
    <dgm:cxn modelId="{1E6ADEDD-DE9E-44B5-8E2C-5AB98B38B121}" type="presOf" srcId="{826FBEB4-B8E6-4B8A-82F8-7228CADAD15D}" destId="{527FF9A6-587A-494E-A1BF-4E7307A32E34}" srcOrd="0" destOrd="0" presId="urn:microsoft.com/office/officeart/2005/8/layout/vProcess5"/>
    <dgm:cxn modelId="{61649282-0F24-4FBB-9A8B-3BDC7B2251C4}" srcId="{339DBDB4-0FDE-4159-98AB-2726BE175021}" destId="{826FBEB4-B8E6-4B8A-82F8-7228CADAD15D}" srcOrd="0" destOrd="0" parTransId="{9CF183C0-6B5A-4819-9D8A-A47716C97F57}" sibTransId="{E45DD16C-29CE-42EC-BCE9-907DAF311F1E}"/>
    <dgm:cxn modelId="{367F30CA-D675-4FE8-9D43-945F35834627}" type="presOf" srcId="{339DBDB4-0FDE-4159-98AB-2726BE175021}" destId="{BFF5EBDB-3967-41BF-83D6-8E277433157C}" srcOrd="0" destOrd="0" presId="urn:microsoft.com/office/officeart/2005/8/layout/vProcess5"/>
    <dgm:cxn modelId="{1336A541-546C-4932-81AA-1B9CECEEECC9}" type="presOf" srcId="{B50E686E-EFF9-4097-9D8B-89D3E3AAF5CB}" destId="{F4E9533D-E746-44E9-B327-3245BB86F352}" srcOrd="1" destOrd="0" presId="urn:microsoft.com/office/officeart/2005/8/layout/vProcess5"/>
    <dgm:cxn modelId="{0D53F832-5483-4D1C-BD75-DB3CC6E1149C}" type="presOf" srcId="{52CC2632-6F30-4AFC-8F97-F9BE7143BC56}" destId="{845D0609-CDCF-44A5-B6C3-1C58C51250BB}" srcOrd="0" destOrd="0" presId="urn:microsoft.com/office/officeart/2005/8/layout/vProcess5"/>
    <dgm:cxn modelId="{EE3F80B8-8CCE-4957-8E9E-F4CD2288FD3A}" type="presOf" srcId="{B50E686E-EFF9-4097-9D8B-89D3E3AAF5CB}" destId="{C1C931F9-1B47-4344-8704-875222623FAD}" srcOrd="0" destOrd="0" presId="urn:microsoft.com/office/officeart/2005/8/layout/vProcess5"/>
    <dgm:cxn modelId="{EAFCCEFA-CA3B-441A-B059-63157A44A375}" srcId="{339DBDB4-0FDE-4159-98AB-2726BE175021}" destId="{B50E686E-EFF9-4097-9D8B-89D3E3AAF5CB}" srcOrd="2" destOrd="0" parTransId="{7900620D-E712-496F-9879-C3B25B6E4498}" sibTransId="{FDBF3EC2-0318-417D-8A8C-DA09B7A0A77B}"/>
    <dgm:cxn modelId="{65E7BDA1-A25A-4523-8043-E69299E01C36}" srcId="{339DBDB4-0FDE-4159-98AB-2726BE175021}" destId="{92DB82BC-1EAC-44B9-A7DF-5ADB135219D2}" srcOrd="1" destOrd="0" parTransId="{5E9259AB-A0FE-41DE-B3ED-7627366EFB3A}" sibTransId="{52CC2632-6F30-4AFC-8F97-F9BE7143BC56}"/>
    <dgm:cxn modelId="{8A4A3119-1132-4F75-96DF-DBD13614D23A}" type="presParOf" srcId="{BFF5EBDB-3967-41BF-83D6-8E277433157C}" destId="{F85F2DD6-9974-49B8-9319-1C3E3EF1AABC}" srcOrd="0" destOrd="0" presId="urn:microsoft.com/office/officeart/2005/8/layout/vProcess5"/>
    <dgm:cxn modelId="{26675E0C-47AC-431C-A393-B79DEE68078F}" type="presParOf" srcId="{BFF5EBDB-3967-41BF-83D6-8E277433157C}" destId="{527FF9A6-587A-494E-A1BF-4E7307A32E34}" srcOrd="1" destOrd="0" presId="urn:microsoft.com/office/officeart/2005/8/layout/vProcess5"/>
    <dgm:cxn modelId="{064ED1DE-9AC4-4AFC-AD7B-183E8DD985F5}" type="presParOf" srcId="{BFF5EBDB-3967-41BF-83D6-8E277433157C}" destId="{BB1EFD88-7A6A-4078-BDA6-319BEEE9B60D}" srcOrd="2" destOrd="0" presId="urn:microsoft.com/office/officeart/2005/8/layout/vProcess5"/>
    <dgm:cxn modelId="{A9004491-8E07-4F9D-A985-27D8576E4E03}" type="presParOf" srcId="{BFF5EBDB-3967-41BF-83D6-8E277433157C}" destId="{C1C931F9-1B47-4344-8704-875222623FAD}" srcOrd="3" destOrd="0" presId="urn:microsoft.com/office/officeart/2005/8/layout/vProcess5"/>
    <dgm:cxn modelId="{08F652F9-AFDC-4E66-ADE1-DA0A7D851D4D}" type="presParOf" srcId="{BFF5EBDB-3967-41BF-83D6-8E277433157C}" destId="{A7ED5492-D48E-429A-AA2C-D20DD1195B40}" srcOrd="4" destOrd="0" presId="urn:microsoft.com/office/officeart/2005/8/layout/vProcess5"/>
    <dgm:cxn modelId="{C29CAAA7-69DC-4F39-A6FD-51C44F54D9A2}" type="presParOf" srcId="{BFF5EBDB-3967-41BF-83D6-8E277433157C}" destId="{845D0609-CDCF-44A5-B6C3-1C58C51250BB}" srcOrd="5" destOrd="0" presId="urn:microsoft.com/office/officeart/2005/8/layout/vProcess5"/>
    <dgm:cxn modelId="{FFCB716D-8CE9-45BA-A10D-B91F43898CE8}" type="presParOf" srcId="{BFF5EBDB-3967-41BF-83D6-8E277433157C}" destId="{926D8847-3696-432D-BED6-AB075453D7B3}" srcOrd="6" destOrd="0" presId="urn:microsoft.com/office/officeart/2005/8/layout/vProcess5"/>
    <dgm:cxn modelId="{CD626F6C-D981-445A-B7E4-23FD8DD80922}" type="presParOf" srcId="{BFF5EBDB-3967-41BF-83D6-8E277433157C}" destId="{045BAF35-E0D6-4CFE-8DCB-C74C662C1E5A}" srcOrd="7" destOrd="0" presId="urn:microsoft.com/office/officeart/2005/8/layout/vProcess5"/>
    <dgm:cxn modelId="{6CBE8459-4496-4312-9602-2E879999CE72}" type="presParOf" srcId="{BFF5EBDB-3967-41BF-83D6-8E277433157C}" destId="{F4E9533D-E746-44E9-B327-3245BB86F3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FF9A6-587A-494E-A1BF-4E7307A32E34}">
      <dsp:nvSpPr>
        <dsp:cNvPr id="0" name=""/>
        <dsp:cNvSpPr/>
      </dsp:nvSpPr>
      <dsp:spPr>
        <a:xfrm>
          <a:off x="0" y="0"/>
          <a:ext cx="6995160" cy="1080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By the end of the assignment/program, students will be able to….</a:t>
          </a:r>
          <a:endParaRPr lang="en-US" sz="2700" kern="1200" dirty="0"/>
        </a:p>
      </dsp:txBody>
      <dsp:txXfrm>
        <a:off x="31636" y="31636"/>
        <a:ext cx="5829610" cy="1016863"/>
      </dsp:txXfrm>
    </dsp:sp>
    <dsp:sp modelId="{BB1EFD88-7A6A-4078-BDA6-319BEEE9B60D}">
      <dsp:nvSpPr>
        <dsp:cNvPr id="0" name=""/>
        <dsp:cNvSpPr/>
      </dsp:nvSpPr>
      <dsp:spPr>
        <a:xfrm>
          <a:off x="617219" y="1260157"/>
          <a:ext cx="6995160" cy="1080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Insert </a:t>
          </a:r>
          <a:r>
            <a:rPr lang="en-US" sz="2700" b="1" kern="1200" dirty="0" smtClean="0"/>
            <a:t>Action Verb…</a:t>
          </a:r>
          <a:endParaRPr lang="en-US" sz="2700" kern="1200" dirty="0"/>
        </a:p>
      </dsp:txBody>
      <dsp:txXfrm>
        <a:off x="648855" y="1291793"/>
        <a:ext cx="5612580" cy="1016863"/>
      </dsp:txXfrm>
    </dsp:sp>
    <dsp:sp modelId="{C1C931F9-1B47-4344-8704-875222623FAD}">
      <dsp:nvSpPr>
        <dsp:cNvPr id="0" name=""/>
        <dsp:cNvSpPr/>
      </dsp:nvSpPr>
      <dsp:spPr>
        <a:xfrm>
          <a:off x="1234439" y="2520314"/>
          <a:ext cx="6995160" cy="1080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Insert </a:t>
          </a:r>
          <a:r>
            <a:rPr lang="en-US" sz="2700" b="1" kern="1200" dirty="0" smtClean="0"/>
            <a:t>Skill, Knowledge, Value, Attitude, or Ability.</a:t>
          </a:r>
          <a:endParaRPr lang="en-US" sz="2700" kern="1200" dirty="0"/>
        </a:p>
      </dsp:txBody>
      <dsp:txXfrm>
        <a:off x="1266075" y="2551950"/>
        <a:ext cx="5612580" cy="1016863"/>
      </dsp:txXfrm>
    </dsp:sp>
    <dsp:sp modelId="{A7ED5492-D48E-429A-AA2C-D20DD1195B40}">
      <dsp:nvSpPr>
        <dsp:cNvPr id="0" name=""/>
        <dsp:cNvSpPr/>
      </dsp:nvSpPr>
      <dsp:spPr>
        <a:xfrm>
          <a:off x="6293072" y="819102"/>
          <a:ext cx="702087" cy="7020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451042" y="819102"/>
        <a:ext cx="386147" cy="528320"/>
      </dsp:txXfrm>
    </dsp:sp>
    <dsp:sp modelId="{845D0609-CDCF-44A5-B6C3-1C58C51250BB}">
      <dsp:nvSpPr>
        <dsp:cNvPr id="0" name=""/>
        <dsp:cNvSpPr/>
      </dsp:nvSpPr>
      <dsp:spPr>
        <a:xfrm>
          <a:off x="6910292" y="2072058"/>
          <a:ext cx="702087" cy="7020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068262" y="2072058"/>
        <a:ext cx="386147" cy="528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ssmentinstitute.iupui.edu/overview/institute-files/2011-institute/monday-2011/suskie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Natalia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4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Natalia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Natalia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 the cookies again using cookies.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Natalia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3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Natalia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6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8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Natalia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Lisa</a:t>
            </a:r>
          </a:p>
          <a:p>
            <a:r>
              <a:rPr lang="en-US" dirty="0" smtClean="0"/>
              <a:t>Screenshot—show how it looks like</a:t>
            </a:r>
          </a:p>
          <a:p>
            <a:r>
              <a:rPr lang="en-US" dirty="0" smtClean="0"/>
              <a:t>Set</a:t>
            </a:r>
            <a:r>
              <a:rPr lang="en-US" baseline="0" dirty="0" smtClean="0"/>
              <a:t> up appointment with faculty</a:t>
            </a:r>
          </a:p>
          <a:p>
            <a:r>
              <a:rPr lang="en-US" baseline="0" dirty="0" smtClean="0"/>
              <a:t>Show screen of creating the rubric </a:t>
            </a:r>
            <a:r>
              <a:rPr lang="en-US" baseline="0" dirty="0" smtClean="0">
                <a:sym typeface="Wingdings" panose="05000000000000000000" pitchFamily="2" charset="2"/>
              </a:rPr>
              <a:t> Training about setting up rubrics in Blackboard. Link to Faculty Resources.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1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Lisa</a:t>
            </a:r>
          </a:p>
          <a:p>
            <a:r>
              <a:rPr lang="en-US" dirty="0" smtClean="0"/>
              <a:t>How does this</a:t>
            </a:r>
            <a:r>
              <a:rPr lang="en-US" baseline="0" dirty="0" smtClean="0"/>
              <a:t> all tie together? </a:t>
            </a:r>
          </a:p>
          <a:p>
            <a:r>
              <a:rPr lang="en-US" baseline="0" dirty="0" smtClean="0"/>
              <a:t>Tips to easily assess my data</a:t>
            </a:r>
          </a:p>
          <a:p>
            <a:r>
              <a:rPr lang="en-US" baseline="0" dirty="0" smtClean="0"/>
              <a:t>Formative Assessment? -- Looking at students who failed the assignments—was there a pattern of where the student was struggling? </a:t>
            </a:r>
          </a:p>
          <a:p>
            <a:r>
              <a:rPr lang="en-US" baseline="0" dirty="0" smtClean="0"/>
              <a:t>Tables in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2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1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PollEV.com/nataliazagul445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8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Lisa </a:t>
            </a:r>
          </a:p>
          <a:p>
            <a:endParaRPr lang="en-US" dirty="0" smtClean="0"/>
          </a:p>
          <a:p>
            <a:r>
              <a:rPr lang="en-US" dirty="0" smtClean="0"/>
              <a:t>Have participants discuss and talk more. Goal. </a:t>
            </a:r>
          </a:p>
          <a:p>
            <a:r>
              <a:rPr lang="en-US" dirty="0" smtClean="0"/>
              <a:t>Revise for</a:t>
            </a:r>
            <a:r>
              <a:rPr lang="en-US" baseline="0" dirty="0" smtClean="0"/>
              <a:t> Fall. More activity,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89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Natalia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https://assessmentinstitute.iupui.edu/overview/institute-files/2011-institute/monday-2011/suskie.pdf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03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8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0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 (AAC&amp;U)</a:t>
            </a:r>
          </a:p>
          <a:p>
            <a:endParaRPr lang="en-US" dirty="0" smtClean="0"/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More</a:t>
            </a:r>
            <a:r>
              <a:rPr lang="en-US" baseline="0" dirty="0" smtClean="0"/>
              <a:t> helpful in some ways than others. How to use the rubric but not be confined to hours grading. Students don’t always look at their breakdown. </a:t>
            </a:r>
          </a:p>
          <a:p>
            <a:r>
              <a:rPr lang="en-US" baseline="0" dirty="0" smtClean="0"/>
              <a:t>How can students use the rubric for their own improvement? Tie into conversation of Starfish and student engagement. If your grade goes down, Starfish will </a:t>
            </a:r>
            <a:r>
              <a:rPr lang="en-US" baseline="0" dirty="0" err="1" smtClean="0"/>
              <a:t>flagthe</a:t>
            </a:r>
            <a:r>
              <a:rPr lang="en-US" baseline="0" dirty="0" smtClean="0"/>
              <a:t> student.  The rubrics are going to be needed for a tool for students to see where they are strong and weaker. First mod of Fall 2020. Second mod will be completely rolled out.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Analytic</a:t>
            </a:r>
            <a:r>
              <a:rPr lang="en-US" baseline="0" dirty="0" smtClean="0"/>
              <a:t> Rubrics: </a:t>
            </a:r>
            <a:r>
              <a:rPr lang="en-US" dirty="0" smtClean="0"/>
              <a:t>Assesses student work by evaluating the essential features or individual elements of the assignment. Standard matrix format Make explicit the standards for grading or assessing Provides detailed feedback.</a:t>
            </a:r>
          </a:p>
          <a:p>
            <a:endParaRPr lang="en-US" dirty="0" smtClean="0"/>
          </a:p>
          <a:p>
            <a:r>
              <a:rPr lang="en-US" dirty="0" smtClean="0"/>
              <a:t>Holistic Rubrics: Assesses student work by evaluating the overall impression of the whole product rather than individual elements of the assignment. The essential features are all lumped together so all criteria are evaluated simultaneously. You look over the assignment and give one holistic score to the whole thing.</a:t>
            </a:r>
          </a:p>
          <a:p>
            <a:endParaRPr lang="en-US" dirty="0" smtClean="0"/>
          </a:p>
          <a:p>
            <a:r>
              <a:rPr lang="en-US" dirty="0" smtClean="0"/>
              <a:t> Used when there’s no time for specific feedback. Lists three to five levels of performance. The levels can be labeled with numbers (e.g., 1 through 4), letters (e.g., A through F) or words (e.g., Beginning through Exemplary). </a:t>
            </a:r>
          </a:p>
          <a:p>
            <a:endParaRPr lang="en-US" dirty="0" smtClean="0"/>
          </a:p>
          <a:p>
            <a:r>
              <a:rPr lang="en-US" dirty="0" smtClean="0"/>
              <a:t>Analytic Rubrics-- Pros: It gives students a clear picture of why they received a particular score. • Identifies areas of student strengths and areas in need of improvement. • It gives the professor the ability to justify a score without having to explain everything in a later conversation. Cons: Takes time to create and score. • Students won’t necessarily read the whole thing. </a:t>
            </a:r>
          </a:p>
          <a:p>
            <a:endParaRPr lang="en-US" dirty="0" smtClean="0"/>
          </a:p>
          <a:p>
            <a:r>
              <a:rPr lang="en-US" dirty="0" smtClean="0"/>
              <a:t>Holistic Rubrics--</a:t>
            </a:r>
            <a:r>
              <a:rPr lang="en-US" baseline="0" dirty="0" smtClean="0"/>
              <a:t> </a:t>
            </a:r>
            <a:r>
              <a:rPr lang="en-US" dirty="0" smtClean="0"/>
              <a:t>Pros: Takes less time to develop and to assess. • Good for summative assessment Cons: Does not provide targeted feedback to students. • Not intended to improve student learning. Does not provide clear identification of student strengths or weaknesses. • Justifying the score to a student may require a lengthy conversation.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B8C1F-7A6A-4AEE-8E47-060917544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0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5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Natalia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44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88825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229" y="2276872"/>
            <a:ext cx="10969943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05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raidenetwork.com/blog-all/2017/10/10/rubric-evaluation-and-norming-best-practic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eachthought.com/critical-thinking/blooms-digital-taxonomy-verbs-21st-century-studen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0800000">
            <a:off x="6022404" y="0"/>
            <a:ext cx="4176464" cy="4293096"/>
          </a:xfrm>
          <a:prstGeom prst="round2SameRect">
            <a:avLst>
              <a:gd name="adj1" fmla="val 14350"/>
              <a:gd name="adj2" fmla="val 0"/>
            </a:avLst>
          </a:prstGeom>
          <a:solidFill>
            <a:schemeClr val="accent6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23012" y="2252657"/>
            <a:ext cx="3324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latin typeface="Bahnschrift Light" panose="020B0502040204020203" pitchFamily="34" charset="0"/>
                <a:cs typeface="Calibri" panose="020F0502020204030204" pitchFamily="34" charset="0"/>
              </a:rPr>
              <a:t>Partnership between Academic </a:t>
            </a:r>
            <a:r>
              <a:rPr lang="en-US" altLang="ko-KR" sz="1400" b="1" dirty="0" smtClean="0">
                <a:latin typeface="Bahnschrift Light" panose="020B0502040204020203" pitchFamily="34" charset="0"/>
                <a:cs typeface="Calibri" panose="020F0502020204030204" pitchFamily="34" charset="0"/>
              </a:rPr>
              <a:t>Affairs,</a:t>
            </a:r>
            <a:endParaRPr lang="en-US" altLang="ko-KR" sz="1400" b="1" dirty="0">
              <a:latin typeface="Bahnschrift Light" panose="020B0502040204020203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ko-KR" sz="1400" b="1" dirty="0">
                <a:latin typeface="Bahnschrift Light" panose="020B0502040204020203" pitchFamily="34" charset="0"/>
                <a:cs typeface="Calibri" panose="020F0502020204030204" pitchFamily="34" charset="0"/>
              </a:rPr>
              <a:t>Office of Institutional Effectiveness, and   </a:t>
            </a:r>
          </a:p>
          <a:p>
            <a:pPr algn="ctr">
              <a:defRPr/>
            </a:pPr>
            <a:r>
              <a:rPr lang="en-US" altLang="ko-KR" sz="1400" b="1" dirty="0">
                <a:latin typeface="Bahnschrift Light" panose="020B0502040204020203" pitchFamily="34" charset="0"/>
                <a:cs typeface="Calibri" panose="020F0502020204030204" pitchFamily="34" charset="0"/>
              </a:rPr>
              <a:t>Online Studies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022404" y="836713"/>
            <a:ext cx="417646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Bahnschrift Light" panose="020B0502040204020203" pitchFamily="34" charset="0"/>
                <a:ea typeface="맑은 고딕" pitchFamily="50" charset="-127"/>
                <a:cs typeface="Calibri" panose="020F0502020204030204" pitchFamily="34" charset="0"/>
              </a:rPr>
              <a:t>The Mysterious World of Rubrics! 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1522412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526460" y="2002531"/>
            <a:ext cx="3168352" cy="144016"/>
            <a:chOff x="899592" y="1359873"/>
            <a:chExt cx="3168352" cy="144016"/>
          </a:xfrm>
        </p:grpSpPr>
        <p:sp>
          <p:nvSpPr>
            <p:cNvPr id="3" name="Rectangle 2"/>
            <p:cNvSpPr/>
            <p:nvPr/>
          </p:nvSpPr>
          <p:spPr>
            <a:xfrm>
              <a:off x="2430865" y="1359873"/>
              <a:ext cx="144016" cy="14401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2430865" y="1359873"/>
              <a:ext cx="144016" cy="14401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771800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flipH="1">
              <a:off x="899592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OTA Student Handbook | Goodwin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688" y="3251645"/>
            <a:ext cx="1536105" cy="50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Discussion</a:t>
            </a:r>
            <a:r>
              <a:rPr lang="en-US" sz="3000" dirty="0">
                <a:solidFill>
                  <a:schemeClr val="tx1"/>
                </a:solidFill>
              </a:rPr>
              <a:t>: What makes a cookie high quality?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932" y="5877272"/>
            <a:ext cx="8352928" cy="4606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Credit: Vera Mauk </a:t>
            </a:r>
            <a:r>
              <a:rPr lang="en-US" dirty="0"/>
              <a:t>Cookie, Director of Institutional Research &amp; </a:t>
            </a:r>
            <a:r>
              <a:rPr lang="en-US" dirty="0" smtClean="0"/>
              <a:t>Assess-</a:t>
            </a:r>
            <a:r>
              <a:rPr lang="en-US" dirty="0" err="1" smtClean="0"/>
              <a:t>ment</a:t>
            </a:r>
            <a:r>
              <a:rPr lang="en-US" dirty="0" smtClean="0"/>
              <a:t>, Becker College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414" b="1575"/>
          <a:stretch/>
        </p:blipFill>
        <p:spPr>
          <a:xfrm>
            <a:off x="1750390" y="1196752"/>
            <a:ext cx="807076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Communicating our Expectations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31" r="2596"/>
          <a:stretch/>
        </p:blipFill>
        <p:spPr>
          <a:xfrm>
            <a:off x="989012" y="1086292"/>
            <a:ext cx="9217024" cy="53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Subjectivity of Rubrics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086292"/>
            <a:ext cx="9132949" cy="54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Example </a:t>
            </a:r>
            <a:r>
              <a:rPr lang="en-US" sz="3000" dirty="0">
                <a:solidFill>
                  <a:schemeClr val="tx1"/>
                </a:solidFill>
              </a:rPr>
              <a:t>of Creating a Rubric for Our Exercise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1086292"/>
            <a:ext cx="9161349" cy="52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3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Ensuring your Rubric is Reliable through Norming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143000"/>
            <a:ext cx="11657013" cy="5715000"/>
          </a:xfrm>
        </p:spPr>
        <p:txBody>
          <a:bodyPr>
            <a:normAutofit/>
          </a:bodyPr>
          <a:lstStyle/>
          <a:p>
            <a:r>
              <a:rPr lang="en-US" b="1" smtClean="0"/>
              <a:t>INTER-RATER RELIABILITY!</a:t>
            </a:r>
            <a:endParaRPr lang="en-US" b="1" dirty="0" smtClean="0"/>
          </a:p>
          <a:p>
            <a:r>
              <a:rPr lang="en-US" dirty="0" smtClean="0"/>
              <a:t>Now, we need to make sure that everyone scoring students understands the rubric the same way. This process is called norming. </a:t>
            </a:r>
          </a:p>
          <a:p>
            <a:r>
              <a:rPr lang="en-US" dirty="0" smtClean="0"/>
              <a:t>Steps to Norming: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Schedule a set meeting time and place.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Distribute </a:t>
            </a:r>
            <a:r>
              <a:rPr lang="en-US" dirty="0"/>
              <a:t>and review the prompt, rubric, and student work samples.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Individually </a:t>
            </a:r>
            <a:r>
              <a:rPr lang="en-US" dirty="0"/>
              <a:t>score sample student work using the rubric.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 </a:t>
            </a:r>
            <a:r>
              <a:rPr lang="en-US" dirty="0"/>
              <a:t>scores individually and identify common discrepancies as a group.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 </a:t>
            </a:r>
            <a:r>
              <a:rPr lang="en-US" dirty="0"/>
              <a:t>the grey areas that led to discrepancies in scoring.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 </a:t>
            </a:r>
            <a:r>
              <a:rPr lang="en-US" dirty="0"/>
              <a:t>a group, come to a consensus on how to apply the rubric to student work to ensure consistency.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available, </a:t>
            </a:r>
            <a:r>
              <a:rPr lang="en-US" dirty="0" smtClean="0"/>
              <a:t>compare </a:t>
            </a:r>
            <a:r>
              <a:rPr lang="en-US" dirty="0"/>
              <a:t>your scoring to an expert’s scoring to calibrate</a:t>
            </a:r>
            <a:r>
              <a:rPr lang="en-US" dirty="0" smtClean="0"/>
              <a:t>.</a:t>
            </a:r>
          </a:p>
          <a:p>
            <a:r>
              <a:rPr lang="en-US" sz="1600" dirty="0" smtClean="0"/>
              <a:t>Credit: </a:t>
            </a:r>
            <a:r>
              <a:rPr lang="en-US" sz="1600" dirty="0" smtClean="0">
                <a:hlinkClick r:id="rId3"/>
              </a:rPr>
              <a:t>The </a:t>
            </a:r>
            <a:r>
              <a:rPr lang="en-US" sz="1600" dirty="0" err="1" smtClean="0">
                <a:hlinkClick r:id="rId3"/>
              </a:rPr>
              <a:t>Graide</a:t>
            </a:r>
            <a:r>
              <a:rPr lang="en-US" sz="1600" dirty="0" smtClean="0">
                <a:hlinkClick r:id="rId3"/>
              </a:rPr>
              <a:t> Network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925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Grading Rubrics versus Assessment Rubrics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1600200"/>
            <a:ext cx="7085172" cy="4571999"/>
          </a:xfrm>
        </p:spPr>
        <p:txBody>
          <a:bodyPr>
            <a:normAutofit/>
          </a:bodyPr>
          <a:lstStyle/>
          <a:p>
            <a:r>
              <a:rPr lang="en-US" dirty="0"/>
              <a:t>Generally, the goal of grading is to evaluate individual students’ learning and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Although grades are sometimes treated as a proxy for student learning, they are not always a reliable measure. Moreover, they may incorporate criteria – such as attendance, participation, and effort – that are not direct measures of learning.</a:t>
            </a:r>
          </a:p>
          <a:p>
            <a:r>
              <a:rPr lang="en-US" dirty="0" smtClean="0"/>
              <a:t>The </a:t>
            </a:r>
            <a:r>
              <a:rPr lang="en-US" dirty="0"/>
              <a:t>goal of assessment is to improve student learning.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grading can play a role in </a:t>
            </a:r>
            <a:r>
              <a:rPr lang="en-US" dirty="0" smtClean="0"/>
              <a:t>assessment, assessment </a:t>
            </a:r>
            <a:r>
              <a:rPr lang="en-US" dirty="0"/>
              <a:t>goes beyond grading by systematically examining patterns of student learning across courses and programs and using this information to improve educational practices.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68"/>
            <a:ext cx="4189412" cy="56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0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 Creating </a:t>
            </a:r>
            <a:r>
              <a:rPr lang="en-US" sz="3600" dirty="0" smtClean="0">
                <a:solidFill>
                  <a:schemeClr val="tx1"/>
                </a:solidFill>
              </a:rPr>
              <a:t>an Analytic Rubric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753" y="1381237"/>
            <a:ext cx="8229600" cy="460648"/>
          </a:xfrm>
        </p:spPr>
        <p:txBody>
          <a:bodyPr/>
          <a:lstStyle/>
          <a:p>
            <a:r>
              <a:rPr lang="en-US" dirty="0" smtClean="0"/>
              <a:t>Anatomy of a Rubric!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039295178"/>
              </p:ext>
            </p:extLst>
          </p:nvPr>
        </p:nvGraphicFramePr>
        <p:xfrm>
          <a:off x="3451626" y="2574759"/>
          <a:ext cx="6841613" cy="27924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1517">
                  <a:extLst>
                    <a:ext uri="{9D8B030D-6E8A-4147-A177-3AD203B41FA5}">
                      <a16:colId xmlns:a16="http://schemas.microsoft.com/office/drawing/2014/main" val="1893146832"/>
                    </a:ext>
                  </a:extLst>
                </a:gridCol>
                <a:gridCol w="1351517">
                  <a:extLst>
                    <a:ext uri="{9D8B030D-6E8A-4147-A177-3AD203B41FA5}">
                      <a16:colId xmlns:a16="http://schemas.microsoft.com/office/drawing/2014/main" val="3660589275"/>
                    </a:ext>
                  </a:extLst>
                </a:gridCol>
                <a:gridCol w="1351517">
                  <a:extLst>
                    <a:ext uri="{9D8B030D-6E8A-4147-A177-3AD203B41FA5}">
                      <a16:colId xmlns:a16="http://schemas.microsoft.com/office/drawing/2014/main" val="2602699108"/>
                    </a:ext>
                  </a:extLst>
                </a:gridCol>
                <a:gridCol w="1435545">
                  <a:extLst>
                    <a:ext uri="{9D8B030D-6E8A-4147-A177-3AD203B41FA5}">
                      <a16:colId xmlns:a16="http://schemas.microsoft.com/office/drawing/2014/main" val="3720098184"/>
                    </a:ext>
                  </a:extLst>
                </a:gridCol>
                <a:gridCol w="1351517">
                  <a:extLst>
                    <a:ext uri="{9D8B030D-6E8A-4147-A177-3AD203B41FA5}">
                      <a16:colId xmlns:a16="http://schemas.microsoft.com/office/drawing/2014/main" val="1217017174"/>
                    </a:ext>
                  </a:extLst>
                </a:gridCol>
              </a:tblGrid>
              <a:tr h="42219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Proficient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Competent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Developing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Poor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378884"/>
                  </a:ext>
                </a:extLst>
              </a:tr>
              <a:tr h="72791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Content </a:t>
                      </a:r>
                    </a:p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Develop-</a:t>
                      </a:r>
                      <a:r>
                        <a:rPr lang="en-US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ment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32663"/>
                  </a:ext>
                </a:extLst>
              </a:tr>
              <a:tr h="72791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Critical </a:t>
                      </a:r>
                    </a:p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Thinking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763047"/>
                  </a:ext>
                </a:extLst>
              </a:tr>
              <a:tr h="72791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Information</a:t>
                      </a:r>
                      <a:r>
                        <a:rPr lang="en-US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Literacy</a:t>
                      </a:r>
                      <a:endParaRPr lang="en-US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64167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2546457" y="3188596"/>
            <a:ext cx="606372" cy="2400644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83">
            <a:extLst>
              <a:ext uri="{FF2B5EF4-FFF2-40B4-BE49-F238E27FC236}">
                <a16:creationId xmlns:a16="http://schemas.microsoft.com/office/drawing/2014/main" id="{28B159AF-9BFC-E549-A0E9-13BF48D1A219}"/>
              </a:ext>
            </a:extLst>
          </p:cNvPr>
          <p:cNvSpPr txBox="1">
            <a:spLocks/>
          </p:cNvSpPr>
          <p:nvPr/>
        </p:nvSpPr>
        <p:spPr>
          <a:xfrm rot="20320850">
            <a:off x="1555197" y="4052718"/>
            <a:ext cx="1489211" cy="672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chemeClr val="accent4"/>
                </a:solidFill>
              </a:rPr>
              <a:t>Criteria</a:t>
            </a:r>
          </a:p>
        </p:txBody>
      </p:sp>
      <p:sp>
        <p:nvSpPr>
          <p:cNvPr id="8" name="Right Arrow 7"/>
          <p:cNvSpPr/>
          <p:nvPr/>
        </p:nvSpPr>
        <p:spPr>
          <a:xfrm rot="434121">
            <a:off x="3467867" y="2317911"/>
            <a:ext cx="623772" cy="297313"/>
          </a:xfrm>
          <a:prstGeom prst="rightArrow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3">
            <a:extLst>
              <a:ext uri="{FF2B5EF4-FFF2-40B4-BE49-F238E27FC236}">
                <a16:creationId xmlns:a16="http://schemas.microsoft.com/office/drawing/2014/main" id="{28B159AF-9BFC-E549-A0E9-13BF48D1A219}"/>
              </a:ext>
            </a:extLst>
          </p:cNvPr>
          <p:cNvSpPr txBox="1">
            <a:spLocks/>
          </p:cNvSpPr>
          <p:nvPr/>
        </p:nvSpPr>
        <p:spPr>
          <a:xfrm>
            <a:off x="1497199" y="1789975"/>
            <a:ext cx="1954429" cy="694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Performance Indicators</a:t>
            </a:r>
          </a:p>
        </p:txBody>
      </p:sp>
      <p:sp>
        <p:nvSpPr>
          <p:cNvPr id="10" name="Title 83">
            <a:extLst>
              <a:ext uri="{FF2B5EF4-FFF2-40B4-BE49-F238E27FC236}">
                <a16:creationId xmlns:a16="http://schemas.microsoft.com/office/drawing/2014/main" id="{28B159AF-9BFC-E549-A0E9-13BF48D1A219}"/>
              </a:ext>
            </a:extLst>
          </p:cNvPr>
          <p:cNvSpPr txBox="1">
            <a:spLocks/>
          </p:cNvSpPr>
          <p:nvPr/>
        </p:nvSpPr>
        <p:spPr>
          <a:xfrm>
            <a:off x="4726261" y="5848609"/>
            <a:ext cx="4653023" cy="5718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Performance Descriptors</a:t>
            </a:r>
          </a:p>
        </p:txBody>
      </p:sp>
      <p:sp>
        <p:nvSpPr>
          <p:cNvPr id="12" name="Up Arrow 11"/>
          <p:cNvSpPr/>
          <p:nvPr/>
        </p:nvSpPr>
        <p:spPr>
          <a:xfrm>
            <a:off x="6598469" y="4972828"/>
            <a:ext cx="454303" cy="8757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Tips and Tricks to Help when writing your rubric!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612" y="1295400"/>
            <a:ext cx="1097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Avoid using vague words that confuse the meaning of the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performance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criteria. </a:t>
            </a:r>
          </a:p>
          <a:p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Use language that describes observations. </a:t>
            </a:r>
          </a:p>
          <a:p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Use the action verb from the objective in your descriptors.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Proper citations vs. APA citations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Many sources vs. 5 or more 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Good vs. 2 or fewer grammatical mistakes </a:t>
            </a:r>
          </a:p>
          <a:p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Task specific (Assignments) vs. More general descriptors (Institution/Dept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.)</a:t>
            </a:r>
          </a:p>
          <a:p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Avoid double negatives in your rubric! 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Keep your scale between 2-4 for greater validity.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7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Making a Rubric through Blackboard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1219200"/>
            <a:ext cx="8077200" cy="554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Activity (Manual Homework)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71600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Let’s Create a Rubric Together!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912812" y="1988840"/>
            <a:ext cx="9584804" cy="456436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Identify the outcome you want to assess.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What would the ‘highly proficient’ student work look like? What characteristics would it have?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What would ‘poor’ student work look like? What characteristics would it have?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Think about these same questions for the categories of ‘developing’ and ‘competent’.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 Use action verbs to describe what the students will produce.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Be specific in what they will produce (e.g., if one criteria is Information   Literacy, how many data sources would they need to use to have          “mastered” that outcome?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269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Outcomes for this Workshop Series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14" y="3200400"/>
            <a:ext cx="6553200" cy="1872208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Participants will: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Identify measurable outcomes.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Write or revise student learning outcomes  </a:t>
            </a:r>
            <a:r>
              <a:rPr lang="en-US" sz="9600" dirty="0" smtClean="0">
                <a:solidFill>
                  <a:schemeClr val="accent4">
                    <a:lumMod val="50000"/>
                  </a:schemeClr>
                </a:solidFill>
              </a:rPr>
              <a:t>so </a:t>
            </a:r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that they are measurable.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Identify a key assignment in their </a:t>
            </a:r>
            <a:r>
              <a:rPr lang="en-US" sz="9600" dirty="0" smtClean="0">
                <a:solidFill>
                  <a:schemeClr val="accent4">
                    <a:lumMod val="50000"/>
                  </a:schemeClr>
                </a:solidFill>
              </a:rPr>
              <a:t>course </a:t>
            </a:r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for assessment.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Create their own rubric to measure </a:t>
            </a:r>
            <a:r>
              <a:rPr lang="en-US" sz="9600" dirty="0" smtClean="0">
                <a:solidFill>
                  <a:schemeClr val="accent4">
                    <a:lumMod val="50000"/>
                  </a:schemeClr>
                </a:solidFill>
              </a:rPr>
              <a:t>learning </a:t>
            </a:r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outcomes.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Gather assessment data. </a:t>
            </a:r>
            <a:endParaRPr lang="en-US" sz="9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9600" dirty="0" smtClean="0">
                <a:solidFill>
                  <a:schemeClr val="accent4">
                    <a:lumMod val="50000"/>
                  </a:schemeClr>
                </a:solidFill>
              </a:rPr>
              <a:t>Explain </a:t>
            </a:r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whether the assessment data is </a:t>
            </a:r>
            <a:r>
              <a:rPr lang="en-US" sz="9600" dirty="0" smtClean="0">
                <a:solidFill>
                  <a:schemeClr val="accent4">
                    <a:lumMod val="50000"/>
                  </a:schemeClr>
                </a:solidFill>
              </a:rPr>
              <a:t>relevant</a:t>
            </a:r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Create a plan to improve assessment </a:t>
            </a:r>
            <a:r>
              <a:rPr lang="en-US" sz="9600" dirty="0" smtClean="0">
                <a:solidFill>
                  <a:schemeClr val="accent4">
                    <a:lumMod val="50000"/>
                  </a:schemeClr>
                </a:solidFill>
              </a:rPr>
              <a:t>results </a:t>
            </a:r>
            <a:r>
              <a:rPr lang="en-US" sz="9600" dirty="0">
                <a:solidFill>
                  <a:schemeClr val="accent4">
                    <a:lumMod val="50000"/>
                  </a:schemeClr>
                </a:solidFill>
              </a:rPr>
              <a:t>through easy and measurable steps.</a:t>
            </a:r>
          </a:p>
          <a:p>
            <a:endParaRPr lang="en-US" dirty="0"/>
          </a:p>
        </p:txBody>
      </p:sp>
      <p:pic>
        <p:nvPicPr>
          <p:cNvPr id="1026" name="Picture 2" descr="Never mind the teaching, where's the learning? | Times Higher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6" r="14699" b="2555"/>
          <a:stretch/>
        </p:blipFill>
        <p:spPr bwMode="auto">
          <a:xfrm>
            <a:off x="7232828" y="1086292"/>
            <a:ext cx="3456384" cy="57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2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After Completing Your Homework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600200"/>
            <a:ext cx="9220200" cy="4572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Take your students work and assess whether they met the weekly outcome.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How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well did you meet the outcome?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What factors led you to either meet or not meet the outcome?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What do we need to do differently?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What do you need to change to improve the results?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9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Live </a:t>
            </a:r>
            <a:r>
              <a:rPr lang="en-US" sz="3600" dirty="0">
                <a:solidFill>
                  <a:schemeClr val="tx1"/>
                </a:solidFill>
              </a:rPr>
              <a:t>Poll: When should we meet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76" y="1340769"/>
            <a:ext cx="9163037" cy="42699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8212" y="5791200"/>
            <a:ext cx="7010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PollEV.com/nataliazagul445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77788" y="2192411"/>
            <a:ext cx="12266613" cy="2769263"/>
          </a:xfrm>
          <a:prstGeom prst="rect">
            <a:avLst/>
          </a:prstGeom>
          <a:solidFill>
            <a:srgbClr val="89693F"/>
          </a:solidFill>
          <a:ln>
            <a:solidFill>
              <a:srgbClr val="F7E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8213" y="278387"/>
            <a:ext cx="9324528" cy="452179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We’ve got your back!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619782" y="980783"/>
            <a:ext cx="2801230" cy="1047279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Questions about </a:t>
            </a:r>
          </a:p>
          <a:p>
            <a:pPr algn="l"/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Assessment Methods and Process?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680878" y="2842300"/>
            <a:ext cx="2297172" cy="163906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Questions about Assessment using Blackboard </a:t>
            </a:r>
            <a:r>
              <a:rPr lang="en-US" sz="2000">
                <a:solidFill>
                  <a:schemeClr val="accent6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20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Taskstream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?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3933" y="5078823"/>
            <a:ext cx="2297173" cy="16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Questions about a Faculty’s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Perspective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Assessment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? </a:t>
            </a:r>
          </a:p>
        </p:txBody>
      </p:sp>
      <p:pic>
        <p:nvPicPr>
          <p:cNvPr id="1026" name="Picture 2" descr="https://www.goodwin.edu/files/images/directory/zagula-natal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56" y="1007984"/>
            <a:ext cx="8096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29261" y="933235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Natalia Zagula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Learning Assessment Coordinator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Institutional Effectiveness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860-727-6795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NZagula@goodwin.edu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https://www.goodwin.edu/faculty-profiles/wp-content/uploads/upme/1568384073_Post-Pic-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5" t="1" r="18203" b="5741"/>
          <a:stretch/>
        </p:blipFill>
        <p:spPr bwMode="auto">
          <a:xfrm>
            <a:off x="4448314" y="5129291"/>
            <a:ext cx="906674" cy="115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00288" y="5092598"/>
            <a:ext cx="5214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Amy Beauchemin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Chair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of Academic Affairs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Associate Professor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School of Applied Liberal Arts &amp; Social Sciences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860-913-2127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u="sng" dirty="0">
                <a:solidFill>
                  <a:schemeClr val="bg1">
                    <a:lumMod val="50000"/>
                  </a:schemeClr>
                </a:solidFill>
              </a:rPr>
              <a:t>ABeauchemin@goodwin.edu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182" y="2401900"/>
            <a:ext cx="901171" cy="11507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18348" y="2401900"/>
            <a:ext cx="5699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Lisa Manley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Director of Online Studies &amp; CTE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860-913-2078</a:t>
            </a:r>
            <a:b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1600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LManley@goodwin.edu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38" name="Picture 14" descr="https://www.goodwin.edu/files/images/directory/kenyon-willia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354" y="3720242"/>
            <a:ext cx="8096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506859" y="3681787"/>
            <a:ext cx="48377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William Kenyon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Instructional Tech and Data Support Developer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860-913-2225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WKenyon@goodwin.edu</a:t>
            </a:r>
          </a:p>
        </p:txBody>
      </p:sp>
    </p:spTree>
    <p:extLst>
      <p:ext uri="{BB962C8B-B14F-4D97-AF65-F5344CB8AC3E}">
        <p14:creationId xmlns:p14="http://schemas.microsoft.com/office/powerpoint/2010/main" val="2579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Let’s talk Homework!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69943" cy="47243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Let’s review your revised weekly outcome (homework from last session).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What outcome did you choose to revise?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Why did you choose this outcome? 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What changes did you make to the outcome? </a:t>
            </a:r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501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Step </a:t>
            </a:r>
            <a:r>
              <a:rPr lang="en-US" dirty="0">
                <a:solidFill>
                  <a:schemeClr val="tx1"/>
                </a:solidFill>
              </a:rPr>
              <a:t>1. Determining your Assessment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44825"/>
            <a:ext cx="9144000" cy="312494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Why Are You Assessing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Who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are the audiences for your results?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Why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do they need to know?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decisions will your results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inform?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Define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what it means for a student to success-fully meet an outcome. </a:t>
            </a:r>
          </a:p>
        </p:txBody>
      </p:sp>
    </p:spTree>
    <p:extLst>
      <p:ext uri="{BB962C8B-B14F-4D97-AF65-F5344CB8AC3E}">
        <p14:creationId xmlns:p14="http://schemas.microsoft.com/office/powerpoint/2010/main" val="25257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Step </a:t>
            </a:r>
            <a:r>
              <a:rPr lang="en-US" dirty="0">
                <a:solidFill>
                  <a:schemeClr val="tx1"/>
                </a:solidFill>
              </a:rPr>
              <a:t>2. Create a Rubric for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600201"/>
            <a:ext cx="9906000" cy="403859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The rubric’s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purpose is to assess student performance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in mastering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a specific learning outcome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It should: 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1. Have criteria that should be present in the student’s work. </a:t>
            </a: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2. Descriptions of different levels of performance.</a:t>
            </a: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3.  Be written in such a way where scorers have a similar understanding of the rubric’s scale and criteria (inter-rater reliability). 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 Refresher</a:t>
            </a:r>
            <a:r>
              <a:rPr lang="en-US" sz="2800" dirty="0">
                <a:solidFill>
                  <a:schemeClr val="tx1"/>
                </a:solidFill>
              </a:rPr>
              <a:t>: Writing Outcomes to Measure in Your Rubrics 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0"/>
            <p:extLst/>
          </p:nvPr>
        </p:nvGraphicFramePr>
        <p:xfrm>
          <a:off x="1979612" y="1772816"/>
          <a:ext cx="822960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74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Action Verb Refresher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487" r="3257" b="8832"/>
          <a:stretch/>
        </p:blipFill>
        <p:spPr>
          <a:xfrm>
            <a:off x="1512849" y="1086293"/>
            <a:ext cx="9144000" cy="4859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5940" y="616530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Bloom’s Digital Taxonomy</a:t>
            </a:r>
            <a:r>
              <a:rPr lang="en-US" dirty="0"/>
              <a:t> is a great resource!</a:t>
            </a:r>
          </a:p>
        </p:txBody>
      </p:sp>
    </p:spTree>
    <p:extLst>
      <p:ext uri="{BB962C8B-B14F-4D97-AF65-F5344CB8AC3E}">
        <p14:creationId xmlns:p14="http://schemas.microsoft.com/office/powerpoint/2010/main" val="9309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 Analytic </a:t>
            </a:r>
            <a:r>
              <a:rPr lang="en-US" sz="2800" dirty="0">
                <a:solidFill>
                  <a:schemeClr val="tx1"/>
                </a:solidFill>
              </a:rPr>
              <a:t>versus Holistic Rubric (Pros and Cons)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196752"/>
            <a:ext cx="5297662" cy="4114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142" y="4000102"/>
            <a:ext cx="5706271" cy="2857899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6979195" y="2453161"/>
            <a:ext cx="685800" cy="533400"/>
          </a:xfrm>
          <a:prstGeom prst="lef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13277" y="2561829"/>
            <a:ext cx="300553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 have a winner!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Resources for Assessment: AAC&amp;U VALUE Rubrics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013" y="1099739"/>
            <a:ext cx="5562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10 years ago, volunteers from 100 colleges developed rubrics for the Association of American Colleges &amp; Universities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(AAC&amp;U).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16 VALUE rubrics were created and tested for validity.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They are inter-disciplinary and inter-institutional.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Each rubric was tested by faculty with their students’ work at 100 college campuses.  </a:t>
            </a:r>
            <a:r>
              <a:rPr lang="en-US" sz="2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3" y="1250576"/>
            <a:ext cx="6051776" cy="34233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837" y="4929615"/>
            <a:ext cx="9677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The rubrics are intended to be modified at campus-level.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There are Different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Methods for Different Purposes: 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Grading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		- Assessment		- Scoring</a:t>
            </a:r>
            <a:r>
              <a:rPr lang="en-US" sz="2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2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81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3ED47D4D0D95459E68241BA123CC2A" ma:contentTypeVersion="15" ma:contentTypeDescription="Create a new document." ma:contentTypeScope="" ma:versionID="91af79dd294f61ffea94c741ef85e86e">
  <xsd:schema xmlns:xsd="http://www.w3.org/2001/XMLSchema" xmlns:xs="http://www.w3.org/2001/XMLSchema" xmlns:p="http://schemas.microsoft.com/office/2006/metadata/properties" xmlns:ns1="http://schemas.microsoft.com/sharepoint/v3" xmlns:ns2="412d7b45-e211-4c3c-bc5a-7ca00020a7a9" xmlns:ns3="25ea4c92-68aa-41a6-90bc-9004da3bf76f" targetNamespace="http://schemas.microsoft.com/office/2006/metadata/properties" ma:root="true" ma:fieldsID="2c2dcac735d3b4e41940fc814c91710f" ns1:_="" ns2:_="" ns3:_="">
    <xsd:import namespace="http://schemas.microsoft.com/sharepoint/v3"/>
    <xsd:import namespace="412d7b45-e211-4c3c-bc5a-7ca00020a7a9"/>
    <xsd:import namespace="25ea4c92-68aa-41a6-90bc-9004da3bf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d7b45-e211-4c3c-bc5a-7ca00020a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8618eac-38f4-4b6c-91cd-f4933afba5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a4c92-68aa-41a6-90bc-9004da3bf76f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01be5043-dfd9-482d-a11d-6f2fe66496cb}" ma:internalName="TaxCatchAll" ma:showField="CatchAllData" ma:web="25ea4c92-68aa-41a6-90bc-9004da3bf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412d7b45-e211-4c3c-bc5a-7ca00020a7a9">
      <Terms xmlns="http://schemas.microsoft.com/office/infopath/2007/PartnerControls"/>
    </lcf76f155ced4ddcb4097134ff3c332f>
    <TaxCatchAll xmlns="25ea4c92-68aa-41a6-90bc-9004da3bf76f" xsi:nil="true"/>
  </documentManagement>
</p:properties>
</file>

<file path=customXml/itemProps1.xml><?xml version="1.0" encoding="utf-8"?>
<ds:datastoreItem xmlns:ds="http://schemas.openxmlformats.org/officeDocument/2006/customXml" ds:itemID="{81B24016-C240-487A-B783-202EE19BD70B}"/>
</file>

<file path=customXml/itemProps2.xml><?xml version="1.0" encoding="utf-8"?>
<ds:datastoreItem xmlns:ds="http://schemas.openxmlformats.org/officeDocument/2006/customXml" ds:itemID="{E08EA491-7588-4E4C-91DF-E85124375B5E}"/>
</file>

<file path=customXml/itemProps3.xml><?xml version="1.0" encoding="utf-8"?>
<ds:datastoreItem xmlns:ds="http://schemas.openxmlformats.org/officeDocument/2006/customXml" ds:itemID="{D4DBADC8-9576-4D4B-AB0B-B42D597A37B0}"/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1031</TotalTime>
  <Words>1593</Words>
  <Application>Microsoft Office PowerPoint</Application>
  <PresentationFormat>Custom</PresentationFormat>
  <Paragraphs>200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Bahnschrift Light</vt:lpstr>
      <vt:lpstr>Calibri</vt:lpstr>
      <vt:lpstr>Consolas</vt:lpstr>
      <vt:lpstr>Corbel</vt:lpstr>
      <vt:lpstr>HY중고딕</vt:lpstr>
      <vt:lpstr>Wingdings</vt:lpstr>
      <vt:lpstr>Chalkboard 16x9</vt:lpstr>
      <vt:lpstr>PowerPoint Presentation</vt:lpstr>
      <vt:lpstr> Outcomes for this Workshop Series</vt:lpstr>
      <vt:lpstr> Let’s talk Homework!</vt:lpstr>
      <vt:lpstr> Step 1. Determining your Assessment Project</vt:lpstr>
      <vt:lpstr> Step 2. Create a Rubric for Assessment</vt:lpstr>
      <vt:lpstr> Refresher: Writing Outcomes to Measure in Your Rubrics </vt:lpstr>
      <vt:lpstr> Action Verb Refresher</vt:lpstr>
      <vt:lpstr> Analytic versus Holistic Rubric (Pros and Cons) </vt:lpstr>
      <vt:lpstr> Resources for Assessment: AAC&amp;U VALUE Rubrics</vt:lpstr>
      <vt:lpstr> Discussion: What makes a cookie high quality?</vt:lpstr>
      <vt:lpstr>Communicating our Expectations</vt:lpstr>
      <vt:lpstr>Subjectivity of Rubrics </vt:lpstr>
      <vt:lpstr> Example of Creating a Rubric for Our Exercise </vt:lpstr>
      <vt:lpstr> Ensuring your Rubric is Reliable through Norming</vt:lpstr>
      <vt:lpstr> Grading Rubrics versus Assessment Rubrics</vt:lpstr>
      <vt:lpstr> Creating an Analytic Rubric</vt:lpstr>
      <vt:lpstr> Tips and Tricks to Help when writing your rubric!</vt:lpstr>
      <vt:lpstr>Making a Rubric through Blackboard</vt:lpstr>
      <vt:lpstr> Activity (Manual Homework) </vt:lpstr>
      <vt:lpstr>  After Completing Your Homework</vt:lpstr>
      <vt:lpstr> Live Poll: When should we meet next?</vt:lpstr>
      <vt:lpstr>We’ve got your back! </vt:lpstr>
    </vt:vector>
  </TitlesOfParts>
  <Company>Goodwin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Zagula</dc:creator>
  <cp:lastModifiedBy>Natalia Zagula</cp:lastModifiedBy>
  <cp:revision>22</cp:revision>
  <dcterms:created xsi:type="dcterms:W3CDTF">2020-07-20T14:33:11Z</dcterms:created>
  <dcterms:modified xsi:type="dcterms:W3CDTF">2020-07-23T18:38:10Z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0x010100103ED47D4D0D95459E68241BA123CC2A</vt:lpwstr>
  </property>
</Properties>
</file>